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764" r:id="rId2"/>
  </p:sldMasterIdLst>
  <p:notesMasterIdLst>
    <p:notesMasterId r:id="rId22"/>
  </p:notesMasterIdLst>
  <p:sldIdLst>
    <p:sldId id="276" r:id="rId3"/>
    <p:sldId id="277" r:id="rId4"/>
    <p:sldId id="278" r:id="rId5"/>
    <p:sldId id="279" r:id="rId6"/>
    <p:sldId id="280" r:id="rId7"/>
    <p:sldId id="282" r:id="rId8"/>
    <p:sldId id="283" r:id="rId9"/>
    <p:sldId id="290" r:id="rId10"/>
    <p:sldId id="256" r:id="rId11"/>
    <p:sldId id="289" r:id="rId12"/>
    <p:sldId id="257" r:id="rId13"/>
    <p:sldId id="260" r:id="rId14"/>
    <p:sldId id="258" r:id="rId15"/>
    <p:sldId id="261" r:id="rId16"/>
    <p:sldId id="286" r:id="rId17"/>
    <p:sldId id="291" r:id="rId18"/>
    <p:sldId id="288" r:id="rId19"/>
    <p:sldId id="262" r:id="rId20"/>
    <p:sldId id="284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92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38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FCB75-977A-40A4-9665-1EA77119CB5A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ACE27-233C-4F7C-8741-86B0797D0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62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052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078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ACE27-233C-4F7C-8741-86B0797D0C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63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895600" y="4914900"/>
            <a:ext cx="350520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000">
                <a:solidFill>
                  <a:schemeClr val="bg1">
                    <a:lumMod val="95000"/>
                  </a:schemeClr>
                </a:solidFill>
              </a:rPr>
              <a:t>NGUYỄN THỊ NGỌC HUYỂN – HH - PT</a:t>
            </a:r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713FB6A-FD64-4783-B94A-548CC67ED20F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81D1BD4-0DE4-4D94-97ED-BE42145BF6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713FB6A-FD64-4783-B94A-548CC67ED20F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81D1BD4-0DE4-4D94-97ED-BE42145BF6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597822"/>
            <a:ext cx="7772400" cy="1102519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5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5"/>
            <a:ext cx="28956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4767265"/>
            <a:ext cx="21336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478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8CE49-0EE2-4373-B48A-BE06A89F621B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B0691-9526-48B2-A386-B1566B6DD30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2C899-293B-426B-A3E4-66E6D1340A00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6F347-E388-4933-8F06-0F88CB592108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0200F-239C-4DA3-8448-0EF28FF24FE3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B1DCE-451B-4E87-A488-03B78082C630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8ADDD-4346-4F36-B0F7-F5605E4F3709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713FB6A-FD64-4783-B94A-548CC67ED20F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81D1BD4-0DE4-4D94-97ED-BE42145BF6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1786B9-9C3D-4497-AFD2-457F30ACD701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48BF7-215D-4E22-9B8A-1774CCBE0E19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BA48E-EC3A-4615-AB0F-C366D788ACC7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4B87F-248D-4776-82E6-5D46D860706A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30C6A-F205-4AF8-8B07-C07F3DD5BA8E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713FB6A-FD64-4783-B94A-548CC67ED20F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81D1BD4-0DE4-4D94-97ED-BE42145BF6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713FB6A-FD64-4783-B94A-548CC67ED20F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81D1BD4-0DE4-4D94-97ED-BE42145BF6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713FB6A-FD64-4783-B94A-548CC67ED20F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81D1BD4-0DE4-4D94-97ED-BE42145BF6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713FB6A-FD64-4783-B94A-548CC67ED20F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81D1BD4-0DE4-4D94-97ED-BE42145BF6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713FB6A-FD64-4783-B94A-548CC67ED20F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81D1BD4-0DE4-4D94-97ED-BE42145BF6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713FB6A-FD64-4783-B94A-548CC67ED20F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81D1BD4-0DE4-4D94-97ED-BE42145BF6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713FB6A-FD64-4783-B94A-548CC67ED20F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81D1BD4-0DE4-4D94-97ED-BE42145BF6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895600" y="4914900"/>
            <a:ext cx="350520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000">
                <a:solidFill>
                  <a:schemeClr val="bg1">
                    <a:lumMod val="95000"/>
                  </a:schemeClr>
                </a:solidFill>
              </a:rPr>
              <a:t>NGUYỄN THỊ NGỌC HUYỂN – HH - PT</a:t>
            </a:r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7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6068A3-5BCA-4508-A9F8-452727C692EA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jp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12.xml"/><Relationship Id="rId7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10" Type="http://schemas.openxmlformats.org/officeDocument/2006/relationships/image" Target="../media/image25.png"/><Relationship Id="rId4" Type="http://schemas.openxmlformats.org/officeDocument/2006/relationships/image" Target="../media/image3.jp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22.GIF"/><Relationship Id="rId12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GIF"/><Relationship Id="rId11" Type="http://schemas.microsoft.com/office/2007/relationships/hdphoto" Target="../media/hdphoto2.wdp"/><Relationship Id="rId5" Type="http://schemas.openxmlformats.org/officeDocument/2006/relationships/image" Target="../media/image3.jpg"/><Relationship Id="rId10" Type="http://schemas.openxmlformats.org/officeDocument/2006/relationships/image" Target="../media/image24.png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22.GIF"/><Relationship Id="rId12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GIF"/><Relationship Id="rId11" Type="http://schemas.microsoft.com/office/2007/relationships/hdphoto" Target="../media/hdphoto2.wdp"/><Relationship Id="rId5" Type="http://schemas.openxmlformats.org/officeDocument/2006/relationships/image" Target="../media/image3.jpg"/><Relationship Id="rId10" Type="http://schemas.openxmlformats.org/officeDocument/2006/relationships/image" Target="../media/image24.png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22.GIF"/><Relationship Id="rId12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GIF"/><Relationship Id="rId11" Type="http://schemas.microsoft.com/office/2007/relationships/hdphoto" Target="../media/hdphoto2.wdp"/><Relationship Id="rId5" Type="http://schemas.openxmlformats.org/officeDocument/2006/relationships/image" Target="../media/image3.jpg"/><Relationship Id="rId10" Type="http://schemas.openxmlformats.org/officeDocument/2006/relationships/image" Target="../media/image24.png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22.GIF"/><Relationship Id="rId12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GIF"/><Relationship Id="rId11" Type="http://schemas.microsoft.com/office/2007/relationships/hdphoto" Target="../media/hdphoto2.wdp"/><Relationship Id="rId5" Type="http://schemas.openxmlformats.org/officeDocument/2006/relationships/image" Target="../media/image3.jpg"/><Relationship Id="rId10" Type="http://schemas.openxmlformats.org/officeDocument/2006/relationships/image" Target="../media/image24.png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jp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68858" y="2036537"/>
            <a:ext cx="5206284" cy="1084913"/>
          </a:xfrm>
          <a:prstGeom prst="rect">
            <a:avLst/>
          </a:prstGeom>
          <a:noFill/>
        </p:spPr>
        <p:txBody>
          <a:bodyPr spcFirstLastPara="1" lIns="68580" tIns="34290" rIns="68580" bIns="3429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vi-VN" sz="4100" b="1" dirty="0">
                <a:ln/>
                <a:solidFill>
                  <a:srgbClr val="00B050"/>
                </a:solidFill>
                <a:latin typeface="UTM Avo" panose="02040603050506020204" pitchFamily="18" charset="0"/>
              </a:rPr>
              <a:t>CHÀO MỪNG CÁC </a:t>
            </a:r>
            <a:r>
              <a:rPr lang="en-US" sz="4100" b="1" dirty="0">
                <a:ln/>
                <a:solidFill>
                  <a:srgbClr val="00B050"/>
                </a:solidFill>
                <a:latin typeface="UTM Avo" panose="02040603050506020204" pitchFamily="18" charset="0"/>
              </a:rPr>
              <a:t>EM</a:t>
            </a:r>
            <a:endParaRPr lang="vi-VN" sz="4100" b="1" dirty="0">
              <a:ln/>
              <a:solidFill>
                <a:srgbClr val="00B050"/>
              </a:solidFill>
              <a:latin typeface="UTM Avo" panose="02040603050506020204" pitchFamily="18" charset="0"/>
            </a:endParaRPr>
          </a:p>
          <a:p>
            <a:pPr algn="ctr">
              <a:defRPr/>
            </a:pPr>
            <a:r>
              <a:rPr lang="vi-VN" sz="4100" b="1" dirty="0">
                <a:ln/>
                <a:solidFill>
                  <a:srgbClr val="00B050"/>
                </a:solidFill>
                <a:latin typeface="UTM Avo" panose="02040603050506020204" pitchFamily="18" charset="0"/>
              </a:rPr>
              <a:t>ĐẾN VỚI TIẾT HỌC</a:t>
            </a:r>
            <a:endParaRPr lang="en-US" sz="4100" b="1" dirty="0">
              <a:ln/>
              <a:solidFill>
                <a:srgbClr val="00B05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135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F9098-23DF-40CC-B2BC-000E0EEC0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971550"/>
            <a:ext cx="8229600" cy="857250"/>
          </a:xfrm>
        </p:spPr>
        <p:txBody>
          <a:bodyPr/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Yêu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đạt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2C536-5AFF-4A63-9EAE-CB2F100B3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4224"/>
            <a:ext cx="8229600" cy="3394472"/>
          </a:xfrm>
        </p:spPr>
        <p:txBody>
          <a:bodyPr/>
          <a:lstStyle/>
          <a:p>
            <a:pPr marL="0" indent="0">
              <a:lnSpc>
                <a:spcPct val="107000"/>
              </a:lnSpc>
              <a:buNone/>
            </a:pPr>
            <a:r>
              <a:rPr lang="vi-VN" dirty="0">
                <a:effectLst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- </a:t>
            </a:r>
            <a:r>
              <a:rPr lang="en-US" dirty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B</a:t>
            </a:r>
            <a:r>
              <a:rPr lang="vi-VN" dirty="0">
                <a:effectLst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iết so </a:t>
            </a:r>
            <a:r>
              <a:rPr lang="vi-VN" dirty="0">
                <a:effectLst/>
                <a:latin typeface="+mj-lt"/>
                <a:ea typeface="HP001" panose="020B0603050302020204" pitchFamily="34" charset="0"/>
                <a:cs typeface="Times New Roman" panose="02020603050405020304" pitchFamily="18" charset="0"/>
              </a:rPr>
              <a:t>sánh và xếp thứ tự các số tự nhiên</a:t>
            </a:r>
            <a:r>
              <a:rPr lang="vi-VN" b="1" dirty="0">
                <a:effectLst/>
                <a:latin typeface="+mj-lt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effectLst/>
              <a:latin typeface="+mj-lt"/>
              <a:ea typeface="HP001" panose="020B06030503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vi-VN" dirty="0">
                <a:effectLst/>
                <a:latin typeface="+mj-lt"/>
                <a:ea typeface="HP001" panose="020B0603050302020204" pitchFamily="34" charset="0"/>
                <a:cs typeface="Times New Roman" panose="02020603050405020304" pitchFamily="18" charset="0"/>
              </a:rPr>
              <a:t>- Củng cố về so sánh nhiều số tự nhiên</a:t>
            </a:r>
            <a:endParaRPr lang="en-US" dirty="0">
              <a:effectLst/>
              <a:latin typeface="+mj-lt"/>
              <a:ea typeface="HP001" panose="020B06030503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US" dirty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Vận</a:t>
            </a:r>
            <a:r>
              <a:rPr lang="en-US" dirty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+mj-lt"/>
              <a:ea typeface="HP001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656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0889" y="-323850"/>
            <a:ext cx="10042836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ubtitle 2"/>
          <p:cNvSpPr txBox="1"/>
          <p:nvPr/>
        </p:nvSpPr>
        <p:spPr>
          <a:xfrm>
            <a:off x="529713" y="133350"/>
            <a:ext cx="2743200" cy="609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vi-VN" sz="2800" b="1" u="sng" dirty="0">
                <a:solidFill>
                  <a:schemeClr val="bg1"/>
                </a:solidFill>
                <a:latin typeface="HP001 4 hàng" panose="020B0603050302020204" pitchFamily="34" charset="0"/>
              </a:rPr>
              <a:t>Bài 1</a:t>
            </a:r>
            <a:r>
              <a:rPr lang="vi-VN" sz="2800" b="1" dirty="0">
                <a:solidFill>
                  <a:schemeClr val="bg1"/>
                </a:solidFill>
                <a:latin typeface="HP001 4 hàng" panose="020B0603050302020204" pitchFamily="34" charset="0"/>
              </a:rPr>
              <a:t>: </a:t>
            </a:r>
            <a:r>
              <a:rPr lang="vi-VN" sz="2800" b="1" dirty="0">
                <a:solidFill>
                  <a:schemeClr val="bg1"/>
                </a:solidFill>
              </a:rPr>
              <a:t>&gt;</a:t>
            </a:r>
            <a:r>
              <a:rPr lang="vi-VN" sz="2800" b="1" dirty="0">
                <a:solidFill>
                  <a:schemeClr val="bg1"/>
                </a:solidFill>
                <a:latin typeface="HP001 4 hàng" panose="020B0603050302020204" pitchFamily="34" charset="0"/>
              </a:rPr>
              <a:t>,</a:t>
            </a:r>
            <a:r>
              <a:rPr lang="vi-VN" sz="2800" b="1" dirty="0">
                <a:solidFill>
                  <a:schemeClr val="bg1"/>
                </a:solidFill>
              </a:rPr>
              <a:t> </a:t>
            </a:r>
            <a:r>
              <a:rPr lang="vi-VN" sz="2800" b="1">
                <a:solidFill>
                  <a:schemeClr val="bg1"/>
                </a:solidFill>
              </a:rPr>
              <a:t>&lt;</a:t>
            </a:r>
            <a:r>
              <a:rPr lang="vi-VN" sz="2800" b="1">
                <a:solidFill>
                  <a:schemeClr val="bg1"/>
                </a:solidFill>
                <a:latin typeface="HP001 4 hàng" panose="020B0603050302020204" pitchFamily="34" charset="0"/>
              </a:rPr>
              <a:t>,</a:t>
            </a:r>
            <a:r>
              <a:rPr lang="vi-VN" sz="2800" b="1">
                <a:solidFill>
                  <a:schemeClr val="bg1"/>
                </a:solidFill>
              </a:rPr>
              <a:t> =</a:t>
            </a:r>
            <a:r>
              <a:rPr lang="en-US" sz="2800" b="1">
                <a:solidFill>
                  <a:schemeClr val="bg1"/>
                </a:solidFill>
              </a:rPr>
              <a:t> ?</a:t>
            </a:r>
            <a:r>
              <a:rPr lang="vi-VN" sz="2800" b="1">
                <a:solidFill>
                  <a:schemeClr val="bg1"/>
                </a:solidFill>
              </a:rPr>
              <a:t> </a:t>
            </a:r>
            <a:endParaRPr lang="en-US" sz="2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Subtitle 2"/>
          <p:cNvSpPr txBox="1"/>
          <p:nvPr/>
        </p:nvSpPr>
        <p:spPr>
          <a:xfrm>
            <a:off x="381000" y="742950"/>
            <a:ext cx="3930806" cy="609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>
                <a:solidFill>
                  <a:schemeClr val="bg1"/>
                </a:solidFill>
                <a:latin typeface="HP001 4 hàng" panose="020B0603050302020204" pitchFamily="34" charset="0"/>
              </a:rPr>
              <a:t>a. </a:t>
            </a:r>
            <a:r>
              <a:rPr lang="vi-VN" sz="2800" b="1">
                <a:solidFill>
                  <a:schemeClr val="bg1"/>
                </a:solidFill>
                <a:latin typeface="HP001 4 hàng" panose="020B0603050302020204" pitchFamily="34" charset="0"/>
              </a:rPr>
              <a:t>989       </a:t>
            </a:r>
            <a:r>
              <a:rPr lang="vi-VN" sz="2800" b="1" dirty="0">
                <a:solidFill>
                  <a:schemeClr val="bg1"/>
                </a:solidFill>
                <a:latin typeface="HP001 4 hàng" panose="020B0603050302020204" pitchFamily="34" charset="0"/>
              </a:rPr>
              <a:t>... 1321</a:t>
            </a:r>
            <a:endParaRPr lang="en-US" sz="2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Subtitle 2"/>
          <p:cNvSpPr txBox="1"/>
          <p:nvPr/>
        </p:nvSpPr>
        <p:spPr>
          <a:xfrm>
            <a:off x="304799" y="1352550"/>
            <a:ext cx="3581401" cy="609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>
                <a:solidFill>
                  <a:schemeClr val="bg1"/>
                </a:solidFill>
                <a:latin typeface="HP001 4 hàng" panose="020B0603050302020204" pitchFamily="34" charset="0"/>
              </a:rPr>
              <a:t>b. </a:t>
            </a:r>
            <a:r>
              <a:rPr lang="vi-VN" sz="2800" b="1">
                <a:solidFill>
                  <a:schemeClr val="bg1"/>
                </a:solidFill>
                <a:latin typeface="HP001 4 hàng" panose="020B0603050302020204" pitchFamily="34" charset="0"/>
              </a:rPr>
              <a:t>27 </a:t>
            </a:r>
            <a:r>
              <a:rPr lang="vi-VN" sz="2800" b="1" dirty="0">
                <a:solidFill>
                  <a:schemeClr val="bg1"/>
                </a:solidFill>
                <a:latin typeface="HP001 4 hàng" panose="020B0603050302020204" pitchFamily="34" charset="0"/>
              </a:rPr>
              <a:t>105    ... 7985</a:t>
            </a:r>
            <a:endParaRPr lang="en-US" sz="2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Subtitle 2"/>
          <p:cNvSpPr txBox="1"/>
          <p:nvPr/>
        </p:nvSpPr>
        <p:spPr>
          <a:xfrm>
            <a:off x="373625" y="1953837"/>
            <a:ext cx="3502503" cy="609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>
                <a:solidFill>
                  <a:schemeClr val="bg1"/>
                </a:solidFill>
                <a:latin typeface="HP001 4 hàng" panose="020B0603050302020204" pitchFamily="34" charset="0"/>
              </a:rPr>
              <a:t>c. </a:t>
            </a:r>
            <a:r>
              <a:rPr lang="vi-VN" sz="2800" b="1">
                <a:solidFill>
                  <a:schemeClr val="bg1"/>
                </a:solidFill>
                <a:latin typeface="HP001 4 hàng" panose="020B0603050302020204" pitchFamily="34" charset="0"/>
              </a:rPr>
              <a:t>8300 </a:t>
            </a:r>
            <a:r>
              <a:rPr lang="vi-VN" sz="2800" b="1" dirty="0">
                <a:solidFill>
                  <a:schemeClr val="bg1"/>
                </a:solidFill>
                <a:latin typeface="HP001 4 hàng" panose="020B0603050302020204" pitchFamily="34" charset="0"/>
              </a:rPr>
              <a:t>: 10 ... 830</a:t>
            </a:r>
            <a:endParaRPr lang="en-US" sz="2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Subtitle 2"/>
          <p:cNvSpPr txBox="1"/>
          <p:nvPr/>
        </p:nvSpPr>
        <p:spPr>
          <a:xfrm>
            <a:off x="4648200" y="739487"/>
            <a:ext cx="4105508" cy="609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>
                <a:solidFill>
                  <a:schemeClr val="bg1"/>
                </a:solidFill>
                <a:latin typeface="HP001 4 hàng" panose="020B0603050302020204" pitchFamily="34" charset="0"/>
              </a:rPr>
              <a:t>c. </a:t>
            </a:r>
            <a:r>
              <a:rPr lang="vi-VN" sz="2800" b="1">
                <a:solidFill>
                  <a:schemeClr val="bg1"/>
                </a:solidFill>
                <a:latin typeface="HP001 4 hàng" panose="020B0603050302020204" pitchFamily="34" charset="0"/>
              </a:rPr>
              <a:t>34 </a:t>
            </a:r>
            <a:r>
              <a:rPr lang="vi-VN" sz="2800" b="1" dirty="0">
                <a:solidFill>
                  <a:schemeClr val="bg1"/>
                </a:solidFill>
                <a:latin typeface="HP001 4 hàng" panose="020B0603050302020204" pitchFamily="34" charset="0"/>
              </a:rPr>
              <a:t>579  ... 34 601</a:t>
            </a:r>
            <a:endParaRPr lang="en-US" sz="2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Subtitle 2"/>
          <p:cNvSpPr txBox="1"/>
          <p:nvPr/>
        </p:nvSpPr>
        <p:spPr>
          <a:xfrm>
            <a:off x="4648199" y="1352550"/>
            <a:ext cx="4542265" cy="609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>
                <a:solidFill>
                  <a:schemeClr val="bg1"/>
                </a:solidFill>
                <a:latin typeface="HP001 4 hàng" panose="020B0603050302020204" pitchFamily="34" charset="0"/>
              </a:rPr>
              <a:t>d. </a:t>
            </a:r>
            <a:r>
              <a:rPr lang="vi-VN" sz="2800" b="1">
                <a:solidFill>
                  <a:schemeClr val="bg1"/>
                </a:solidFill>
                <a:latin typeface="HP001 4 hàng" panose="020B0603050302020204" pitchFamily="34" charset="0"/>
              </a:rPr>
              <a:t>150 </a:t>
            </a:r>
            <a:r>
              <a:rPr lang="vi-VN" sz="2800" b="1" dirty="0">
                <a:solidFill>
                  <a:schemeClr val="bg1"/>
                </a:solidFill>
                <a:latin typeface="HP001 4 hàng" panose="020B0603050302020204" pitchFamily="34" charset="0"/>
              </a:rPr>
              <a:t>482 ... 150 459</a:t>
            </a:r>
            <a:endParaRPr lang="en-US" sz="2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Subtitle 2"/>
          <p:cNvSpPr txBox="1"/>
          <p:nvPr/>
        </p:nvSpPr>
        <p:spPr>
          <a:xfrm>
            <a:off x="4640826" y="1938597"/>
            <a:ext cx="4550718" cy="609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>
                <a:solidFill>
                  <a:schemeClr val="bg1"/>
                </a:solidFill>
                <a:latin typeface="HP001 4 hàng" panose="020B0603050302020204" pitchFamily="34" charset="0"/>
              </a:rPr>
              <a:t>e. </a:t>
            </a:r>
            <a:r>
              <a:rPr lang="vi-VN" sz="2800" b="1">
                <a:solidFill>
                  <a:schemeClr val="bg1"/>
                </a:solidFill>
                <a:latin typeface="HP001 4 hàng" panose="020B0603050302020204" pitchFamily="34" charset="0"/>
              </a:rPr>
              <a:t>72 </a:t>
            </a:r>
            <a:r>
              <a:rPr lang="vi-VN" sz="2800" b="1" dirty="0">
                <a:solidFill>
                  <a:schemeClr val="bg1"/>
                </a:solidFill>
                <a:latin typeface="HP001 4 hàng" panose="020B0603050302020204" pitchFamily="34" charset="0"/>
              </a:rPr>
              <a:t>600  ... 726 </a:t>
            </a:r>
            <a:r>
              <a:rPr lang="vi-VN" sz="2800" dirty="0">
                <a:solidFill>
                  <a:schemeClr val="bg1"/>
                </a:solidFill>
              </a:rPr>
              <a:t>x</a:t>
            </a:r>
            <a:r>
              <a:rPr lang="vi-VN" sz="2800" b="1" dirty="0">
                <a:solidFill>
                  <a:schemeClr val="bg1"/>
                </a:solidFill>
                <a:latin typeface="HP001 4 hàng" panose="020B0603050302020204" pitchFamily="34" charset="0"/>
              </a:rPr>
              <a:t> 100</a:t>
            </a:r>
            <a:endParaRPr lang="en-US" sz="2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10387" y="2620240"/>
            <a:ext cx="899160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id-ID" sz="2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kumimoji="0" lang="en-US" altLang="id-ID" sz="240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altLang="id-ID" sz="2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kumimoji="0" lang="en-US" altLang="id-ID" sz="240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kumimoji="0" lang="en-US" altLang="id-ID" sz="2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id-ID" sz="240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id-ID" sz="2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id-ID" sz="240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id-ID" sz="2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id-ID" sz="240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altLang="id-ID" sz="240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id-ID" sz="2400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altLang="id-ID" sz="240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en-US" altLang="id-ID" sz="2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 so </a:t>
            </a:r>
            <a:r>
              <a:rPr kumimoji="0" lang="en-US" altLang="id-ID" sz="240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kumimoji="0" lang="en-US" altLang="id-ID" sz="2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id-ID" sz="240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id-ID" sz="2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id-ID" sz="240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altLang="id-ID" sz="2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id-ID" sz="240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id-ID" sz="2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13851" y="3112353"/>
            <a:ext cx="8563897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id-ID" sz="24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Ta </a:t>
            </a:r>
            <a:r>
              <a:rPr kumimoji="0" lang="en-US" altLang="id-ID" sz="240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kumimoji="0" lang="en-US" altLang="id-ID" sz="24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id-ID" sz="240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kumimoji="0" lang="en-US" altLang="id-ID" sz="24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id-ID" sz="240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id-ID" sz="24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id-ID" sz="240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altLang="id-ID" sz="24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id-ID" sz="240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altLang="id-ID" sz="24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id-ID" sz="240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id-ID" sz="24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id-ID" sz="240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id-ID" sz="24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id-ID" sz="240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altLang="id-ID" sz="24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id-ID" sz="240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altLang="id-ID" sz="24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id-ID" sz="240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id-ID" sz="24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id-ID" sz="240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altLang="id-ID" sz="24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id-ID" sz="240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id-ID" sz="24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id-ID" sz="240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id-ID" sz="24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id-ID" sz="240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id-ID" sz="24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id-ID" sz="240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altLang="id-ID" sz="24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id-ID" sz="240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altLang="id-ID" sz="24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vi-VN" altLang="id-ID" sz="24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kumimoji="0" lang="en-US" altLang="id-ID" sz="240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228600" y="3965684"/>
            <a:ext cx="8534400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id-ID" sz="24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- </a:t>
            </a:r>
            <a:r>
              <a:rPr kumimoji="0" lang="en-US" altLang="id-ID" sz="24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 so </a:t>
            </a:r>
            <a:r>
              <a:rPr kumimoji="0" lang="en-US" altLang="id-ID" sz="240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kumimoji="0" lang="en-US" altLang="id-ID" sz="24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id-ID" sz="240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altLang="id-ID" sz="24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id-ID" sz="240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altLang="id-ID" sz="24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id-ID" sz="240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altLang="id-ID" sz="24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id-ID" sz="240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altLang="id-ID" sz="24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id-ID" sz="240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id-ID" sz="24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altLang="id-ID" sz="240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id-ID" sz="24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id-ID" sz="240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altLang="id-ID" sz="24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id-ID" sz="240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altLang="id-ID" sz="24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id-ID" sz="240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id-ID" sz="2400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id-ID" sz="2400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id-ID" sz="2400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-ID" sz="2400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id-ID" sz="2400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id-ID" sz="2400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id-ID" sz="2400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kumimoji="0" lang="en-US" altLang="id-ID" sz="24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id-ID" sz="240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altLang="id-ID" sz="24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id-ID" sz="240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id-ID" sz="24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id-ID" sz="240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id-ID" sz="24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id-ID" sz="240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altLang="id-ID" sz="24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id-ID" sz="240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id-ID" sz="24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id-ID" sz="240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altLang="id-ID" sz="24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id-ID" sz="240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altLang="id-ID" sz="24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id-ID" sz="240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id-ID" sz="24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id-ID" sz="240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id-ID" sz="24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id-ID" sz="240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altLang="id-ID" sz="24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id-ID" sz="240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altLang="id-ID" sz="24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id-ID" sz="240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id-ID" sz="24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id-ID" sz="240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altLang="id-ID" sz="24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id-ID" sz="240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altLang="id-ID" sz="24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30" y="12303"/>
            <a:ext cx="9157730" cy="513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ubtitle 2"/>
          <p:cNvSpPr txBox="1"/>
          <p:nvPr/>
        </p:nvSpPr>
        <p:spPr>
          <a:xfrm>
            <a:off x="609600" y="438150"/>
            <a:ext cx="2743200" cy="609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vi-VN" sz="2800" b="1" u="sng" dirty="0">
                <a:solidFill>
                  <a:prstClr val="white"/>
                </a:solidFill>
                <a:latin typeface="HP001 4 hàng" panose="020B0603050302020204" pitchFamily="34" charset="0"/>
              </a:rPr>
              <a:t>Bài 1</a:t>
            </a:r>
            <a:r>
              <a:rPr lang="vi-VN" sz="2800" b="1" dirty="0">
                <a:solidFill>
                  <a:prstClr val="white"/>
                </a:solidFill>
                <a:latin typeface="HP001 4 hàng" panose="020B0603050302020204" pitchFamily="34" charset="0"/>
              </a:rPr>
              <a:t>: </a:t>
            </a:r>
            <a:r>
              <a:rPr lang="vi-VN" sz="2800" b="1" dirty="0">
                <a:solidFill>
                  <a:prstClr val="white"/>
                </a:solidFill>
              </a:rPr>
              <a:t>&gt;</a:t>
            </a:r>
            <a:r>
              <a:rPr lang="vi-VN" sz="2800" b="1" dirty="0">
                <a:solidFill>
                  <a:prstClr val="white"/>
                </a:solidFill>
                <a:latin typeface="HP001 4 hàng" panose="020B0603050302020204" pitchFamily="34" charset="0"/>
              </a:rPr>
              <a:t>,</a:t>
            </a:r>
            <a:r>
              <a:rPr lang="vi-VN" sz="2800" b="1" dirty="0">
                <a:solidFill>
                  <a:prstClr val="white"/>
                </a:solidFill>
              </a:rPr>
              <a:t> &lt;</a:t>
            </a:r>
            <a:r>
              <a:rPr lang="vi-VN" sz="2800" b="1" dirty="0">
                <a:solidFill>
                  <a:prstClr val="white"/>
                </a:solidFill>
                <a:latin typeface="HP001 4 hàng" panose="020B0603050302020204" pitchFamily="34" charset="0"/>
              </a:rPr>
              <a:t>,</a:t>
            </a:r>
            <a:r>
              <a:rPr lang="vi-VN" sz="2800" b="1" dirty="0">
                <a:solidFill>
                  <a:prstClr val="white"/>
                </a:solidFill>
              </a:rPr>
              <a:t> </a:t>
            </a:r>
            <a:r>
              <a:rPr lang="vi-VN" sz="2800" b="1">
                <a:solidFill>
                  <a:prstClr val="white"/>
                </a:solidFill>
              </a:rPr>
              <a:t>= </a:t>
            </a:r>
            <a:r>
              <a:rPr lang="en-US" sz="2800" b="1">
                <a:solidFill>
                  <a:prstClr val="white"/>
                </a:solidFill>
              </a:rPr>
              <a:t>?</a:t>
            </a:r>
            <a:endParaRPr lang="en-US" sz="28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Subtitle 2"/>
          <p:cNvSpPr txBox="1"/>
          <p:nvPr/>
        </p:nvSpPr>
        <p:spPr>
          <a:xfrm>
            <a:off x="381000" y="1071995"/>
            <a:ext cx="3733800" cy="609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>
                <a:solidFill>
                  <a:prstClr val="white"/>
                </a:solidFill>
                <a:latin typeface="HP001 4 hàng" panose="020B0603050302020204" pitchFamily="34" charset="0"/>
              </a:rPr>
              <a:t>a. </a:t>
            </a:r>
            <a:r>
              <a:rPr lang="vi-VN" sz="2800" b="1">
                <a:solidFill>
                  <a:prstClr val="white"/>
                </a:solidFill>
                <a:latin typeface="HP001 4 hàng" panose="020B0603050302020204" pitchFamily="34" charset="0"/>
              </a:rPr>
              <a:t>989       </a:t>
            </a:r>
            <a:r>
              <a:rPr lang="en-US" sz="2800" b="1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vi-VN" sz="2800" b="1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vi-VN" sz="2800" b="1" dirty="0">
                <a:solidFill>
                  <a:prstClr val="white"/>
                </a:solidFill>
                <a:latin typeface="HP001 4 hàng" panose="020B0603050302020204" pitchFamily="34" charset="0"/>
              </a:rPr>
              <a:t>1321</a:t>
            </a:r>
            <a:endParaRPr lang="en-US" sz="28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Subtitle 2"/>
          <p:cNvSpPr txBox="1"/>
          <p:nvPr/>
        </p:nvSpPr>
        <p:spPr>
          <a:xfrm>
            <a:off x="380999" y="2135332"/>
            <a:ext cx="3407229" cy="609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>
                <a:solidFill>
                  <a:prstClr val="white"/>
                </a:solidFill>
                <a:latin typeface="HP001 4 hàng" panose="020B0603050302020204" pitchFamily="34" charset="0"/>
              </a:rPr>
              <a:t>b. </a:t>
            </a:r>
            <a:r>
              <a:rPr lang="vi-VN" sz="2800" b="1">
                <a:solidFill>
                  <a:prstClr val="white"/>
                </a:solidFill>
                <a:latin typeface="HP001 4 hàng" panose="020B0603050302020204" pitchFamily="34" charset="0"/>
              </a:rPr>
              <a:t>27 105     </a:t>
            </a:r>
            <a:r>
              <a:rPr lang="vi-VN" sz="2800" b="1" dirty="0">
                <a:solidFill>
                  <a:prstClr val="white"/>
                </a:solidFill>
                <a:latin typeface="HP001 4 hàng" panose="020B0603050302020204" pitchFamily="34" charset="0"/>
              </a:rPr>
              <a:t>7985</a:t>
            </a:r>
            <a:endParaRPr lang="en-US" sz="28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Subtitle 2"/>
          <p:cNvSpPr txBox="1"/>
          <p:nvPr/>
        </p:nvSpPr>
        <p:spPr>
          <a:xfrm>
            <a:off x="373626" y="3188278"/>
            <a:ext cx="3741174" cy="609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>
                <a:solidFill>
                  <a:prstClr val="white"/>
                </a:solidFill>
                <a:latin typeface="HP001 4 hàng" panose="020B0603050302020204" pitchFamily="34" charset="0"/>
              </a:rPr>
              <a:t>c. </a:t>
            </a:r>
            <a:r>
              <a:rPr lang="vi-VN" sz="2800" b="1">
                <a:solidFill>
                  <a:prstClr val="white"/>
                </a:solidFill>
                <a:latin typeface="HP001 4 hàng" panose="020B0603050302020204" pitchFamily="34" charset="0"/>
              </a:rPr>
              <a:t>8300 </a:t>
            </a:r>
            <a:r>
              <a:rPr lang="vi-VN" sz="2800" b="1" dirty="0">
                <a:solidFill>
                  <a:prstClr val="white"/>
                </a:solidFill>
                <a:latin typeface="HP001 4 hàng" panose="020B0603050302020204" pitchFamily="34" charset="0"/>
              </a:rPr>
              <a:t>: </a:t>
            </a:r>
            <a:r>
              <a:rPr lang="vi-VN" sz="2800" b="1">
                <a:solidFill>
                  <a:prstClr val="white"/>
                </a:solidFill>
                <a:latin typeface="HP001 4 hàng" panose="020B0603050302020204" pitchFamily="34" charset="0"/>
              </a:rPr>
              <a:t>10 </a:t>
            </a:r>
            <a:r>
              <a:rPr lang="en-US" sz="2800" b="1">
                <a:solidFill>
                  <a:prstClr val="white"/>
                </a:solidFill>
                <a:latin typeface="HP001 4 hàng" panose="020B0603050302020204" pitchFamily="34" charset="0"/>
              </a:rPr>
              <a:t>   </a:t>
            </a:r>
            <a:r>
              <a:rPr lang="vi-VN" sz="2800" b="1">
                <a:solidFill>
                  <a:prstClr val="white"/>
                </a:solidFill>
                <a:latin typeface="HP001 4 hàng" panose="020B0603050302020204" pitchFamily="34" charset="0"/>
              </a:rPr>
              <a:t>830</a:t>
            </a:r>
            <a:endParaRPr lang="en-US" sz="28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Subtitle 2"/>
          <p:cNvSpPr txBox="1"/>
          <p:nvPr/>
        </p:nvSpPr>
        <p:spPr>
          <a:xfrm>
            <a:off x="4648200" y="1089314"/>
            <a:ext cx="4114800" cy="609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>
                <a:solidFill>
                  <a:prstClr val="white"/>
                </a:solidFill>
                <a:latin typeface="HP001 4 hàng" panose="020B0603050302020204" pitchFamily="34" charset="0"/>
              </a:rPr>
              <a:t>d. </a:t>
            </a:r>
            <a:r>
              <a:rPr lang="vi-VN" sz="2800" b="1">
                <a:solidFill>
                  <a:prstClr val="white"/>
                </a:solidFill>
                <a:latin typeface="HP001 4 hàng" panose="020B0603050302020204" pitchFamily="34" charset="0"/>
              </a:rPr>
              <a:t>34 579  </a:t>
            </a:r>
            <a:r>
              <a:rPr lang="en-US" sz="2800" b="1">
                <a:solidFill>
                  <a:prstClr val="white"/>
                </a:solidFill>
                <a:latin typeface="HP001 4 hàng" panose="020B0603050302020204" pitchFamily="34" charset="0"/>
              </a:rPr>
              <a:t>  </a:t>
            </a:r>
            <a:r>
              <a:rPr lang="vi-VN" sz="2800" b="1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vi-VN" sz="2800" b="1" dirty="0">
                <a:solidFill>
                  <a:prstClr val="white"/>
                </a:solidFill>
                <a:latin typeface="HP001 4 hàng" panose="020B0603050302020204" pitchFamily="34" charset="0"/>
              </a:rPr>
              <a:t>34 601</a:t>
            </a:r>
            <a:endParaRPr lang="en-US" sz="28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Subtitle 2"/>
          <p:cNvSpPr txBox="1"/>
          <p:nvPr/>
        </p:nvSpPr>
        <p:spPr>
          <a:xfrm>
            <a:off x="4648200" y="2135332"/>
            <a:ext cx="4267200" cy="609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>
                <a:solidFill>
                  <a:prstClr val="white"/>
                </a:solidFill>
                <a:latin typeface="HP001 4 hàng" panose="020B0603050302020204" pitchFamily="34" charset="0"/>
              </a:rPr>
              <a:t>e. </a:t>
            </a:r>
            <a:r>
              <a:rPr lang="vi-VN" sz="2800" b="1">
                <a:solidFill>
                  <a:prstClr val="white"/>
                </a:solidFill>
                <a:latin typeface="HP001 4 hàng" panose="020B0603050302020204" pitchFamily="34" charset="0"/>
              </a:rPr>
              <a:t>150 482 </a:t>
            </a:r>
            <a:r>
              <a:rPr lang="en-US" sz="2800" b="1">
                <a:solidFill>
                  <a:prstClr val="white"/>
                </a:solidFill>
                <a:latin typeface="HP001 4 hàng" panose="020B0603050302020204" pitchFamily="34" charset="0"/>
              </a:rPr>
              <a:t>  </a:t>
            </a:r>
            <a:r>
              <a:rPr lang="vi-VN" sz="2800" b="1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vi-VN" sz="2800" b="1">
                <a:solidFill>
                  <a:prstClr val="white"/>
                </a:solidFill>
                <a:latin typeface="HP001 4 hàng" panose="020B0603050302020204" pitchFamily="34" charset="0"/>
              </a:rPr>
              <a:t>150 </a:t>
            </a:r>
            <a:r>
              <a:rPr lang="vi-VN" sz="2800" b="1" dirty="0">
                <a:solidFill>
                  <a:prstClr val="white"/>
                </a:solidFill>
                <a:latin typeface="HP001 4 hàng" panose="020B0603050302020204" pitchFamily="34" charset="0"/>
              </a:rPr>
              <a:t>459</a:t>
            </a:r>
            <a:endParaRPr lang="en-US" sz="28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Subtitle 2"/>
          <p:cNvSpPr txBox="1"/>
          <p:nvPr/>
        </p:nvSpPr>
        <p:spPr>
          <a:xfrm>
            <a:off x="4640826" y="3188278"/>
            <a:ext cx="4274574" cy="609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>
                <a:solidFill>
                  <a:prstClr val="white"/>
                </a:solidFill>
                <a:latin typeface="HP001 4 hàng" panose="020B0603050302020204" pitchFamily="34" charset="0"/>
              </a:rPr>
              <a:t>g. </a:t>
            </a:r>
            <a:r>
              <a:rPr lang="vi-VN" sz="2800" b="1">
                <a:solidFill>
                  <a:prstClr val="white"/>
                </a:solidFill>
                <a:latin typeface="HP001 4 hàng" panose="020B0603050302020204" pitchFamily="34" charset="0"/>
              </a:rPr>
              <a:t>72 600  </a:t>
            </a:r>
            <a:r>
              <a:rPr lang="en-US" sz="2800" b="1">
                <a:solidFill>
                  <a:prstClr val="white"/>
                </a:solidFill>
                <a:latin typeface="HP001 4 hàng" panose="020B0603050302020204" pitchFamily="34" charset="0"/>
              </a:rPr>
              <a:t>  </a:t>
            </a:r>
            <a:r>
              <a:rPr lang="vi-VN" sz="2800" b="1">
                <a:solidFill>
                  <a:prstClr val="white"/>
                </a:solidFill>
                <a:latin typeface="HP001 4 hàng" panose="020B0603050302020204" pitchFamily="34" charset="0"/>
              </a:rPr>
              <a:t> 726 </a:t>
            </a:r>
            <a:r>
              <a:rPr lang="vi-VN" sz="2800" dirty="0">
                <a:solidFill>
                  <a:prstClr val="white"/>
                </a:solidFill>
              </a:rPr>
              <a:t>x</a:t>
            </a:r>
            <a:r>
              <a:rPr lang="vi-VN" sz="2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100</a:t>
            </a:r>
            <a:endParaRPr lang="en-US" sz="28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8800" y="1200150"/>
            <a:ext cx="762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FF00"/>
                </a:solidFill>
              </a:rPr>
              <a:t>&lt;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81200" y="2287732"/>
            <a:ext cx="7620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FF00"/>
                </a:solidFill>
              </a:rPr>
              <a:t>&gt;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3" name="Left Brace 12"/>
          <p:cNvSpPr/>
          <p:nvPr/>
        </p:nvSpPr>
        <p:spPr>
          <a:xfrm rot="16200000">
            <a:off x="1476989" y="2912668"/>
            <a:ext cx="170221" cy="1447800"/>
          </a:xfrm>
          <a:prstGeom prst="leftBrace">
            <a:avLst/>
          </a:prstGeom>
          <a:ln w="1905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Left Brace 13"/>
          <p:cNvSpPr/>
          <p:nvPr/>
        </p:nvSpPr>
        <p:spPr>
          <a:xfrm rot="16200000">
            <a:off x="7839689" y="2874567"/>
            <a:ext cx="170220" cy="1524001"/>
          </a:xfrm>
          <a:prstGeom prst="leftBrace">
            <a:avLst/>
          </a:prstGeom>
          <a:ln w="1905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04900" y="3950278"/>
            <a:ext cx="914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830</a:t>
            </a:r>
            <a:endParaRPr lang="en-US" sz="28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38400" y="3340678"/>
            <a:ext cx="3810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FF00"/>
                </a:solidFill>
              </a:rPr>
              <a:t>=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00800" y="1200150"/>
            <a:ext cx="685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FF00"/>
                </a:solidFill>
              </a:rPr>
              <a:t>&lt;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29400" y="2343150"/>
            <a:ext cx="381000" cy="7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FF00"/>
                </a:solidFill>
              </a:rPr>
              <a:t>&gt;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86598" y="3797878"/>
            <a:ext cx="1600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FF00"/>
                </a:solidFill>
                <a:latin typeface="HP001 4 hàng" panose="020B0603050302020204" pitchFamily="34" charset="0"/>
              </a:rPr>
              <a:t>72 600</a:t>
            </a:r>
            <a:endParaRPr lang="en-US" sz="28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24600" y="3264478"/>
            <a:ext cx="762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FF00"/>
                </a:solidFill>
              </a:rPr>
              <a:t>=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677" y="-400050"/>
            <a:ext cx="9893665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ubtitle 2"/>
          <p:cNvSpPr txBox="1"/>
          <p:nvPr/>
        </p:nvSpPr>
        <p:spPr>
          <a:xfrm>
            <a:off x="228600" y="83463"/>
            <a:ext cx="8686800" cy="53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vi-VN" sz="2800" b="1" u="sng" dirty="0">
                <a:solidFill>
                  <a:schemeClr val="bg1"/>
                </a:solidFill>
                <a:latin typeface="HP001 4 hàng" panose="020B0603050302020204" pitchFamily="34" charset="0"/>
              </a:rPr>
              <a:t>Bài 2</a:t>
            </a:r>
            <a:r>
              <a:rPr lang="vi-VN" sz="2800" b="1" dirty="0">
                <a:solidFill>
                  <a:schemeClr val="bg1"/>
                </a:solidFill>
                <a:latin typeface="HP001 4 hàng" panose="020B0603050302020204" pitchFamily="34" charset="0"/>
              </a:rPr>
              <a:t>: Viết các số sau theo thứ tự từ </a:t>
            </a:r>
            <a:r>
              <a:rPr lang="vi-VN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bé đến lớn:</a:t>
            </a:r>
            <a:endParaRPr lang="en-US" sz="28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Subtitle 2"/>
          <p:cNvSpPr txBox="1"/>
          <p:nvPr/>
        </p:nvSpPr>
        <p:spPr>
          <a:xfrm>
            <a:off x="260555" y="616863"/>
            <a:ext cx="4702277" cy="53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vi-VN" sz="2800" b="1" dirty="0">
                <a:solidFill>
                  <a:schemeClr val="bg1"/>
                </a:solidFill>
                <a:latin typeface="HP001 4 hàng" panose="020B0603050302020204" pitchFamily="34" charset="0"/>
              </a:rPr>
              <a:t>a) 7426; 999; 7642; 7624.</a:t>
            </a:r>
            <a:endParaRPr lang="en-US" sz="2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Subtitle 2"/>
          <p:cNvSpPr txBox="1"/>
          <p:nvPr/>
        </p:nvSpPr>
        <p:spPr>
          <a:xfrm>
            <a:off x="341670" y="1759863"/>
            <a:ext cx="4540045" cy="53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vi-VN" sz="2800" b="1" dirty="0">
                <a:solidFill>
                  <a:schemeClr val="bg1"/>
                </a:solidFill>
                <a:latin typeface="HP001 4 hàng" panose="020B0603050302020204" pitchFamily="34" charset="0"/>
              </a:rPr>
              <a:t>b) 3158; 3518; 1853; 3190.</a:t>
            </a:r>
            <a:endParaRPr lang="en-US" sz="2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60149" y="3017939"/>
            <a:ext cx="8983851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id-ID" sz="2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kumimoji="0" lang="en-US" altLang="id-ID" sz="240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altLang="id-ID" sz="2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id-ID" sz="240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kumimoji="0" lang="en-US" altLang="id-ID" sz="2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id-ID" sz="240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kumimoji="0" lang="en-US" altLang="id-ID" sz="2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id-ID" sz="240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id-ID" sz="2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id-ID" sz="240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id-ID" sz="2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id-ID" sz="240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id-ID" sz="2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id-ID" sz="240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altLang="id-ID" sz="2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id-ID" sz="240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altLang="id-ID" sz="2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id-ID" sz="240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id-ID" sz="2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id-ID" sz="240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kumimoji="0" lang="en-US" altLang="id-ID" sz="2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id-ID" sz="240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altLang="id-ID" sz="2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id-ID" sz="240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altLang="id-ID" sz="2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altLang="id-ID" sz="240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id-ID" sz="2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id-ID" sz="240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id-ID" sz="2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id-ID" sz="240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altLang="id-ID" sz="2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id-ID" sz="240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id-ID" sz="2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12549" y="3664863"/>
            <a:ext cx="898385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altLang="id-ID" sz="2200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kumimoji="0" lang="pt-BR" altLang="id-ID" sz="2200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sánh các số tự nhiên đó,</a:t>
            </a:r>
            <a:r>
              <a:rPr kumimoji="0" lang="pt-BR" altLang="id-ID" sz="22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rồi sắp xếp theo thứ tự từ bé đến lớn.</a:t>
            </a:r>
            <a:endParaRPr kumimoji="0" lang="en-US" altLang="id-ID" sz="220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2"/>
          <p:cNvSpPr txBox="1"/>
          <p:nvPr/>
        </p:nvSpPr>
        <p:spPr>
          <a:xfrm>
            <a:off x="533400" y="1150263"/>
            <a:ext cx="4702277" cy="53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vi-VN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999; 7426; 7624; 7642</a:t>
            </a:r>
            <a:endParaRPr lang="en-US" sz="28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Subtitle 2"/>
          <p:cNvSpPr txBox="1"/>
          <p:nvPr/>
        </p:nvSpPr>
        <p:spPr>
          <a:xfrm>
            <a:off x="533400" y="2293263"/>
            <a:ext cx="4702277" cy="53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vi-VN" sz="2800" b="1">
                <a:solidFill>
                  <a:srgbClr val="FFFF00"/>
                </a:solidFill>
                <a:latin typeface="HP001 4 hàng" panose="020B0603050302020204" pitchFamily="34" charset="0"/>
              </a:rPr>
              <a:t>1853; 3158; 3190; 3518</a:t>
            </a:r>
            <a:endParaRPr lang="en-US" sz="28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7126" y="-159644"/>
            <a:ext cx="9753600" cy="553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ubtitle 2"/>
          <p:cNvSpPr txBox="1"/>
          <p:nvPr/>
        </p:nvSpPr>
        <p:spPr>
          <a:xfrm>
            <a:off x="228600" y="312063"/>
            <a:ext cx="8686800" cy="53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vi-VN" sz="2800" b="1" u="sng" dirty="0">
                <a:solidFill>
                  <a:prstClr val="white"/>
                </a:solidFill>
                <a:latin typeface="HP001 4 hàng" panose="020B0603050302020204" pitchFamily="34" charset="0"/>
              </a:rPr>
              <a:t>Bài 3</a:t>
            </a:r>
            <a:r>
              <a:rPr lang="vi-VN" sz="2800" b="1" dirty="0">
                <a:solidFill>
                  <a:prstClr val="white"/>
                </a:solidFill>
                <a:latin typeface="HP001 4 hàng" panose="020B0603050302020204" pitchFamily="34" charset="0"/>
              </a:rPr>
              <a:t>: Viết các số sau theo thứ tự từ </a:t>
            </a:r>
            <a:r>
              <a:rPr lang="vi-VN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lớn đến bé</a:t>
            </a:r>
            <a:r>
              <a:rPr lang="vi-VN" sz="2800" b="1" dirty="0">
                <a:solidFill>
                  <a:prstClr val="white"/>
                </a:solidFill>
                <a:latin typeface="HP001 4 hàng" panose="020B0603050302020204" pitchFamily="34" charset="0"/>
              </a:rPr>
              <a:t>:</a:t>
            </a:r>
            <a:endParaRPr lang="en-US" sz="28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Subtitle 2"/>
          <p:cNvSpPr txBox="1"/>
          <p:nvPr/>
        </p:nvSpPr>
        <p:spPr>
          <a:xfrm>
            <a:off x="260555" y="845463"/>
            <a:ext cx="4702277" cy="53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vi-VN" sz="2800" b="1" dirty="0">
                <a:solidFill>
                  <a:prstClr val="white"/>
                </a:solidFill>
                <a:latin typeface="HP001 4 hàng" panose="020B0603050302020204" pitchFamily="34" charset="0"/>
              </a:rPr>
              <a:t>a) 1567; 1590; 897; 10 261.</a:t>
            </a:r>
            <a:endParaRPr lang="en-US" sz="28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Subtitle 2"/>
          <p:cNvSpPr txBox="1"/>
          <p:nvPr/>
        </p:nvSpPr>
        <p:spPr>
          <a:xfrm>
            <a:off x="341670" y="1988463"/>
            <a:ext cx="4839930" cy="53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vi-VN" sz="2800" b="1" dirty="0">
                <a:solidFill>
                  <a:prstClr val="white"/>
                </a:solidFill>
                <a:latin typeface="HP001 4 hàng" panose="020B0603050302020204" pitchFamily="34" charset="0"/>
              </a:rPr>
              <a:t>b</a:t>
            </a:r>
            <a:r>
              <a:rPr lang="vi-VN" sz="2800" b="1">
                <a:solidFill>
                  <a:prstClr val="white"/>
                </a:solidFill>
                <a:latin typeface="HP001 4 hàng" panose="020B0603050302020204" pitchFamily="34" charset="0"/>
              </a:rPr>
              <a:t>) 2476; 4270; 2490; 2518</a:t>
            </a:r>
            <a:endParaRPr lang="en-US" sz="28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749" y="3178635"/>
            <a:ext cx="8983851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altLang="id-ID" sz="24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id-ID" sz="24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id-ID" sz="24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-ID" sz="24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id-ID" sz="24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-ID" sz="24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id-ID" sz="24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-ID" sz="24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id-ID" sz="24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-ID" sz="24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id-ID" sz="24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-ID" sz="24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id-ID" sz="24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-ID" sz="24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id-ID" sz="24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-ID" sz="24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id-ID" sz="24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-ID" sz="24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id-ID" sz="24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id-ID" sz="24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id-ID" sz="24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-ID" sz="24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id-ID" sz="24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id-ID" sz="24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id-ID" sz="24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id-ID" sz="24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id-ID" sz="24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-ID" sz="24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id-ID" sz="24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-ID" sz="24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id-ID" sz="24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-ID" sz="24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id-ID" sz="24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749" y="4009632"/>
            <a:ext cx="91362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 altLang="id-ID" sz="2400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So sánh các số tự nhiên đó, rồi sắp xếp theo thứ tự từ </a:t>
            </a:r>
            <a:r>
              <a:rPr lang="vi-VN" altLang="id-ID" sz="2400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pt-BR" altLang="id-ID" sz="2400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</a:t>
            </a:r>
            <a:r>
              <a:rPr lang="vi-VN" altLang="id-ID" sz="2400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id-ID" sz="2400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Subtitle 2"/>
          <p:cNvSpPr txBox="1"/>
          <p:nvPr/>
        </p:nvSpPr>
        <p:spPr>
          <a:xfrm>
            <a:off x="533400" y="1378863"/>
            <a:ext cx="4702277" cy="53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vi-VN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10 261</a:t>
            </a:r>
            <a:r>
              <a:rPr lang="vi-VN" sz="2800" b="1">
                <a:solidFill>
                  <a:srgbClr val="FFFF00"/>
                </a:solidFill>
                <a:latin typeface="HP001 4 hàng" panose="020B0603050302020204" pitchFamily="34" charset="0"/>
              </a:rPr>
              <a:t>; 1590</a:t>
            </a:r>
            <a:r>
              <a:rPr lang="vi-VN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; 1567; 897.</a:t>
            </a:r>
            <a:endParaRPr lang="en-US" sz="28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Subtitle 2"/>
          <p:cNvSpPr txBox="1"/>
          <p:nvPr/>
        </p:nvSpPr>
        <p:spPr>
          <a:xfrm>
            <a:off x="533400" y="2521863"/>
            <a:ext cx="4702277" cy="53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vi-VN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4270; 2518; 2490; 2476.</a:t>
            </a:r>
            <a:endParaRPr lang="en-US" sz="28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32370164-7565-4F59-932E-5EB2EDC5F1E9}"/>
              </a:ext>
            </a:extLst>
          </p:cNvPr>
          <p:cNvSpPr txBox="1">
            <a:spLocks noChangeArrowheads="1"/>
          </p:cNvSpPr>
          <p:nvPr/>
        </p:nvSpPr>
        <p:spPr>
          <a:xfrm>
            <a:off x="246081" y="6724"/>
            <a:ext cx="8815138" cy="1295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en-US" sz="2800" b="1" u="sng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Bài</a:t>
            </a:r>
            <a:r>
              <a:rPr lang="en-US" sz="2800" b="1" u="sng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4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: a)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Viết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bé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nhất</a:t>
            </a:r>
            <a:r>
              <a:rPr lang="en-US" sz="2800" b="1" dirty="0" smtClean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: </a:t>
            </a:r>
            <a:r>
              <a:rPr lang="en-US" sz="2800" b="1" dirty="0" err="1" smtClean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có</a:t>
            </a:r>
            <a:r>
              <a:rPr lang="en-US" sz="2800" b="1" dirty="0" smtClean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một</a:t>
            </a:r>
            <a:r>
              <a:rPr lang="en-US" sz="2800" b="1" dirty="0" smtClean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chữ</a:t>
            </a:r>
            <a:r>
              <a:rPr lang="en-US" sz="2800" b="1" dirty="0" smtClean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số</a:t>
            </a:r>
            <a:r>
              <a:rPr lang="en-US" sz="2800" b="1" dirty="0" smtClean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có</a:t>
            </a:r>
            <a:r>
              <a:rPr lang="en-US" sz="2800" b="1" dirty="0" smtClean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hai</a:t>
            </a:r>
            <a:r>
              <a:rPr lang="en-US" sz="2800" b="1" dirty="0" smtClean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chữ</a:t>
            </a:r>
            <a:r>
              <a:rPr lang="en-US" sz="2800" b="1" dirty="0" smtClean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số</a:t>
            </a:r>
            <a:r>
              <a:rPr lang="en-US" sz="2800" b="1" dirty="0" smtClean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có</a:t>
            </a:r>
            <a:r>
              <a:rPr lang="en-US" sz="2800" b="1" dirty="0" smtClean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ba</a:t>
            </a:r>
            <a:r>
              <a:rPr lang="en-US" sz="2800" b="1" dirty="0" smtClean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chữ</a:t>
            </a:r>
            <a:r>
              <a:rPr lang="en-US" sz="2800" b="1" dirty="0" smtClean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.</a:t>
            </a:r>
            <a:r>
              <a:rPr lang="en-US" sz="2800" b="1" dirty="0" smtClean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			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             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                                                         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    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   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endParaRPr lang="en-US" sz="2800" b="1" dirty="0">
              <a:solidFill>
                <a:schemeClr val="bg1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           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90F3606-68A1-4EB2-82A1-74E84C7F9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56963"/>
            <a:ext cx="8850100" cy="1335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800" b="1" kern="0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b) </a:t>
            </a:r>
            <a:r>
              <a:rPr lang="en-US" sz="2800" b="1" kern="0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Viết</a:t>
            </a:r>
            <a:r>
              <a:rPr lang="en-US" sz="2800" b="1" kern="0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số</a:t>
            </a:r>
            <a:r>
              <a:rPr lang="en-US" sz="2800" b="1" kern="0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lớn</a:t>
            </a:r>
            <a:r>
              <a:rPr lang="en-US" sz="2800" b="1" kern="0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kern="0" dirty="0" err="1" smtClean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nhất</a:t>
            </a:r>
            <a:r>
              <a:rPr lang="en-US" sz="2800" b="1" kern="0" dirty="0" smtClean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:</a:t>
            </a:r>
            <a:r>
              <a:rPr lang="en-US" sz="2800" b="1" kern="0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hai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ba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. 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800" b="1" kern="0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	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90F3606-68A1-4EB2-82A1-74E84C7F9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507202"/>
            <a:ext cx="8850100" cy="1335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800" b="1" kern="0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kern="0" dirty="0" smtClean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c) </a:t>
            </a:r>
            <a:r>
              <a:rPr lang="en-US" sz="2800" b="1" kern="0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Viết</a:t>
            </a:r>
            <a:r>
              <a:rPr lang="en-US" sz="2800" b="1" kern="0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số</a:t>
            </a:r>
            <a:r>
              <a:rPr lang="en-US" sz="2800" b="1" kern="0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kern="0" dirty="0" err="1" smtClean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lẻ</a:t>
            </a:r>
            <a:r>
              <a:rPr lang="en-US" sz="2800" b="1" kern="0" dirty="0" smtClean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kern="0" dirty="0" err="1" smtClean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bé</a:t>
            </a:r>
            <a:r>
              <a:rPr lang="en-US" sz="2800" b="1" kern="0" dirty="0" smtClean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kern="0" dirty="0" err="1" smtClean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nhất</a:t>
            </a:r>
            <a:r>
              <a:rPr lang="en-US" sz="2800" b="1" kern="0" dirty="0" smtClean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:</a:t>
            </a:r>
            <a:r>
              <a:rPr lang="en-US" sz="2800" b="1" kern="0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hai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ba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. 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800" b="1" kern="0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	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90F3606-68A1-4EB2-82A1-74E84C7F9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49" y="3714750"/>
            <a:ext cx="8850100" cy="10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800" b="1" kern="0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kern="0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d</a:t>
            </a:r>
            <a:r>
              <a:rPr lang="en-US" sz="2800" b="1" kern="0" dirty="0" smtClean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) </a:t>
            </a:r>
            <a:r>
              <a:rPr lang="en-US" sz="2800" b="1" kern="0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Viết</a:t>
            </a:r>
            <a:r>
              <a:rPr lang="en-US" sz="2800" b="1" kern="0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số</a:t>
            </a:r>
            <a:r>
              <a:rPr lang="en-US" sz="2800" b="1" kern="0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kern="0" dirty="0" err="1" smtClean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chẵn</a:t>
            </a:r>
            <a:r>
              <a:rPr lang="en-US" sz="2800" b="1" kern="0" dirty="0" smtClean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kern="0" dirty="0" err="1" smtClean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lớn</a:t>
            </a:r>
            <a:r>
              <a:rPr lang="en-US" sz="2800" b="1" kern="0" dirty="0" smtClean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kern="0" dirty="0" err="1" smtClean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nhất</a:t>
            </a:r>
            <a:r>
              <a:rPr lang="en-US" sz="2800" b="1" kern="0" dirty="0" smtClean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:</a:t>
            </a:r>
            <a:r>
              <a:rPr lang="en-US" sz="2800" b="1" kern="0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hai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ba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. 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800" b="1" kern="0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6905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32370164-7565-4F59-932E-5EB2EDC5F1E9}"/>
              </a:ext>
            </a:extLst>
          </p:cNvPr>
          <p:cNvSpPr txBox="1">
            <a:spLocks noChangeArrowheads="1"/>
          </p:cNvSpPr>
          <p:nvPr/>
        </p:nvSpPr>
        <p:spPr>
          <a:xfrm>
            <a:off x="24063" y="-95250"/>
            <a:ext cx="5029200" cy="18478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en-US" sz="2800" b="1" u="sng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Bài</a:t>
            </a:r>
            <a:r>
              <a:rPr lang="en-US" sz="2800" b="1" u="sng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4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: a)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Viết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bé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nhất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: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+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: 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+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hai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: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+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ba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: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			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             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                                                         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    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   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endParaRPr lang="en-US" sz="2800" b="1" dirty="0">
              <a:solidFill>
                <a:schemeClr val="bg1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           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90F3606-68A1-4EB2-82A1-74E84C7F9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-95250"/>
            <a:ext cx="43053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800" b="1" kern="0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b) </a:t>
            </a:r>
            <a:r>
              <a:rPr lang="en-US" sz="2800" b="1" kern="0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Viết</a:t>
            </a:r>
            <a:r>
              <a:rPr lang="en-US" sz="2800" b="1" kern="0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số</a:t>
            </a:r>
            <a:r>
              <a:rPr lang="en-US" sz="2800" b="1" kern="0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lớn</a:t>
            </a:r>
            <a:r>
              <a:rPr lang="en-US" sz="2800" b="1" kern="0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nhất</a:t>
            </a:r>
            <a:r>
              <a:rPr lang="en-US" sz="2800" b="1" kern="0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: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800" b="1" kern="0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+ </a:t>
            </a:r>
            <a:r>
              <a:rPr lang="en-US" sz="2800" b="1" kern="0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có</a:t>
            </a:r>
            <a:r>
              <a:rPr lang="en-US" sz="2800" b="1" kern="0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một</a:t>
            </a:r>
            <a:r>
              <a:rPr lang="en-US" sz="2800" b="1" kern="0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chữ</a:t>
            </a:r>
            <a:r>
              <a:rPr lang="en-US" sz="2800" b="1" kern="0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số</a:t>
            </a:r>
            <a:r>
              <a:rPr lang="en-US" sz="2800" b="1" kern="0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: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800" b="1" kern="0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+ </a:t>
            </a:r>
            <a:r>
              <a:rPr lang="en-US" sz="2800" b="1" kern="0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có</a:t>
            </a:r>
            <a:r>
              <a:rPr lang="en-US" sz="2800" b="1" kern="0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hai</a:t>
            </a:r>
            <a:r>
              <a:rPr lang="en-US" sz="2800" b="1" kern="0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chữ</a:t>
            </a:r>
            <a:r>
              <a:rPr lang="en-US" sz="2800" b="1" kern="0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số</a:t>
            </a:r>
            <a:r>
              <a:rPr lang="en-US" sz="2800" b="1" kern="0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: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800" b="1" kern="0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+ </a:t>
            </a:r>
            <a:r>
              <a:rPr lang="en-US" sz="2800" b="1" kern="0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có</a:t>
            </a:r>
            <a:r>
              <a:rPr lang="en-US" sz="2800" b="1" kern="0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ba</a:t>
            </a:r>
            <a:r>
              <a:rPr lang="en-US" sz="2800" b="1" kern="0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chữ</a:t>
            </a:r>
            <a:r>
              <a:rPr lang="en-US" sz="2800" b="1" kern="0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số</a:t>
            </a:r>
            <a:r>
              <a:rPr lang="en-US" sz="2800" b="1" kern="0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:   	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53C391-D3C2-40EB-9B0A-71D4647C5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644604"/>
            <a:ext cx="533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rgbClr val="FFFF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411DB7-C520-4C1F-9BB8-9A0F4EC8E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3571" y="1383268"/>
            <a:ext cx="762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rgbClr val="FFFF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B30F8B-C0AC-4B0B-B79C-4DF5735B1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350" y="2121932"/>
            <a:ext cx="10287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rgbClr val="FFFF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100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123BAB-5E76-47DD-88C5-6E4F6DD32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0104" y="647887"/>
            <a:ext cx="533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rgbClr val="FFFF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AFBF07-C42B-4BAA-B172-563EC4283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7559" y="1380260"/>
            <a:ext cx="7969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rgbClr val="FFFF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99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338F20-77E2-40F0-B143-EA32803FB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2141" y="2129688"/>
            <a:ext cx="9493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rgbClr val="FFFF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999</a:t>
            </a:r>
          </a:p>
        </p:txBody>
      </p:sp>
    </p:spTree>
    <p:extLst>
      <p:ext uri="{BB962C8B-B14F-4D97-AF65-F5344CB8AC3E}">
        <p14:creationId xmlns:p14="http://schemas.microsoft.com/office/powerpoint/2010/main" val="347359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07D963C-17D3-4D0F-BEFA-1A25B9444AB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3034"/>
            <a:ext cx="5486400" cy="18478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en-US" sz="2800" b="1" u="sng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Bài</a:t>
            </a:r>
            <a:r>
              <a:rPr lang="en-US" sz="2800" b="1" u="sng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4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: c)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Viết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lẻ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bé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nhất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: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+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: 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+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hai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: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+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ba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: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			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             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                                                         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    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   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endParaRPr lang="en-US" sz="2800" b="1" dirty="0">
              <a:solidFill>
                <a:schemeClr val="bg1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2800" b="1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           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D710C87-5A7D-49CA-A15B-96F462594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3034"/>
            <a:ext cx="533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800" b="1" kern="0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d) </a:t>
            </a:r>
            <a:r>
              <a:rPr lang="en-US" sz="2800" b="1" kern="0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Viết</a:t>
            </a:r>
            <a:r>
              <a:rPr lang="en-US" sz="2800" b="1" kern="0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số</a:t>
            </a:r>
            <a:r>
              <a:rPr lang="en-US" sz="2800" b="1" kern="0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chẵn</a:t>
            </a:r>
            <a:r>
              <a:rPr lang="en-US" sz="2800" b="1" kern="0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lớn</a:t>
            </a:r>
            <a:r>
              <a:rPr lang="en-US" sz="2800" b="1" kern="0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nhất</a:t>
            </a:r>
            <a:r>
              <a:rPr lang="en-US" sz="2800" b="1" kern="0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: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800" b="1" kern="0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+ </a:t>
            </a:r>
            <a:r>
              <a:rPr lang="en-US" sz="2800" b="1" kern="0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có</a:t>
            </a:r>
            <a:r>
              <a:rPr lang="en-US" sz="2800" b="1" kern="0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một</a:t>
            </a:r>
            <a:r>
              <a:rPr lang="en-US" sz="2800" b="1" kern="0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chữ</a:t>
            </a:r>
            <a:r>
              <a:rPr lang="en-US" sz="2800" b="1" kern="0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số</a:t>
            </a:r>
            <a:r>
              <a:rPr lang="en-US" sz="2800" b="1" kern="0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: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800" b="1" kern="0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+ </a:t>
            </a:r>
            <a:r>
              <a:rPr lang="en-US" sz="2800" b="1" kern="0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có</a:t>
            </a:r>
            <a:r>
              <a:rPr lang="en-US" sz="2800" b="1" kern="0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hai</a:t>
            </a:r>
            <a:r>
              <a:rPr lang="en-US" sz="2800" b="1" kern="0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chữ</a:t>
            </a:r>
            <a:r>
              <a:rPr lang="en-US" sz="2800" b="1" kern="0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số</a:t>
            </a:r>
            <a:r>
              <a:rPr lang="en-US" sz="2800" b="1" kern="0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: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800" b="1" kern="0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+ </a:t>
            </a:r>
            <a:r>
              <a:rPr lang="en-US" sz="2800" b="1" kern="0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có</a:t>
            </a:r>
            <a:r>
              <a:rPr lang="en-US" sz="2800" b="1" kern="0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ba</a:t>
            </a:r>
            <a:r>
              <a:rPr lang="en-US" sz="2800" b="1" kern="0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chữ</a:t>
            </a:r>
            <a:r>
              <a:rPr lang="en-US" sz="2800" b="1" kern="0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số</a:t>
            </a:r>
            <a:r>
              <a:rPr lang="en-US" sz="2800" b="1" kern="0" dirty="0"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:   	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E15FCA-8878-40C8-9EFE-898EED2CE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2464" y="735313"/>
            <a:ext cx="533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rgbClr val="FFFF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03751E-4CEB-4C02-9F47-C1B75D5B9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408" y="1474562"/>
            <a:ext cx="762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b="1">
                <a:solidFill>
                  <a:srgbClr val="FFFF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F6E434-6A11-4106-A293-F1B1D95BB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408" y="2191611"/>
            <a:ext cx="10287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rgbClr val="FFFF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101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2AF416-471C-421B-9A04-89659D4A6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6963" y="685324"/>
            <a:ext cx="533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b="1">
                <a:solidFill>
                  <a:srgbClr val="FFFF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9B1405-E21E-4FB8-AC89-AB6C8933E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491774"/>
            <a:ext cx="7969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b="1">
                <a:solidFill>
                  <a:srgbClr val="FFFF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98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50EF12-6083-4A8D-BF36-9B5359E96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2208710"/>
            <a:ext cx="9493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b="1">
                <a:solidFill>
                  <a:srgbClr val="FFFF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998</a:t>
            </a:r>
          </a:p>
        </p:txBody>
      </p:sp>
    </p:spTree>
    <p:extLst>
      <p:ext uri="{BB962C8B-B14F-4D97-AF65-F5344CB8AC3E}">
        <p14:creationId xmlns:p14="http://schemas.microsoft.com/office/powerpoint/2010/main" val="399930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677" y="-323850"/>
            <a:ext cx="975767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ubtitle 2"/>
          <p:cNvSpPr txBox="1"/>
          <p:nvPr/>
        </p:nvSpPr>
        <p:spPr>
          <a:xfrm>
            <a:off x="228600" y="102177"/>
            <a:ext cx="5334000" cy="53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vi-VN" sz="2400" b="1" u="sng" dirty="0">
                <a:solidFill>
                  <a:schemeClr val="bg1"/>
                </a:solidFill>
                <a:latin typeface="HP001 4 hàng" panose="020B0603050302020204" pitchFamily="34" charset="0"/>
              </a:rPr>
              <a:t>Bài 5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: Tìm x, biết 57 </a:t>
            </a:r>
            <a:r>
              <a:rPr lang="vi-VN" sz="2400" b="1" dirty="0">
                <a:solidFill>
                  <a:schemeClr val="bg1"/>
                </a:solidFill>
              </a:rPr>
              <a:t>&lt;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 x </a:t>
            </a:r>
            <a:r>
              <a:rPr lang="vi-VN" sz="2400" b="1" dirty="0">
                <a:solidFill>
                  <a:schemeClr val="bg1"/>
                </a:solidFill>
              </a:rPr>
              <a:t>&lt;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 62 và: </a:t>
            </a:r>
            <a:endParaRPr lang="en-US" sz="24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Subtitle 2"/>
          <p:cNvSpPr txBox="1"/>
          <p:nvPr/>
        </p:nvSpPr>
        <p:spPr>
          <a:xfrm>
            <a:off x="152400" y="573231"/>
            <a:ext cx="2635045" cy="53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vi-VN" sz="2800" b="1" dirty="0">
                <a:solidFill>
                  <a:schemeClr val="bg1"/>
                </a:solidFill>
                <a:latin typeface="HP001 4 hàng" panose="020B0603050302020204" pitchFamily="34" charset="0"/>
              </a:rPr>
              <a:t>a) x là số chẵn</a:t>
            </a:r>
            <a:endParaRPr lang="en-US" sz="2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Subtitle 2"/>
          <p:cNvSpPr txBox="1"/>
          <p:nvPr/>
        </p:nvSpPr>
        <p:spPr>
          <a:xfrm>
            <a:off x="3200400" y="564013"/>
            <a:ext cx="2209800" cy="53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vi-VN" sz="2800" b="1" dirty="0">
                <a:solidFill>
                  <a:schemeClr val="bg1"/>
                </a:solidFill>
                <a:latin typeface="HP001 4 hàng" panose="020B0603050302020204" pitchFamily="34" charset="0"/>
              </a:rPr>
              <a:t>b) x là số lẻ</a:t>
            </a:r>
            <a:endParaRPr lang="en-US" sz="2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Subtitle 2"/>
          <p:cNvSpPr txBox="1"/>
          <p:nvPr/>
        </p:nvSpPr>
        <p:spPr>
          <a:xfrm>
            <a:off x="5715000" y="559711"/>
            <a:ext cx="3352801" cy="53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vi-VN" sz="2800" b="1" dirty="0">
                <a:solidFill>
                  <a:schemeClr val="bg1"/>
                </a:solidFill>
                <a:latin typeface="HP001 4 hàng" panose="020B0603050302020204" pitchFamily="34" charset="0"/>
              </a:rPr>
              <a:t>c) x là số tròn chục.</a:t>
            </a:r>
            <a:endParaRPr lang="en-US" sz="2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Subtitle 2"/>
          <p:cNvSpPr txBox="1"/>
          <p:nvPr/>
        </p:nvSpPr>
        <p:spPr>
          <a:xfrm>
            <a:off x="231058" y="1743941"/>
            <a:ext cx="7236542" cy="53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Các số lớn hơn 57 và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bé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hơn 62 là: </a:t>
            </a:r>
            <a:r>
              <a:rPr lang="vi-VN" sz="2400" b="1" dirty="0">
                <a:solidFill>
                  <a:srgbClr val="FFFF00"/>
                </a:solidFill>
                <a:latin typeface="HP001 4 hàng" panose="020B0603050302020204" pitchFamily="34" charset="0"/>
              </a:rPr>
              <a:t>58, 59, 60, 61</a:t>
            </a:r>
            <a:endParaRPr lang="en-US" sz="24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1058" y="2242980"/>
            <a:ext cx="8681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a) Các số chẵn lớn hơn 57 và bé hơn 62 là: </a:t>
            </a:r>
            <a:r>
              <a:rPr lang="vi-VN" sz="2400" b="1" dirty="0">
                <a:solidFill>
                  <a:srgbClr val="FFFF00"/>
                </a:solidFill>
                <a:latin typeface="HP001 4 hàng" panose="020B0603050302020204" pitchFamily="34" charset="0"/>
              </a:rPr>
              <a:t>58; 60.</a:t>
            </a:r>
          </a:p>
          <a:p>
            <a:r>
              <a:rPr lang="vi-VN" sz="24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  Vậy x là 58, 60</a:t>
            </a:r>
            <a:endParaRPr lang="en-US" sz="24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1058" y="3154466"/>
            <a:ext cx="8681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b) Các số lẻ lớn hơn 57 và bé hơn 62 là: </a:t>
            </a:r>
            <a:r>
              <a:rPr lang="vi-VN" sz="2400" b="1" dirty="0">
                <a:solidFill>
                  <a:srgbClr val="FFFF00"/>
                </a:solidFill>
                <a:latin typeface="HP001 4 hàng" panose="020B0603050302020204" pitchFamily="34" charset="0"/>
              </a:rPr>
              <a:t>59; 61.</a:t>
            </a:r>
          </a:p>
          <a:p>
            <a:r>
              <a:rPr lang="vi-VN" sz="24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  Vậy x là 59, 61</a:t>
            </a:r>
            <a:endParaRPr lang="en-US" sz="24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1058" y="4071780"/>
            <a:ext cx="77699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c) Số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tròn chục lớn hơn 57 và bé hơn 62 là: </a:t>
            </a:r>
            <a:r>
              <a:rPr lang="vi-VN" sz="2400" b="1" dirty="0">
                <a:solidFill>
                  <a:srgbClr val="FFFF00"/>
                </a:solidFill>
                <a:latin typeface="HP001 4 hàng" panose="020B0603050302020204" pitchFamily="34" charset="0"/>
              </a:rPr>
              <a:t>60.</a:t>
            </a:r>
          </a:p>
          <a:p>
            <a:r>
              <a:rPr lang="vi-VN" sz="24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  Vậy x là 60</a:t>
            </a:r>
            <a:endParaRPr lang="en-US" sz="24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Subtitle 2"/>
          <p:cNvSpPr txBox="1"/>
          <p:nvPr/>
        </p:nvSpPr>
        <p:spPr>
          <a:xfrm>
            <a:off x="3581400" y="1113559"/>
            <a:ext cx="1447800" cy="53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vi-VN" sz="2400" b="1" u="sng" dirty="0">
                <a:solidFill>
                  <a:srgbClr val="FFFF00"/>
                </a:solidFill>
                <a:latin typeface="HP001 4 hàng" panose="020B0603050302020204" pitchFamily="34" charset="0"/>
              </a:rPr>
              <a:t>Bài giải:</a:t>
            </a:r>
            <a:endParaRPr lang="en-US" sz="2400" b="1" u="sng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999+ hình nền powerpoint đẹp, ấn tượng - GIÚP BẠ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-3324"/>
            <a:ext cx="9140890" cy="514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66631" y="1581150"/>
            <a:ext cx="6629400" cy="17943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>
                <a:gd name="adj" fmla="val 8617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 smtClean="0">
                <a:ln w="11430">
                  <a:solidFill>
                    <a:srgbClr val="FFC000"/>
                  </a:solidFill>
                </a:ln>
                <a:solidFill>
                  <a:srgbClr val="F692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Chúc</a:t>
            </a:r>
            <a:r>
              <a:rPr lang="en-US" sz="3600" b="1" spc="50" dirty="0" smtClean="0">
                <a:ln w="11430">
                  <a:solidFill>
                    <a:srgbClr val="FFC000"/>
                  </a:solidFill>
                </a:ln>
                <a:solidFill>
                  <a:srgbClr val="F692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>
                  <a:solidFill>
                    <a:srgbClr val="FFC000"/>
                  </a:solidFill>
                </a:ln>
                <a:solidFill>
                  <a:srgbClr val="F692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3600" b="1" spc="50" dirty="0" smtClean="0">
                <a:ln w="11430">
                  <a:solidFill>
                    <a:srgbClr val="FFC000"/>
                  </a:solidFill>
                </a:ln>
                <a:solidFill>
                  <a:srgbClr val="F692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con </a:t>
            </a:r>
            <a:r>
              <a:rPr lang="en-US" sz="3600" b="1" spc="50" dirty="0" err="1" smtClean="0">
                <a:ln w="11430">
                  <a:solidFill>
                    <a:srgbClr val="FFC000"/>
                  </a:solidFill>
                </a:ln>
                <a:solidFill>
                  <a:srgbClr val="F692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học</a:t>
            </a:r>
            <a:r>
              <a:rPr lang="en-US" sz="3600" b="1" spc="50" dirty="0" smtClean="0">
                <a:ln w="11430">
                  <a:solidFill>
                    <a:srgbClr val="FFC000"/>
                  </a:solidFill>
                </a:ln>
                <a:solidFill>
                  <a:srgbClr val="F692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>
                  <a:solidFill>
                    <a:srgbClr val="FFC000"/>
                  </a:solidFill>
                </a:ln>
                <a:solidFill>
                  <a:srgbClr val="F692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tốt</a:t>
            </a:r>
            <a:r>
              <a:rPr lang="en-US" sz="4400" b="1" spc="50" dirty="0" smtClean="0">
                <a:ln w="11430"/>
                <a:solidFill>
                  <a:srgbClr val="F692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en-US" sz="4400" b="1" cap="none" spc="50" dirty="0">
              <a:ln w="11430"/>
              <a:solidFill>
                <a:srgbClr val="F692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3004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169562" y="442417"/>
            <a:ext cx="8581319" cy="4412600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9167" y="424321"/>
            <a:ext cx="1656155" cy="594412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9102" y="3528931"/>
            <a:ext cx="1737511" cy="951059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33324" y="1599067"/>
            <a:ext cx="1892972" cy="1879255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0000" y="3200990"/>
            <a:ext cx="2359357" cy="1879255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46838" y="1443725"/>
            <a:ext cx="653853" cy="649280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36924" y="1369986"/>
            <a:ext cx="342930" cy="361220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26360" y="1772735"/>
            <a:ext cx="772735" cy="768163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20513" y="415827"/>
            <a:ext cx="672143" cy="759018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91057" y="379241"/>
            <a:ext cx="727011" cy="81845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46415" y="474715"/>
            <a:ext cx="576122" cy="662998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43095" y="456134"/>
            <a:ext cx="576122" cy="667570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348547" y="612814"/>
            <a:ext cx="914400" cy="433838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439888" y="-865092"/>
            <a:ext cx="264224" cy="4351898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166757" cy="131904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4492190" y="1145581"/>
            <a:ext cx="264224" cy="4351898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302463" y="1772224"/>
            <a:ext cx="4887903" cy="1067593"/>
          </a:xfrm>
          <a:prstGeom prst="rect">
            <a:avLst/>
          </a:prstGeom>
          <a:noFill/>
        </p:spPr>
        <p:txBody>
          <a:bodyPr wrap="square" lIns="51428" tIns="25714" rIns="51428" bIns="25714" rtlCol="0">
            <a:spAutoFit/>
          </a:bodyPr>
          <a:lstStyle/>
          <a:p>
            <a:pPr algn="ctr" defTabSz="685800">
              <a:defRPr/>
            </a:pPr>
            <a:r>
              <a:rPr lang="en-US" altLang="zh-CN" sz="6600" b="1" dirty="0" err="1">
                <a:solidFill>
                  <a:srgbClr val="79C245"/>
                </a:solidFill>
                <a:latin typeface="Montserrat ExtraBold" panose="00000900000000000000" pitchFamily="2" charset="0"/>
                <a:ea typeface="微软雅黑"/>
                <a:sym typeface="微软雅黑"/>
              </a:rPr>
              <a:t>Khởi</a:t>
            </a:r>
            <a:r>
              <a:rPr lang="en-US" altLang="zh-CN" sz="6600" b="1" dirty="0">
                <a:solidFill>
                  <a:srgbClr val="79C245"/>
                </a:solidFill>
                <a:latin typeface="Montserrat ExtraBold" panose="00000900000000000000" pitchFamily="2" charset="0"/>
                <a:ea typeface="微软雅黑"/>
                <a:sym typeface="微软雅黑"/>
              </a:rPr>
              <a:t> </a:t>
            </a:r>
            <a:r>
              <a:rPr lang="en-US" altLang="zh-CN" sz="6600" b="1" dirty="0" err="1">
                <a:solidFill>
                  <a:srgbClr val="79C245"/>
                </a:solidFill>
                <a:latin typeface="Montserrat ExtraBold" panose="00000900000000000000" pitchFamily="2" charset="0"/>
                <a:ea typeface="微软雅黑"/>
                <a:sym typeface="微软雅黑"/>
              </a:rPr>
              <a:t>động</a:t>
            </a:r>
            <a:endParaRPr lang="zh-CN" altLang="en-US" sz="6600" b="1" dirty="0">
              <a:solidFill>
                <a:srgbClr val="79C245"/>
              </a:solidFill>
              <a:latin typeface="Montserrat ExtraBold" panose="00000900000000000000" pitchFamily="2" charset="0"/>
              <a:ea typeface="微软雅黑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3266669" cy="198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9387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Callout 16"/>
          <p:cNvSpPr/>
          <p:nvPr/>
        </p:nvSpPr>
        <p:spPr>
          <a:xfrm>
            <a:off x="1143000" y="250723"/>
            <a:ext cx="3505200" cy="1893764"/>
          </a:xfrm>
          <a:prstGeom prst="cloudCallout">
            <a:avLst>
              <a:gd name="adj1" fmla="val 55270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 Không thật</a:t>
            </a:r>
          </a:p>
          <a:p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 Không giả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1466092" y="3818709"/>
            <a:ext cx="2722626" cy="130302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en-US" sz="27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8656" y="2502872"/>
            <a:ext cx="1335005" cy="17145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4947211" y="3833246"/>
            <a:ext cx="2719487" cy="130302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en-US" sz="27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343" y="2529178"/>
            <a:ext cx="1335006" cy="1714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8" y="449081"/>
            <a:ext cx="1851660" cy="1851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8" y="449081"/>
            <a:ext cx="1851660" cy="1851660"/>
          </a:xfrm>
          <a:prstGeom prst="rect">
            <a:avLst/>
          </a:prstGeom>
        </p:spPr>
      </p:pic>
      <p:pic>
        <p:nvPicPr>
          <p:cNvPr id="3" name="Tay-Du-Ky-Main-Theme-Hoa-Tau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281097" y="1197604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5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3632" y="681222"/>
            <a:ext cx="6858000" cy="384887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224409" y="2881042"/>
            <a:ext cx="4695196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1466092" y="3818709"/>
            <a:ext cx="2722626" cy="130302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7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500 </a:t>
            </a:r>
            <a:endParaRPr lang="en-US" sz="27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8656" y="2502872"/>
            <a:ext cx="1335005" cy="17145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4947211" y="3833246"/>
            <a:ext cx="2719487" cy="130302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7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5000 </a:t>
            </a:r>
            <a:endParaRPr lang="en-US" sz="27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343" y="2529178"/>
            <a:ext cx="1335006" cy="1714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8" y="449081"/>
            <a:ext cx="1851660" cy="1851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8" y="449081"/>
            <a:ext cx="1851660" cy="18516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505" y="478616"/>
            <a:ext cx="1705891" cy="185166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838200" y="250723"/>
            <a:ext cx="3643452" cy="1636565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1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trị của chữ số 5 trong số 89510 là:</a:t>
            </a:r>
            <a:endParaRPr lang="en-US" sz="2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38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45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45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" y="647313"/>
            <a:ext cx="6858000" cy="384887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224409" y="2881042"/>
            <a:ext cx="4695196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</a:t>
            </a:r>
            <a:r>
              <a:rPr lang="en-US" sz="21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1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SAI</a:t>
            </a:r>
            <a:r>
              <a:rPr lang="en-US" sz="21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1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RỒI</a:t>
            </a:r>
            <a:r>
              <a:rPr lang="en-US" sz="21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1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BỌN</a:t>
            </a:r>
            <a:r>
              <a:rPr lang="en-US" sz="21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TA </a:t>
            </a:r>
            <a:r>
              <a:rPr lang="en-US" sz="21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ĐI</a:t>
            </a:r>
            <a:r>
              <a:rPr lang="en-US" sz="21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1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ĐÁNH</a:t>
            </a:r>
            <a:r>
              <a:rPr lang="en-US" sz="21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1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TIẾP</a:t>
            </a:r>
            <a:r>
              <a:rPr lang="en-US" sz="21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1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ĐÂY</a:t>
            </a:r>
            <a:endParaRPr lang="en-US" sz="21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4937412" y="3825824"/>
            <a:ext cx="2722626" cy="130302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4805921  </a:t>
            </a:r>
            <a:endParaRPr lang="en-US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5032" y="2520872"/>
            <a:ext cx="1335005" cy="17145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flipH="1">
            <a:off x="1452513" y="3825892"/>
            <a:ext cx="2890886" cy="130302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4085921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109069" y="2499101"/>
            <a:ext cx="1335006" cy="1714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40" y="449081"/>
            <a:ext cx="1851660" cy="1851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40" y="449081"/>
            <a:ext cx="1851660" cy="18516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827" y="478616"/>
            <a:ext cx="1705891" cy="185166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914400" y="57150"/>
            <a:ext cx="4101574" cy="2243591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vi-VN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gồm 4 triệu, 8 trăm nghìn, 5 nghìn, 9 trăm, 2 chục, 1 đơn vị viết là: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97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7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C -0.05104 -0.06065 -0.10034 -0.11274 -0.15069 -0.1724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" y="647313"/>
            <a:ext cx="6858000" cy="384887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224409" y="2881042"/>
            <a:ext cx="4695196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</a:t>
            </a:r>
            <a:r>
              <a:rPr lang="en-US" sz="21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1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SAI</a:t>
            </a:r>
            <a:r>
              <a:rPr lang="en-US" sz="21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1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RỒI</a:t>
            </a:r>
            <a:r>
              <a:rPr lang="en-US" sz="21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1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BỌN</a:t>
            </a:r>
            <a:r>
              <a:rPr lang="en-US" sz="21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TA </a:t>
            </a:r>
            <a:r>
              <a:rPr lang="en-US" sz="21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ĐI</a:t>
            </a:r>
            <a:r>
              <a:rPr lang="en-US" sz="21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1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ĐÁNH</a:t>
            </a:r>
            <a:r>
              <a:rPr lang="en-US" sz="21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1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TIẾP</a:t>
            </a:r>
            <a:r>
              <a:rPr lang="en-US" sz="21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1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ĐÂY</a:t>
            </a:r>
            <a:endParaRPr lang="en-US" sz="21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4937412" y="3825824"/>
            <a:ext cx="4206588" cy="1303020"/>
          </a:xfrm>
          <a:prstGeom prst="cloudCallout">
            <a:avLst>
              <a:gd name="adj1" fmla="val 50512"/>
              <a:gd name="adj2" fmla="val 1165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en-US" sz="1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5973 = 5000 + 900 + 70 + 3</a:t>
            </a:r>
            <a:r>
              <a:rPr lang="en-US" sz="1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sz="1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5032" y="2520872"/>
            <a:ext cx="1335005" cy="17145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flipH="1">
            <a:off x="304800" y="3825892"/>
            <a:ext cx="4038599" cy="1303020"/>
          </a:xfrm>
          <a:prstGeom prst="cloudCallout">
            <a:avLst>
              <a:gd name="adj1" fmla="val 54204"/>
              <a:gd name="adj2" fmla="val 234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1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A.5973 = 5000 + 700 + 90 + 3 </a:t>
            </a:r>
            <a:endParaRPr lang="en-US" sz="1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109069" y="2499101"/>
            <a:ext cx="1335006" cy="1714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540" y="449081"/>
            <a:ext cx="1851660" cy="1851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540" y="449081"/>
            <a:ext cx="1851660" cy="18516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027" y="478616"/>
            <a:ext cx="1705891" cy="185166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685800" y="57151"/>
            <a:ext cx="4787374" cy="1905000"/>
          </a:xfrm>
          <a:prstGeom prst="cloudCallout">
            <a:avLst>
              <a:gd name="adj1" fmla="val 50148"/>
              <a:gd name="adj2" fmla="val 1232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en-US" sz="2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5973 thành tổng (theo mẫu):</a:t>
            </a:r>
          </a:p>
          <a:p>
            <a:pPr algn="ctr"/>
            <a:endParaRPr lang="en-US" sz="2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7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Mẫu: 4936 = 4000 + 900 + 30 + 6</a:t>
            </a:r>
          </a:p>
          <a:p>
            <a:pPr algn="ctr"/>
            <a:endParaRPr lang="en-US" sz="2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2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C -0.05104 -0.06065 -0.10034 -0.11274 -0.15069 -0.1724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3632" y="681222"/>
            <a:ext cx="6858000" cy="384887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224409" y="2881042"/>
            <a:ext cx="4695196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685800" y="3818709"/>
            <a:ext cx="3668232" cy="1303020"/>
          </a:xfrm>
          <a:prstGeom prst="cloudCallout">
            <a:avLst>
              <a:gd name="adj1" fmla="val 51917"/>
              <a:gd name="adj2" fmla="val 4489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2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26078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8656" y="2502872"/>
            <a:ext cx="1335005" cy="17145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4800601" y="3818709"/>
            <a:ext cx="3429000" cy="1317557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20678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343" y="2529178"/>
            <a:ext cx="1335006" cy="1714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8" y="449081"/>
            <a:ext cx="1851660" cy="1851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8" y="449081"/>
            <a:ext cx="1851660" cy="18516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505" y="478616"/>
            <a:ext cx="1705891" cy="185166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838200" y="250723"/>
            <a:ext cx="3643452" cy="1636565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fr-FR" sz="21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gồm hai mươi nghìn, sáu nghìn, bảy chục, tám đơn vị được viết là:</a:t>
            </a:r>
            <a:endParaRPr lang="en-US" sz="2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51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65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65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169562" y="442417"/>
            <a:ext cx="8581319" cy="4412600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9167" y="424321"/>
            <a:ext cx="1656155" cy="594412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9102" y="3528931"/>
            <a:ext cx="1737511" cy="951059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33324" y="1599067"/>
            <a:ext cx="1892972" cy="1879255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0000" y="3200990"/>
            <a:ext cx="2359357" cy="1879255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46838" y="1443725"/>
            <a:ext cx="653853" cy="649280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36924" y="1369986"/>
            <a:ext cx="342930" cy="361220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26360" y="1772735"/>
            <a:ext cx="772735" cy="768163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20513" y="415827"/>
            <a:ext cx="672143" cy="759018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91057" y="379241"/>
            <a:ext cx="727011" cy="81845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46415" y="474715"/>
            <a:ext cx="576122" cy="662998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43095" y="456134"/>
            <a:ext cx="576122" cy="667570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348547" y="612814"/>
            <a:ext cx="914400" cy="433838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439888" y="-865092"/>
            <a:ext cx="264224" cy="4351898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166757" cy="131904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4492190" y="1145581"/>
            <a:ext cx="264224" cy="4351898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302463" y="1772224"/>
            <a:ext cx="4887903" cy="1067593"/>
          </a:xfrm>
          <a:prstGeom prst="rect">
            <a:avLst/>
          </a:prstGeom>
          <a:noFill/>
        </p:spPr>
        <p:txBody>
          <a:bodyPr wrap="square" lIns="51428" tIns="25714" rIns="51428" bIns="25714" rtlCol="0">
            <a:spAutoFit/>
          </a:bodyPr>
          <a:lstStyle/>
          <a:p>
            <a:pPr algn="ctr" defTabSz="685800">
              <a:defRPr/>
            </a:pPr>
            <a:r>
              <a:rPr lang="en-US" altLang="zh-CN" sz="6600" b="1" dirty="0" err="1" smtClean="0">
                <a:solidFill>
                  <a:srgbClr val="79C245"/>
                </a:solidFill>
                <a:latin typeface="Montserrat ExtraBold" panose="00000900000000000000" pitchFamily="2" charset="0"/>
                <a:ea typeface="微软雅黑"/>
                <a:sym typeface="微软雅黑"/>
              </a:rPr>
              <a:t>Khá</a:t>
            </a:r>
            <a:r>
              <a:rPr lang="en-US" altLang="zh-CN" sz="6600" b="1" dirty="0" err="1" smtClean="0">
                <a:solidFill>
                  <a:srgbClr val="79C245"/>
                </a:solidFill>
                <a:latin typeface="Montserrat ExtraBold" panose="00000900000000000000" pitchFamily="2" charset="0"/>
                <a:ea typeface="微软雅黑"/>
                <a:sym typeface="微软雅黑"/>
              </a:rPr>
              <a:t>m</a:t>
            </a:r>
            <a:r>
              <a:rPr lang="en-US" altLang="zh-CN" sz="6600" b="1" dirty="0" smtClean="0">
                <a:solidFill>
                  <a:srgbClr val="79C245"/>
                </a:solidFill>
                <a:latin typeface="Montserrat ExtraBold" panose="00000900000000000000" pitchFamily="2" charset="0"/>
                <a:ea typeface="微软雅黑"/>
                <a:sym typeface="微软雅黑"/>
              </a:rPr>
              <a:t> </a:t>
            </a:r>
            <a:r>
              <a:rPr lang="en-US" altLang="zh-CN" sz="6600" b="1" dirty="0" err="1" smtClean="0">
                <a:solidFill>
                  <a:srgbClr val="79C245"/>
                </a:solidFill>
                <a:latin typeface="Montserrat ExtraBold" panose="00000900000000000000" pitchFamily="2" charset="0"/>
                <a:ea typeface="微软雅黑"/>
                <a:sym typeface="微软雅黑"/>
              </a:rPr>
              <a:t>phá</a:t>
            </a:r>
            <a:endParaRPr lang="zh-CN" altLang="en-US" sz="6600" b="1" dirty="0">
              <a:solidFill>
                <a:srgbClr val="79C245"/>
              </a:solidFill>
              <a:latin typeface="Montserrat ExtraBold" panose="00000900000000000000" pitchFamily="2" charset="0"/>
              <a:ea typeface="微软雅黑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3266669" cy="198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003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30" y="12303"/>
            <a:ext cx="9157730" cy="513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ubtitle 2"/>
          <p:cNvSpPr txBox="1"/>
          <p:nvPr/>
        </p:nvSpPr>
        <p:spPr>
          <a:xfrm>
            <a:off x="609600" y="590550"/>
            <a:ext cx="8001000" cy="609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vi-V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vi-V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năm </a:t>
            </a:r>
            <a:r>
              <a:rPr lang="vi-V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/>
          <p:cNvSpPr txBox="1"/>
          <p:nvPr/>
        </p:nvSpPr>
        <p:spPr>
          <a:xfrm>
            <a:off x="2667000" y="1352550"/>
            <a:ext cx="3429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Hình nền Powerpoint bảng đen - Luật Trẻ 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ubtitle 2"/>
          <p:cNvSpPr txBox="1"/>
          <p:nvPr/>
        </p:nvSpPr>
        <p:spPr>
          <a:xfrm>
            <a:off x="914400" y="1504950"/>
            <a:ext cx="7696200" cy="13777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925</Words>
  <Application>Microsoft Office PowerPoint</Application>
  <PresentationFormat>On-screen Show (16:9)</PresentationFormat>
  <Paragraphs>146</Paragraphs>
  <Slides>19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微软雅黑</vt:lpstr>
      <vt:lpstr>宋体</vt:lpstr>
      <vt:lpstr>Arial</vt:lpstr>
      <vt:lpstr>Calibri</vt:lpstr>
      <vt:lpstr>HP001</vt:lpstr>
      <vt:lpstr>HP001 4 hàng</vt:lpstr>
      <vt:lpstr>Montserrat ExtraBold</vt:lpstr>
      <vt:lpstr>Times New Roman</vt:lpstr>
      <vt:lpstr>UTM Avo</vt:lpstr>
      <vt:lpstr>Office Theme</vt:lpstr>
      <vt:lpstr>8_Default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Admin</cp:lastModifiedBy>
  <cp:revision>48</cp:revision>
  <dcterms:created xsi:type="dcterms:W3CDTF">2022-02-24T07:10:00Z</dcterms:created>
  <dcterms:modified xsi:type="dcterms:W3CDTF">2023-04-11T09:59:36Z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19D690941DF84454BF1F631A4E504268</vt:lpwstr>
  </property>
  <property fmtid="{D5CDD505-2E9C-101B-9397-08002B2CF9AE}" pid="3" name="KSOProductBuildVer">
    <vt:lpwstr>1033-11.2.0.10463</vt:lpwstr>
  </property>
</Properties>
</file>