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5" r:id="rId3"/>
    <p:sldId id="274" r:id="rId4"/>
    <p:sldId id="273" r:id="rId5"/>
    <p:sldId id="268" r:id="rId6"/>
    <p:sldId id="260" r:id="rId7"/>
    <p:sldId id="259" r:id="rId8"/>
    <p:sldId id="261" r:id="rId9"/>
    <p:sldId id="263" r:id="rId10"/>
    <p:sldId id="262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BDBA4-81A4-42E4-9F07-4DE013E5BF71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1A751-9498-4CB7-8E6E-59668FEF2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29A1-2507-4BCB-8769-FD470559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A4FC-7FDB-44DB-A622-5160B6D77D4D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4.wmf"/><Relationship Id="rId21" Type="http://schemas.openxmlformats.org/officeDocument/2006/relationships/image" Target="../media/image17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.wmf"/><Relationship Id="rId25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9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3.w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343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1" y="252413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28600" y="1146773"/>
            <a:ext cx="8458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371600" y="3567906"/>
            <a:ext cx="6858000" cy="9278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chung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577265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38400" y="990600"/>
          <a:ext cx="1295400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124200"/>
          <a:ext cx="2057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0" y="3200400"/>
          <a:ext cx="2057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4876800"/>
          <a:ext cx="154305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29150" y="4876800"/>
          <a:ext cx="154305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371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.VnAristoteH" pitchFamily="34" charset="0"/>
              </a:rPr>
              <a:t>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28600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.VnAristoteH" pitchFamily="34" charset="0"/>
              </a:rPr>
              <a:t>H</a:t>
            </a:r>
            <a:r>
              <a:rPr lang="en-US" sz="2400" dirty="0"/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3124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200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48006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9016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4114800" y="3276600"/>
            <a:ext cx="533400" cy="4572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343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1" y="252413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0" y="1719263"/>
            <a:ext cx="8839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2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Chúc các em chăm ngoan học giỏi 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65105883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609600" y="1219200"/>
            <a:ext cx="7239000" cy="958850"/>
          </a:xfrm>
          <a:prstGeom prst="rect">
            <a:avLst/>
          </a:prstGeom>
          <a:solidFill>
            <a:srgbClr val="EAEAEA"/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260475" indent="-1260475" eaLnBrk="1" hangingPunct="1">
              <a:spcBef>
                <a:spcPct val="50000"/>
              </a:spcBef>
            </a:pPr>
            <a:r>
              <a:rPr lang="en-US" sz="2800" dirty="0"/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04800" y="4702175"/>
            <a:ext cx="5410200" cy="2200275"/>
            <a:chOff x="609600" y="3591580"/>
            <a:chExt cx="5410200" cy="2199620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2362200" y="4495800"/>
              <a:ext cx="2895600" cy="685800"/>
              <a:chOff x="5410200" y="2057400"/>
              <a:chExt cx="2895600" cy="685800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5410200" y="2057400"/>
                <a:ext cx="1066800" cy="152400"/>
                <a:chOff x="1872" y="2064"/>
                <a:chExt cx="672" cy="96"/>
              </a:xfrm>
            </p:grpSpPr>
            <p:sp>
              <p:nvSpPr>
                <p:cNvPr id="24628" name="Line 16"/>
                <p:cNvSpPr>
                  <a:spLocks noChangeShapeType="1"/>
                </p:cNvSpPr>
                <p:nvPr/>
              </p:nvSpPr>
              <p:spPr bwMode="auto">
                <a:xfrm>
                  <a:off x="1872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9" name="Line 17"/>
                <p:cNvSpPr>
                  <a:spLocks noChangeShapeType="1"/>
                </p:cNvSpPr>
                <p:nvPr/>
              </p:nvSpPr>
              <p:spPr bwMode="auto">
                <a:xfrm>
                  <a:off x="2208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0" name="Line 18"/>
                <p:cNvSpPr>
                  <a:spLocks noChangeShapeType="1"/>
                </p:cNvSpPr>
                <p:nvPr/>
              </p:nvSpPr>
              <p:spPr bwMode="auto">
                <a:xfrm>
                  <a:off x="1872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1" name="Line 19"/>
                <p:cNvSpPr>
                  <a:spLocks noChangeShapeType="1"/>
                </p:cNvSpPr>
                <p:nvPr/>
              </p:nvSpPr>
              <p:spPr bwMode="auto">
                <a:xfrm>
                  <a:off x="2208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2" name="Line 20"/>
                <p:cNvSpPr>
                  <a:spLocks noChangeShapeType="1"/>
                </p:cNvSpPr>
                <p:nvPr/>
              </p:nvSpPr>
              <p:spPr bwMode="auto">
                <a:xfrm>
                  <a:off x="2544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06"/>
              <p:cNvGrpSpPr>
                <a:grpSpLocks/>
              </p:cNvGrpSpPr>
              <p:nvPr/>
            </p:nvGrpSpPr>
            <p:grpSpPr bwMode="auto">
              <a:xfrm>
                <a:off x="5410200" y="2590800"/>
                <a:ext cx="2667000" cy="152400"/>
                <a:chOff x="1872" y="2352"/>
                <a:chExt cx="1680" cy="96"/>
              </a:xfrm>
            </p:grpSpPr>
            <p:sp>
              <p:nvSpPr>
                <p:cNvPr id="24616" name="Line 70"/>
                <p:cNvSpPr>
                  <a:spLocks noChangeShapeType="1"/>
                </p:cNvSpPr>
                <p:nvPr/>
              </p:nvSpPr>
              <p:spPr bwMode="auto">
                <a:xfrm>
                  <a:off x="2880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7" name="Line 71"/>
                <p:cNvSpPr>
                  <a:spLocks noChangeShapeType="1"/>
                </p:cNvSpPr>
                <p:nvPr/>
              </p:nvSpPr>
              <p:spPr bwMode="auto">
                <a:xfrm>
                  <a:off x="3216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8" name="Line 84"/>
                <p:cNvSpPr>
                  <a:spLocks noChangeShapeType="1"/>
                </p:cNvSpPr>
                <p:nvPr/>
              </p:nvSpPr>
              <p:spPr bwMode="auto">
                <a:xfrm>
                  <a:off x="3552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9" name="Line 85"/>
                <p:cNvSpPr>
                  <a:spLocks noChangeShapeType="1"/>
                </p:cNvSpPr>
                <p:nvPr/>
              </p:nvSpPr>
              <p:spPr bwMode="auto">
                <a:xfrm>
                  <a:off x="3216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98"/>
                <p:cNvGrpSpPr>
                  <a:grpSpLocks/>
                </p:cNvGrpSpPr>
                <p:nvPr/>
              </p:nvGrpSpPr>
              <p:grpSpPr bwMode="auto">
                <a:xfrm>
                  <a:off x="1872" y="2352"/>
                  <a:ext cx="1008" cy="96"/>
                  <a:chOff x="1872" y="2064"/>
                  <a:chExt cx="1008" cy="96"/>
                </a:xfrm>
              </p:grpSpPr>
              <p:sp>
                <p:nvSpPr>
                  <p:cNvPr id="24621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2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3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4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5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6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7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615" name="AutoShape 37"/>
              <p:cNvSpPr>
                <a:spLocks/>
              </p:cNvSpPr>
              <p:nvPr/>
            </p:nvSpPr>
            <p:spPr bwMode="auto">
              <a:xfrm>
                <a:off x="8229600" y="2057400"/>
                <a:ext cx="76200" cy="685800"/>
              </a:xfrm>
              <a:prstGeom prst="rightBrace">
                <a:avLst>
                  <a:gd name="adj1" fmla="val 75000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4605" name="TextBox 27"/>
            <p:cNvSpPr txBox="1">
              <a:spLocks noChangeArrowheads="1"/>
            </p:cNvSpPr>
            <p:nvPr/>
          </p:nvSpPr>
          <p:spPr bwMode="auto">
            <a:xfrm>
              <a:off x="5257800" y="4629496"/>
              <a:ext cx="762000" cy="396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</a:p>
          </p:txBody>
        </p:sp>
        <p:sp>
          <p:nvSpPr>
            <p:cNvPr id="24606" name="TextBox 42"/>
            <p:cNvSpPr txBox="1">
              <a:spLocks noChangeArrowheads="1"/>
            </p:cNvSpPr>
            <p:nvPr/>
          </p:nvSpPr>
          <p:spPr bwMode="auto">
            <a:xfrm>
              <a:off x="609600" y="3591580"/>
              <a:ext cx="3429000" cy="36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:</a:t>
              </a:r>
            </a:p>
          </p:txBody>
        </p:sp>
        <p:sp>
          <p:nvSpPr>
            <p:cNvPr id="24607" name="Arc 22"/>
            <p:cNvSpPr>
              <a:spLocks/>
            </p:cNvSpPr>
            <p:nvPr/>
          </p:nvSpPr>
          <p:spPr bwMode="auto">
            <a:xfrm rot="13920840" flipV="1">
              <a:off x="2436859" y="4370245"/>
              <a:ext cx="1295400" cy="773113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608" name="Arc 117"/>
            <p:cNvSpPr>
              <a:spLocks/>
            </p:cNvSpPr>
            <p:nvPr/>
          </p:nvSpPr>
          <p:spPr bwMode="auto">
            <a:xfrm rot="643457" flipV="1">
              <a:off x="2425413" y="4619738"/>
              <a:ext cx="2632075" cy="762000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609" name="TextBox 55"/>
            <p:cNvSpPr txBox="1">
              <a:spLocks noChangeArrowheads="1"/>
            </p:cNvSpPr>
            <p:nvPr/>
          </p:nvSpPr>
          <p:spPr bwMode="auto">
            <a:xfrm>
              <a:off x="990600" y="4853267"/>
              <a:ext cx="1524000" cy="4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10" name="TextBox 57"/>
            <p:cNvSpPr txBox="1">
              <a:spLocks noChangeArrowheads="1"/>
            </p:cNvSpPr>
            <p:nvPr/>
          </p:nvSpPr>
          <p:spPr bwMode="auto">
            <a:xfrm>
              <a:off x="990600" y="4267654"/>
              <a:ext cx="1524000" cy="4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11" name="Text Box 25"/>
            <p:cNvSpPr txBox="1">
              <a:spLocks noChangeArrowheads="1"/>
            </p:cNvSpPr>
            <p:nvPr/>
          </p:nvSpPr>
          <p:spPr bwMode="auto">
            <a:xfrm>
              <a:off x="2743200" y="39624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12" name="Text Box 25"/>
            <p:cNvSpPr txBox="1">
              <a:spLocks noChangeArrowheads="1"/>
            </p:cNvSpPr>
            <p:nvPr/>
          </p:nvSpPr>
          <p:spPr bwMode="auto">
            <a:xfrm>
              <a:off x="3581400" y="53340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</p:grpSp>
      <p:sp>
        <p:nvSpPr>
          <p:cNvPr id="64" name="Arc 22"/>
          <p:cNvSpPr>
            <a:spLocks/>
          </p:cNvSpPr>
          <p:nvPr/>
        </p:nvSpPr>
        <p:spPr bwMode="auto">
          <a:xfrm rot="13920840" flipV="1">
            <a:off x="3525044" y="4147344"/>
            <a:ext cx="1295400" cy="773112"/>
          </a:xfrm>
          <a:custGeom>
            <a:avLst/>
            <a:gdLst>
              <a:gd name="T0" fmla="*/ 2147483647 w 21600"/>
              <a:gd name="T1" fmla="*/ 0 h 18265"/>
              <a:gd name="T2" fmla="*/ 2147483647 w 21600"/>
              <a:gd name="T3" fmla="*/ 2147483647 h 18265"/>
              <a:gd name="T4" fmla="*/ 0 w 21600"/>
              <a:gd name="T5" fmla="*/ 2147483647 h 18265"/>
              <a:gd name="T6" fmla="*/ 0 60000 65536"/>
              <a:gd name="T7" fmla="*/ 0 60000 65536"/>
              <a:gd name="T8" fmla="*/ 0 60000 65536"/>
              <a:gd name="T9" fmla="*/ 0 w 21600"/>
              <a:gd name="T10" fmla="*/ 0 h 18265"/>
              <a:gd name="T11" fmla="*/ 21600 w 21600"/>
              <a:gd name="T12" fmla="*/ 18265 h 18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265" fill="none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</a:path>
              <a:path w="21600" h="18265" stroke="0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  <a:lnTo>
                  <a:pt x="0" y="1826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 sz="1800">
              <a:solidFill>
                <a:schemeClr val="tx2"/>
              </a:solidFill>
              <a:latin typeface=".VnTime" pitchFamily="34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228600" y="2852738"/>
            <a:ext cx="5410200" cy="2124075"/>
            <a:chOff x="533400" y="1305580"/>
            <a:chExt cx="5410200" cy="21234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62200" y="2743411"/>
              <a:ext cx="24384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2133999"/>
              <a:ext cx="1371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86024" y="2132411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677467" y="2133205"/>
              <a:ext cx="15235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2852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7236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3" name="AutoShape 37"/>
            <p:cNvSpPr>
              <a:spLocks/>
            </p:cNvSpPr>
            <p:nvPr/>
          </p:nvSpPr>
          <p:spPr bwMode="auto">
            <a:xfrm>
              <a:off x="4953000" y="1905000"/>
              <a:ext cx="198119" cy="914400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4" name="TextBox 41"/>
            <p:cNvSpPr txBox="1">
              <a:spLocks noChangeArrowheads="1"/>
            </p:cNvSpPr>
            <p:nvPr/>
          </p:nvSpPr>
          <p:spPr bwMode="auto">
            <a:xfrm>
              <a:off x="533400" y="1305580"/>
              <a:ext cx="3429000" cy="36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u="sng" dirty="0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</a:p>
          </p:txBody>
        </p:sp>
        <p:sp>
          <p:nvSpPr>
            <p:cNvPr id="24595" name="Arc 30"/>
            <p:cNvSpPr>
              <a:spLocks/>
            </p:cNvSpPr>
            <p:nvPr/>
          </p:nvSpPr>
          <p:spPr bwMode="auto">
            <a:xfrm rot="13781502" flipV="1">
              <a:off x="2414100" y="1958283"/>
              <a:ext cx="1749120" cy="1045946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6" name="Arc 117"/>
            <p:cNvSpPr>
              <a:spLocks/>
            </p:cNvSpPr>
            <p:nvPr/>
          </p:nvSpPr>
          <p:spPr bwMode="auto">
            <a:xfrm rot="643457" flipV="1">
              <a:off x="2403072" y="2350710"/>
              <a:ext cx="2395813" cy="664175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7" name="TextBox 48"/>
            <p:cNvSpPr txBox="1">
              <a:spLocks noChangeArrowheads="1"/>
            </p:cNvSpPr>
            <p:nvPr/>
          </p:nvSpPr>
          <p:spPr bwMode="auto">
            <a:xfrm>
              <a:off x="5181600" y="2114955"/>
              <a:ext cx="762000" cy="396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3657624" y="2741823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9" name="TextBox 54"/>
            <p:cNvSpPr txBox="1">
              <a:spLocks noChangeArrowheads="1"/>
            </p:cNvSpPr>
            <p:nvPr/>
          </p:nvSpPr>
          <p:spPr bwMode="auto">
            <a:xfrm>
              <a:off x="1066800" y="1829293"/>
              <a:ext cx="1524000" cy="45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00" name="TextBox 56"/>
            <p:cNvSpPr txBox="1">
              <a:spLocks noChangeArrowheads="1"/>
            </p:cNvSpPr>
            <p:nvPr/>
          </p:nvSpPr>
          <p:spPr bwMode="auto">
            <a:xfrm>
              <a:off x="1066800" y="2514882"/>
              <a:ext cx="1524000" cy="45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2819400" y="15240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02" name="Text Box 25"/>
            <p:cNvSpPr txBox="1">
              <a:spLocks noChangeArrowheads="1"/>
            </p:cNvSpPr>
            <p:nvPr/>
          </p:nvSpPr>
          <p:spPr bwMode="auto">
            <a:xfrm>
              <a:off x="3352800" y="29718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03" name="TextBox 64"/>
            <p:cNvSpPr txBox="1">
              <a:spLocks noChangeArrowheads="1"/>
            </p:cNvSpPr>
            <p:nvPr/>
          </p:nvSpPr>
          <p:spPr bwMode="auto">
            <a:xfrm>
              <a:off x="4038600" y="2191132"/>
              <a:ext cx="762000" cy="39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</a:p>
          </p:txBody>
        </p:sp>
      </p:grpSp>
      <p:sp>
        <p:nvSpPr>
          <p:cNvPr id="265275" name="Text Box 59"/>
          <p:cNvSpPr txBox="1">
            <a:spLocks noChangeArrowheads="1"/>
          </p:cNvSpPr>
          <p:nvPr/>
        </p:nvSpPr>
        <p:spPr bwMode="auto">
          <a:xfrm>
            <a:off x="6019800" y="3476625"/>
            <a:ext cx="2895600" cy="1200329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5276" name="Text Box 60"/>
          <p:cNvSpPr txBox="1">
            <a:spLocks noChangeArrowheads="1"/>
          </p:cNvSpPr>
          <p:nvPr/>
        </p:nvSpPr>
        <p:spPr bwMode="auto">
          <a:xfrm>
            <a:off x="6019800" y="5410200"/>
            <a:ext cx="2895600" cy="1200329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Tìm hai số khi biết tổng và tỉ số của hai số đó.</a:t>
            </a:r>
          </a:p>
        </p:txBody>
      </p:sp>
      <p:sp>
        <p:nvSpPr>
          <p:cNvPr id="265277" name="Line 61"/>
          <p:cNvSpPr>
            <a:spLocks noChangeShapeType="1"/>
          </p:cNvSpPr>
          <p:nvPr/>
        </p:nvSpPr>
        <p:spPr bwMode="auto">
          <a:xfrm>
            <a:off x="5562600" y="3886200"/>
            <a:ext cx="304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5278" name="Line 62"/>
          <p:cNvSpPr>
            <a:spLocks noChangeShapeType="1"/>
          </p:cNvSpPr>
          <p:nvPr/>
        </p:nvSpPr>
        <p:spPr bwMode="auto">
          <a:xfrm>
            <a:off x="5562600" y="6019800"/>
            <a:ext cx="304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2057400" y="282714"/>
            <a:ext cx="3962400" cy="707886"/>
          </a:xfrm>
          <a:prstGeom prst="rect">
            <a:avLst/>
          </a:prstGeom>
          <a:solidFill>
            <a:srgbClr val="BBE0E3"/>
          </a:solidFill>
          <a:ln w="12700" cap="sq" algn="ctr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Khởi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 animBg="1"/>
      <p:bldP spid="64" grpId="0" animBg="1"/>
      <p:bldP spid="64" grpId="1" animBg="1"/>
      <p:bldP spid="265275" grpId="0" animBg="1"/>
      <p:bldP spid="265276" grpId="0" animBg="1"/>
      <p:bldP spid="265277" grpId="0" animBg="1"/>
      <p:bldP spid="265278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343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1" y="252413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71500" y="2286076"/>
            <a:ext cx="8458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371600" y="3567906"/>
            <a:ext cx="6858000" cy="9278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chung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789094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4E66-B09C-4E77-A8F9-D292664FE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YÊU CẦU CẦN ĐẠT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5152C-3A6D-4BD1-9B7F-65C2FCF14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>
              <a:lnSpc>
                <a:spcPct val="107000"/>
              </a:lnSpc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về cộng, trừ nhân chia với phân số.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 tích hình bình hành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Luyện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dạng toán “Tìm hai số biết hiệu (tổng) và tỉ số của hai số đó”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8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" y="69834"/>
            <a:ext cx="3259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Bài</a:t>
            </a:r>
            <a:r>
              <a:rPr lang="en-US" sz="3600" b="1" dirty="0">
                <a:solidFill>
                  <a:srgbClr val="0070C0"/>
                </a:solidFill>
              </a:rPr>
              <a:t> 1. </a:t>
            </a:r>
            <a:r>
              <a:rPr lang="en-US" sz="3600" b="1" dirty="0" err="1">
                <a:solidFill>
                  <a:srgbClr val="0070C0"/>
                </a:solidFill>
              </a:rPr>
              <a:t>Tính</a:t>
            </a:r>
            <a:r>
              <a:rPr lang="en-US" sz="36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411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800" b="1">
              <a:solidFill>
                <a:srgbClr val="0000CC"/>
              </a:solidFill>
            </a:endParaRPr>
          </a:p>
          <a:p>
            <a:r>
              <a:rPr lang="en-US" sz="2800" b="1">
                <a:solidFill>
                  <a:srgbClr val="0000CC"/>
                </a:solidFill>
              </a:rPr>
              <a:t>   </a:t>
            </a:r>
          </a:p>
        </p:txBody>
      </p:sp>
      <p:graphicFrame>
        <p:nvGraphicFramePr>
          <p:cNvPr id="2563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111258"/>
              </p:ext>
            </p:extLst>
          </p:nvPr>
        </p:nvGraphicFramePr>
        <p:xfrm>
          <a:off x="152400" y="7620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393480" progId="">
                  <p:embed/>
                </p:oleObj>
              </mc:Choice>
              <mc:Fallback>
                <p:oleObj name="Equation" r:id="rId2" imgW="609480" imgH="39348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0"/>
                        <a:ext cx="1371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885647"/>
              </p:ext>
            </p:extLst>
          </p:nvPr>
        </p:nvGraphicFramePr>
        <p:xfrm>
          <a:off x="4648200" y="838200"/>
          <a:ext cx="1600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474" imgH="393529" progId="">
                  <p:embed/>
                </p:oleObj>
              </mc:Choice>
              <mc:Fallback>
                <p:oleObj name="Equation" r:id="rId4" imgW="520474" imgH="393529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1600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25192"/>
              </p:ext>
            </p:extLst>
          </p:nvPr>
        </p:nvGraphicFramePr>
        <p:xfrm>
          <a:off x="152400" y="1957152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252" imgH="393529" progId="">
                  <p:embed/>
                </p:oleObj>
              </mc:Choice>
              <mc:Fallback>
                <p:oleObj name="Equation" r:id="rId6" imgW="571252" imgH="393529" progId="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57152"/>
                        <a:ext cx="144780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7" name="Object 37"/>
          <p:cNvGraphicFramePr>
            <a:graphicFrameLocks noChangeAspect="1"/>
          </p:cNvGraphicFramePr>
          <p:nvPr/>
        </p:nvGraphicFramePr>
        <p:xfrm>
          <a:off x="2616200" y="1968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5285" imgH="677109" progId="">
                  <p:embed/>
                </p:oleObj>
              </mc:Choice>
              <mc:Fallback>
                <p:oleObj name="Equation" r:id="rId8" imgW="435285" imgH="677109" progId="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9685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530947"/>
              </p:ext>
            </p:extLst>
          </p:nvPr>
        </p:nvGraphicFramePr>
        <p:xfrm>
          <a:off x="4587875" y="1981200"/>
          <a:ext cx="1558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393480" progId="">
                  <p:embed/>
                </p:oleObj>
              </mc:Choice>
              <mc:Fallback>
                <p:oleObj name="Equation" r:id="rId10" imgW="558720" imgH="393480" progId="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1981200"/>
                        <a:ext cx="15589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770760"/>
              </p:ext>
            </p:extLst>
          </p:nvPr>
        </p:nvGraphicFramePr>
        <p:xfrm>
          <a:off x="1600200" y="76200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476" imgH="393529" progId="">
                  <p:embed/>
                </p:oleObj>
              </mc:Choice>
              <mc:Fallback>
                <p:oleObj name="Equation" r:id="rId12" imgW="977476" imgH="393529" progId="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762000"/>
                        <a:ext cx="2133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660770"/>
              </p:ext>
            </p:extLst>
          </p:nvPr>
        </p:nvGraphicFramePr>
        <p:xfrm>
          <a:off x="6324600" y="83820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77476" imgH="393529" progId="">
                  <p:embed/>
                </p:oleObj>
              </mc:Choice>
              <mc:Fallback>
                <p:oleObj name="Equation" r:id="rId14" imgW="977476" imgH="393529" progId="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838200"/>
                        <a:ext cx="2133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192624"/>
              </p:ext>
            </p:extLst>
          </p:nvPr>
        </p:nvGraphicFramePr>
        <p:xfrm>
          <a:off x="2971800" y="1969471"/>
          <a:ext cx="1524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6641" imgH="393529" progId="">
                  <p:embed/>
                </p:oleObj>
              </mc:Choice>
              <mc:Fallback>
                <p:oleObj name="Equation" r:id="rId16" imgW="596641" imgH="393529" progId="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69471"/>
                        <a:ext cx="1524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30685"/>
              </p:ext>
            </p:extLst>
          </p:nvPr>
        </p:nvGraphicFramePr>
        <p:xfrm>
          <a:off x="6146006" y="1981200"/>
          <a:ext cx="26749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06360" imgH="393480" progId="">
                  <p:embed/>
                </p:oleObj>
              </mc:Choice>
              <mc:Fallback>
                <p:oleObj name="Equation" r:id="rId18" imgW="1206360" imgH="393480" progId="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006" y="1981200"/>
                        <a:ext cx="267493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FCA12D-3AD8-4BE0-8096-22BFBFA1A7CF}"/>
                  </a:ext>
                </a:extLst>
              </p:cNvPr>
              <p:cNvSpPr txBox="1"/>
              <p:nvPr/>
            </p:nvSpPr>
            <p:spPr>
              <a:xfrm>
                <a:off x="1483710" y="1991311"/>
                <a:ext cx="15240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FCA12D-3AD8-4BE0-8096-22BFBFA1A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710" y="1991311"/>
                <a:ext cx="1524000" cy="9017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360EB5D8-9881-40EF-9E3F-28990EC39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568"/>
              </p:ext>
            </p:extLst>
          </p:nvPr>
        </p:nvGraphicFramePr>
        <p:xfrm>
          <a:off x="2057400" y="3051741"/>
          <a:ext cx="16764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11000" imgH="393480" progId="">
                  <p:embed/>
                </p:oleObj>
              </mc:Choice>
              <mc:Fallback>
                <p:oleObj name="Equation" r:id="rId22" imgW="711000" imgH="393480" progId="">
                  <p:embed/>
                  <p:pic>
                    <p:nvPicPr>
                      <p:cNvPr id="3072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51741"/>
                        <a:ext cx="167640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>
            <a:extLst>
              <a:ext uri="{FF2B5EF4-FFF2-40B4-BE49-F238E27FC236}">
                <a16:creationId xmlns:a16="http://schemas.microsoft.com/office/drawing/2014/main" id="{60D046F5-5C9C-441A-A567-7B35C9A16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28292"/>
              </p:ext>
            </p:extLst>
          </p:nvPr>
        </p:nvGraphicFramePr>
        <p:xfrm>
          <a:off x="3733800" y="3069204"/>
          <a:ext cx="1676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23600" imgH="393480" progId="">
                  <p:embed/>
                </p:oleObj>
              </mc:Choice>
              <mc:Fallback>
                <p:oleObj name="Equation" r:id="rId24" imgW="723600" imgH="393480" progId="">
                  <p:embed/>
                  <p:pic>
                    <p:nvPicPr>
                      <p:cNvPr id="30727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69204"/>
                        <a:ext cx="16764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>
            <a:extLst>
              <a:ext uri="{FF2B5EF4-FFF2-40B4-BE49-F238E27FC236}">
                <a16:creationId xmlns:a16="http://schemas.microsoft.com/office/drawing/2014/main" id="{E0A7B0D2-1E0E-4F9F-BE66-96F540CC1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26308"/>
              </p:ext>
            </p:extLst>
          </p:nvPr>
        </p:nvGraphicFramePr>
        <p:xfrm>
          <a:off x="3733800" y="4020117"/>
          <a:ext cx="12192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71252" imgH="393529" progId="">
                  <p:embed/>
                </p:oleObj>
              </mc:Choice>
              <mc:Fallback>
                <p:oleObj name="Equation" r:id="rId26" imgW="571252" imgH="393529" progId="">
                  <p:embed/>
                  <p:pic>
                    <p:nvPicPr>
                      <p:cNvPr id="30731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020117"/>
                        <a:ext cx="1219200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>
            <a:extLst>
              <a:ext uri="{FF2B5EF4-FFF2-40B4-BE49-F238E27FC236}">
                <a16:creationId xmlns:a16="http://schemas.microsoft.com/office/drawing/2014/main" id="{0642EB5C-2C86-4B39-9BBE-1686F3DAE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051279"/>
              </p:ext>
            </p:extLst>
          </p:nvPr>
        </p:nvGraphicFramePr>
        <p:xfrm>
          <a:off x="3786352" y="5114232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17225" imgH="393359" progId="">
                  <p:embed/>
                </p:oleObj>
              </mc:Choice>
              <mc:Fallback>
                <p:oleObj name="Equation" r:id="rId28" imgW="317225" imgH="393359" progId="">
                  <p:embed/>
                  <p:pic>
                    <p:nvPicPr>
                      <p:cNvPr id="307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352" y="5114232"/>
                        <a:ext cx="762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3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>
          <a:xfrm>
            <a:off x="457200" y="594518"/>
            <a:ext cx="8229600" cy="429736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 cm,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539790" y="1664670"/>
            <a:ext cx="2971800" cy="1357313"/>
            <a:chOff x="3696" y="1248"/>
            <a:chExt cx="1872" cy="855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3696" y="1248"/>
              <a:ext cx="1872" cy="624"/>
            </a:xfrm>
            <a:prstGeom prst="parallelogram">
              <a:avLst>
                <a:gd name="adj" fmla="val 7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>
              <a:off x="4159" y="124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158" y="1728"/>
              <a:ext cx="144" cy="144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128" y="139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charset="0"/>
                </a:rPr>
                <a:t>? cm</a:t>
              </a: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128" y="187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18cm</a:t>
              </a: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143000" y="3039567"/>
            <a:ext cx="6629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                            </a:t>
            </a:r>
            <a:r>
              <a:rPr lang="en-US" sz="2800" b="1" i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i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  x       = 10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(cm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10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 18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180 (cm</a:t>
            </a:r>
            <a:r>
              <a:rPr lang="en-US" sz="28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)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180 cm</a:t>
            </a:r>
            <a:r>
              <a:rPr lang="en-US" sz="2800" b="1" baseline="30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21565"/>
              </p:ext>
            </p:extLst>
          </p:nvPr>
        </p:nvGraphicFramePr>
        <p:xfrm>
          <a:off x="3464175" y="950363"/>
          <a:ext cx="597875" cy="8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393480" progId="">
                  <p:embed/>
                </p:oleObj>
              </mc:Choice>
              <mc:Fallback>
                <p:oleObj name="Equation" r:id="rId2" imgW="139680" imgH="3934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175" y="950363"/>
                        <a:ext cx="597875" cy="87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943840"/>
              </p:ext>
            </p:extLst>
          </p:nvPr>
        </p:nvGraphicFramePr>
        <p:xfrm>
          <a:off x="2990850" y="4163239"/>
          <a:ext cx="495300" cy="78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393529" progId="">
                  <p:embed/>
                </p:oleObj>
              </mc:Choice>
              <mc:Fallback>
                <p:oleObj name="Equation" r:id="rId4" imgW="139639" imgH="39352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63239"/>
                        <a:ext cx="495300" cy="789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96678" y="1059246"/>
            <a:ext cx="2139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 dirty="0" err="1">
                <a:solidFill>
                  <a:srgbClr val="CC0000"/>
                </a:solidFill>
              </a:rPr>
              <a:t>Bài</a:t>
            </a:r>
            <a:r>
              <a:rPr lang="en-US" sz="3000" b="1" dirty="0">
                <a:solidFill>
                  <a:srgbClr val="CC0000"/>
                </a:solidFill>
              </a:rPr>
              <a:t> 3 :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57200" y="2133600"/>
            <a:ext cx="8153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97300" y="2879137"/>
                <a:ext cx="762000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00" y="2879137"/>
                <a:ext cx="762000" cy="8094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04800" y="990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>
                <a:solidFill>
                  <a:srgbClr val="CC0000"/>
                </a:solidFill>
              </a:rPr>
              <a:t>Ta có sơ đồ: 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762000" y="21336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Số búp bê:</a:t>
            </a:r>
          </a:p>
        </p:txBody>
      </p:sp>
      <p:sp>
        <p:nvSpPr>
          <p:cNvPr id="11307" name="AutoShape 43"/>
          <p:cNvSpPr>
            <a:spLocks/>
          </p:cNvSpPr>
          <p:nvPr/>
        </p:nvSpPr>
        <p:spPr bwMode="auto">
          <a:xfrm>
            <a:off x="6324600" y="1981200"/>
            <a:ext cx="228600" cy="1676400"/>
          </a:xfrm>
          <a:prstGeom prst="rightBrace">
            <a:avLst>
              <a:gd name="adj1" fmla="val 6111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6629400" y="2605087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63 </a:t>
            </a:r>
            <a:r>
              <a:rPr lang="en-US" sz="2800" b="1" dirty="0" err="1">
                <a:solidFill>
                  <a:srgbClr val="CC0000"/>
                </a:solidFill>
              </a:rPr>
              <a:t>đồ</a:t>
            </a:r>
            <a:r>
              <a:rPr lang="en-US" sz="2800" b="1" dirty="0">
                <a:solidFill>
                  <a:srgbClr val="CC0000"/>
                </a:solidFill>
              </a:rPr>
              <a:t> </a:t>
            </a:r>
            <a:r>
              <a:rPr lang="en-US" sz="2800" b="1" dirty="0" err="1">
                <a:solidFill>
                  <a:srgbClr val="CC0000"/>
                </a:solidFill>
              </a:rPr>
              <a:t>chơi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990600" y="2743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Số ô tô:</a:t>
            </a:r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>
            <a:off x="2743200" y="2362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2" name="Line 68"/>
          <p:cNvSpPr>
            <a:spLocks noChangeShapeType="1"/>
          </p:cNvSpPr>
          <p:nvPr/>
        </p:nvSpPr>
        <p:spPr bwMode="auto">
          <a:xfrm>
            <a:off x="27432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3" name="Line 69"/>
          <p:cNvSpPr>
            <a:spLocks noChangeShapeType="1"/>
          </p:cNvSpPr>
          <p:nvPr/>
        </p:nvSpPr>
        <p:spPr bwMode="auto">
          <a:xfrm>
            <a:off x="34290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4" name="Line 70"/>
          <p:cNvSpPr>
            <a:spLocks noChangeShapeType="1"/>
          </p:cNvSpPr>
          <p:nvPr/>
        </p:nvSpPr>
        <p:spPr bwMode="auto">
          <a:xfrm>
            <a:off x="41148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5" name="Line 71"/>
          <p:cNvSpPr>
            <a:spLocks noChangeShapeType="1"/>
          </p:cNvSpPr>
          <p:nvPr/>
        </p:nvSpPr>
        <p:spPr bwMode="auto">
          <a:xfrm>
            <a:off x="2743200" y="30480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>
            <a:off x="27432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34290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41148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48006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0" name="Line 76"/>
          <p:cNvSpPr>
            <a:spLocks noChangeShapeType="1"/>
          </p:cNvSpPr>
          <p:nvPr/>
        </p:nvSpPr>
        <p:spPr bwMode="auto">
          <a:xfrm>
            <a:off x="54864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>
            <a:off x="61722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3" name="AutoShape 79"/>
          <p:cNvSpPr>
            <a:spLocks/>
          </p:cNvSpPr>
          <p:nvPr/>
        </p:nvSpPr>
        <p:spPr bwMode="auto">
          <a:xfrm rot="-5400000">
            <a:off x="3238500" y="1485900"/>
            <a:ext cx="381000" cy="1371600"/>
          </a:xfrm>
          <a:prstGeom prst="rightBrace">
            <a:avLst>
              <a:gd name="adj1" fmla="val 30000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4" name="AutoShape 80"/>
          <p:cNvSpPr>
            <a:spLocks/>
          </p:cNvSpPr>
          <p:nvPr/>
        </p:nvSpPr>
        <p:spPr bwMode="auto">
          <a:xfrm rot="-5400000">
            <a:off x="4305300" y="1104900"/>
            <a:ext cx="304800" cy="3429000"/>
          </a:xfrm>
          <a:prstGeom prst="rightBrace">
            <a:avLst>
              <a:gd name="adj1" fmla="val 93750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4343400" y="2362200"/>
            <a:ext cx="379413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429000" y="609600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</a:rPr>
              <a:t>Bài giải: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786648" y="3764821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Theo sơ đồ, tổng số phần bằng nhau là: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00400" y="4329112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2 + 5 = 7 (phần)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905000" y="4648200"/>
            <a:ext cx="6308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Số ô tô là: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                  63 : 7 x 5 = 45 (ô tô)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743200" y="5638800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CC0000"/>
                </a:solidFill>
              </a:rPr>
              <a:t>Đáp số: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4057650" y="5648623"/>
            <a:ext cx="3363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45 ô tô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50A5BF-5DB0-4406-8DF6-7A5F5FE2B8AA}"/>
              </a:ext>
            </a:extLst>
          </p:cNvPr>
          <p:cNvSpPr txBox="1"/>
          <p:nvPr/>
        </p:nvSpPr>
        <p:spPr>
          <a:xfrm>
            <a:off x="3200400" y="1694793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? </a:t>
            </a:r>
            <a:r>
              <a:rPr lang="en-US" sz="1600" dirty="0" err="1"/>
              <a:t>đồ</a:t>
            </a:r>
            <a:r>
              <a:rPr lang="en-US" sz="1600" dirty="0"/>
              <a:t> </a:t>
            </a:r>
            <a:r>
              <a:rPr lang="en-US" sz="1600" dirty="0" err="1"/>
              <a:t>chơi</a:t>
            </a:r>
            <a:endParaRPr lang="en-US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CE7BD5-DACC-4C44-8AE5-79DBDBD69C28}"/>
              </a:ext>
            </a:extLst>
          </p:cNvPr>
          <p:cNvSpPr txBox="1"/>
          <p:nvPr/>
        </p:nvSpPr>
        <p:spPr>
          <a:xfrm>
            <a:off x="4176550" y="2209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? </a:t>
            </a:r>
            <a:r>
              <a:rPr lang="en-US" sz="1600" dirty="0" err="1"/>
              <a:t>đồ</a:t>
            </a:r>
            <a:r>
              <a:rPr lang="en-US" sz="1600" dirty="0"/>
              <a:t> </a:t>
            </a:r>
            <a:r>
              <a:rPr lang="en-US" sz="1600" dirty="0" err="1"/>
              <a:t>chơi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5" grpId="0"/>
      <p:bldP spid="11306" grpId="0"/>
      <p:bldP spid="11307" grpId="0" animBg="1"/>
      <p:bldP spid="11308" grpId="0"/>
      <p:bldP spid="11309" grpId="0"/>
      <p:bldP spid="11330" grpId="0" animBg="1"/>
      <p:bldP spid="11332" grpId="0" animBg="1"/>
      <p:bldP spid="11333" grpId="0" animBg="1"/>
      <p:bldP spid="11334" grpId="0" animBg="1"/>
      <p:bldP spid="11335" grpId="0" animBg="1"/>
      <p:bldP spid="11336" grpId="0" animBg="1"/>
      <p:bldP spid="11337" grpId="0" animBg="1"/>
      <p:bldP spid="11338" grpId="0" animBg="1"/>
      <p:bldP spid="11339" grpId="0" animBg="1"/>
      <p:bldP spid="11340" grpId="0" animBg="1"/>
      <p:bldP spid="11341" grpId="0" animBg="1"/>
      <p:bldP spid="11343" grpId="0" animBg="1"/>
      <p:bldP spid="11344" grpId="0" animBg="1"/>
      <p:bldP spid="11346" grpId="0" animBg="1"/>
      <p:bldP spid="26" grpId="0"/>
      <p:bldP spid="27" grpId="0"/>
      <p:bldP spid="28" grpId="0"/>
      <p:bldP spid="29" grpId="0"/>
      <p:bldP spid="30" grpId="0"/>
      <p:bldP spid="31" grpId="0"/>
      <p:bldP spid="2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62857" y="263833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9008638"/>
              </p:ext>
            </p:extLst>
          </p:nvPr>
        </p:nvGraphicFramePr>
        <p:xfrm>
          <a:off x="8008940" y="109526"/>
          <a:ext cx="593725" cy="106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Equation.3">
                  <p:embed/>
                </p:oleObj>
              </mc:Choice>
              <mc:Fallback>
                <p:oleObj name="Equation" r:id="rId2" imgW="152334" imgH="393529" progId="Equation.3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940" y="109526"/>
                        <a:ext cx="593725" cy="1069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86200" y="1981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2362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12800" y="30099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812800" y="34766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590800" y="3733799"/>
            <a:ext cx="5791200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582863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019800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962400" y="36814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7239000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629400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 rot="16200000">
            <a:off x="6011538" y="1456065"/>
            <a:ext cx="263522" cy="436179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276600" y="27114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753054" y="4228781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429000" y="4724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– 2 = 7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825625" y="5173663"/>
            <a:ext cx="198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298371" y="5617668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35 : 7     2 = 10 (</a:t>
            </a:r>
            <a:r>
              <a:rPr lang="en-US" sz="2400" dirty="0" err="1"/>
              <a:t>tuổi</a:t>
            </a:r>
            <a:r>
              <a:rPr lang="en-US" sz="2400" dirty="0"/>
              <a:t>)</a:t>
            </a:r>
          </a:p>
        </p:txBody>
      </p:sp>
      <p:graphicFrame>
        <p:nvGraphicFramePr>
          <p:cNvPr id="12312" name="Object 2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3227222"/>
              </p:ext>
            </p:extLst>
          </p:nvPr>
        </p:nvGraphicFramePr>
        <p:xfrm>
          <a:off x="4067906" y="5701203"/>
          <a:ext cx="2984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26780" progId="Equation.3">
                  <p:embed/>
                </p:oleObj>
              </mc:Choice>
              <mc:Fallback>
                <p:oleObj name="Equation" r:id="rId4" imgW="114102" imgH="126780" progId="Equation.3">
                  <p:embed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06" y="5701203"/>
                        <a:ext cx="2984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665662" y="6131698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5410200" y="36814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565775" y="3189288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2576513" y="3276599"/>
            <a:ext cx="1385887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2590800" y="32162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3962400" y="32004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276600" y="32242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1" name="Arc 33"/>
          <p:cNvSpPr>
            <a:spLocks/>
          </p:cNvSpPr>
          <p:nvPr/>
        </p:nvSpPr>
        <p:spPr bwMode="auto">
          <a:xfrm rot="16200000">
            <a:off x="3175794" y="2478881"/>
            <a:ext cx="217488" cy="135572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2582863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3962400" y="3268663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3276600" y="366799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4665662" y="36576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8382000" y="36957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7848600" y="36957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Arc 16">
            <a:extLst>
              <a:ext uri="{FF2B5EF4-FFF2-40B4-BE49-F238E27FC236}">
                <a16:creationId xmlns:a16="http://schemas.microsoft.com/office/drawing/2014/main" id="{C3A1B9ED-146B-4EFF-8BE1-ED2A05A3C923}"/>
              </a:ext>
            </a:extLst>
          </p:cNvPr>
          <p:cNvSpPr>
            <a:spLocks/>
          </p:cNvSpPr>
          <p:nvPr/>
        </p:nvSpPr>
        <p:spPr bwMode="auto">
          <a:xfrm rot="5400000">
            <a:off x="5419720" y="955675"/>
            <a:ext cx="165102" cy="5791199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id="{A063F8E2-853D-41EC-8CC8-97674C885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903168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4" grpId="0"/>
      <p:bldP spid="12295" grpId="0"/>
      <p:bldP spid="12296" grpId="0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4" grpId="0" animBg="1"/>
      <p:bldP spid="12306" grpId="0"/>
      <p:bldP spid="12307" grpId="0"/>
      <p:bldP spid="12308" grpId="0"/>
      <p:bldP spid="12309" grpId="0"/>
      <p:bldP spid="12311" grpId="0"/>
      <p:bldP spid="12314" grpId="0"/>
      <p:bldP spid="12315" grpId="0" animBg="1"/>
      <p:bldP spid="12316" grpId="0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0" grpId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D7E3B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458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.VnAristoteH</vt:lpstr>
      <vt:lpstr>.VnTime</vt:lpstr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</cp:lastModifiedBy>
  <cp:revision>43</cp:revision>
  <dcterms:created xsi:type="dcterms:W3CDTF">2016-04-03T02:55:46Z</dcterms:created>
  <dcterms:modified xsi:type="dcterms:W3CDTF">2023-04-07T08:11:57Z</dcterms:modified>
</cp:coreProperties>
</file>