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9" r:id="rId2"/>
    <p:sldId id="260" r:id="rId3"/>
    <p:sldId id="257" r:id="rId4"/>
    <p:sldId id="259" r:id="rId5"/>
    <p:sldId id="261" r:id="rId6"/>
    <p:sldId id="256" r:id="rId7"/>
    <p:sldId id="262" r:id="rId8"/>
    <p:sldId id="280" r:id="rId9"/>
    <p:sldId id="263" r:id="rId10"/>
    <p:sldId id="264" r:id="rId11"/>
    <p:sldId id="265" r:id="rId12"/>
    <p:sldId id="266" r:id="rId13"/>
    <p:sldId id="267" r:id="rId14"/>
    <p:sldId id="268" r:id="rId15"/>
    <p:sldId id="269" r:id="rId16"/>
    <p:sldId id="270" r:id="rId17"/>
    <p:sldId id="271" r:id="rId18"/>
    <p:sldId id="272" r:id="rId19"/>
    <p:sldId id="274" r:id="rId20"/>
    <p:sldId id="273" r:id="rId21"/>
    <p:sldId id="276" r:id="rId22"/>
    <p:sldId id="275" r:id="rId23"/>
    <p:sldId id="277" r:id="rId24"/>
    <p:sldId id="278" r:id="rId25"/>
  </p:sldIdLst>
  <p:sldSz cx="12192000" cy="6858000"/>
  <p:notesSz cx="6858000" cy="9144000"/>
  <p:embeddedFontLst>
    <p:embeddedFont>
      <p:font typeface="UTM Alexander" panose="02040603050506020204" pitchFamily="18" charset="0"/>
      <p:regular r:id="rId26"/>
    </p:embeddedFont>
    <p:embeddedFont>
      <p:font typeface="UTM Aptima" panose="02040603050506020204" pitchFamily="18" charset="0"/>
      <p:regular r:id="rId27"/>
      <p:bold r:id="rId28"/>
      <p:italic r:id="rId29"/>
      <p:boldItalic r:id="rId30"/>
    </p:embeddedFont>
    <p:embeddedFont>
      <p:font typeface="UTM Azuki" panose="02040603050506020204" pitchFamily="18" charset="0"/>
      <p:regular r:id="rId31"/>
    </p:embeddedFont>
    <p:embeddedFont>
      <p:font typeface="UTM Guanine" panose="02040603050506020204" pitchFamily="18" charset="0"/>
      <p:regular r:id="rId32"/>
    </p:embeddedFont>
    <p:embeddedFont>
      <p:font typeface="Calibri Light" panose="020F0302020204030204" pitchFamily="34" charset="0"/>
      <p:regular r:id="rId33"/>
      <p:italic r:id="rId34"/>
    </p:embeddedFont>
    <p:embeddedFont>
      <p:font typeface="UTM American Sans" panose="02040603050506020204" pitchFamily="18" charset="0"/>
      <p:regular r:id="rId35"/>
    </p:embeddedFont>
    <p:embeddedFont>
      <p:font typeface="UTM Cookies" panose="02040603050506020204" pitchFamily="18" charset="0"/>
      <p:regular r:id="rId36"/>
    </p:embeddedFont>
    <p:embeddedFont>
      <p:font typeface="UTM French Vanilla" panose="02040603050506020204" pitchFamily="18" charset="0"/>
      <p:regular r:id="rId37"/>
    </p:embeddedFont>
    <p:embeddedFont>
      <p:font typeface="#9Slide07 HoneyCream"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p2"/>
          <p:cNvGrpSpPr/>
          <p:nvPr userDrawn="1"/>
        </p:nvGrpSpPr>
        <p:grpSpPr>
          <a:xfrm>
            <a:off x="12" y="5406"/>
            <a:ext cx="12191988" cy="6852593"/>
            <a:chOff x="238550" y="877925"/>
            <a:chExt cx="7138425" cy="4013575"/>
          </a:xfrm>
        </p:grpSpPr>
        <p:sp>
          <p:nvSpPr>
            <p:cNvPr id="8" name="Google Shape;10;p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p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p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p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p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p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p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p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p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p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p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p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p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p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p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p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p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p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p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p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p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p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p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p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p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p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p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p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p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p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p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p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p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p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p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p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p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p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p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52;p2"/>
          <p:cNvPicPr preferRelativeResize="0"/>
          <p:nvPr userDrawn="1"/>
        </p:nvPicPr>
        <p:blipFill>
          <a:blip r:embed="rId2">
            <a:alphaModFix amt="92000"/>
          </a:blip>
          <a:stretch>
            <a:fillRect/>
          </a:stretch>
        </p:blipFill>
        <p:spPr>
          <a:xfrm>
            <a:off x="12" y="5406"/>
            <a:ext cx="12192000" cy="6297769"/>
          </a:xfrm>
          <a:prstGeom prst="rect">
            <a:avLst/>
          </a:prstGeom>
          <a:noFill/>
          <a:ln>
            <a:noFill/>
          </a:ln>
          <a:effectLst>
            <a:outerShdw blurRad="228600" dist="19050" dir="5400000" algn="bl" rotWithShape="0">
              <a:srgbClr val="000000">
                <a:alpha val="50000"/>
              </a:srgbClr>
            </a:outerShdw>
          </a:effectLst>
        </p:spPr>
      </p:pic>
      <p:sp>
        <p:nvSpPr>
          <p:cNvPr id="51" name="Title 1">
            <a:extLst>
              <a:ext uri="{FF2B5EF4-FFF2-40B4-BE49-F238E27FC236}">
                <a16:creationId xmlns:a16="http://schemas.microsoft.com/office/drawing/2014/main" id="{FEA54136-65D0-4C7E-A102-B239C534BA8E}"/>
              </a:ext>
            </a:extLst>
          </p:cNvPr>
          <p:cNvSpPr txBox="1">
            <a:spLocks/>
          </p:cNvSpPr>
          <p:nvPr userDrawn="1"/>
        </p:nvSpPr>
        <p:spPr>
          <a:xfrm>
            <a:off x="10246971" y="61493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52" name="Title 1">
            <a:extLst>
              <a:ext uri="{FF2B5EF4-FFF2-40B4-BE49-F238E27FC236}">
                <a16:creationId xmlns:a16="http://schemas.microsoft.com/office/drawing/2014/main" id="{6AA5128D-EAF5-483C-871A-4BFED87FD86D}"/>
              </a:ext>
            </a:extLst>
          </p:cNvPr>
          <p:cNvSpPr txBox="1">
            <a:spLocks/>
          </p:cNvSpPr>
          <p:nvPr userDrawn="1"/>
        </p:nvSpPr>
        <p:spPr>
          <a:xfrm>
            <a:off x="-194979" y="-1453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406421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02153-E95B-4425-80A2-28172F7E3FAA}" type="datetimeFigureOut">
              <a:rPr lang="en-US" smtClean="0"/>
              <a:t>18/4/2023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386775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02153-E95B-4425-80A2-28172F7E3FAA}" type="datetimeFigureOut">
              <a:rPr lang="en-US" smtClean="0"/>
              <a:t>18/4/2023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285313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B02153-E95B-4425-80A2-28172F7E3FAA}" type="datetimeFigureOut">
              <a:rPr lang="en-US" smtClean="0"/>
              <a:t>18/4/2023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grpSp>
        <p:nvGrpSpPr>
          <p:cNvPr id="7" name="Google Shape;104;p4"/>
          <p:cNvGrpSpPr/>
          <p:nvPr userDrawn="1"/>
        </p:nvGrpSpPr>
        <p:grpSpPr>
          <a:xfrm>
            <a:off x="-161" y="1055"/>
            <a:ext cx="12064782" cy="6720420"/>
            <a:chOff x="238550" y="877925"/>
            <a:chExt cx="7138425" cy="4013575"/>
          </a:xfrm>
        </p:grpSpPr>
        <p:sp>
          <p:nvSpPr>
            <p:cNvPr id="8" name="Google Shape;105;p4"/>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6;p4"/>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p4"/>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8;p4"/>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p4"/>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p4"/>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p4"/>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p4"/>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p4"/>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p4"/>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5;p4"/>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p4"/>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p4"/>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p4"/>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9;p4"/>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0;p4"/>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1;p4"/>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2;p4"/>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3;p4"/>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4;p4"/>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p4"/>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p4"/>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p4"/>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p4"/>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p4"/>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p4"/>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1;p4"/>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p4"/>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3;p4"/>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4;p4"/>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p4"/>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6;p4"/>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7;p4"/>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p4"/>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p4"/>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p4"/>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p4"/>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2;p4"/>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3;p4"/>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p4"/>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5;p4"/>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6;p4"/>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147;p4"/>
          <p:cNvPicPr preferRelativeResize="0"/>
          <p:nvPr userDrawn="1"/>
        </p:nvPicPr>
        <p:blipFill>
          <a:blip r:embed="rId2">
            <a:alphaModFix amt="93000"/>
          </a:blip>
          <a:stretch>
            <a:fillRect/>
          </a:stretch>
        </p:blipFill>
        <p:spPr>
          <a:xfrm>
            <a:off x="285962" y="130518"/>
            <a:ext cx="11906038" cy="6727482"/>
          </a:xfrm>
          <a:prstGeom prst="rect">
            <a:avLst/>
          </a:prstGeom>
          <a:noFill/>
          <a:ln>
            <a:noFill/>
          </a:ln>
        </p:spPr>
      </p:pic>
      <p:sp>
        <p:nvSpPr>
          <p:cNvPr id="51" name="Title 1">
            <a:extLst>
              <a:ext uri="{FF2B5EF4-FFF2-40B4-BE49-F238E27FC236}">
                <a16:creationId xmlns:a16="http://schemas.microsoft.com/office/drawing/2014/main" id="{6AA5128D-EAF5-483C-871A-4BFED87FD86D}"/>
              </a:ext>
            </a:extLst>
          </p:cNvPr>
          <p:cNvSpPr txBox="1">
            <a:spLocks/>
          </p:cNvSpPr>
          <p:nvPr userDrawn="1"/>
        </p:nvSpPr>
        <p:spPr>
          <a:xfrm>
            <a:off x="10238617" y="-486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335144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B02153-E95B-4425-80A2-28172F7E3FAA}" type="datetimeFigureOut">
              <a:rPr lang="en-US" smtClean="0"/>
              <a:t>18/4/2023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grpSp>
        <p:nvGrpSpPr>
          <p:cNvPr id="8" name="Google Shape;248;p7"/>
          <p:cNvGrpSpPr/>
          <p:nvPr userDrawn="1"/>
        </p:nvGrpSpPr>
        <p:grpSpPr>
          <a:xfrm>
            <a:off x="45063" y="22604"/>
            <a:ext cx="12073005" cy="6835395"/>
            <a:chOff x="238550" y="877925"/>
            <a:chExt cx="7138425" cy="4013575"/>
          </a:xfrm>
        </p:grpSpPr>
        <p:sp>
          <p:nvSpPr>
            <p:cNvPr id="9" name="Google Shape;249;p7"/>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0;p7"/>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1;p7"/>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2;p7"/>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3;p7"/>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4;p7"/>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5;p7"/>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6;p7"/>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7;p7"/>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8;p7"/>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9;p7"/>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0;p7"/>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p7"/>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2;p7"/>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3;p7"/>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4;p7"/>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5;p7"/>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p7"/>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7;p7"/>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8;p7"/>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9;p7"/>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0;p7"/>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p7"/>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p7"/>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3;p7"/>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p7"/>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5;p7"/>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6;p7"/>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7;p7"/>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8;p7"/>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9;p7"/>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0;p7"/>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1;p7"/>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2;p7"/>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3;p7"/>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4;p7"/>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5;p7"/>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6;p7"/>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7;p7"/>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p7"/>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p7"/>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0;p7"/>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Google Shape;291;p7"/>
          <p:cNvPicPr preferRelativeResize="0"/>
          <p:nvPr userDrawn="1"/>
        </p:nvPicPr>
        <p:blipFill>
          <a:blip r:embed="rId2">
            <a:alphaModFix amt="92000"/>
          </a:blip>
          <a:stretch>
            <a:fillRect/>
          </a:stretch>
        </p:blipFill>
        <p:spPr>
          <a:xfrm>
            <a:off x="-1" y="0"/>
            <a:ext cx="12192001" cy="6895502"/>
          </a:xfrm>
          <a:prstGeom prst="rect">
            <a:avLst/>
          </a:prstGeom>
          <a:noFill/>
          <a:ln>
            <a:noFill/>
          </a:ln>
        </p:spPr>
      </p:pic>
      <p:sp>
        <p:nvSpPr>
          <p:cNvPr id="52" name="Title 1">
            <a:extLst>
              <a:ext uri="{FF2B5EF4-FFF2-40B4-BE49-F238E27FC236}">
                <a16:creationId xmlns:a16="http://schemas.microsoft.com/office/drawing/2014/main" id="{6AA5128D-EAF5-483C-871A-4BFED87FD86D}"/>
              </a:ext>
            </a:extLst>
          </p:cNvPr>
          <p:cNvSpPr txBox="1">
            <a:spLocks/>
          </p:cNvSpPr>
          <p:nvPr userDrawn="1"/>
        </p:nvSpPr>
        <p:spPr>
          <a:xfrm>
            <a:off x="-194979" y="-1453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171494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5B02153-E95B-4425-80A2-28172F7E3FAA}" type="datetimeFigureOut">
              <a:rPr lang="en-US" smtClean="0"/>
              <a:t>18/4/2023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8D92B-D0C6-4E75-8338-11BABDAB58C6}" type="slidenum">
              <a:rPr lang="en-US" smtClean="0"/>
              <a:t>‹#›</a:t>
            </a:fld>
            <a:endParaRPr lang="en-US"/>
          </a:p>
        </p:txBody>
      </p:sp>
      <p:pic>
        <p:nvPicPr>
          <p:cNvPr id="8" name="Google Shape;388;p10"/>
          <p:cNvPicPr preferRelativeResize="0"/>
          <p:nvPr userDrawn="1"/>
        </p:nvPicPr>
        <p:blipFill>
          <a:blip r:embed="rId2">
            <a:alphaModFix amt="31000"/>
          </a:blip>
          <a:stretch>
            <a:fillRect/>
          </a:stretch>
        </p:blipFill>
        <p:spPr>
          <a:xfrm>
            <a:off x="0" y="0"/>
            <a:ext cx="12192000" cy="6858000"/>
          </a:xfrm>
          <a:prstGeom prst="rect">
            <a:avLst/>
          </a:prstGeom>
          <a:noFill/>
          <a:ln>
            <a:noFill/>
          </a:ln>
        </p:spPr>
      </p:pic>
      <p:sp>
        <p:nvSpPr>
          <p:cNvPr id="9" name="Title 1">
            <a:extLst>
              <a:ext uri="{FF2B5EF4-FFF2-40B4-BE49-F238E27FC236}">
                <a16:creationId xmlns:a16="http://schemas.microsoft.com/office/drawing/2014/main" id="{6AA5128D-EAF5-483C-871A-4BFED87FD86D}"/>
              </a:ext>
            </a:extLst>
          </p:cNvPr>
          <p:cNvSpPr txBox="1">
            <a:spLocks/>
          </p:cNvSpPr>
          <p:nvPr userDrawn="1"/>
        </p:nvSpPr>
        <p:spPr>
          <a:xfrm>
            <a:off x="10260676" y="-20252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72423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5B02153-E95B-4425-80A2-28172F7E3FAA}" type="datetimeFigureOut">
              <a:rPr lang="en-US" smtClean="0"/>
              <a:t>18/4/2023</a:t>
            </a:fld>
            <a:endParaRPr lang="en-US"/>
          </a:p>
        </p:txBody>
      </p:sp>
      <p:sp>
        <p:nvSpPr>
          <p:cNvPr id="9" name="Slide Number Placeholder 8"/>
          <p:cNvSpPr>
            <a:spLocks noGrp="1"/>
          </p:cNvSpPr>
          <p:nvPr>
            <p:ph type="sldNum" sz="quarter" idx="12"/>
          </p:nvPr>
        </p:nvSpPr>
        <p:spPr/>
        <p:txBody>
          <a:bodyPr/>
          <a:lstStyle/>
          <a:p>
            <a:fld id="{6AC8D92B-D0C6-4E75-8338-11BABDAB58C6}" type="slidenum">
              <a:rPr lang="en-US" smtClean="0"/>
              <a:t>‹#›</a:t>
            </a:fld>
            <a:endParaRPr lang="en-US"/>
          </a:p>
        </p:txBody>
      </p:sp>
      <p:grpSp>
        <p:nvGrpSpPr>
          <p:cNvPr id="10" name="Google Shape;1451;p33"/>
          <p:cNvGrpSpPr/>
          <p:nvPr userDrawn="1"/>
        </p:nvGrpSpPr>
        <p:grpSpPr>
          <a:xfrm>
            <a:off x="11" y="40"/>
            <a:ext cx="12192266" cy="6857960"/>
            <a:chOff x="238550" y="877925"/>
            <a:chExt cx="7138425" cy="4013575"/>
          </a:xfrm>
        </p:grpSpPr>
        <p:sp>
          <p:nvSpPr>
            <p:cNvPr id="11" name="Google Shape;1452;p3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3;p3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4;p3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5;p3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6;p3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7;p3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8;p3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9;p3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60;p3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61;p3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2;p3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3;p3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4;p3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5;p3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6;p3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7;p3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8;p3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9;p3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0;p3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1;p3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2;p3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3;p3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4;p3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5;p3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6;p3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7;p3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8;p3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9;p3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80;p3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1;p3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2;p3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3;p3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4;p3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5;p3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6;p3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7;p3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8;p3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89;p3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90;p3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91;p3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92;p3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3;p3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 name="Google Shape;1494;p33"/>
          <p:cNvPicPr preferRelativeResize="0"/>
          <p:nvPr userDrawn="1"/>
        </p:nvPicPr>
        <p:blipFill>
          <a:blip r:embed="rId2">
            <a:alphaModFix amt="92000"/>
          </a:blip>
          <a:stretch>
            <a:fillRect/>
          </a:stretch>
        </p:blipFill>
        <p:spPr>
          <a:xfrm>
            <a:off x="160" y="8"/>
            <a:ext cx="12191839" cy="6081478"/>
          </a:xfrm>
          <a:prstGeom prst="rect">
            <a:avLst/>
          </a:prstGeom>
          <a:noFill/>
          <a:ln>
            <a:noFill/>
          </a:ln>
          <a:effectLst>
            <a:outerShdw blurRad="228600" dist="19050" dir="5400000" algn="bl" rotWithShape="0">
              <a:srgbClr val="000000">
                <a:alpha val="50000"/>
              </a:srgbClr>
            </a:outerShdw>
          </a:effectLst>
        </p:spPr>
      </p:pic>
      <p:sp>
        <p:nvSpPr>
          <p:cNvPr id="54" name="Title 1">
            <a:extLst>
              <a:ext uri="{FF2B5EF4-FFF2-40B4-BE49-F238E27FC236}">
                <a16:creationId xmlns:a16="http://schemas.microsoft.com/office/drawing/2014/main" id="{6AA5128D-EAF5-483C-871A-4BFED87FD86D}"/>
              </a:ext>
            </a:extLst>
          </p:cNvPr>
          <p:cNvSpPr txBox="1">
            <a:spLocks/>
          </p:cNvSpPr>
          <p:nvPr userDrawn="1"/>
        </p:nvSpPr>
        <p:spPr>
          <a:xfrm>
            <a:off x="10104992" y="-11118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345514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B02153-E95B-4425-80A2-28172F7E3FAA}" type="datetimeFigureOut">
              <a:rPr lang="en-US" smtClean="0"/>
              <a:t>18/4/2023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8D92B-D0C6-4E75-8338-11BABDAB58C6}" type="slidenum">
              <a:rPr lang="en-US" smtClean="0"/>
              <a:t>‹#›</a:t>
            </a:fld>
            <a:endParaRPr lang="en-US"/>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94979" y="-1453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306400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02153-E95B-4425-80A2-28172F7E3FAA}" type="datetimeFigureOut">
              <a:rPr lang="en-US" smtClean="0"/>
              <a:t>18/4/2023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155684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02153-E95B-4425-80A2-28172F7E3FAA}" type="datetimeFigureOut">
              <a:rPr lang="en-US" smtClean="0"/>
              <a:t>18/4/2023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156313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02153-E95B-4425-80A2-28172F7E3FAA}" type="datetimeFigureOut">
              <a:rPr lang="en-US" smtClean="0"/>
              <a:t>18/4/2023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419534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02153-E95B-4425-80A2-28172F7E3FAA}" type="datetimeFigureOut">
              <a:rPr lang="en-US" smtClean="0"/>
              <a:t>18/4/2023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8D92B-D0C6-4E75-8338-11BABDAB58C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4049752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CHIEN%20KHU%20VIET%20B.MPG"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ảm nhận về bài thơ Ngắm trăng của Hồ Chí Minh - Văn chọn lọc 8 | Hoc360.net"/>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84492" y="2243786"/>
            <a:ext cx="6122949" cy="4313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826805" flipH="1">
            <a:off x="-86322" y="-1785710"/>
            <a:ext cx="3506336" cy="5001491"/>
          </a:xfrm>
          <a:prstGeom prst="rect">
            <a:avLst/>
          </a:prstGeom>
        </p:spPr>
      </p:pic>
      <p:pic>
        <p:nvPicPr>
          <p:cNvPr id="17"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905" y="-1763787"/>
            <a:ext cx="3506336" cy="5001491"/>
          </a:xfrm>
          <a:prstGeom prst="rect">
            <a:avLst/>
          </a:prstGeom>
        </p:spPr>
      </p:pic>
      <p:pic>
        <p:nvPicPr>
          <p:cNvPr id="3" name="Picture 2" descr="TAPDOC4_0014"/>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6064976" y="2631077"/>
            <a:ext cx="5856789" cy="3855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圆角矩形 6">
            <a:extLst>
              <a:ext uri="{FF2B5EF4-FFF2-40B4-BE49-F238E27FC236}">
                <a16:creationId xmlns:a16="http://schemas.microsoft.com/office/drawing/2014/main" id="{2EF3CA98-8379-4B98-8B61-FD4B56B8FD8F}"/>
              </a:ext>
            </a:extLst>
          </p:cNvPr>
          <p:cNvSpPr/>
          <p:nvPr/>
        </p:nvSpPr>
        <p:spPr>
          <a:xfrm flipH="1">
            <a:off x="5214463" y="5810190"/>
            <a:ext cx="1065617" cy="1047810"/>
          </a:xfrm>
          <a:prstGeom prst="roundRect">
            <a:avLst>
              <a:gd name="adj" fmla="val 16667"/>
            </a:avLst>
          </a:prstGeom>
          <a:blipFill>
            <a:blip r:embed="rId7"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grpSp>
        <p:nvGrpSpPr>
          <p:cNvPr id="5" name="Group 4"/>
          <p:cNvGrpSpPr/>
          <p:nvPr/>
        </p:nvGrpSpPr>
        <p:grpSpPr>
          <a:xfrm>
            <a:off x="7142671" y="419831"/>
            <a:ext cx="3517817" cy="934246"/>
            <a:chOff x="1303763" y="763847"/>
            <a:chExt cx="3271587" cy="855612"/>
          </a:xfrm>
        </p:grpSpPr>
        <p:sp>
          <p:nvSpPr>
            <p:cNvPr id="6" name="Round Diagonal Corner Rectangle 5"/>
            <p:cNvSpPr/>
            <p:nvPr/>
          </p:nvSpPr>
          <p:spPr>
            <a:xfrm>
              <a:off x="1490506" y="815591"/>
              <a:ext cx="3084844" cy="803868"/>
            </a:xfrm>
            <a:prstGeom prst="round2DiagRect">
              <a:avLst/>
            </a:prstGeom>
            <a:solidFill>
              <a:srgbClr val="A6DFBC"/>
            </a:solidFill>
            <a:ln w="57150">
              <a:solidFill>
                <a:srgbClr val="A6DFB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303763" y="763847"/>
              <a:ext cx="3154208" cy="845615"/>
            </a:xfrm>
            <a:prstGeom prst="rect">
              <a:avLst/>
            </a:prstGeom>
            <a:noFill/>
          </p:spPr>
          <p:txBody>
            <a:bodyPr wrap="square" rtlCol="0">
              <a:spAutoFit/>
            </a:bodyPr>
            <a:lstStyle/>
            <a:p>
              <a:pPr algn="ctr"/>
              <a:r>
                <a:rPr lang="en-US" sz="5400" b="1">
                  <a:solidFill>
                    <a:srgbClr val="FFC000"/>
                  </a:solidFill>
                  <a:effectLst>
                    <a:outerShdw blurRad="38100" dist="38100" dir="2700000" algn="tl">
                      <a:srgbClr val="000000">
                        <a:alpha val="43137"/>
                      </a:srgbClr>
                    </a:outerShdw>
                  </a:effectLst>
                  <a:latin typeface="UTM French Vanilla" panose="02040603050506020204" pitchFamily="18" charset="0"/>
                </a:rPr>
                <a:t>Tập đọc </a:t>
              </a:r>
              <a:endParaRPr lang="en-US" sz="5400" b="1" dirty="0">
                <a:solidFill>
                  <a:srgbClr val="FFC000"/>
                </a:solidFill>
                <a:effectLst>
                  <a:outerShdw blurRad="38100" dist="38100" dir="2700000" algn="tl">
                    <a:srgbClr val="000000">
                      <a:alpha val="43137"/>
                    </a:srgbClr>
                  </a:outerShdw>
                </a:effectLst>
                <a:latin typeface="UTM French Vanilla" panose="02040603050506020204" pitchFamily="18" charset="0"/>
              </a:endParaRPr>
            </a:p>
          </p:txBody>
        </p:sp>
      </p:grpSp>
      <p:sp>
        <p:nvSpPr>
          <p:cNvPr id="9" name="TextBox 8"/>
          <p:cNvSpPr txBox="1"/>
          <p:nvPr/>
        </p:nvSpPr>
        <p:spPr>
          <a:xfrm>
            <a:off x="848219" y="715036"/>
            <a:ext cx="5321868" cy="1015663"/>
          </a:xfrm>
          <a:prstGeom prst="rect">
            <a:avLst/>
          </a:prstGeom>
          <a:noFill/>
        </p:spPr>
        <p:txBody>
          <a:bodyPr wrap="square" rtlCol="0">
            <a:spAutoFit/>
          </a:bodyPr>
          <a:lstStyle/>
          <a:p>
            <a:r>
              <a:rPr lang="en-US" sz="6000">
                <a:ln w="123825">
                  <a:solidFill>
                    <a:schemeClr val="bg1"/>
                  </a:solidFill>
                </a:ln>
                <a:solidFill>
                  <a:schemeClr val="bg1"/>
                </a:solidFill>
                <a:effectLst>
                  <a:innerShdw blurRad="114300">
                    <a:prstClr val="black"/>
                  </a:innerShdw>
                </a:effectLst>
                <a:latin typeface="UTM Guanine" panose="02040603050506020204" pitchFamily="18" charset="0"/>
              </a:rPr>
              <a:t>Ngắm trăng</a:t>
            </a:r>
          </a:p>
        </p:txBody>
      </p:sp>
      <p:sp>
        <p:nvSpPr>
          <p:cNvPr id="10" name="TextBox 9"/>
          <p:cNvSpPr txBox="1"/>
          <p:nvPr/>
        </p:nvSpPr>
        <p:spPr>
          <a:xfrm>
            <a:off x="862287" y="736959"/>
            <a:ext cx="5321868" cy="1015663"/>
          </a:xfrm>
          <a:prstGeom prst="rect">
            <a:avLst/>
          </a:prstGeom>
          <a:noFill/>
        </p:spPr>
        <p:txBody>
          <a:bodyPr wrap="square" rtlCol="0">
            <a:spAutoFit/>
          </a:bodyPr>
          <a:lstStyle/>
          <a:p>
            <a:r>
              <a:rPr lang="en-US" sz="6000">
                <a:solidFill>
                  <a:schemeClr val="accent4">
                    <a:lumMod val="75000"/>
                  </a:schemeClr>
                </a:solidFill>
                <a:latin typeface="UTM Guanine" panose="02040603050506020204" pitchFamily="18" charset="0"/>
              </a:rPr>
              <a:t>Ngắm trăng</a:t>
            </a:r>
          </a:p>
        </p:txBody>
      </p:sp>
      <p:sp>
        <p:nvSpPr>
          <p:cNvPr id="11" name="TextBox 10"/>
          <p:cNvSpPr txBox="1"/>
          <p:nvPr/>
        </p:nvSpPr>
        <p:spPr>
          <a:xfrm>
            <a:off x="6534627" y="1544914"/>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12" name="TextBox 11"/>
          <p:cNvSpPr txBox="1"/>
          <p:nvPr/>
        </p:nvSpPr>
        <p:spPr>
          <a:xfrm>
            <a:off x="6534627" y="1544914"/>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14" name="TextBox 13"/>
          <p:cNvSpPr txBox="1"/>
          <p:nvPr/>
        </p:nvSpPr>
        <p:spPr>
          <a:xfrm>
            <a:off x="5865021" y="1065108"/>
            <a:ext cx="1354225"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a:t>
            </a:r>
          </a:p>
        </p:txBody>
      </p:sp>
      <p:sp>
        <p:nvSpPr>
          <p:cNvPr id="15" name="TextBox 14"/>
          <p:cNvSpPr txBox="1"/>
          <p:nvPr/>
        </p:nvSpPr>
        <p:spPr>
          <a:xfrm>
            <a:off x="5865021" y="1050540"/>
            <a:ext cx="1068475" cy="1107996"/>
          </a:xfrm>
          <a:prstGeom prst="rect">
            <a:avLst/>
          </a:prstGeom>
          <a:noFill/>
        </p:spPr>
        <p:txBody>
          <a:bodyPr wrap="square" rtlCol="0">
            <a:spAutoFit/>
          </a:bodyPr>
          <a:lstStyle/>
          <a:p>
            <a:r>
              <a:rPr lang="en-US" sz="6600">
                <a:solidFill>
                  <a:srgbClr val="FFC000"/>
                </a:solidFill>
                <a:effectLst>
                  <a:reflection blurRad="6350" stA="60000" endA="900" endPos="60000" dist="29997" dir="5400000" sy="-100000" algn="bl" rotWithShape="0"/>
                </a:effectLst>
                <a:latin typeface="UTM Guanine" panose="02040603050506020204" pitchFamily="18" charset="0"/>
              </a:rPr>
              <a:t>-</a:t>
            </a:r>
          </a:p>
        </p:txBody>
      </p:sp>
      <p:sp>
        <p:nvSpPr>
          <p:cNvPr id="16" name="TextBox 15"/>
          <p:cNvSpPr txBox="1"/>
          <p:nvPr/>
        </p:nvSpPr>
        <p:spPr>
          <a:xfrm>
            <a:off x="8901580" y="2784905"/>
            <a:ext cx="3236685" cy="523220"/>
          </a:xfrm>
          <a:prstGeom prst="rect">
            <a:avLst/>
          </a:prstGeom>
          <a:noFill/>
        </p:spPr>
        <p:txBody>
          <a:bodyPr wrap="square" rtlCol="0">
            <a:spAutoFit/>
          </a:bodyPr>
          <a:lstStyle/>
          <a:p>
            <a:r>
              <a:rPr lang="en-US" sz="2800">
                <a:latin typeface="UTM American Sans" panose="02040603050506020204" pitchFamily="18" charset="0"/>
              </a:rPr>
              <a:t>HỒ CHÍ MINH</a:t>
            </a:r>
          </a:p>
        </p:txBody>
      </p:sp>
    </p:spTree>
    <p:extLst>
      <p:ext uri="{BB962C8B-B14F-4D97-AF65-F5344CB8AC3E}">
        <p14:creationId xmlns:p14="http://schemas.microsoft.com/office/powerpoint/2010/main" val="104744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066675"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1092868"/>
            <a:ext cx="7471955" cy="1138773"/>
          </a:xfrm>
          <a:prstGeom prst="rect">
            <a:avLst/>
          </a:prstGeom>
          <a:noFill/>
        </p:spPr>
        <p:txBody>
          <a:bodyPr wrap="square" rtlCol="0">
            <a:spAutoFit/>
          </a:bodyPr>
          <a:lstStyle/>
          <a:p>
            <a:r>
              <a:rPr lang="en-US" sz="3400" b="1">
                <a:solidFill>
                  <a:schemeClr val="accent2">
                    <a:lumMod val="75000"/>
                  </a:schemeClr>
                </a:solidFill>
                <a:latin typeface="UTM Guanine" panose="02040603050506020204" pitchFamily="18" charset="0"/>
                <a:ea typeface="Arial Unicode MS" pitchFamily="34" charset="-128"/>
                <a:cs typeface="Times New Roman" pitchFamily="18" charset="0"/>
              </a:rPr>
              <a:t>2. Hình ảnh nào cho thấy tình cảm gắn bó giữa Bác với trăng?</a:t>
            </a:r>
          </a:p>
        </p:txBody>
      </p:sp>
      <p:sp>
        <p:nvSpPr>
          <p:cNvPr id="13" name="TextBox 12"/>
          <p:cNvSpPr txBox="1"/>
          <p:nvPr/>
        </p:nvSpPr>
        <p:spPr>
          <a:xfrm>
            <a:off x="3979860" y="2847194"/>
            <a:ext cx="6777786" cy="3077766"/>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en-US" sz="4400" b="1">
                <a:solidFill>
                  <a:schemeClr val="accent5">
                    <a:lumMod val="50000"/>
                  </a:schemeClr>
                </a:solidFill>
                <a:latin typeface="Times New Roman" pitchFamily="18" charset="0"/>
                <a:ea typeface="Arial Unicode MS" pitchFamily="34" charset="-128"/>
                <a:cs typeface="Times New Roman" pitchFamily="18" charset="0"/>
              </a:rPr>
              <a:t>Hình ảnh là: Người ngắm trăng soi ngoài cửa sổ. Trăng nhòm khe cửa ngắm nhà thơ.</a:t>
            </a:r>
          </a:p>
          <a:p>
            <a:endParaRPr lang="en-US"/>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4"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25256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066675"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4162168" y="1046907"/>
            <a:ext cx="6901500" cy="1200329"/>
          </a:xfrm>
          <a:prstGeom prst="rect">
            <a:avLst/>
          </a:prstGeom>
          <a:noFill/>
        </p:spPr>
        <p:txBody>
          <a:bodyPr wrap="square" rtlCol="0">
            <a:spAutoFit/>
          </a:bodyPr>
          <a:lstStyle/>
          <a:p>
            <a:pPr algn="just"/>
            <a:r>
              <a:rPr lang="en-US" sz="3600" b="1">
                <a:solidFill>
                  <a:schemeClr val="accent2">
                    <a:lumMod val="75000"/>
                  </a:schemeClr>
                </a:solidFill>
                <a:latin typeface="UTM Guanine" panose="02040603050506020204" pitchFamily="18" charset="0"/>
                <a:ea typeface="Arial Unicode MS" pitchFamily="34" charset="-128"/>
                <a:cs typeface="Times New Roman" pitchFamily="18" charset="0"/>
              </a:rPr>
              <a:t>3. Bài thơ nói lên điều gì về Bác Hồ ?</a:t>
            </a:r>
            <a:endParaRPr lang="en-US" sz="3600" b="1" dirty="0">
              <a:solidFill>
                <a:schemeClr val="accent2">
                  <a:lumMod val="75000"/>
                </a:schemeClr>
              </a:solidFill>
              <a:latin typeface="UTM Guanine" panose="02040603050506020204" pitchFamily="18" charset="0"/>
              <a:ea typeface="Arial Unicode MS" pitchFamily="34" charset="-128"/>
              <a:cs typeface="Times New Roman" pitchFamily="18" charset="0"/>
            </a:endParaRPr>
          </a:p>
        </p:txBody>
      </p:sp>
      <p:sp>
        <p:nvSpPr>
          <p:cNvPr id="13" name="TextBox 12"/>
          <p:cNvSpPr txBox="1"/>
          <p:nvPr/>
        </p:nvSpPr>
        <p:spPr>
          <a:xfrm>
            <a:off x="3801036" y="2451772"/>
            <a:ext cx="7293386" cy="4031873"/>
          </a:xfrm>
          <a:prstGeom prst="rect">
            <a:avLst/>
          </a:prstGeom>
          <a:noFill/>
        </p:spPr>
        <p:txBody>
          <a:bodyPr wrap="square" rtlCol="0">
            <a:spAutoFit/>
          </a:bodyPr>
          <a:lstStyle/>
          <a:p>
            <a:pPr algn="just"/>
            <a:r>
              <a:rPr lang="en-US" sz="3200" b="1">
                <a:latin typeface="Times New Roman" pitchFamily="18" charset="0"/>
                <a:cs typeface="Times New Roman" pitchFamily="18" charset="0"/>
              </a:rPr>
              <a:t>    </a:t>
            </a:r>
            <a:r>
              <a:rPr lang="vi-VN" altLang="en-US" sz="3200" b="1">
                <a:solidFill>
                  <a:srgbClr val="002060"/>
                </a:solidFill>
                <a:latin typeface="Times New Roman" panose="02020603050405020304" pitchFamily="18" charset="0"/>
                <a:cs typeface="Times New Roman" panose="02020603050405020304" pitchFamily="18" charset="0"/>
              </a:rPr>
              <a:t>Bài thơ nói lên tình cảm yêu thiên nhiên tha thiết của Bác Hồ. Bài thơ cũng nói lên </a:t>
            </a:r>
            <a:r>
              <a:rPr lang="en-US" altLang="en-US" sz="3200" b="1">
                <a:solidFill>
                  <a:srgbClr val="002060"/>
                </a:solidFill>
                <a:latin typeface="Times New Roman" panose="02020603050405020304" pitchFamily="18" charset="0"/>
                <a:cs typeface="Times New Roman" panose="02020603050405020304" pitchFamily="18" charset="0"/>
              </a:rPr>
              <a:t>tinh thần lạc quan</a:t>
            </a:r>
            <a:r>
              <a:rPr lang="vi-VN" altLang="en-US" sz="3200" b="1">
                <a:solidFill>
                  <a:srgbClr val="002060"/>
                </a:solidFill>
                <a:latin typeface="Times New Roman" panose="02020603050405020304" pitchFamily="18" charset="0"/>
                <a:cs typeface="Times New Roman" panose="02020603050405020304" pitchFamily="18" charset="0"/>
              </a:rPr>
              <a:t> của Người: ở trong tù cực kì gian khổ thiếu thốn, Người vẫn quên đi cảnh xích xiềng, vẫn ung dung thư thái ngắm trăng, thường thức vẻ đẹp của trăng như một nhà thơ.</a:t>
            </a:r>
            <a:endParaRPr lang="en-US" altLang="en-US" sz="3200" b="1">
              <a:solidFill>
                <a:srgbClr val="002060"/>
              </a:solidFill>
              <a:latin typeface="Times New Roman" panose="02020603050405020304" pitchFamily="18" charset="0"/>
              <a:cs typeface="Times New Roman" panose="02020603050405020304" pitchFamily="18" charset="0"/>
            </a:endParaRPr>
          </a:p>
          <a:p>
            <a:pPr algn="just"/>
            <a:endParaRPr lang="en-US" sz="3200">
              <a:solidFill>
                <a:srgbClr val="002060"/>
              </a:solidFill>
            </a:endParaRPr>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055747" flipH="1">
            <a:off x="10222249" y="3781598"/>
            <a:ext cx="3571820" cy="3610985"/>
          </a:xfrm>
          <a:prstGeom prst="rect">
            <a:avLst/>
          </a:prstGeom>
        </p:spPr>
      </p:pic>
      <p:pic>
        <p:nvPicPr>
          <p:cNvPr id="14"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20195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34;p42"/>
          <p:cNvGrpSpPr/>
          <p:nvPr/>
        </p:nvGrpSpPr>
        <p:grpSpPr>
          <a:xfrm rot="5400000">
            <a:off x="4555390"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597;p40"/>
          <p:cNvGrpSpPr/>
          <p:nvPr/>
        </p:nvGrpSpPr>
        <p:grpSpPr>
          <a:xfrm rot="16185711">
            <a:off x="-1093484" y="2432842"/>
            <a:ext cx="4720106" cy="1942660"/>
            <a:chOff x="3861575" y="518800"/>
            <a:chExt cx="1025325" cy="342650"/>
          </a:xfrm>
        </p:grpSpPr>
        <p:sp>
          <p:nvSpPr>
            <p:cNvPr id="1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583410" y="730193"/>
            <a:ext cx="5321868" cy="923330"/>
          </a:xfrm>
          <a:prstGeom prst="rect">
            <a:avLst/>
          </a:prstGeom>
          <a:noFill/>
        </p:spPr>
        <p:txBody>
          <a:bodyPr wrap="square" rtlCol="0">
            <a:spAutoFit/>
          </a:bodyPr>
          <a:lstStyle/>
          <a:p>
            <a:r>
              <a:rPr lang="en-US" sz="5400">
                <a:ln w="123825">
                  <a:solidFill>
                    <a:schemeClr val="bg1"/>
                  </a:solidFill>
                </a:ln>
                <a:solidFill>
                  <a:schemeClr val="bg1"/>
                </a:solidFill>
                <a:effectLst>
                  <a:innerShdw blurRad="114300">
                    <a:prstClr val="black"/>
                  </a:innerShdw>
                </a:effectLst>
                <a:latin typeface="UTM Guanine" panose="02040603050506020204" pitchFamily="18" charset="0"/>
              </a:rPr>
              <a:t>Ngắm trăng</a:t>
            </a:r>
          </a:p>
        </p:txBody>
      </p:sp>
      <p:sp>
        <p:nvSpPr>
          <p:cNvPr id="6" name="TextBox 5"/>
          <p:cNvSpPr txBox="1"/>
          <p:nvPr/>
        </p:nvSpPr>
        <p:spPr>
          <a:xfrm>
            <a:off x="2363748" y="1765829"/>
            <a:ext cx="9198338" cy="3416320"/>
          </a:xfrm>
          <a:prstGeom prst="rect">
            <a:avLst/>
          </a:prstGeom>
          <a:noFill/>
        </p:spPr>
        <p:txBody>
          <a:bodyPr wrap="square" rtlCol="0">
            <a:spAutoFit/>
          </a:bodyPr>
          <a:lstStyle/>
          <a:p>
            <a:pPr>
              <a:lnSpc>
                <a:spcPct val="150000"/>
              </a:lnSpc>
            </a:pPr>
            <a:r>
              <a:rPr lang="en-US" sz="3600">
                <a:solidFill>
                  <a:schemeClr val="accent2">
                    <a:lumMod val="50000"/>
                  </a:schemeClr>
                </a:solidFill>
                <a:latin typeface="UTM Guanine" panose="02040603050506020204" pitchFamily="18" charset="0"/>
                <a:cs typeface="Times New Roman" pitchFamily="18" charset="0"/>
              </a:rPr>
              <a:t>Trong tù không rượu ..........................</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Cảnh đẹp đêm nay, khó .....................</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Người ngắm trăng soi ........................</a:t>
            </a:r>
          </a:p>
          <a:p>
            <a:pPr>
              <a:lnSpc>
                <a:spcPct val="150000"/>
              </a:lnSpc>
            </a:pPr>
            <a:r>
              <a:rPr lang="en-US" sz="3600">
                <a:solidFill>
                  <a:schemeClr val="accent2">
                    <a:lumMod val="50000"/>
                  </a:schemeClr>
                </a:solidFill>
                <a:latin typeface="UTM Guanine" panose="02040603050506020204" pitchFamily="18" charset="0"/>
                <a:cs typeface="Times New Roman" pitchFamily="18" charset="0"/>
              </a:rPr>
              <a:t>Trăng nhòm khe cửa ..........................</a:t>
            </a:r>
            <a:endParaRPr lang="en-US" sz="3600">
              <a:solidFill>
                <a:schemeClr val="accent2">
                  <a:lumMod val="50000"/>
                </a:schemeClr>
              </a:solidFill>
              <a:latin typeface="UTM Guanine" panose="02040603050506020204" pitchFamily="18" charset="0"/>
            </a:endParaRPr>
          </a:p>
        </p:txBody>
      </p:sp>
      <p:sp>
        <p:nvSpPr>
          <p:cNvPr id="7" name="TextBox 6"/>
          <p:cNvSpPr txBox="1"/>
          <p:nvPr/>
        </p:nvSpPr>
        <p:spPr>
          <a:xfrm>
            <a:off x="7802692" y="5050611"/>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sp>
        <p:nvSpPr>
          <p:cNvPr id="8" name="TextBox 7"/>
          <p:cNvSpPr txBox="1"/>
          <p:nvPr/>
        </p:nvSpPr>
        <p:spPr>
          <a:xfrm>
            <a:off x="8111897" y="5565465"/>
            <a:ext cx="2480936" cy="523220"/>
          </a:xfrm>
          <a:prstGeom prst="rect">
            <a:avLst/>
          </a:prstGeom>
          <a:noFill/>
        </p:spPr>
        <p:txBody>
          <a:bodyPr wrap="square" rtlCol="0">
            <a:spAutoFit/>
          </a:bodyPr>
          <a:lstStyle/>
          <a:p>
            <a:r>
              <a:rPr lang="en-US" sz="2800"/>
              <a:t>Nam Trân dịch</a:t>
            </a:r>
          </a:p>
        </p:txBody>
      </p:sp>
      <p:sp>
        <p:nvSpPr>
          <p:cNvPr id="9" name="TextBox 8"/>
          <p:cNvSpPr txBox="1"/>
          <p:nvPr/>
        </p:nvSpPr>
        <p:spPr>
          <a:xfrm>
            <a:off x="4597478" y="752116"/>
            <a:ext cx="5321868" cy="923330"/>
          </a:xfrm>
          <a:prstGeom prst="rect">
            <a:avLst/>
          </a:prstGeom>
          <a:noFill/>
        </p:spPr>
        <p:txBody>
          <a:bodyPr wrap="square" rtlCol="0">
            <a:spAutoFit/>
          </a:bodyPr>
          <a:lstStyle/>
          <a:p>
            <a:r>
              <a:rPr lang="en-US" sz="5400">
                <a:solidFill>
                  <a:schemeClr val="accent4">
                    <a:lumMod val="75000"/>
                  </a:schemeClr>
                </a:solidFill>
                <a:latin typeface="UTM Guanine" panose="02040603050506020204" pitchFamily="18" charset="0"/>
              </a:rPr>
              <a:t>Ngắm trăng</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089" y="4283192"/>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5775743">
            <a:off x="9644230" y="3759972"/>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9869927">
            <a:off x="2319658" y="4858166"/>
            <a:ext cx="3571820" cy="3610985"/>
          </a:xfrm>
          <a:prstGeom prst="rect">
            <a:avLst/>
          </a:prstGeom>
        </p:spPr>
      </p:pic>
      <p:sp>
        <p:nvSpPr>
          <p:cNvPr id="19" name="TextBox 18"/>
          <p:cNvSpPr txBox="1"/>
          <p:nvPr/>
        </p:nvSpPr>
        <p:spPr>
          <a:xfrm>
            <a:off x="431027" y="1550778"/>
            <a:ext cx="1660069" cy="3754874"/>
          </a:xfrm>
          <a:prstGeom prst="rect">
            <a:avLst/>
          </a:prstGeom>
          <a:noFill/>
        </p:spPr>
        <p:txBody>
          <a:bodyPr wrap="square" rtlCol="0">
            <a:spAutoFit/>
            <a:scene3d>
              <a:camera prst="orthographicFront"/>
              <a:lightRig rig="threePt" dir="t"/>
            </a:scene3d>
            <a:sp3d extrusionH="57150">
              <a:bevelT w="38100" h="38100"/>
            </a:sp3d>
          </a:bodyPr>
          <a:lstStyle/>
          <a:p>
            <a:r>
              <a:rPr lang="en-US" sz="4400" b="1">
                <a:solidFill>
                  <a:srgbClr val="FFFF00"/>
                </a:solidFill>
                <a:latin typeface="UTM Alexander" panose="02040603050506020204" pitchFamily="18" charset="0"/>
              </a:rPr>
              <a:t>Học thuộc lòng bài thơ</a:t>
            </a:r>
          </a:p>
          <a:p>
            <a:endParaRPr lang="en-US">
              <a:latin typeface="UTM Alexander" panose="02040603050506020204" pitchFamily="18" charset="0"/>
            </a:endParaRPr>
          </a:p>
        </p:txBody>
      </p:sp>
      <p:pic>
        <p:nvPicPr>
          <p:cNvPr id="20"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V="1">
            <a:off x="0" y="23157"/>
            <a:ext cx="12192000" cy="952500"/>
          </a:xfrm>
          <a:prstGeom prst="rect">
            <a:avLst/>
          </a:prstGeom>
        </p:spPr>
      </p:pic>
    </p:spTree>
    <p:extLst>
      <p:ext uri="{BB962C8B-B14F-4D97-AF65-F5344CB8AC3E}">
        <p14:creationId xmlns:p14="http://schemas.microsoft.com/office/powerpoint/2010/main" val="37642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PDOC4_0014"/>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623829" y="169924"/>
            <a:ext cx="10537230" cy="668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10137" y="4097336"/>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4" name="TextBox 3"/>
          <p:cNvSpPr txBox="1"/>
          <p:nvPr/>
        </p:nvSpPr>
        <p:spPr>
          <a:xfrm>
            <a:off x="4610137" y="4097336"/>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9" name="TextBox 8"/>
          <p:cNvSpPr txBox="1"/>
          <p:nvPr/>
        </p:nvSpPr>
        <p:spPr>
          <a:xfrm>
            <a:off x="6910473" y="5337664"/>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spTree>
    <p:extLst>
      <p:ext uri="{BB962C8B-B14F-4D97-AF65-F5344CB8AC3E}">
        <p14:creationId xmlns:p14="http://schemas.microsoft.com/office/powerpoint/2010/main" val="23104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6">
            <a:extLst>
              <a:ext uri="{FF2B5EF4-FFF2-40B4-BE49-F238E27FC236}">
                <a16:creationId xmlns:a16="http://schemas.microsoft.com/office/drawing/2014/main" id="{2EF3CA98-8379-4B98-8B61-FD4B56B8FD8F}"/>
              </a:ext>
            </a:extLst>
          </p:cNvPr>
          <p:cNvSpPr/>
          <p:nvPr/>
        </p:nvSpPr>
        <p:spPr>
          <a:xfrm flipH="1">
            <a:off x="10341973" y="615643"/>
            <a:ext cx="1065617" cy="1047810"/>
          </a:xfrm>
          <a:prstGeom prst="roundRect">
            <a:avLst>
              <a:gd name="adj" fmla="val 16667"/>
            </a:avLst>
          </a:prstGeom>
          <a:blipFill>
            <a:blip r:embed="rId2"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pic>
        <p:nvPicPr>
          <p:cNvPr id="15"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grpSp>
        <p:nvGrpSpPr>
          <p:cNvPr id="2" name="Google Shape;1634;p42"/>
          <p:cNvGrpSpPr/>
          <p:nvPr/>
        </p:nvGrpSpPr>
        <p:grpSpPr>
          <a:xfrm rot="5400000">
            <a:off x="4006744"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1496244" y="2095869"/>
            <a:ext cx="9198338" cy="3046988"/>
          </a:xfrm>
          <a:prstGeom prst="rect">
            <a:avLst/>
          </a:prstGeom>
          <a:noFill/>
        </p:spPr>
        <p:txBody>
          <a:bodyPr wrap="square" rtlCol="0">
            <a:spAutoFit/>
          </a:bodyPr>
          <a:lstStyle/>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Đường non khách tới hoa đầy</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Rừng sâu quân đến, tung bay chim ngàn</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Việc quân việc nước đã bàn</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Xách bương, dắt trẻ ra vườn tưới rau.</a:t>
            </a:r>
            <a:endParaRPr lang="en-US" sz="3200">
              <a:solidFill>
                <a:srgbClr val="002060"/>
              </a:solidFill>
              <a:latin typeface="UTM Guanine" panose="02040603050506020204" pitchFamily="18" charset="0"/>
            </a:endParaRPr>
          </a:p>
        </p:txBody>
      </p:sp>
      <p:sp>
        <p:nvSpPr>
          <p:cNvPr id="7" name="TextBox 6"/>
          <p:cNvSpPr txBox="1"/>
          <p:nvPr/>
        </p:nvSpPr>
        <p:spPr>
          <a:xfrm>
            <a:off x="7508546" y="5464217"/>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8562" y="4827189"/>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5775743">
            <a:off x="9753931" y="3829894"/>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869927">
            <a:off x="1247895" y="5199868"/>
            <a:ext cx="3571820" cy="3610985"/>
          </a:xfrm>
          <a:prstGeom prst="rect">
            <a:avLst/>
          </a:prstGeom>
        </p:spPr>
      </p:pic>
      <p:sp>
        <p:nvSpPr>
          <p:cNvPr id="13" name="TextBox 12"/>
          <p:cNvSpPr txBox="1"/>
          <p:nvPr/>
        </p:nvSpPr>
        <p:spPr>
          <a:xfrm>
            <a:off x="3434479" y="375216"/>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14" name="TextBox 13"/>
          <p:cNvSpPr txBox="1"/>
          <p:nvPr/>
        </p:nvSpPr>
        <p:spPr>
          <a:xfrm>
            <a:off x="3434479" y="375216"/>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16" name="TextBox 15"/>
          <p:cNvSpPr txBox="1"/>
          <p:nvPr/>
        </p:nvSpPr>
        <p:spPr>
          <a:xfrm>
            <a:off x="7504349" y="5948781"/>
            <a:ext cx="2480936" cy="523220"/>
          </a:xfrm>
          <a:prstGeom prst="rect">
            <a:avLst/>
          </a:prstGeom>
          <a:noFill/>
        </p:spPr>
        <p:txBody>
          <a:bodyPr wrap="square" rtlCol="0">
            <a:spAutoFit/>
          </a:bodyPr>
          <a:lstStyle/>
          <a:p>
            <a:r>
              <a:rPr lang="en-US" sz="2800"/>
              <a:t>Xuân Thủy dịch</a:t>
            </a:r>
          </a:p>
        </p:txBody>
      </p:sp>
    </p:spTree>
    <p:extLst>
      <p:ext uri="{BB962C8B-B14F-4D97-AF65-F5344CB8AC3E}">
        <p14:creationId xmlns:p14="http://schemas.microsoft.com/office/powerpoint/2010/main" val="11494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4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93421" y="770709"/>
            <a:ext cx="5893330" cy="5569793"/>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TAPDOC4_0014"/>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5969726" y="1907177"/>
            <a:ext cx="5856789" cy="3855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
        <p:nvSpPr>
          <p:cNvPr id="9" name="TextBox 8"/>
          <p:cNvSpPr txBox="1"/>
          <p:nvPr/>
        </p:nvSpPr>
        <p:spPr>
          <a:xfrm>
            <a:off x="1141900" y="1141427"/>
            <a:ext cx="6000150" cy="769441"/>
          </a:xfrm>
          <a:prstGeom prst="rect">
            <a:avLst/>
          </a:prstGeom>
          <a:noFill/>
        </p:spPr>
        <p:txBody>
          <a:bodyPr wrap="square" rtlCol="0">
            <a:spAutoFit/>
          </a:bodyPr>
          <a:lstStyle/>
          <a:p>
            <a:r>
              <a:rPr lang="en-US" sz="4400">
                <a:solidFill>
                  <a:srgbClr val="002060"/>
                </a:solidFill>
                <a:effectLst>
                  <a:outerShdw blurRad="50800" dist="38100" dir="2700000" algn="tl" rotWithShape="0">
                    <a:prstClr val="black">
                      <a:alpha val="40000"/>
                    </a:prstClr>
                  </a:outerShdw>
                </a:effectLst>
                <a:latin typeface="UTM American Sans" panose="02040603050506020204" pitchFamily="18" charset="0"/>
                <a:cs typeface="Times New Roman" pitchFamily="18" charset="0"/>
              </a:rPr>
              <a:t>Hoàn cảnh ra đời</a:t>
            </a:r>
            <a:endParaRPr lang="en-US" sz="4400">
              <a:solidFill>
                <a:srgbClr val="002060"/>
              </a:solidFill>
              <a:effectLst>
                <a:outerShdw blurRad="50800" dist="38100" dir="2700000" algn="tl" rotWithShape="0">
                  <a:prstClr val="black">
                    <a:alpha val="40000"/>
                  </a:prstClr>
                </a:outerShdw>
              </a:effectLst>
              <a:latin typeface="UTM American Sans" panose="02040603050506020204" pitchFamily="18" charset="0"/>
            </a:endParaRPr>
          </a:p>
        </p:txBody>
      </p:sp>
      <p:sp>
        <p:nvSpPr>
          <p:cNvPr id="10" name="TextBox 9"/>
          <p:cNvSpPr txBox="1"/>
          <p:nvPr/>
        </p:nvSpPr>
        <p:spPr>
          <a:xfrm>
            <a:off x="534740" y="2021769"/>
            <a:ext cx="4960860" cy="4062651"/>
          </a:xfrm>
          <a:prstGeom prst="rect">
            <a:avLst/>
          </a:prstGeom>
          <a:noFill/>
        </p:spPr>
        <p:txBody>
          <a:bodyPr wrap="square" rtlCol="0">
            <a:spAutoFit/>
          </a:bodyPr>
          <a:lstStyle/>
          <a:p>
            <a:pPr algn="just"/>
            <a:r>
              <a:rPr lang="en-US" sz="4000" b="1">
                <a:latin typeface="UTM Aptima" panose="02040603050506020204" pitchFamily="18" charset="0"/>
                <a:cs typeface="Times New Roman" pitchFamily="18" charset="0"/>
              </a:rPr>
              <a:t>    Bài thơ trên được Bác Hồ sáng tác ở chiến khu Việt Bắc trong kháng chiến chống thực dân Pháp (1946 – 1954).</a:t>
            </a:r>
          </a:p>
          <a:p>
            <a:endParaRPr lang="en-US"/>
          </a:p>
        </p:txBody>
      </p:sp>
      <p:sp>
        <p:nvSpPr>
          <p:cNvPr id="11" name="圆角矩形 6">
            <a:extLst>
              <a:ext uri="{FF2B5EF4-FFF2-40B4-BE49-F238E27FC236}">
                <a16:creationId xmlns:a16="http://schemas.microsoft.com/office/drawing/2014/main" id="{2EF3CA98-8379-4B98-8B61-FD4B56B8FD8F}"/>
              </a:ext>
            </a:extLst>
          </p:cNvPr>
          <p:cNvSpPr/>
          <p:nvPr/>
        </p:nvSpPr>
        <p:spPr>
          <a:xfrm flipH="1">
            <a:off x="5665417" y="1151330"/>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sp>
        <p:nvSpPr>
          <p:cNvPr id="12" name="圆角矩形 6">
            <a:extLst>
              <a:ext uri="{FF2B5EF4-FFF2-40B4-BE49-F238E27FC236}">
                <a16:creationId xmlns:a16="http://schemas.microsoft.com/office/drawing/2014/main" id="{2EF3CA98-8379-4B98-8B61-FD4B56B8FD8F}"/>
              </a:ext>
            </a:extLst>
          </p:cNvPr>
          <p:cNvSpPr/>
          <p:nvPr/>
        </p:nvSpPr>
        <p:spPr>
          <a:xfrm flipH="1">
            <a:off x="-510508" y="-357147"/>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spTree>
    <p:extLst>
      <p:ext uri="{BB962C8B-B14F-4D97-AF65-F5344CB8AC3E}">
        <p14:creationId xmlns:p14="http://schemas.microsoft.com/office/powerpoint/2010/main" val="12096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84161" y="1288207"/>
            <a:ext cx="7008970" cy="5569793"/>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TAPDOC4_0014"/>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7093131" y="3164159"/>
            <a:ext cx="4824824" cy="3176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
        <p:nvSpPr>
          <p:cNvPr id="10" name="TextBox 9"/>
          <p:cNvSpPr txBox="1"/>
          <p:nvPr/>
        </p:nvSpPr>
        <p:spPr>
          <a:xfrm>
            <a:off x="678378" y="2379174"/>
            <a:ext cx="6205694" cy="3139321"/>
          </a:xfrm>
          <a:prstGeom prst="rect">
            <a:avLst/>
          </a:prstGeom>
          <a:noFill/>
        </p:spPr>
        <p:txBody>
          <a:bodyPr wrap="square" rtlCol="0">
            <a:spAutoFit/>
          </a:bodyPr>
          <a:lstStyle/>
          <a:p>
            <a:pPr algn="just">
              <a:lnSpc>
                <a:spcPct val="90000"/>
              </a:lnSpc>
              <a:buFontTx/>
              <a:buNone/>
            </a:pPr>
            <a:r>
              <a:rPr lang="en-US" altLang="en-US" sz="4000" b="1">
                <a:solidFill>
                  <a:schemeClr val="accent2">
                    <a:lumMod val="75000"/>
                  </a:schemeClr>
                </a:solidFill>
                <a:latin typeface="UTM Aptima" panose="02040603050506020204" pitchFamily="18" charset="0"/>
                <a:cs typeface="Times New Roman" panose="02020603050405020304" pitchFamily="18" charset="0"/>
              </a:rPr>
              <a:t>+ Không đề: </a:t>
            </a:r>
            <a:r>
              <a:rPr lang="en-US" altLang="en-US" sz="4000" b="1">
                <a:solidFill>
                  <a:schemeClr val="accent5">
                    <a:lumMod val="50000"/>
                  </a:schemeClr>
                </a:solidFill>
                <a:latin typeface="UTM Aptima" panose="02040603050506020204" pitchFamily="18" charset="0"/>
                <a:cs typeface="Times New Roman" panose="02020603050405020304" pitchFamily="18" charset="0"/>
              </a:rPr>
              <a:t>Không có tên bài (thường đây là những bài thơ thể hiện cảm xúc chợt đến, rất da dạng, khó đặt tên cho thật đúng).</a:t>
            </a:r>
          </a:p>
          <a:p>
            <a:endParaRPr lang="en-US"/>
          </a:p>
        </p:txBody>
      </p:sp>
      <p:grpSp>
        <p:nvGrpSpPr>
          <p:cNvPr id="13" name="Group 12">
            <a:extLst>
              <a:ext uri="{FF2B5EF4-FFF2-40B4-BE49-F238E27FC236}">
                <a16:creationId xmlns:a16="http://schemas.microsoft.com/office/drawing/2014/main" id="{E4B86D33-0E2C-4799-A9B4-3CFA82D34800}"/>
              </a:ext>
            </a:extLst>
          </p:cNvPr>
          <p:cNvGrpSpPr/>
          <p:nvPr/>
        </p:nvGrpSpPr>
        <p:grpSpPr>
          <a:xfrm>
            <a:off x="781011" y="294387"/>
            <a:ext cx="9867487" cy="1004615"/>
            <a:chOff x="-180829" y="2659031"/>
            <a:chExt cx="3242483" cy="2679637"/>
          </a:xfrm>
        </p:grpSpPr>
        <p:sp>
          <p:nvSpPr>
            <p:cNvPr id="14" name="TextBox 13">
              <a:extLst>
                <a:ext uri="{FF2B5EF4-FFF2-40B4-BE49-F238E27FC236}">
                  <a16:creationId xmlns:a16="http://schemas.microsoft.com/office/drawing/2014/main" id="{C153C45A-B5D6-449D-95DE-B5F4E0CA7A2A}"/>
                </a:ext>
              </a:extLst>
            </p:cNvPr>
            <p:cNvSpPr txBox="1"/>
            <p:nvPr/>
          </p:nvSpPr>
          <p:spPr>
            <a:xfrm>
              <a:off x="-180829" y="2659031"/>
              <a:ext cx="3242483" cy="267963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altLang="en-US" sz="4400" b="1">
                  <a:solidFill>
                    <a:srgbClr val="C00000"/>
                  </a:solidFill>
                  <a:latin typeface="Times New Roman" panose="02020603050405020304" pitchFamily="18" charset="0"/>
                  <a:cs typeface="Times New Roman" panose="02020603050405020304" pitchFamily="18" charset="0"/>
                </a:rPr>
                <a:t>Tại sao bài này có tựa là “Không đề”?</a:t>
              </a:r>
              <a:endParaRPr lang="en-US" sz="4400" b="1" dirty="0">
                <a:solidFill>
                  <a:srgbClr val="C00000"/>
                </a:solidFill>
                <a:latin typeface="Times New Roman" panose="02020603050405020304" pitchFamily="18" charset="0"/>
                <a:cs typeface="Times New Roman" panose="02020603050405020304" pitchFamily="18" charset="0"/>
              </a:endParaRPr>
            </a:p>
          </p:txBody>
        </p:sp>
        <p:grpSp>
          <p:nvGrpSpPr>
            <p:cNvPr id="15"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6"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Tree>
    <p:extLst>
      <p:ext uri="{BB962C8B-B14F-4D97-AF65-F5344CB8AC3E}">
        <p14:creationId xmlns:p14="http://schemas.microsoft.com/office/powerpoint/2010/main" val="93743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042300" y="2468880"/>
            <a:ext cx="6766523" cy="40373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Gỗ tre - Những đặc tính và chất lượng của loại gỗ n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42" y="2625635"/>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E4B86D33-0E2C-4799-A9B4-3CFA82D34800}"/>
              </a:ext>
            </a:extLst>
          </p:cNvPr>
          <p:cNvGrpSpPr/>
          <p:nvPr/>
        </p:nvGrpSpPr>
        <p:grpSpPr>
          <a:xfrm>
            <a:off x="457198" y="312445"/>
            <a:ext cx="11168743" cy="1532646"/>
            <a:chOff x="-112388" y="3228995"/>
            <a:chExt cx="3065292" cy="4088070"/>
          </a:xfrm>
        </p:grpSpPr>
        <p:sp>
          <p:nvSpPr>
            <p:cNvPr id="5" name="TextBox 4">
              <a:extLst>
                <a:ext uri="{FF2B5EF4-FFF2-40B4-BE49-F238E27FC236}">
                  <a16:creationId xmlns:a16="http://schemas.microsoft.com/office/drawing/2014/main" id="{C153C45A-B5D6-449D-95DE-B5F4E0CA7A2A}"/>
                </a:ext>
              </a:extLst>
            </p:cNvPr>
            <p:cNvSpPr txBox="1"/>
            <p:nvPr/>
          </p:nvSpPr>
          <p:spPr>
            <a:xfrm>
              <a:off x="-112388" y="3377341"/>
              <a:ext cx="3065292" cy="3939724"/>
            </a:xfrm>
            <a:prstGeom prst="roundRect">
              <a:avLst>
                <a:gd name="adj" fmla="val 17994"/>
              </a:avLst>
            </a:prstGeom>
            <a:solidFill>
              <a:schemeClr val="bg1"/>
            </a:solidFill>
            <a:ln w="38100">
              <a:solidFill>
                <a:schemeClr val="accent4">
                  <a:lumMod val="60000"/>
                  <a:lumOff val="40000"/>
                </a:schemeClr>
              </a:solidFill>
              <a:prstDash val="dash"/>
            </a:ln>
          </p:spPr>
          <p:txBody>
            <a:bodyPr wrap="square" rtlCol="0">
              <a:spAutoFit/>
            </a:bodyPr>
            <a:lstStyle/>
            <a:p>
              <a:pPr algn="just"/>
              <a:r>
                <a:rPr lang="en-US" altLang="en-US" sz="4000" b="1" dirty="0" err="1">
                  <a:solidFill>
                    <a:srgbClr val="0070C0"/>
                  </a:solidFill>
                  <a:latin typeface="UTM Aptima" panose="02040603050506020204" pitchFamily="18" charset="0"/>
                  <a:cs typeface="Times New Roman" panose="02020603050405020304" pitchFamily="18" charset="0"/>
                </a:rPr>
                <a:t>Bương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ống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đựng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làm</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bằng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thân</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cây</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bương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một</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loại</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cây</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giống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cây</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tre</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thân</a:t>
              </a:r>
              <a:r>
                <a:rPr lang="en-US" altLang="en-US" sz="4000" b="1" dirty="0">
                  <a:solidFill>
                    <a:srgbClr val="0070C0"/>
                  </a:solidFill>
                  <a:latin typeface="UTM Aptima" panose="02040603050506020204" pitchFamily="18" charset="0"/>
                  <a:cs typeface="Times New Roman" panose="02020603050405020304" pitchFamily="18" charset="0"/>
                </a:rPr>
                <a:t> to, </a:t>
              </a:r>
              <a:r>
                <a:rPr lang="en-US" altLang="en-US" sz="4000" b="1" dirty="0" err="1">
                  <a:solidFill>
                    <a:srgbClr val="0070C0"/>
                  </a:solidFill>
                  <a:latin typeface="UTM Aptima" panose="02040603050506020204" pitchFamily="18" charset="0"/>
                  <a:cs typeface="Times New Roman" panose="02020603050405020304" pitchFamily="18" charset="0"/>
                </a:rPr>
                <a:t>thẳng</a:t>
              </a:r>
              <a:r>
                <a:rPr lang="en-US" altLang="en-US" sz="4000" b="1" dirty="0">
                  <a:solidFill>
                    <a:srgbClr val="0070C0"/>
                  </a:solidFill>
                  <a:latin typeface="UTM Aptima" panose="02040603050506020204" pitchFamily="18" charset="0"/>
                  <a:cs typeface="Times New Roman" panose="02020603050405020304" pitchFamily="18" charset="0"/>
                </a:rPr>
                <a:t>, </a:t>
              </a:r>
              <a:r>
                <a:rPr lang="en-US" altLang="en-US" sz="4000" b="1" dirty="0" err="1">
                  <a:solidFill>
                    <a:srgbClr val="0070C0"/>
                  </a:solidFill>
                  <a:latin typeface="UTM Aptima" panose="02040603050506020204" pitchFamily="18" charset="0"/>
                  <a:cs typeface="Times New Roman" panose="02020603050405020304" pitchFamily="18" charset="0"/>
                </a:rPr>
                <a:t>mỏng</a:t>
              </a:r>
              <a:r>
                <a:rPr lang="en-US" altLang="en-US" sz="4000" b="1" dirty="0">
                  <a:solidFill>
                    <a:srgbClr val="0070C0"/>
                  </a:solidFill>
                  <a:latin typeface="UTM Aptima" panose="02040603050506020204" pitchFamily="18" charset="0"/>
                  <a:cs typeface="Times New Roman" panose="02020603050405020304" pitchFamily="18" charset="0"/>
                </a:rPr>
                <a:t>)</a:t>
              </a:r>
              <a:endParaRPr lang="en-US" sz="4000" b="1" dirty="0">
                <a:solidFill>
                  <a:srgbClr val="0070C0"/>
                </a:solidFill>
                <a:latin typeface="UTM Aptima" panose="02040603050506020204" pitchFamily="18" charset="0"/>
                <a:cs typeface="Times New Roman" panose="02020603050405020304" pitchFamily="18" charset="0"/>
              </a:endParaRPr>
            </a:p>
          </p:txBody>
        </p:sp>
        <p:grpSp>
          <p:nvGrpSpPr>
            <p:cNvPr id="6"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7"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122618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423726"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767272"/>
            <a:ext cx="7303758" cy="2123658"/>
          </a:xfrm>
          <a:prstGeom prst="rect">
            <a:avLst/>
          </a:prstGeom>
          <a:noFill/>
        </p:spPr>
        <p:txBody>
          <a:bodyPr wrap="square" rtlCol="0">
            <a:spAutoFit/>
          </a:bodyPr>
          <a:lstStyle/>
          <a:p>
            <a:pPr algn="just"/>
            <a:r>
              <a:rPr lang="en-US" sz="3200" b="1">
                <a:solidFill>
                  <a:schemeClr val="accent2">
                    <a:lumMod val="75000"/>
                  </a:schemeClr>
                </a:solidFill>
                <a:latin typeface="UTM Guanine" panose="02040603050506020204" pitchFamily="18" charset="0"/>
                <a:cs typeface="Times New Roman" pitchFamily="18" charset="0"/>
              </a:rPr>
              <a:t>      1. Bác Hồ sáng tác trong   hoàn cảnh nào? Những từ ngữ nào cho biết điều đó?</a:t>
            </a:r>
          </a:p>
          <a:p>
            <a:endParaRPr lang="en-US" sz="3600">
              <a:latin typeface="UTM Guanine" panose="02040603050506020204" pitchFamily="18" charset="0"/>
            </a:endParaRPr>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9"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
        <p:nvSpPr>
          <p:cNvPr id="15" name="TextBox 14"/>
          <p:cNvSpPr txBox="1"/>
          <p:nvPr/>
        </p:nvSpPr>
        <p:spPr>
          <a:xfrm>
            <a:off x="3572163" y="2514642"/>
            <a:ext cx="7263204" cy="3231654"/>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nl-NL" sz="4000">
                <a:solidFill>
                  <a:schemeClr val="accent1">
                    <a:lumMod val="50000"/>
                  </a:schemeClr>
                </a:solidFill>
                <a:latin typeface="UTM Alexander" panose="02040603050506020204" pitchFamily="18" charset="0"/>
              </a:rPr>
              <a:t>Bác sáng tác bài thơ khi ở chiến khu Việt Bắc trong kháng chiến chống Pháp. Các từ ngữ cho biết điều đó: rừng sâu quân đến, việc quân, việc nước.</a:t>
            </a:r>
            <a:endParaRPr lang="en-US" sz="4000">
              <a:solidFill>
                <a:schemeClr val="accent1">
                  <a:lumMod val="50000"/>
                </a:schemeClr>
              </a:solidFill>
              <a:latin typeface="UTM Alexander" panose="02040603050506020204" pitchFamily="18" charset="0"/>
            </a:endParaRPr>
          </a:p>
        </p:txBody>
      </p:sp>
    </p:spTree>
    <p:extLst>
      <p:ext uri="{BB962C8B-B14F-4D97-AF65-F5344CB8AC3E}">
        <p14:creationId xmlns:p14="http://schemas.microsoft.com/office/powerpoint/2010/main" val="19681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63" y="147828"/>
            <a:ext cx="4154277" cy="2384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tải xuố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857" y="282120"/>
            <a:ext cx="4167638" cy="25005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tải xu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858" y="2801418"/>
            <a:ext cx="3253886" cy="24404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HIEN KHU VIET B.MPG">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a:xfrm>
            <a:off x="4776940" y="3133860"/>
            <a:ext cx="3653818" cy="2107972"/>
          </a:xfrm>
          <a:prstGeom prst="rect">
            <a:avLst/>
          </a:prstGeom>
        </p:spPr>
      </p:pic>
      <p:sp>
        <p:nvSpPr>
          <p:cNvPr id="7" name="Rounded Rectangle 6"/>
          <p:cNvSpPr/>
          <p:nvPr/>
        </p:nvSpPr>
        <p:spPr>
          <a:xfrm>
            <a:off x="850232" y="5454316"/>
            <a:ext cx="10764252" cy="1267326"/>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rgbClr val="FF0000"/>
                </a:solidFill>
                <a:latin typeface="UTM Alexander" panose="02040603050506020204" pitchFamily="18" charset="0"/>
                <a:cs typeface="Arial" panose="020B0604020202020204" pitchFamily="34" charset="0"/>
              </a:rPr>
              <a:t>Bác sáng tác bài thơ này ở chiến khu Việt Bắc, trong thời kì kháng chiến chống thực dân Pháp rất gian khổ.</a:t>
            </a:r>
          </a:p>
        </p:txBody>
      </p:sp>
      <p:pic>
        <p:nvPicPr>
          <p:cNvPr id="2050" name="Picture 2" descr="Chủ tịch Hồ Chí Minh: Một tình yêu bao la với nhân dâ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4434" y="3008348"/>
            <a:ext cx="3228646" cy="23589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circle(in)">
                                      <p:cBhvr>
                                        <p:cTn id="26"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97626" y="512265"/>
            <a:ext cx="10920549" cy="6204857"/>
          </a:xfrm>
          <a:prstGeom prst="roundRect">
            <a:avLst/>
          </a:prstGeom>
          <a:solidFill>
            <a:schemeClr val="accent4">
              <a:lumMod val="20000"/>
              <a:lumOff val="80000"/>
              <a:alpha val="77000"/>
            </a:schemeClr>
          </a:solidFill>
          <a:ln w="28575">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grpSp>
        <p:nvGrpSpPr>
          <p:cNvPr id="3" name="Google Shape;1554;p39"/>
          <p:cNvGrpSpPr/>
          <p:nvPr/>
        </p:nvGrpSpPr>
        <p:grpSpPr>
          <a:xfrm>
            <a:off x="3675160" y="797448"/>
            <a:ext cx="4795947" cy="1200354"/>
            <a:chOff x="713225" y="1507962"/>
            <a:chExt cx="3548640" cy="1845717"/>
          </a:xfrm>
        </p:grpSpPr>
        <p:grpSp>
          <p:nvGrpSpPr>
            <p:cNvPr id="4" name="Google Shape;1555;p39"/>
            <p:cNvGrpSpPr/>
            <p:nvPr/>
          </p:nvGrpSpPr>
          <p:grpSpPr>
            <a:xfrm>
              <a:off x="713225" y="1507962"/>
              <a:ext cx="3204211" cy="1643338"/>
              <a:chOff x="230875" y="3764750"/>
              <a:chExt cx="1023775" cy="883800"/>
            </a:xfrm>
          </p:grpSpPr>
          <p:sp>
            <p:nvSpPr>
              <p:cNvPr id="6" name="Google Shape;1556;p39"/>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142875" dist="19050" dir="4800000" algn="bl" rotWithShape="0">
                  <a:srgbClr val="000000">
                    <a:alpha val="52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57;p39"/>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558;p39"/>
            <p:cNvSpPr/>
            <p:nvPr/>
          </p:nvSpPr>
          <p:spPr>
            <a:xfrm rot="-5936802">
              <a:off x="3356424" y="2479653"/>
              <a:ext cx="1017569" cy="642886"/>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611;p41"/>
          <p:cNvSpPr/>
          <p:nvPr/>
        </p:nvSpPr>
        <p:spPr>
          <a:xfrm>
            <a:off x="2977227" y="193126"/>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3825602" y="921445"/>
            <a:ext cx="4245428" cy="646331"/>
          </a:xfrm>
          <a:prstGeom prst="rect">
            <a:avLst/>
          </a:prstGeom>
          <a:noFill/>
        </p:spPr>
        <p:txBody>
          <a:bodyPr wrap="square" rtlCol="0">
            <a:spAutoFit/>
          </a:bodyPr>
          <a:lstStyle/>
          <a:p>
            <a:r>
              <a:rPr lang="en-US" sz="3600" dirty="0" err="1">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Yêu</a:t>
            </a:r>
            <a:r>
              <a:rPr lang="en-US" sz="3600" dirty="0">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 </a:t>
            </a:r>
            <a:r>
              <a:rPr lang="en-US" sz="3600" dirty="0" err="1">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cầu</a:t>
            </a:r>
            <a:r>
              <a:rPr lang="en-US" sz="3600" dirty="0">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 </a:t>
            </a:r>
            <a:r>
              <a:rPr lang="en-US" sz="3600" dirty="0" err="1">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cần</a:t>
            </a:r>
            <a:r>
              <a:rPr lang="en-US" sz="3600" dirty="0">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 </a:t>
            </a:r>
            <a:r>
              <a:rPr lang="en-US" sz="3600" dirty="0" err="1">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đạt</a:t>
            </a:r>
            <a:endParaRPr lang="en-US" sz="3600" dirty="0">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endParaRPr>
          </a:p>
        </p:txBody>
      </p:sp>
      <p:sp>
        <p:nvSpPr>
          <p:cNvPr id="10" name="TextBox 9"/>
          <p:cNvSpPr txBox="1"/>
          <p:nvPr/>
        </p:nvSpPr>
        <p:spPr>
          <a:xfrm>
            <a:off x="1078479" y="1959219"/>
            <a:ext cx="10358845" cy="2062103"/>
          </a:xfrm>
          <a:prstGeom prst="rect">
            <a:avLst/>
          </a:prstGeom>
          <a:noFill/>
        </p:spPr>
        <p:txBody>
          <a:bodyPr wrap="square" rtlCol="0">
            <a:spAutoFit/>
          </a:bodyPr>
          <a:lstStyle/>
          <a:p>
            <a:r>
              <a:rPr lang="en-US" sz="3200" dirty="0"/>
              <a:t>- </a:t>
            </a:r>
            <a:r>
              <a:rPr lang="en-US" sz="3200" dirty="0" err="1"/>
              <a:t>Hiểu</a:t>
            </a:r>
            <a:r>
              <a:rPr lang="en-US" sz="3200" dirty="0"/>
              <a:t> </a:t>
            </a:r>
            <a:r>
              <a:rPr lang="en-US" sz="3200" dirty="0" err="1" smtClean="0"/>
              <a:t>các</a:t>
            </a:r>
            <a:r>
              <a:rPr lang="en-US" sz="3200" dirty="0" smtClean="0"/>
              <a:t> </a:t>
            </a:r>
            <a:r>
              <a:rPr lang="en-US" sz="3200" dirty="0" err="1" smtClean="0"/>
              <a:t>từ</a:t>
            </a:r>
            <a:r>
              <a:rPr lang="en-US" sz="3200" dirty="0" smtClean="0"/>
              <a:t> </a:t>
            </a:r>
            <a:r>
              <a:rPr lang="en-US" sz="3200" dirty="0" err="1"/>
              <a:t>khó</a:t>
            </a:r>
            <a:r>
              <a:rPr lang="en-US" sz="3200" dirty="0"/>
              <a:t> </a:t>
            </a:r>
            <a:r>
              <a:rPr lang="en-US" sz="3200" dirty="0" err="1"/>
              <a:t>trong</a:t>
            </a:r>
            <a:r>
              <a:rPr lang="en-US" sz="3200" dirty="0"/>
              <a:t> </a:t>
            </a:r>
            <a:r>
              <a:rPr lang="en-US" sz="3200" dirty="0" err="1" smtClean="0"/>
              <a:t>bài</a:t>
            </a:r>
            <a:r>
              <a:rPr lang="en-US" sz="3200" dirty="0" smtClean="0"/>
              <a:t> </a:t>
            </a:r>
            <a:r>
              <a:rPr lang="en-US" sz="3200" dirty="0" err="1" smtClean="0"/>
              <a:t>và</a:t>
            </a:r>
            <a:r>
              <a:rPr lang="en-US" sz="3200" dirty="0" smtClean="0"/>
              <a:t> </a:t>
            </a:r>
            <a:r>
              <a:rPr lang="en-US" sz="3200" dirty="0" err="1" smtClean="0"/>
              <a:t>nội</a:t>
            </a:r>
            <a:r>
              <a:rPr lang="en-US" sz="3200" dirty="0" smtClean="0"/>
              <a:t> dung </a:t>
            </a:r>
            <a:r>
              <a:rPr lang="en-US" sz="3200" dirty="0" err="1" smtClean="0"/>
              <a:t>bài</a:t>
            </a:r>
            <a:r>
              <a:rPr lang="en-US" sz="3200" dirty="0" smtClean="0"/>
              <a:t> </a:t>
            </a:r>
            <a:r>
              <a:rPr lang="en-US" sz="3200" dirty="0" err="1" smtClean="0"/>
              <a:t>đọc</a:t>
            </a:r>
            <a:r>
              <a:rPr lang="en-US" sz="3200" dirty="0" smtClean="0"/>
              <a:t>.</a:t>
            </a:r>
          </a:p>
          <a:p>
            <a:r>
              <a:rPr lang="en-US" sz="3200" dirty="0" smtClean="0"/>
              <a:t>- </a:t>
            </a:r>
            <a:r>
              <a:rPr lang="en-US" sz="3200" dirty="0" err="1" smtClean="0"/>
              <a:t>Đọc</a:t>
            </a:r>
            <a:r>
              <a:rPr lang="en-US" sz="3200" dirty="0" smtClean="0"/>
              <a:t> </a:t>
            </a:r>
            <a:r>
              <a:rPr lang="en-US" sz="3200" dirty="0" err="1"/>
              <a:t>lưu</a:t>
            </a:r>
            <a:r>
              <a:rPr lang="en-US" sz="3200" dirty="0"/>
              <a:t> </a:t>
            </a:r>
            <a:r>
              <a:rPr lang="en-US" sz="3200" dirty="0" err="1"/>
              <a:t>loát</a:t>
            </a:r>
            <a:r>
              <a:rPr lang="en-US" sz="3200" dirty="0"/>
              <a:t> </a:t>
            </a:r>
            <a:r>
              <a:rPr lang="en-US" sz="3200" dirty="0" err="1"/>
              <a:t>toàn</a:t>
            </a:r>
            <a:r>
              <a:rPr lang="en-US" sz="3200" dirty="0"/>
              <a:t> </a:t>
            </a:r>
            <a:r>
              <a:rPr lang="en-US" sz="3200" dirty="0" err="1"/>
              <a:t>bài</a:t>
            </a:r>
            <a:r>
              <a:rPr lang="en-US" sz="3200" dirty="0"/>
              <a:t>, </a:t>
            </a:r>
            <a:r>
              <a:rPr lang="en-US" sz="3200" dirty="0" err="1"/>
              <a:t>phát</a:t>
            </a:r>
            <a:r>
              <a:rPr lang="en-US" sz="3200" dirty="0"/>
              <a:t> </a:t>
            </a:r>
            <a:r>
              <a:rPr lang="en-US" sz="3200" dirty="0" err="1"/>
              <a:t>âm</a:t>
            </a:r>
            <a:r>
              <a:rPr lang="en-US" sz="3200" dirty="0"/>
              <a:t> </a:t>
            </a:r>
            <a:r>
              <a:rPr lang="en-US" sz="3200" dirty="0" err="1"/>
              <a:t>đúng</a:t>
            </a:r>
            <a:r>
              <a:rPr lang="en-US" sz="3200" dirty="0"/>
              <a:t> </a:t>
            </a:r>
            <a:r>
              <a:rPr lang="en-US" sz="3200" dirty="0" err="1"/>
              <a:t>từ</a:t>
            </a:r>
            <a:r>
              <a:rPr lang="en-US" sz="3200" dirty="0"/>
              <a:t> </a:t>
            </a:r>
            <a:r>
              <a:rPr lang="en-US" sz="3200" dirty="0" err="1"/>
              <a:t>khó</a:t>
            </a:r>
            <a:r>
              <a:rPr lang="en-US" sz="3200" dirty="0"/>
              <a:t>, </a:t>
            </a:r>
            <a:r>
              <a:rPr lang="en-US" sz="3200" dirty="0" err="1"/>
              <a:t>ngắt</a:t>
            </a:r>
            <a:r>
              <a:rPr lang="en-US" sz="3200" dirty="0"/>
              <a:t> </a:t>
            </a:r>
            <a:r>
              <a:rPr lang="en-US" sz="3200" dirty="0" err="1"/>
              <a:t>nghỉ</a:t>
            </a:r>
            <a:r>
              <a:rPr lang="en-US" sz="3200" dirty="0"/>
              <a:t> </a:t>
            </a:r>
            <a:r>
              <a:rPr lang="en-US" sz="3200" dirty="0" err="1"/>
              <a:t>hơi</a:t>
            </a:r>
            <a:r>
              <a:rPr lang="en-US" sz="3200" dirty="0"/>
              <a:t> </a:t>
            </a:r>
            <a:r>
              <a:rPr lang="en-US" sz="3200" dirty="0" err="1"/>
              <a:t>đúng</a:t>
            </a:r>
            <a:r>
              <a:rPr lang="en-US" sz="3200" dirty="0"/>
              <a:t> </a:t>
            </a:r>
            <a:r>
              <a:rPr lang="en-US" sz="3200" dirty="0" err="1"/>
              <a:t>nhịp</a:t>
            </a:r>
            <a:r>
              <a:rPr lang="en-US" sz="3200" dirty="0"/>
              <a:t> </a:t>
            </a:r>
            <a:r>
              <a:rPr lang="en-US" sz="3200" dirty="0" err="1"/>
              <a:t>thơ</a:t>
            </a:r>
            <a:r>
              <a:rPr lang="en-US" sz="3200" dirty="0"/>
              <a:t>. </a:t>
            </a:r>
            <a:r>
              <a:rPr lang="en-US" sz="3200" dirty="0" err="1"/>
              <a:t>Đọc</a:t>
            </a:r>
            <a:r>
              <a:rPr lang="en-US" sz="3200" dirty="0"/>
              <a:t> </a:t>
            </a:r>
            <a:r>
              <a:rPr lang="en-US" sz="3200" dirty="0" err="1"/>
              <a:t>diễn</a:t>
            </a:r>
            <a:r>
              <a:rPr lang="en-US" sz="3200" dirty="0"/>
              <a:t> </a:t>
            </a:r>
            <a:r>
              <a:rPr lang="en-US" sz="3200" dirty="0" err="1"/>
              <a:t>cảm</a:t>
            </a:r>
            <a:r>
              <a:rPr lang="en-US" sz="3200" dirty="0"/>
              <a:t> </a:t>
            </a:r>
            <a:r>
              <a:rPr lang="en-US" sz="3200" dirty="0" err="1"/>
              <a:t>toàn</a:t>
            </a:r>
            <a:r>
              <a:rPr lang="en-US" sz="3200" dirty="0"/>
              <a:t> </a:t>
            </a:r>
            <a:r>
              <a:rPr lang="en-US" sz="3200" dirty="0" err="1"/>
              <a:t>bài</a:t>
            </a:r>
            <a:r>
              <a:rPr lang="en-US" sz="3200" dirty="0"/>
              <a:t>.</a:t>
            </a:r>
          </a:p>
          <a:p>
            <a:r>
              <a:rPr lang="en-US" sz="3200" dirty="0" smtClean="0"/>
              <a:t>- </a:t>
            </a:r>
            <a:r>
              <a:rPr lang="en-US" sz="3200" dirty="0" err="1" smtClean="0"/>
              <a:t>Học</a:t>
            </a:r>
            <a:r>
              <a:rPr lang="en-US" sz="3200" dirty="0" smtClean="0"/>
              <a:t> </a:t>
            </a:r>
            <a:r>
              <a:rPr lang="en-US" sz="3200" dirty="0" err="1" smtClean="0"/>
              <a:t>thuộc</a:t>
            </a:r>
            <a:r>
              <a:rPr lang="en-US" sz="3200" dirty="0" smtClean="0"/>
              <a:t> </a:t>
            </a:r>
            <a:r>
              <a:rPr lang="en-US" sz="3200" dirty="0" err="1"/>
              <a:t>lòng</a:t>
            </a:r>
            <a:r>
              <a:rPr lang="en-US" sz="3200" dirty="0"/>
              <a:t> </a:t>
            </a:r>
            <a:r>
              <a:rPr lang="en-US" sz="3200" dirty="0" err="1"/>
              <a:t>bài</a:t>
            </a:r>
            <a:r>
              <a:rPr lang="en-US" sz="3200" dirty="0"/>
              <a:t> </a:t>
            </a:r>
            <a:r>
              <a:rPr lang="en-US" sz="3200" dirty="0" err="1"/>
              <a:t>thơ</a:t>
            </a:r>
            <a:endParaRPr lang="en-US" sz="3200" dirty="0"/>
          </a:p>
        </p:txBody>
      </p:sp>
    </p:spTree>
    <p:extLst>
      <p:ext uri="{BB962C8B-B14F-4D97-AF65-F5344CB8AC3E}">
        <p14:creationId xmlns:p14="http://schemas.microsoft.com/office/powerpoint/2010/main" val="257299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423726"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767272"/>
            <a:ext cx="7303758" cy="1569660"/>
          </a:xfrm>
          <a:prstGeom prst="rect">
            <a:avLst/>
          </a:prstGeom>
          <a:noFill/>
        </p:spPr>
        <p:txBody>
          <a:bodyPr wrap="square" rtlCol="0">
            <a:spAutoFit/>
          </a:bodyPr>
          <a:lstStyle/>
          <a:p>
            <a:pPr algn="just"/>
            <a:r>
              <a:rPr lang="en-US" sz="3200" b="1">
                <a:solidFill>
                  <a:schemeClr val="accent2">
                    <a:lumMod val="75000"/>
                  </a:schemeClr>
                </a:solidFill>
                <a:latin typeface="UTM Guanine" panose="02040603050506020204" pitchFamily="18" charset="0"/>
                <a:cs typeface="Times New Roman" pitchFamily="18" charset="0"/>
              </a:rPr>
              <a:t>      2. </a:t>
            </a:r>
            <a:r>
              <a:rPr lang="nl-NL" sz="3200">
                <a:solidFill>
                  <a:schemeClr val="accent2">
                    <a:lumMod val="75000"/>
                  </a:schemeClr>
                </a:solidFill>
                <a:latin typeface="UTM Guanine" panose="02040603050506020204" pitchFamily="18" charset="0"/>
              </a:rPr>
              <a:t>Tìm những hình ảnh nói lên lòng yêu đời và phong thái ung dung của Bác Hồ.</a:t>
            </a:r>
            <a:endParaRPr lang="en-US" sz="5400">
              <a:solidFill>
                <a:schemeClr val="accent2">
                  <a:lumMod val="75000"/>
                </a:schemeClr>
              </a:solidFill>
              <a:latin typeface="UTM Guanine" panose="02040603050506020204" pitchFamily="18" charset="0"/>
            </a:endParaRPr>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9"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
        <p:nvSpPr>
          <p:cNvPr id="15" name="TextBox 14"/>
          <p:cNvSpPr txBox="1"/>
          <p:nvPr/>
        </p:nvSpPr>
        <p:spPr>
          <a:xfrm>
            <a:off x="3633205" y="2483588"/>
            <a:ext cx="7857837" cy="3693319"/>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en-US" sz="3800" b="1">
                <a:solidFill>
                  <a:schemeClr val="accent1">
                    <a:lumMod val="50000"/>
                  </a:schemeClr>
                </a:solidFill>
                <a:latin typeface="UTM Alexander" panose="02040603050506020204" pitchFamily="18" charset="0"/>
                <a:cs typeface="Times New Roman" pitchFamily="18" charset="0"/>
              </a:rPr>
              <a:t>Hình ảnh khách đến thăm Bác trong cảnh đường non nở đầy những bông hoa. Rừng sâu quân đến, tung bay chim ngàn. Bàn xong việc quân việc nước, Bác xách bương, dắt các em bé ra vườn tưới rau.</a:t>
            </a:r>
            <a:endParaRPr lang="en-US" sz="3800">
              <a:solidFill>
                <a:schemeClr val="accent1">
                  <a:lumMod val="50000"/>
                </a:schemeClr>
              </a:solidFill>
              <a:latin typeface="UTM Alexander" panose="02040603050506020204" pitchFamily="18" charset="0"/>
            </a:endParaRPr>
          </a:p>
        </p:txBody>
      </p:sp>
    </p:spTree>
    <p:extLst>
      <p:ext uri="{BB962C8B-B14F-4D97-AF65-F5344CB8AC3E}">
        <p14:creationId xmlns:p14="http://schemas.microsoft.com/office/powerpoint/2010/main" val="24163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160421" y="83942"/>
            <a:ext cx="6765706" cy="5569793"/>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TAPDOC4_0014"/>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7579841" y="4053094"/>
            <a:ext cx="3899767" cy="2567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
        <p:nvSpPr>
          <p:cNvPr id="10" name="TextBox 9"/>
          <p:cNvSpPr txBox="1"/>
          <p:nvPr/>
        </p:nvSpPr>
        <p:spPr>
          <a:xfrm>
            <a:off x="1153974" y="1022000"/>
            <a:ext cx="5380228" cy="3139321"/>
          </a:xfrm>
          <a:prstGeom prst="rect">
            <a:avLst/>
          </a:prstGeom>
          <a:noFill/>
        </p:spPr>
        <p:txBody>
          <a:bodyPr wrap="square" rtlCol="0">
            <a:spAutoFit/>
          </a:bodyPr>
          <a:lstStyle/>
          <a:p>
            <a:pPr algn="just"/>
            <a:r>
              <a:rPr lang="en-US" sz="4000" b="1">
                <a:latin typeface="UTM Aptima" panose="02040603050506020204" pitchFamily="18" charset="0"/>
                <a:cs typeface="Times New Roman" pitchFamily="18" charset="0"/>
              </a:rPr>
              <a:t>     </a:t>
            </a:r>
            <a:r>
              <a:rPr lang="en-US" sz="6000" b="1">
                <a:solidFill>
                  <a:schemeClr val="accent2">
                    <a:lumMod val="75000"/>
                  </a:schemeClr>
                </a:solidFill>
                <a:latin typeface="UTM Alexander" panose="02040603050506020204" pitchFamily="18" charset="0"/>
                <a:cs typeface="Times New Roman" pitchFamily="18" charset="0"/>
              </a:rPr>
              <a:t>Em học tập được điều gì từ Bác Hồ?</a:t>
            </a:r>
          </a:p>
          <a:p>
            <a:endParaRPr lang="en-US"/>
          </a:p>
        </p:txBody>
      </p:sp>
      <p:sp>
        <p:nvSpPr>
          <p:cNvPr id="11" name="圆角矩形 6">
            <a:extLst>
              <a:ext uri="{FF2B5EF4-FFF2-40B4-BE49-F238E27FC236}">
                <a16:creationId xmlns:a16="http://schemas.microsoft.com/office/drawing/2014/main" id="{2EF3CA98-8379-4B98-8B61-FD4B56B8FD8F}"/>
              </a:ext>
            </a:extLst>
          </p:cNvPr>
          <p:cNvSpPr/>
          <p:nvPr/>
        </p:nvSpPr>
        <p:spPr>
          <a:xfrm flipH="1">
            <a:off x="6720175" y="3529189"/>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sp>
        <p:nvSpPr>
          <p:cNvPr id="12" name="圆角矩形 6">
            <a:extLst>
              <a:ext uri="{FF2B5EF4-FFF2-40B4-BE49-F238E27FC236}">
                <a16:creationId xmlns:a16="http://schemas.microsoft.com/office/drawing/2014/main" id="{2EF3CA98-8379-4B98-8B61-FD4B56B8FD8F}"/>
              </a:ext>
            </a:extLst>
          </p:cNvPr>
          <p:cNvSpPr/>
          <p:nvPr/>
        </p:nvSpPr>
        <p:spPr>
          <a:xfrm flipH="1">
            <a:off x="-510508" y="-357147"/>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pic>
        <p:nvPicPr>
          <p:cNvPr id="13" name="Picture 2" descr="Mẩu chuyện 1: Bài học về giản dị và tiết kiệ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6576">
            <a:off x="7392502" y="678009"/>
            <a:ext cx="3830825" cy="3042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Chủ tịch Hồ Chí Minh: Một tình yêu bao la với nhân dâ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4338" y="4422426"/>
            <a:ext cx="3228646" cy="23589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Horizontal)">
                                      <p:cBhvr>
                                        <p:cTn id="28" dur="50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34;p42"/>
          <p:cNvGrpSpPr/>
          <p:nvPr/>
        </p:nvGrpSpPr>
        <p:grpSpPr>
          <a:xfrm rot="5400000">
            <a:off x="4555390"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V="1">
            <a:off x="0" y="23157"/>
            <a:ext cx="12192000" cy="952500"/>
          </a:xfrm>
          <a:prstGeom prst="rect">
            <a:avLst/>
          </a:prstGeom>
        </p:spPr>
      </p:pic>
      <p:grpSp>
        <p:nvGrpSpPr>
          <p:cNvPr id="14" name="Google Shape;1597;p40"/>
          <p:cNvGrpSpPr/>
          <p:nvPr/>
        </p:nvGrpSpPr>
        <p:grpSpPr>
          <a:xfrm rot="16185711">
            <a:off x="-254894" y="2097900"/>
            <a:ext cx="3473622" cy="2373812"/>
            <a:chOff x="3861575" y="518800"/>
            <a:chExt cx="1025325" cy="342650"/>
          </a:xfrm>
        </p:grpSpPr>
        <p:sp>
          <p:nvSpPr>
            <p:cNvPr id="1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2527784" y="608390"/>
            <a:ext cx="9664215" cy="923330"/>
          </a:xfrm>
          <a:prstGeom prst="rect">
            <a:avLst/>
          </a:prstGeom>
          <a:noFill/>
        </p:spPr>
        <p:txBody>
          <a:bodyPr wrap="square" rtlCol="0">
            <a:spAutoFit/>
          </a:bodyPr>
          <a:lstStyle/>
          <a:p>
            <a:r>
              <a:rPr lang="en-US" sz="5400">
                <a:ln w="123825">
                  <a:solidFill>
                    <a:schemeClr val="bg1"/>
                  </a:solidFill>
                </a:ln>
                <a:solidFill>
                  <a:schemeClr val="bg1"/>
                </a:solidFill>
                <a:effectLst>
                  <a:innerShdw blurRad="114300">
                    <a:prstClr val="black"/>
                  </a:innerShdw>
                </a:effectLst>
                <a:latin typeface="UTM Guanine" panose="02040603050506020204" pitchFamily="18" charset="0"/>
              </a:rPr>
              <a:t>Ngắm trăng – Không đề</a:t>
            </a:r>
          </a:p>
        </p:txBody>
      </p:sp>
      <p:sp>
        <p:nvSpPr>
          <p:cNvPr id="6" name="TextBox 5"/>
          <p:cNvSpPr txBox="1"/>
          <p:nvPr/>
        </p:nvSpPr>
        <p:spPr>
          <a:xfrm>
            <a:off x="2845870" y="1765829"/>
            <a:ext cx="8014635" cy="4247317"/>
          </a:xfrm>
          <a:prstGeom prst="rect">
            <a:avLst/>
          </a:prstGeom>
          <a:noFill/>
        </p:spPr>
        <p:txBody>
          <a:bodyPr wrap="square" rtlCol="0">
            <a:spAutoFit/>
          </a:bodyPr>
          <a:lstStyle/>
          <a:p>
            <a:pPr algn="just"/>
            <a:r>
              <a:rPr lang="en-US" altLang="en-US" sz="5400" b="1">
                <a:solidFill>
                  <a:srgbClr val="002060"/>
                </a:solidFill>
                <a:latin typeface="UTM Alexander" panose="02040603050506020204" pitchFamily="18" charset="0"/>
                <a:cs typeface="Times New Roman" panose="02020603050405020304" pitchFamily="18" charset="0"/>
              </a:rPr>
              <a:t>     Tinh thần lạc quan yêu đời, yêu cuộc sống, bất chấp mọi hoàn cảnh khó khăn và phong thái ung dung của Bác Hồ.</a:t>
            </a:r>
            <a:endParaRPr lang="vi-VN" altLang="en-US" sz="5400" b="1">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541853" y="625082"/>
            <a:ext cx="9150235" cy="923330"/>
          </a:xfrm>
          <a:prstGeom prst="rect">
            <a:avLst/>
          </a:prstGeom>
          <a:noFill/>
        </p:spPr>
        <p:txBody>
          <a:bodyPr wrap="square" rtlCol="0">
            <a:spAutoFit/>
          </a:bodyPr>
          <a:lstStyle/>
          <a:p>
            <a:r>
              <a:rPr lang="en-US" sz="5400">
                <a:solidFill>
                  <a:schemeClr val="accent2">
                    <a:lumMod val="75000"/>
                  </a:schemeClr>
                </a:solidFill>
                <a:latin typeface="UTM Guanine" panose="02040603050506020204" pitchFamily="18" charset="0"/>
              </a:rPr>
              <a:t>Ngắm trăng – Không đề</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9" y="4283192"/>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775743">
            <a:off x="9644230" y="3759972"/>
            <a:ext cx="3571820" cy="3610985"/>
          </a:xfrm>
          <a:prstGeom prst="rect">
            <a:avLst/>
          </a:prstGeom>
        </p:spPr>
      </p:pic>
      <p:sp>
        <p:nvSpPr>
          <p:cNvPr id="19" name="TextBox 18"/>
          <p:cNvSpPr txBox="1"/>
          <p:nvPr/>
        </p:nvSpPr>
        <p:spPr>
          <a:xfrm>
            <a:off x="155441" y="2196753"/>
            <a:ext cx="2338845" cy="2215991"/>
          </a:xfrm>
          <a:prstGeom prst="rect">
            <a:avLst/>
          </a:prstGeom>
          <a:noFill/>
        </p:spPr>
        <p:txBody>
          <a:bodyPr wrap="square" rtlCol="0">
            <a:spAutoFit/>
            <a:scene3d>
              <a:camera prst="orthographicFront"/>
              <a:lightRig rig="threePt" dir="t"/>
            </a:scene3d>
            <a:sp3d extrusionH="57150">
              <a:bevelT w="38100" h="38100"/>
            </a:sp3d>
          </a:bodyPr>
          <a:lstStyle/>
          <a:p>
            <a:pPr algn="ctr">
              <a:lnSpc>
                <a:spcPct val="150000"/>
              </a:lnSpc>
            </a:pPr>
            <a:r>
              <a:rPr lang="en-US" sz="4000" b="1">
                <a:solidFill>
                  <a:srgbClr val="92D050"/>
                </a:solidFill>
                <a:latin typeface="UTM Guanine" panose="02040603050506020204" pitchFamily="18" charset="0"/>
              </a:rPr>
              <a:t>NỘI DUNG </a:t>
            </a:r>
          </a:p>
          <a:p>
            <a:endParaRPr lang="en-US">
              <a:latin typeface="UTM Alexander" panose="02040603050506020204" pitchFamily="18" charset="0"/>
            </a:endParaRPr>
          </a:p>
        </p:txBody>
      </p:sp>
    </p:spTree>
    <p:extLst>
      <p:ext uri="{BB962C8B-B14F-4D97-AF65-F5344CB8AC3E}">
        <p14:creationId xmlns:p14="http://schemas.microsoft.com/office/powerpoint/2010/main" val="10534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6">
            <a:extLst>
              <a:ext uri="{FF2B5EF4-FFF2-40B4-BE49-F238E27FC236}">
                <a16:creationId xmlns:a16="http://schemas.microsoft.com/office/drawing/2014/main" id="{2EF3CA98-8379-4B98-8B61-FD4B56B8FD8F}"/>
              </a:ext>
            </a:extLst>
          </p:cNvPr>
          <p:cNvSpPr/>
          <p:nvPr/>
        </p:nvSpPr>
        <p:spPr>
          <a:xfrm flipH="1">
            <a:off x="10341973" y="615643"/>
            <a:ext cx="1065617" cy="1047810"/>
          </a:xfrm>
          <a:prstGeom prst="roundRect">
            <a:avLst>
              <a:gd name="adj" fmla="val 16667"/>
            </a:avLst>
          </a:prstGeom>
          <a:blipFill>
            <a:blip r:embed="rId2"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pic>
        <p:nvPicPr>
          <p:cNvPr id="15"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grpSp>
        <p:nvGrpSpPr>
          <p:cNvPr id="2" name="Google Shape;1634;p42"/>
          <p:cNvGrpSpPr/>
          <p:nvPr/>
        </p:nvGrpSpPr>
        <p:grpSpPr>
          <a:xfrm rot="5400000">
            <a:off x="5062053" y="-1474716"/>
            <a:ext cx="5493431" cy="10583532"/>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2517003" y="2009736"/>
            <a:ext cx="9198338" cy="3046988"/>
          </a:xfrm>
          <a:prstGeom prst="rect">
            <a:avLst/>
          </a:prstGeom>
          <a:noFill/>
        </p:spPr>
        <p:txBody>
          <a:bodyPr wrap="square" rtlCol="0">
            <a:spAutoFit/>
          </a:bodyPr>
          <a:lstStyle/>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Đường non khách tới ............</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Rừng sâu quân đến, tung bay ...............</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Việc quân việc nước ..............</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Xách bương, dắt trẻ ra ............................</a:t>
            </a:r>
            <a:endParaRPr lang="en-US" sz="3200">
              <a:solidFill>
                <a:srgbClr val="002060"/>
              </a:solidFill>
              <a:latin typeface="UTM Guanine" panose="02040603050506020204" pitchFamily="18" charset="0"/>
            </a:endParaRPr>
          </a:p>
        </p:txBody>
      </p:sp>
      <p:sp>
        <p:nvSpPr>
          <p:cNvPr id="7" name="TextBox 6"/>
          <p:cNvSpPr txBox="1"/>
          <p:nvPr/>
        </p:nvSpPr>
        <p:spPr>
          <a:xfrm>
            <a:off x="7508546" y="5464217"/>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8562" y="4827189"/>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5775743">
            <a:off x="9888268" y="4004753"/>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869927">
            <a:off x="1247895" y="5199868"/>
            <a:ext cx="3571820" cy="3610985"/>
          </a:xfrm>
          <a:prstGeom prst="rect">
            <a:avLst/>
          </a:prstGeom>
        </p:spPr>
      </p:pic>
      <p:sp>
        <p:nvSpPr>
          <p:cNvPr id="13" name="TextBox 12"/>
          <p:cNvSpPr txBox="1"/>
          <p:nvPr/>
        </p:nvSpPr>
        <p:spPr>
          <a:xfrm>
            <a:off x="4263956" y="478098"/>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14" name="TextBox 13"/>
          <p:cNvSpPr txBox="1"/>
          <p:nvPr/>
        </p:nvSpPr>
        <p:spPr>
          <a:xfrm>
            <a:off x="4263956" y="478098"/>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16" name="TextBox 15"/>
          <p:cNvSpPr txBox="1"/>
          <p:nvPr/>
        </p:nvSpPr>
        <p:spPr>
          <a:xfrm>
            <a:off x="7504349" y="5948781"/>
            <a:ext cx="2480936" cy="523220"/>
          </a:xfrm>
          <a:prstGeom prst="rect">
            <a:avLst/>
          </a:prstGeom>
          <a:noFill/>
        </p:spPr>
        <p:txBody>
          <a:bodyPr wrap="square" rtlCol="0">
            <a:spAutoFit/>
          </a:bodyPr>
          <a:lstStyle/>
          <a:p>
            <a:r>
              <a:rPr lang="en-US" sz="2800"/>
              <a:t>Xuân Thủy dịch</a:t>
            </a:r>
          </a:p>
        </p:txBody>
      </p:sp>
      <p:pic>
        <p:nvPicPr>
          <p:cNvPr id="18"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490" y="3407534"/>
            <a:ext cx="5652187" cy="4201861"/>
          </a:xfrm>
          <a:prstGeom prst="rect">
            <a:avLst/>
          </a:prstGeom>
        </p:spPr>
      </p:pic>
      <p:sp>
        <p:nvSpPr>
          <p:cNvPr id="5" name="TextBox 4"/>
          <p:cNvSpPr txBox="1"/>
          <p:nvPr/>
        </p:nvSpPr>
        <p:spPr>
          <a:xfrm>
            <a:off x="32414" y="4822828"/>
            <a:ext cx="3167872" cy="1938992"/>
          </a:xfrm>
          <a:prstGeom prst="rect">
            <a:avLst/>
          </a:prstGeom>
          <a:noFill/>
        </p:spPr>
        <p:txBody>
          <a:bodyPr wrap="square" rtlCol="0">
            <a:spAutoFit/>
          </a:bodyPr>
          <a:lstStyle/>
          <a:p>
            <a:pPr algn="ctr"/>
            <a:r>
              <a:rPr lang="en-US" sz="4000">
                <a:solidFill>
                  <a:srgbClr val="FF0000"/>
                </a:solidFill>
                <a:latin typeface="UTM Cookies" panose="02040603050506020204" pitchFamily="18" charset="0"/>
              </a:rPr>
              <a:t>Học thuộc lòng bài thơ</a:t>
            </a:r>
          </a:p>
        </p:txBody>
      </p:sp>
    </p:spTree>
    <p:extLst>
      <p:ext uri="{BB962C8B-B14F-4D97-AF65-F5344CB8AC3E}">
        <p14:creationId xmlns:p14="http://schemas.microsoft.com/office/powerpoint/2010/main" val="35602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4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54734" y="0"/>
            <a:ext cx="3506336" cy="5001491"/>
          </a:xfrm>
          <a:prstGeom prst="rect">
            <a:avLst/>
          </a:prstGeom>
        </p:spPr>
      </p:pic>
      <p:pic>
        <p:nvPicPr>
          <p:cNvPr id="4"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493" flipH="1">
            <a:off x="9642855" y="3317176"/>
            <a:ext cx="3571820" cy="3610985"/>
          </a:xfrm>
          <a:prstGeom prst="rect">
            <a:avLst/>
          </a:prstGeom>
        </p:spPr>
      </p:pic>
      <p:pic>
        <p:nvPicPr>
          <p:cNvPr id="5"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869927">
            <a:off x="8073832" y="3245688"/>
            <a:ext cx="3571820" cy="3610985"/>
          </a:xfrm>
          <a:prstGeom prst="rect">
            <a:avLst/>
          </a:prstGeom>
        </p:spPr>
      </p:pic>
      <p:pic>
        <p:nvPicPr>
          <p:cNvPr id="6"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22" y="-961497"/>
            <a:ext cx="13878309" cy="7577450"/>
          </a:xfrm>
          <a:prstGeom prst="rect">
            <a:avLst/>
          </a:prstGeom>
        </p:spPr>
      </p:pic>
      <p:sp>
        <p:nvSpPr>
          <p:cNvPr id="7" name="TextBox 6"/>
          <p:cNvSpPr txBox="1"/>
          <p:nvPr/>
        </p:nvSpPr>
        <p:spPr>
          <a:xfrm>
            <a:off x="1698434" y="1564137"/>
            <a:ext cx="8938379" cy="304698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9600" dirty="0" err="1" smtClean="0">
                <a:solidFill>
                  <a:srgbClr val="FFC000"/>
                </a:solidFill>
                <a:effectLst>
                  <a:reflection blurRad="6350" stA="50000" endA="300" endPos="50000" dist="29997" dir="5400000" sy="-100000" algn="bl" rotWithShape="0"/>
                </a:effectLst>
                <a:latin typeface="UTM Cookies" panose="02040603050506020204" pitchFamily="18" charset="0"/>
              </a:rPr>
              <a:t>Chúc</a:t>
            </a:r>
            <a:r>
              <a:rPr lang="en-US" sz="9600" dirty="0" smtClean="0">
                <a:solidFill>
                  <a:srgbClr val="FFC000"/>
                </a:solidFill>
                <a:effectLst>
                  <a:reflection blurRad="6350" stA="50000" endA="300" endPos="50000" dist="29997" dir="5400000" sy="-100000" algn="bl" rotWithShape="0"/>
                </a:effectLst>
                <a:latin typeface="UTM Cookies" panose="02040603050506020204" pitchFamily="18" charset="0"/>
              </a:rPr>
              <a:t> </a:t>
            </a:r>
            <a:r>
              <a:rPr lang="en-US" sz="9600" dirty="0" err="1" smtClean="0">
                <a:solidFill>
                  <a:srgbClr val="FFC000"/>
                </a:solidFill>
                <a:effectLst>
                  <a:reflection blurRad="6350" stA="50000" endA="300" endPos="50000" dist="29997" dir="5400000" sy="-100000" algn="bl" rotWithShape="0"/>
                </a:effectLst>
                <a:latin typeface="UTM Cookies" panose="02040603050506020204" pitchFamily="18" charset="0"/>
              </a:rPr>
              <a:t>các</a:t>
            </a:r>
            <a:r>
              <a:rPr lang="en-US" sz="9600" dirty="0" smtClean="0">
                <a:solidFill>
                  <a:srgbClr val="FFC000"/>
                </a:solidFill>
                <a:effectLst>
                  <a:reflection blurRad="6350" stA="50000" endA="300" endPos="50000" dist="29997" dir="5400000" sy="-100000" algn="bl" rotWithShape="0"/>
                </a:effectLst>
                <a:latin typeface="UTM Cookies" panose="02040603050506020204" pitchFamily="18" charset="0"/>
              </a:rPr>
              <a:t> con </a:t>
            </a:r>
            <a:r>
              <a:rPr lang="en-US" sz="9600" dirty="0" err="1" smtClean="0">
                <a:solidFill>
                  <a:srgbClr val="FFC000"/>
                </a:solidFill>
                <a:effectLst>
                  <a:reflection blurRad="6350" stA="50000" endA="300" endPos="50000" dist="29997" dir="5400000" sy="-100000" algn="bl" rotWithShape="0"/>
                </a:effectLst>
                <a:latin typeface="UTM Cookies" panose="02040603050506020204" pitchFamily="18" charset="0"/>
              </a:rPr>
              <a:t>học</a:t>
            </a:r>
            <a:r>
              <a:rPr lang="en-US" sz="9600" dirty="0" smtClean="0">
                <a:solidFill>
                  <a:srgbClr val="FFC000"/>
                </a:solidFill>
                <a:effectLst>
                  <a:reflection blurRad="6350" stA="50000" endA="300" endPos="50000" dist="29997" dir="5400000" sy="-100000" algn="bl" rotWithShape="0"/>
                </a:effectLst>
                <a:latin typeface="UTM Cookies" panose="02040603050506020204" pitchFamily="18" charset="0"/>
              </a:rPr>
              <a:t> </a:t>
            </a:r>
            <a:r>
              <a:rPr lang="en-US" sz="9600" dirty="0" err="1" smtClean="0">
                <a:solidFill>
                  <a:srgbClr val="FFC000"/>
                </a:solidFill>
                <a:effectLst>
                  <a:reflection blurRad="6350" stA="50000" endA="300" endPos="50000" dist="29997" dir="5400000" sy="-100000" algn="bl" rotWithShape="0"/>
                </a:effectLst>
                <a:latin typeface="UTM Cookies" panose="02040603050506020204" pitchFamily="18" charset="0"/>
              </a:rPr>
              <a:t>tốt</a:t>
            </a:r>
            <a:r>
              <a:rPr lang="en-US" sz="9600" dirty="0" smtClean="0">
                <a:solidFill>
                  <a:srgbClr val="FFC000"/>
                </a:solidFill>
                <a:effectLst>
                  <a:reflection blurRad="6350" stA="50000" endA="300" endPos="50000" dist="29997" dir="5400000" sy="-100000" algn="bl" rotWithShape="0"/>
                </a:effectLst>
                <a:latin typeface="UTM Cookies" panose="02040603050506020204" pitchFamily="18" charset="0"/>
              </a:rPr>
              <a:t>!</a:t>
            </a:r>
            <a:endParaRPr lang="en-US" sz="9600" dirty="0">
              <a:solidFill>
                <a:srgbClr val="FFC000"/>
              </a:solidFill>
              <a:effectLst>
                <a:reflection blurRad="6350" stA="50000" endA="300" endPos="50000" dist="29997"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322194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0" y="232447"/>
            <a:ext cx="6265214" cy="6429609"/>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Mẩu chuyện 1: Bài học về giản dị và tiết kiệ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14" y="1734088"/>
            <a:ext cx="5715000" cy="4538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p:cNvSpPr txBox="1"/>
          <p:nvPr/>
        </p:nvSpPr>
        <p:spPr>
          <a:xfrm>
            <a:off x="6852307" y="604263"/>
            <a:ext cx="4540815" cy="707886"/>
          </a:xfrm>
          <a:prstGeom prst="rect">
            <a:avLst/>
          </a:prstGeom>
          <a:noFill/>
        </p:spPr>
        <p:txBody>
          <a:bodyPr wrap="square" rtlCol="0">
            <a:spAutoFit/>
          </a:bodyPr>
          <a:lstStyle/>
          <a:p>
            <a:r>
              <a:rPr lang="en-US" sz="4000">
                <a:ln w="114300">
                  <a:solidFill>
                    <a:schemeClr val="tx1"/>
                  </a:solidFill>
                </a:ln>
                <a:latin typeface="UTM Guanine" panose="02040603050506020204" pitchFamily="18" charset="0"/>
              </a:rPr>
              <a:t>HỒ CHÍ MINH</a:t>
            </a:r>
          </a:p>
        </p:txBody>
      </p:sp>
      <p:sp>
        <p:nvSpPr>
          <p:cNvPr id="14" name="TextBox 13"/>
          <p:cNvSpPr txBox="1"/>
          <p:nvPr/>
        </p:nvSpPr>
        <p:spPr>
          <a:xfrm>
            <a:off x="6852306" y="642285"/>
            <a:ext cx="4540815" cy="707886"/>
          </a:xfrm>
          <a:prstGeom prst="rect">
            <a:avLst/>
          </a:prstGeom>
          <a:noFill/>
        </p:spPr>
        <p:txBody>
          <a:bodyPr wrap="square" rtlCol="0">
            <a:spAutoFit/>
          </a:bodyPr>
          <a:lstStyle/>
          <a:p>
            <a:r>
              <a:rPr lang="en-US" sz="4000">
                <a:solidFill>
                  <a:schemeClr val="bg1"/>
                </a:solidFill>
                <a:latin typeface="UTM Guanine" panose="02040603050506020204" pitchFamily="18" charset="0"/>
              </a:rPr>
              <a:t>HỒ CHÍ MINH</a:t>
            </a:r>
          </a:p>
        </p:txBody>
      </p:sp>
      <p:sp>
        <p:nvSpPr>
          <p:cNvPr id="13" name="TextBox 12"/>
          <p:cNvSpPr txBox="1"/>
          <p:nvPr/>
        </p:nvSpPr>
        <p:spPr>
          <a:xfrm>
            <a:off x="550214" y="911257"/>
            <a:ext cx="5357099" cy="5262979"/>
          </a:xfrm>
          <a:prstGeom prst="rect">
            <a:avLst/>
          </a:prstGeom>
          <a:noFill/>
        </p:spPr>
        <p:txBody>
          <a:bodyPr wrap="square" rtlCol="0">
            <a:spAutoFit/>
          </a:bodyPr>
          <a:lstStyle/>
          <a:p>
            <a:pPr algn="just"/>
            <a:r>
              <a:rPr lang="en-US" b="1"/>
              <a:t>       </a:t>
            </a:r>
            <a:r>
              <a:rPr lang="en-US" sz="2800">
                <a:latin typeface="UTM Aptima" panose="02040603050506020204" pitchFamily="18" charset="0"/>
              </a:rPr>
              <a:t>Chủ tịch Hồ Chí Minh sinh ngày 19/5/1890 ở xã Kim Liên, huyện Nam Đàn, tỉnh Nghệ An; mất ngày 02/9/1969 tại Hà Nội. Bác sinh ra trong một gia đình nhà nho yêu nước, lớn lên ở một địa phương có truyền thống anh dung chống giặc ngoại xâm.</a:t>
            </a:r>
          </a:p>
          <a:p>
            <a:pPr algn="just"/>
            <a:r>
              <a:rPr lang="en-US" sz="2800">
                <a:latin typeface="UTM Aptima" panose="02040603050506020204" pitchFamily="18" charset="0"/>
              </a:rPr>
              <a:t>     Vị lãnh tụ vĩ đại của dân tộc Việt Nam được vinh danh là “Anh hùng giải phóng dân tộc – Danh nhân văn hóa thế giới”.</a:t>
            </a:r>
          </a:p>
        </p:txBody>
      </p:sp>
    </p:spTree>
    <p:extLst>
      <p:ext uri="{BB962C8B-B14F-4D97-AF65-F5344CB8AC3E}">
        <p14:creationId xmlns:p14="http://schemas.microsoft.com/office/powerpoint/2010/main" val="358677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634;p42"/>
          <p:cNvGrpSpPr/>
          <p:nvPr/>
        </p:nvGrpSpPr>
        <p:grpSpPr>
          <a:xfrm rot="5400000">
            <a:off x="7679066" y="500092"/>
            <a:ext cx="4113139" cy="7293068"/>
            <a:chOff x="4585600" y="387105"/>
            <a:chExt cx="4113139" cy="3876387"/>
          </a:xfrm>
        </p:grpSpPr>
        <p:sp>
          <p:nvSpPr>
            <p:cNvPr id="8" name="Google Shape;1635;p42"/>
            <p:cNvSpPr/>
            <p:nvPr/>
          </p:nvSpPr>
          <p:spPr>
            <a:xfrm>
              <a:off x="4585600" y="845425"/>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6;p42"/>
            <p:cNvSpPr/>
            <p:nvPr/>
          </p:nvSpPr>
          <p:spPr>
            <a:xfrm rot="3351706">
              <a:off x="7073255" y="667171"/>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5" y="391886"/>
            <a:ext cx="6205218" cy="5987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7">
            <a:extLst>
              <a:ext uri="{FF2B5EF4-FFF2-40B4-BE49-F238E27FC236}">
                <a16:creationId xmlns:a16="http://schemas.microsoft.com/office/drawing/2014/main" id="{4B63B512-227D-424E-8048-74CF872B28D9}"/>
              </a:ext>
            </a:extLst>
          </p:cNvPr>
          <p:cNvSpPr/>
          <p:nvPr/>
        </p:nvSpPr>
        <p:spPr>
          <a:xfrm>
            <a:off x="6296245" y="1273240"/>
            <a:ext cx="5386411" cy="1200329"/>
          </a:xfrm>
          <a:prstGeom prst="rect">
            <a:avLst/>
          </a:prstGeom>
        </p:spPr>
        <p:txBody>
          <a:bodyPr wrap="none">
            <a:spAutoFit/>
          </a:bodyPr>
          <a:lstStyle/>
          <a:p>
            <a:pPr algn="ctr" fontAlgn="base">
              <a:spcBef>
                <a:spcPct val="0"/>
              </a:spcBef>
              <a:spcAft>
                <a:spcPct val="0"/>
              </a:spcAft>
              <a:buClrTx/>
              <a:buFontTx/>
              <a:buNone/>
            </a:pPr>
            <a:r>
              <a:rPr lang="en-US" altLang="zh-CN" sz="7200" kern="120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rPr>
              <a:t>NGẮM TRĂNG</a:t>
            </a:r>
            <a:endParaRPr lang="zh-CN" altLang="en-US" sz="7200" kern="1200" dirty="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endParaRPr>
          </a:p>
        </p:txBody>
      </p:sp>
      <p:sp>
        <p:nvSpPr>
          <p:cNvPr id="5" name="TextBox 4"/>
          <p:cNvSpPr txBox="1"/>
          <p:nvPr/>
        </p:nvSpPr>
        <p:spPr>
          <a:xfrm>
            <a:off x="6203720" y="1273240"/>
            <a:ext cx="5571460"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7200" b="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rPr>
              <a:t>NGẮM TRĂNG</a:t>
            </a:r>
            <a:endParaRPr 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endParaRPr>
          </a:p>
        </p:txBody>
      </p:sp>
      <p:sp>
        <p:nvSpPr>
          <p:cNvPr id="6" name="TextBox 5"/>
          <p:cNvSpPr txBox="1"/>
          <p:nvPr/>
        </p:nvSpPr>
        <p:spPr>
          <a:xfrm>
            <a:off x="6294169" y="2850877"/>
            <a:ext cx="6000150" cy="1815882"/>
          </a:xfrm>
          <a:prstGeom prst="rect">
            <a:avLst/>
          </a:prstGeom>
          <a:noFill/>
        </p:spPr>
        <p:txBody>
          <a:bodyPr wrap="square" rtlCol="0">
            <a:spAutoFit/>
          </a:bodyPr>
          <a:lstStyle/>
          <a:p>
            <a:r>
              <a:rPr lang="en-US" sz="2800">
                <a:latin typeface="UTM American Sans" panose="02040603050506020204" pitchFamily="18" charset="0"/>
                <a:cs typeface="Times New Roman" pitchFamily="18" charset="0"/>
              </a:rPr>
              <a:t>Trong tù không rượu cũng không hoa </a:t>
            </a:r>
            <a:br>
              <a:rPr lang="en-US" sz="2800">
                <a:latin typeface="UTM American Sans" panose="02040603050506020204" pitchFamily="18" charset="0"/>
                <a:cs typeface="Times New Roman" pitchFamily="18" charset="0"/>
              </a:rPr>
            </a:br>
            <a:r>
              <a:rPr lang="en-US" sz="2800">
                <a:latin typeface="UTM American Sans" panose="02040603050506020204" pitchFamily="18" charset="0"/>
                <a:cs typeface="Times New Roman" pitchFamily="18" charset="0"/>
              </a:rPr>
              <a:t>Cảnh đẹp đêm nay, khó hững hờ</a:t>
            </a:r>
            <a:br>
              <a:rPr lang="en-US" sz="2800">
                <a:latin typeface="UTM American Sans" panose="02040603050506020204" pitchFamily="18" charset="0"/>
                <a:cs typeface="Times New Roman" pitchFamily="18" charset="0"/>
              </a:rPr>
            </a:br>
            <a:r>
              <a:rPr lang="en-US" sz="2800">
                <a:latin typeface="UTM American Sans" panose="02040603050506020204" pitchFamily="18" charset="0"/>
                <a:cs typeface="Times New Roman" pitchFamily="18" charset="0"/>
              </a:rPr>
              <a:t>Người ngắm trăng soi ngoài cửa sổ</a:t>
            </a:r>
            <a:br>
              <a:rPr lang="en-US" sz="2800">
                <a:latin typeface="UTM American Sans" panose="02040603050506020204" pitchFamily="18" charset="0"/>
                <a:cs typeface="Times New Roman" pitchFamily="18" charset="0"/>
              </a:rPr>
            </a:br>
            <a:r>
              <a:rPr lang="en-US" sz="2800">
                <a:latin typeface="UTM American Sans" panose="02040603050506020204" pitchFamily="18" charset="0"/>
                <a:cs typeface="Times New Roman" pitchFamily="18" charset="0"/>
              </a:rPr>
              <a:t>Trăng nhòm khe cửa ngắm nhà thơ.</a:t>
            </a:r>
            <a:endParaRPr lang="en-US" sz="2800">
              <a:latin typeface="UTM American Sans" panose="02040603050506020204" pitchFamily="18" charset="0"/>
            </a:endParaRPr>
          </a:p>
        </p:txBody>
      </p:sp>
      <p:sp>
        <p:nvSpPr>
          <p:cNvPr id="10" name="TextBox 9"/>
          <p:cNvSpPr txBox="1"/>
          <p:nvPr/>
        </p:nvSpPr>
        <p:spPr>
          <a:xfrm>
            <a:off x="9454375" y="4813234"/>
            <a:ext cx="3236685" cy="461665"/>
          </a:xfrm>
          <a:prstGeom prst="rect">
            <a:avLst/>
          </a:prstGeom>
          <a:noFill/>
        </p:spPr>
        <p:txBody>
          <a:bodyPr wrap="square" rtlCol="0">
            <a:spAutoFit/>
          </a:bodyPr>
          <a:lstStyle/>
          <a:p>
            <a:r>
              <a:rPr lang="en-US" sz="2400">
                <a:latin typeface="UTM American Sans" panose="02040603050506020204" pitchFamily="18" charset="0"/>
              </a:rPr>
              <a:t>HỒ CHÍ MINH</a:t>
            </a:r>
          </a:p>
        </p:txBody>
      </p:sp>
      <p:sp>
        <p:nvSpPr>
          <p:cNvPr id="11" name="TextBox 10"/>
          <p:cNvSpPr txBox="1"/>
          <p:nvPr/>
        </p:nvSpPr>
        <p:spPr>
          <a:xfrm>
            <a:off x="9454375" y="5204145"/>
            <a:ext cx="2480936" cy="461665"/>
          </a:xfrm>
          <a:prstGeom prst="rect">
            <a:avLst/>
          </a:prstGeom>
          <a:noFill/>
        </p:spPr>
        <p:txBody>
          <a:bodyPr wrap="square" rtlCol="0">
            <a:spAutoFit/>
          </a:bodyPr>
          <a:lstStyle/>
          <a:p>
            <a:r>
              <a:rPr lang="en-US" sz="2400"/>
              <a:t>Nam Trân dịch</a:t>
            </a:r>
          </a:p>
        </p:txBody>
      </p:sp>
    </p:spTree>
    <p:extLst>
      <p:ext uri="{BB962C8B-B14F-4D97-AF65-F5344CB8AC3E}">
        <p14:creationId xmlns:p14="http://schemas.microsoft.com/office/powerpoint/2010/main" val="271292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4" y="0"/>
            <a:ext cx="7082971" cy="6834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oogle Shape;1634;p42"/>
          <p:cNvGrpSpPr/>
          <p:nvPr/>
        </p:nvGrpSpPr>
        <p:grpSpPr>
          <a:xfrm rot="5400000">
            <a:off x="6437006" y="130549"/>
            <a:ext cx="5189379" cy="8265528"/>
            <a:chOff x="4585600" y="387105"/>
            <a:chExt cx="4113139" cy="3876387"/>
          </a:xfrm>
        </p:grpSpPr>
        <p:sp>
          <p:nvSpPr>
            <p:cNvPr id="8" name="Google Shape;1635;p42"/>
            <p:cNvSpPr/>
            <p:nvPr/>
          </p:nvSpPr>
          <p:spPr>
            <a:xfrm>
              <a:off x="4585600" y="845425"/>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6;p42"/>
            <p:cNvSpPr/>
            <p:nvPr/>
          </p:nvSpPr>
          <p:spPr>
            <a:xfrm rot="3351706">
              <a:off x="7073255" y="667171"/>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矩形 7">
            <a:extLst>
              <a:ext uri="{FF2B5EF4-FFF2-40B4-BE49-F238E27FC236}">
                <a16:creationId xmlns:a16="http://schemas.microsoft.com/office/drawing/2014/main" id="{4B63B512-227D-424E-8048-74CF872B28D9}"/>
              </a:ext>
            </a:extLst>
          </p:cNvPr>
          <p:cNvSpPr/>
          <p:nvPr/>
        </p:nvSpPr>
        <p:spPr>
          <a:xfrm>
            <a:off x="6370160" y="289351"/>
            <a:ext cx="5386411" cy="1200329"/>
          </a:xfrm>
          <a:prstGeom prst="rect">
            <a:avLst/>
          </a:prstGeom>
        </p:spPr>
        <p:txBody>
          <a:bodyPr wrap="none">
            <a:spAutoFit/>
          </a:bodyPr>
          <a:lstStyle/>
          <a:p>
            <a:pPr algn="ctr" fontAlgn="base">
              <a:spcBef>
                <a:spcPct val="0"/>
              </a:spcBef>
              <a:spcAft>
                <a:spcPct val="0"/>
              </a:spcAft>
              <a:buClrTx/>
              <a:buFontTx/>
              <a:buNone/>
            </a:pPr>
            <a:r>
              <a:rPr lang="en-US" altLang="zh-CN" sz="7200" kern="120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rPr>
              <a:t>NGẮM TRĂNG</a:t>
            </a:r>
            <a:endParaRPr lang="zh-CN" altLang="en-US" sz="7200" kern="1200" dirty="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endParaRPr>
          </a:p>
        </p:txBody>
      </p:sp>
      <p:sp>
        <p:nvSpPr>
          <p:cNvPr id="5" name="TextBox 4"/>
          <p:cNvSpPr txBox="1"/>
          <p:nvPr/>
        </p:nvSpPr>
        <p:spPr>
          <a:xfrm>
            <a:off x="6277635" y="289351"/>
            <a:ext cx="5571460"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7200" b="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rPr>
              <a:t>NGẮM TRĂNG</a:t>
            </a:r>
            <a:endParaRPr 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endParaRPr>
          </a:p>
        </p:txBody>
      </p:sp>
      <p:sp>
        <p:nvSpPr>
          <p:cNvPr id="6" name="TextBox 5"/>
          <p:cNvSpPr txBox="1"/>
          <p:nvPr/>
        </p:nvSpPr>
        <p:spPr>
          <a:xfrm>
            <a:off x="6626611" y="2117123"/>
            <a:ext cx="6000150" cy="646331"/>
          </a:xfrm>
          <a:prstGeom prst="rect">
            <a:avLst/>
          </a:prstGeom>
          <a:noFill/>
        </p:spPr>
        <p:txBody>
          <a:bodyPr wrap="square" rtlCol="0">
            <a:spAutoFit/>
          </a:bodyPr>
          <a:lstStyle/>
          <a:p>
            <a:r>
              <a:rPr lang="en-US" sz="3600">
                <a:latin typeface="UTM American Sans" panose="02040603050506020204" pitchFamily="18" charset="0"/>
                <a:cs typeface="Times New Roman" pitchFamily="18" charset="0"/>
              </a:rPr>
              <a:t>Hoàn cảnh ra đời</a:t>
            </a:r>
            <a:endParaRPr lang="en-US" sz="3600">
              <a:latin typeface="UTM American Sans" panose="02040603050506020204" pitchFamily="18" charset="0"/>
            </a:endParaRPr>
          </a:p>
        </p:txBody>
      </p:sp>
      <p:sp>
        <p:nvSpPr>
          <p:cNvPr id="3" name="TextBox 2"/>
          <p:cNvSpPr txBox="1"/>
          <p:nvPr/>
        </p:nvSpPr>
        <p:spPr>
          <a:xfrm>
            <a:off x="5196114" y="2728686"/>
            <a:ext cx="6560457" cy="3970318"/>
          </a:xfrm>
          <a:prstGeom prst="rect">
            <a:avLst/>
          </a:prstGeom>
          <a:noFill/>
        </p:spPr>
        <p:txBody>
          <a:bodyPr wrap="square" rtlCol="0">
            <a:spAutoFit/>
          </a:bodyPr>
          <a:lstStyle/>
          <a:p>
            <a:pPr algn="just"/>
            <a:r>
              <a:rPr lang="en-US" altLang="en-US">
                <a:latin typeface="Times New Roman" panose="02020603050405020304" pitchFamily="18" charset="0"/>
                <a:cs typeface="Times New Roman" panose="02020603050405020304" pitchFamily="18" charset="0"/>
              </a:rPr>
              <a:t>      </a:t>
            </a:r>
            <a:r>
              <a:rPr lang="en-US" altLang="en-US" sz="2800">
                <a:solidFill>
                  <a:srgbClr val="002060"/>
                </a:solidFill>
                <a:latin typeface="UTM Aptima" panose="02040603050506020204" pitchFamily="18" charset="0"/>
                <a:cs typeface="Times New Roman" panose="02020603050405020304" pitchFamily="18" charset="0"/>
              </a:rPr>
              <a:t>Tháng 8-1942, trên đường sang Trung Quốc để tranh thủ sự ủng hộ của bạn bè quốc tế với cách mạng Việt Nam, Bác Hồ bị chính quyền Tưởng Giới Thạch bắt và giam giữ hơn một năm trời. Người đã bị cầm tù trong gần 30 nhà lao. Trong những ngày đó, Người đã viết Nhật kí trong tù. Ngắm trăng là bài thơ nằm trong tập thơ này.</a:t>
            </a:r>
            <a:endParaRPr lang="en-US" sz="2800">
              <a:solidFill>
                <a:srgbClr val="002060"/>
              </a:solidFill>
              <a:latin typeface="UTM Aptima" panose="02040603050506020204" pitchFamily="18" charset="0"/>
            </a:endParaRPr>
          </a:p>
        </p:txBody>
      </p:sp>
    </p:spTree>
    <p:extLst>
      <p:ext uri="{BB962C8B-B14F-4D97-AF65-F5344CB8AC3E}">
        <p14:creationId xmlns:p14="http://schemas.microsoft.com/office/powerpoint/2010/main" val="8687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0" y="232447"/>
            <a:ext cx="6265214" cy="6429609"/>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p:cNvSpPr txBox="1"/>
          <p:nvPr/>
        </p:nvSpPr>
        <p:spPr>
          <a:xfrm>
            <a:off x="626201" y="1230571"/>
            <a:ext cx="5357099" cy="3970318"/>
          </a:xfrm>
          <a:prstGeom prst="rect">
            <a:avLst/>
          </a:prstGeom>
          <a:noFill/>
        </p:spPr>
        <p:txBody>
          <a:bodyPr wrap="square" rtlCol="0">
            <a:spAutoFit/>
          </a:bodyPr>
          <a:lstStyle/>
          <a:p>
            <a:pPr algn="just"/>
            <a:r>
              <a:rPr lang="en-US" b="1"/>
              <a:t>       </a:t>
            </a:r>
            <a:r>
              <a:rPr lang="en-US" sz="2800">
                <a:latin typeface="UTM Aptima" panose="02040603050506020204" pitchFamily="18" charset="0"/>
              </a:rPr>
              <a:t>“Nhật kí trong tù” là tập thơ nổi tiếng với 133 bài thơ được viết bằng chữ Hán. “Nhật kí trong tù” là một chặng đường dài và gian khổ mà Bác đã trải qua trên con đường cứu nước của mình, những bài thơ thể hiện tính nhân văn và tinh thần yêu nước sâu sắc nhất của Bác.</a:t>
            </a:r>
            <a:endParaRPr lang="en-US" sz="2000">
              <a:latin typeface="UTM Aptima" panose="02040603050506020204" pitchFamily="18"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246" y="232447"/>
            <a:ext cx="4698100" cy="6300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232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34;p42"/>
          <p:cNvGrpSpPr/>
          <p:nvPr/>
        </p:nvGrpSpPr>
        <p:grpSpPr>
          <a:xfrm rot="5400000">
            <a:off x="4006744"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3753337" y="253020"/>
            <a:ext cx="5321868" cy="923330"/>
          </a:xfrm>
          <a:prstGeom prst="rect">
            <a:avLst/>
          </a:prstGeom>
          <a:noFill/>
        </p:spPr>
        <p:txBody>
          <a:bodyPr wrap="square" rtlCol="0">
            <a:spAutoFit/>
          </a:bodyPr>
          <a:lstStyle/>
          <a:p>
            <a:r>
              <a:rPr lang="en-US" sz="5400">
                <a:ln w="123825">
                  <a:solidFill>
                    <a:schemeClr val="bg1"/>
                  </a:solidFill>
                </a:ln>
                <a:solidFill>
                  <a:schemeClr val="bg1"/>
                </a:solidFill>
                <a:effectLst>
                  <a:innerShdw blurRad="114300">
                    <a:prstClr val="black"/>
                  </a:innerShdw>
                </a:effectLst>
                <a:latin typeface="UTM Guanine" panose="02040603050506020204" pitchFamily="18" charset="0"/>
              </a:rPr>
              <a:t>Ngắm trăng</a:t>
            </a:r>
          </a:p>
        </p:txBody>
      </p:sp>
      <p:sp>
        <p:nvSpPr>
          <p:cNvPr id="6" name="TextBox 5"/>
          <p:cNvSpPr txBox="1"/>
          <p:nvPr/>
        </p:nvSpPr>
        <p:spPr>
          <a:xfrm>
            <a:off x="1815102" y="1765829"/>
            <a:ext cx="9198338" cy="3416320"/>
          </a:xfrm>
          <a:prstGeom prst="rect">
            <a:avLst/>
          </a:prstGeom>
          <a:noFill/>
        </p:spPr>
        <p:txBody>
          <a:bodyPr wrap="square" rtlCol="0">
            <a:spAutoFit/>
          </a:bodyPr>
          <a:lstStyle/>
          <a:p>
            <a:pPr>
              <a:lnSpc>
                <a:spcPct val="150000"/>
              </a:lnSpc>
            </a:pPr>
            <a:r>
              <a:rPr lang="en-US" sz="3600" dirty="0" err="1">
                <a:solidFill>
                  <a:schemeClr val="accent2">
                    <a:lumMod val="50000"/>
                  </a:schemeClr>
                </a:solidFill>
                <a:latin typeface="UTM Guanine" panose="02040603050506020204" pitchFamily="18" charset="0"/>
                <a:cs typeface="Times New Roman" pitchFamily="18" charset="0"/>
              </a:rPr>
              <a:t>Trong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tù</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không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rượu</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cũng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không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hoa</a:t>
            </a:r>
            <a:r>
              <a:rPr lang="en-US" sz="3600" dirty="0">
                <a:solidFill>
                  <a:schemeClr val="accent2">
                    <a:lumMod val="50000"/>
                  </a:schemeClr>
                </a:solidFill>
                <a:latin typeface="UTM Guanine" panose="02040603050506020204" pitchFamily="18" charset="0"/>
                <a:cs typeface="Times New Roman" pitchFamily="18" charset="0"/>
              </a:rPr>
              <a:t> </a:t>
            </a:r>
            <a:br>
              <a:rPr lang="en-US" sz="3600" dirty="0">
                <a:solidFill>
                  <a:schemeClr val="accent2">
                    <a:lumMod val="50000"/>
                  </a:schemeClr>
                </a:solidFill>
                <a:latin typeface="UTM Guanine" panose="02040603050506020204" pitchFamily="18" charset="0"/>
                <a:cs typeface="Times New Roman" pitchFamily="18" charset="0"/>
              </a:rPr>
            </a:br>
            <a:r>
              <a:rPr lang="en-US" sz="3600" dirty="0" err="1">
                <a:solidFill>
                  <a:schemeClr val="accent2">
                    <a:lumMod val="50000"/>
                  </a:schemeClr>
                </a:solidFill>
                <a:latin typeface="UTM Guanine" panose="02040603050506020204" pitchFamily="18" charset="0"/>
                <a:cs typeface="Times New Roman" pitchFamily="18" charset="0"/>
              </a:rPr>
              <a:t>Cảnh</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đẹp</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đêm</a:t>
            </a:r>
            <a:r>
              <a:rPr lang="en-US" sz="3600" dirty="0">
                <a:solidFill>
                  <a:schemeClr val="accent2">
                    <a:lumMod val="50000"/>
                  </a:schemeClr>
                </a:solidFill>
                <a:latin typeface="UTM Guanine" panose="02040603050506020204" pitchFamily="18" charset="0"/>
                <a:cs typeface="Times New Roman" pitchFamily="18" charset="0"/>
              </a:rPr>
              <a:t> nay, </a:t>
            </a:r>
            <a:r>
              <a:rPr lang="en-US" sz="3600" dirty="0" err="1">
                <a:solidFill>
                  <a:schemeClr val="accent2">
                    <a:lumMod val="50000"/>
                  </a:schemeClr>
                </a:solidFill>
                <a:latin typeface="UTM Guanine" panose="02040603050506020204" pitchFamily="18" charset="0"/>
                <a:cs typeface="Times New Roman" pitchFamily="18" charset="0"/>
              </a:rPr>
              <a:t>khó</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hững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hờ</a:t>
            </a:r>
            <a:r>
              <a:rPr lang="en-US" sz="3600" dirty="0">
                <a:solidFill>
                  <a:schemeClr val="accent2">
                    <a:lumMod val="50000"/>
                  </a:schemeClr>
                </a:solidFill>
                <a:latin typeface="UTM Guanine" panose="02040603050506020204" pitchFamily="18" charset="0"/>
                <a:cs typeface="Times New Roman" pitchFamily="18" charset="0"/>
              </a:rPr>
              <a:t/>
            </a:r>
            <a:br>
              <a:rPr lang="en-US" sz="3600" dirty="0">
                <a:solidFill>
                  <a:schemeClr val="accent2">
                    <a:lumMod val="50000"/>
                  </a:schemeClr>
                </a:solidFill>
                <a:latin typeface="UTM Guanine" panose="02040603050506020204" pitchFamily="18" charset="0"/>
                <a:cs typeface="Times New Roman" pitchFamily="18" charset="0"/>
              </a:rPr>
            </a:br>
            <a:r>
              <a:rPr lang="en-US" sz="3600" dirty="0" err="1">
                <a:solidFill>
                  <a:schemeClr val="accent2">
                    <a:lumMod val="50000"/>
                  </a:schemeClr>
                </a:solidFill>
                <a:latin typeface="UTM Guanine" panose="02040603050506020204" pitchFamily="18" charset="0"/>
                <a:cs typeface="Times New Roman" pitchFamily="18" charset="0"/>
              </a:rPr>
              <a:t>Người</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ngắm</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trăng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soi</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ngoài</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cửa</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sổ</a:t>
            </a:r>
            <a:r>
              <a:rPr lang="en-US" sz="3600" dirty="0">
                <a:solidFill>
                  <a:schemeClr val="accent2">
                    <a:lumMod val="50000"/>
                  </a:schemeClr>
                </a:solidFill>
                <a:latin typeface="UTM Guanine" panose="02040603050506020204" pitchFamily="18" charset="0"/>
                <a:cs typeface="Times New Roman" pitchFamily="18" charset="0"/>
              </a:rPr>
              <a:t/>
            </a:r>
            <a:br>
              <a:rPr lang="en-US" sz="3600" dirty="0">
                <a:solidFill>
                  <a:schemeClr val="accent2">
                    <a:lumMod val="50000"/>
                  </a:schemeClr>
                </a:solidFill>
                <a:latin typeface="UTM Guanine" panose="02040603050506020204" pitchFamily="18" charset="0"/>
                <a:cs typeface="Times New Roman" pitchFamily="18" charset="0"/>
              </a:rPr>
            </a:br>
            <a:r>
              <a:rPr lang="en-US" sz="3600" dirty="0" err="1">
                <a:solidFill>
                  <a:schemeClr val="accent2">
                    <a:lumMod val="50000"/>
                  </a:schemeClr>
                </a:solidFill>
                <a:latin typeface="UTM Guanine" panose="02040603050506020204" pitchFamily="18" charset="0"/>
                <a:cs typeface="Times New Roman" pitchFamily="18" charset="0"/>
              </a:rPr>
              <a:t>Trăng</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nhòm</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khe</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cửa</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ngắm</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nhà</a:t>
            </a:r>
            <a:r>
              <a:rPr lang="en-US" sz="3600" dirty="0">
                <a:solidFill>
                  <a:schemeClr val="accent2">
                    <a:lumMod val="50000"/>
                  </a:schemeClr>
                </a:solidFill>
                <a:latin typeface="UTM Guanine" panose="02040603050506020204" pitchFamily="18" charset="0"/>
                <a:cs typeface="Times New Roman" pitchFamily="18" charset="0"/>
              </a:rPr>
              <a:t> </a:t>
            </a:r>
            <a:r>
              <a:rPr lang="en-US" sz="3600" dirty="0" err="1">
                <a:solidFill>
                  <a:schemeClr val="accent2">
                    <a:lumMod val="50000"/>
                  </a:schemeClr>
                </a:solidFill>
                <a:latin typeface="UTM Guanine" panose="02040603050506020204" pitchFamily="18" charset="0"/>
                <a:cs typeface="Times New Roman" pitchFamily="18" charset="0"/>
              </a:rPr>
              <a:t>thơ</a:t>
            </a:r>
            <a:r>
              <a:rPr lang="en-US" sz="3600" dirty="0">
                <a:solidFill>
                  <a:schemeClr val="accent2">
                    <a:lumMod val="50000"/>
                  </a:schemeClr>
                </a:solidFill>
                <a:latin typeface="UTM Guanine" panose="02040603050506020204" pitchFamily="18" charset="0"/>
                <a:cs typeface="Times New Roman" pitchFamily="18" charset="0"/>
              </a:rPr>
              <a:t>.</a:t>
            </a:r>
            <a:endParaRPr lang="en-US" sz="3600" dirty="0">
              <a:solidFill>
                <a:schemeClr val="accent2">
                  <a:lumMod val="50000"/>
                </a:schemeClr>
              </a:solidFill>
              <a:latin typeface="UTM Guanine" panose="02040603050506020204" pitchFamily="18" charset="0"/>
            </a:endParaRPr>
          </a:p>
        </p:txBody>
      </p:sp>
      <p:sp>
        <p:nvSpPr>
          <p:cNvPr id="7" name="TextBox 6"/>
          <p:cNvSpPr txBox="1"/>
          <p:nvPr/>
        </p:nvSpPr>
        <p:spPr>
          <a:xfrm>
            <a:off x="7455751" y="5050611"/>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sp>
        <p:nvSpPr>
          <p:cNvPr id="8" name="TextBox 7"/>
          <p:cNvSpPr txBox="1"/>
          <p:nvPr/>
        </p:nvSpPr>
        <p:spPr>
          <a:xfrm>
            <a:off x="7563251" y="5565465"/>
            <a:ext cx="2480936" cy="523220"/>
          </a:xfrm>
          <a:prstGeom prst="rect">
            <a:avLst/>
          </a:prstGeom>
          <a:noFill/>
        </p:spPr>
        <p:txBody>
          <a:bodyPr wrap="square" rtlCol="0">
            <a:spAutoFit/>
          </a:bodyPr>
          <a:lstStyle/>
          <a:p>
            <a:r>
              <a:rPr lang="en-US" sz="2800"/>
              <a:t>Nam Trân dịch</a:t>
            </a:r>
          </a:p>
        </p:txBody>
      </p:sp>
      <p:sp>
        <p:nvSpPr>
          <p:cNvPr id="9" name="TextBox 8"/>
          <p:cNvSpPr txBox="1"/>
          <p:nvPr/>
        </p:nvSpPr>
        <p:spPr>
          <a:xfrm>
            <a:off x="3767405" y="274943"/>
            <a:ext cx="5321868" cy="923330"/>
          </a:xfrm>
          <a:prstGeom prst="rect">
            <a:avLst/>
          </a:prstGeom>
          <a:noFill/>
        </p:spPr>
        <p:txBody>
          <a:bodyPr wrap="square" rtlCol="0">
            <a:spAutoFit/>
          </a:bodyPr>
          <a:lstStyle/>
          <a:p>
            <a:r>
              <a:rPr lang="en-US" sz="5400">
                <a:solidFill>
                  <a:schemeClr val="accent4">
                    <a:lumMod val="75000"/>
                  </a:schemeClr>
                </a:solidFill>
                <a:latin typeface="UTM Guanine" panose="02040603050506020204" pitchFamily="18" charset="0"/>
              </a:rPr>
              <a:t>Ngắm trăng</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026" y="4100007"/>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5775743">
            <a:off x="9644230" y="3759972"/>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9869927">
            <a:off x="946883" y="4918019"/>
            <a:ext cx="3571820" cy="3610985"/>
          </a:xfrm>
          <a:prstGeom prst="rect">
            <a:avLst/>
          </a:prstGeom>
        </p:spPr>
      </p:pic>
    </p:spTree>
    <p:extLst>
      <p:ext uri="{BB962C8B-B14F-4D97-AF65-F5344CB8AC3E}">
        <p14:creationId xmlns:p14="http://schemas.microsoft.com/office/powerpoint/2010/main" val="8754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2285999" y="1322802"/>
            <a:ext cx="6064625" cy="790039"/>
          </a:xfrm>
          <a:prstGeom prst="roundRect">
            <a:avLst>
              <a:gd name="adj" fmla="val 17994"/>
            </a:avLst>
          </a:prstGeom>
          <a:solidFill>
            <a:schemeClr val="bg1"/>
          </a:solidFill>
          <a:ln w="38100">
            <a:solidFill>
              <a:schemeClr val="accent4">
                <a:lumMod val="60000"/>
                <a:lumOff val="40000"/>
              </a:schemeClr>
            </a:solidFill>
            <a:prstDash val="dash"/>
          </a:ln>
        </p:spPr>
        <p:txBody>
          <a:bodyPr wrap="square" rtlCol="0">
            <a:spAutoFit/>
          </a:bodyPr>
          <a:lstStyle/>
          <a:p>
            <a:pPr algn="just"/>
            <a:r>
              <a:rPr lang="en-US" altLang="en-US" sz="4000" b="1" dirty="0" err="1" smtClean="0">
                <a:solidFill>
                  <a:srgbClr val="0070C0"/>
                </a:solidFill>
                <a:latin typeface="UTM Aptima" panose="02040603050506020204" pitchFamily="18" charset="0"/>
                <a:cs typeface="Times New Roman" panose="02020603050405020304" pitchFamily="18" charset="0"/>
              </a:rPr>
              <a:t>Hững</a:t>
            </a:r>
            <a:r>
              <a:rPr lang="en-US" altLang="en-US" sz="4000" b="1" dirty="0" smtClean="0">
                <a:solidFill>
                  <a:srgbClr val="0070C0"/>
                </a:solidFill>
                <a:latin typeface="UTM Aptima" panose="02040603050506020204" pitchFamily="18" charset="0"/>
                <a:cs typeface="Times New Roman" panose="02020603050405020304" pitchFamily="18" charset="0"/>
              </a:rPr>
              <a:t> </a:t>
            </a:r>
            <a:r>
              <a:rPr lang="en-US" altLang="en-US" sz="4000" b="1" dirty="0" err="1" smtClean="0">
                <a:solidFill>
                  <a:srgbClr val="0070C0"/>
                </a:solidFill>
                <a:latin typeface="UTM Aptima" panose="02040603050506020204" pitchFamily="18" charset="0"/>
                <a:cs typeface="Times New Roman" panose="02020603050405020304" pitchFamily="18" charset="0"/>
              </a:rPr>
              <a:t>hờ</a:t>
            </a:r>
            <a:r>
              <a:rPr lang="en-US" altLang="en-US" sz="4000" b="1" dirty="0" smtClean="0">
                <a:solidFill>
                  <a:srgbClr val="0070C0"/>
                </a:solidFill>
                <a:latin typeface="UTM Aptima" panose="02040603050506020204" pitchFamily="18" charset="0"/>
                <a:cs typeface="Times New Roman" panose="02020603050405020304" pitchFamily="18" charset="0"/>
              </a:rPr>
              <a:t>: </a:t>
            </a:r>
            <a:r>
              <a:rPr lang="en-US" altLang="en-US" sz="4000" b="1" dirty="0" err="1" smtClean="0">
                <a:solidFill>
                  <a:srgbClr val="0070C0"/>
                </a:solidFill>
                <a:latin typeface="UTM Aptima" panose="02040603050506020204" pitchFamily="18" charset="0"/>
                <a:cs typeface="Times New Roman" panose="02020603050405020304" pitchFamily="18" charset="0"/>
              </a:rPr>
              <a:t>không</a:t>
            </a:r>
            <a:r>
              <a:rPr lang="en-US" altLang="en-US" sz="4000" b="1" dirty="0" smtClean="0">
                <a:solidFill>
                  <a:srgbClr val="0070C0"/>
                </a:solidFill>
                <a:latin typeface="UTM Aptima" panose="02040603050506020204" pitchFamily="18" charset="0"/>
                <a:cs typeface="Times New Roman" panose="02020603050405020304" pitchFamily="18" charset="0"/>
              </a:rPr>
              <a:t> </a:t>
            </a:r>
            <a:r>
              <a:rPr lang="en-US" altLang="en-US" sz="4000" b="1" dirty="0" err="1" smtClean="0">
                <a:solidFill>
                  <a:srgbClr val="0070C0"/>
                </a:solidFill>
                <a:latin typeface="UTM Aptima" panose="02040603050506020204" pitchFamily="18" charset="0"/>
                <a:cs typeface="Times New Roman" panose="02020603050405020304" pitchFamily="18" charset="0"/>
              </a:rPr>
              <a:t>để</a:t>
            </a:r>
            <a:r>
              <a:rPr lang="en-US" altLang="en-US" sz="4000" b="1" dirty="0" smtClean="0">
                <a:solidFill>
                  <a:srgbClr val="0070C0"/>
                </a:solidFill>
                <a:latin typeface="UTM Aptima" panose="02040603050506020204" pitchFamily="18" charset="0"/>
                <a:cs typeface="Times New Roman" panose="02020603050405020304" pitchFamily="18" charset="0"/>
              </a:rPr>
              <a:t> ý </a:t>
            </a:r>
            <a:r>
              <a:rPr lang="en-US" altLang="en-US" sz="4000" b="1" dirty="0" err="1" smtClean="0">
                <a:solidFill>
                  <a:srgbClr val="0070C0"/>
                </a:solidFill>
                <a:latin typeface="UTM Aptima" panose="02040603050506020204" pitchFamily="18" charset="0"/>
                <a:cs typeface="Times New Roman" panose="02020603050405020304" pitchFamily="18" charset="0"/>
              </a:rPr>
              <a:t>đến</a:t>
            </a:r>
            <a:endParaRPr lang="en-US" sz="4000" b="1" dirty="0">
              <a:solidFill>
                <a:srgbClr val="0070C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6580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066675"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1092868"/>
            <a:ext cx="7471955" cy="1754326"/>
          </a:xfrm>
          <a:prstGeom prst="rect">
            <a:avLst/>
          </a:prstGeom>
          <a:noFill/>
        </p:spPr>
        <p:txBody>
          <a:bodyPr wrap="square" rtlCol="0">
            <a:spAutoFit/>
          </a:bodyPr>
          <a:lstStyle/>
          <a:p>
            <a:r>
              <a:rPr lang="en-US" sz="3600" b="1" dirty="0">
                <a:solidFill>
                  <a:schemeClr val="accent2">
                    <a:lumMod val="75000"/>
                  </a:schemeClr>
                </a:solidFill>
                <a:latin typeface="UTM Guanine" panose="02040603050506020204" pitchFamily="18" charset="0"/>
                <a:cs typeface="Times New Roman" pitchFamily="18" charset="0"/>
              </a:rPr>
              <a:t>1. </a:t>
            </a:r>
            <a:r>
              <a:rPr lang="en-US" sz="3600" b="1" dirty="0" err="1">
                <a:solidFill>
                  <a:schemeClr val="accent2">
                    <a:lumMod val="75000"/>
                  </a:schemeClr>
                </a:solidFill>
                <a:latin typeface="UTM Guanine" panose="02040603050506020204" pitchFamily="18" charset="0"/>
                <a:cs typeface="Times New Roman" pitchFamily="18" charset="0"/>
              </a:rPr>
              <a:t>Bác</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Hồ</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ngắm</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trăng</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trong</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hoàn</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cảnh</a:t>
            </a:r>
            <a:r>
              <a:rPr lang="en-US" sz="3600" b="1" dirty="0">
                <a:solidFill>
                  <a:schemeClr val="accent2">
                    <a:lumMod val="75000"/>
                  </a:schemeClr>
                </a:solidFill>
                <a:latin typeface="UTM Guanine" panose="02040603050506020204" pitchFamily="18" charset="0"/>
                <a:cs typeface="Times New Roman" pitchFamily="18" charset="0"/>
              </a:rPr>
              <a:t> </a:t>
            </a:r>
            <a:r>
              <a:rPr lang="en-US" sz="3600" b="1" dirty="0" err="1">
                <a:solidFill>
                  <a:schemeClr val="accent2">
                    <a:lumMod val="75000"/>
                  </a:schemeClr>
                </a:solidFill>
                <a:latin typeface="UTM Guanine" panose="02040603050506020204" pitchFamily="18" charset="0"/>
                <a:cs typeface="Times New Roman" pitchFamily="18" charset="0"/>
              </a:rPr>
              <a:t>nào</a:t>
            </a:r>
            <a:r>
              <a:rPr lang="en-US" sz="3600" b="1" dirty="0">
                <a:solidFill>
                  <a:schemeClr val="accent2">
                    <a:lumMod val="75000"/>
                  </a:schemeClr>
                </a:solidFill>
                <a:latin typeface="UTM Guanine" panose="02040603050506020204" pitchFamily="18" charset="0"/>
                <a:cs typeface="Times New Roman" pitchFamily="18" charset="0"/>
              </a:rPr>
              <a:t>?</a:t>
            </a:r>
          </a:p>
          <a:p>
            <a:endParaRPr lang="en-US" sz="3600" dirty="0">
              <a:latin typeface="UTM Guanine" panose="02040603050506020204" pitchFamily="18" charset="0"/>
            </a:endParaRPr>
          </a:p>
        </p:txBody>
      </p:sp>
      <p:sp>
        <p:nvSpPr>
          <p:cNvPr id="13" name="TextBox 12"/>
          <p:cNvSpPr txBox="1"/>
          <p:nvPr/>
        </p:nvSpPr>
        <p:spPr>
          <a:xfrm>
            <a:off x="3801036" y="2847194"/>
            <a:ext cx="6714308" cy="3077766"/>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Bác</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ngắm</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trăng</a:t>
            </a:r>
            <a:r>
              <a:rPr lang="en-US" sz="4400" b="1" dirty="0">
                <a:solidFill>
                  <a:srgbClr val="002060"/>
                </a:solidFill>
                <a:latin typeface="Times New Roman" pitchFamily="18" charset="0"/>
                <a:cs typeface="Times New Roman" pitchFamily="18" charset="0"/>
              </a:rPr>
              <a:t> qua </a:t>
            </a:r>
            <a:r>
              <a:rPr lang="en-US" sz="4400" b="1" dirty="0" err="1">
                <a:solidFill>
                  <a:srgbClr val="002060"/>
                </a:solidFill>
                <a:latin typeface="Times New Roman" pitchFamily="18" charset="0"/>
                <a:cs typeface="Times New Roman" pitchFamily="18" charset="0"/>
              </a:rPr>
              <a:t>cửa</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sổ</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phòng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giam</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trong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nhà</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tù</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của</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chính</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quyền</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Tưởng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Giới</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Thạch</a:t>
            </a:r>
            <a:r>
              <a:rPr lang="en-US" sz="4400" b="1" dirty="0">
                <a:solidFill>
                  <a:srgbClr val="002060"/>
                </a:solidFill>
                <a:latin typeface="Times New Roman" pitchFamily="18" charset="0"/>
                <a:cs typeface="Times New Roman" pitchFamily="18" charset="0"/>
              </a:rPr>
              <a:t> ở </a:t>
            </a:r>
            <a:r>
              <a:rPr lang="en-US" sz="4400" b="1" dirty="0" err="1">
                <a:solidFill>
                  <a:srgbClr val="002060"/>
                </a:solidFill>
                <a:latin typeface="Times New Roman" pitchFamily="18" charset="0"/>
                <a:cs typeface="Times New Roman" pitchFamily="18" charset="0"/>
              </a:rPr>
              <a:t>Trung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Quốc</a:t>
            </a:r>
            <a:r>
              <a:rPr lang="en-US" sz="4400" b="1" dirty="0">
                <a:solidFill>
                  <a:srgbClr val="002060"/>
                </a:solidFill>
                <a:latin typeface="Times New Roman" pitchFamily="18" charset="0"/>
                <a:cs typeface="Times New Roman" pitchFamily="18" charset="0"/>
              </a:rPr>
              <a:t>.</a:t>
            </a:r>
          </a:p>
          <a:p>
            <a:endParaRPr lang="en-US" dirty="0"/>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9"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3617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928</Words>
  <Application>Microsoft Office PowerPoint</Application>
  <PresentationFormat>Widescreen</PresentationFormat>
  <Paragraphs>91</Paragraphs>
  <Slides>24</Slides>
  <Notes>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24</vt:i4>
      </vt:variant>
    </vt:vector>
  </HeadingPairs>
  <TitlesOfParts>
    <vt:vector size="44" baseType="lpstr">
      <vt:lpstr>SVN-Newton</vt:lpstr>
      <vt:lpstr>UTM Alexander</vt:lpstr>
      <vt:lpstr>UTM Aptima</vt:lpstr>
      <vt:lpstr>UTM Azuki</vt:lpstr>
      <vt:lpstr>DaddysGirl</vt:lpstr>
      <vt:lpstr>inpin heiti</vt:lpstr>
      <vt:lpstr>等线</vt:lpstr>
      <vt:lpstr>UTM Guanine</vt:lpstr>
      <vt:lpstr>Calibri Light</vt:lpstr>
      <vt:lpstr>UTM American Sans</vt:lpstr>
      <vt:lpstr>Times New Roman</vt:lpstr>
      <vt:lpstr>Arial</vt:lpstr>
      <vt:lpstr>DFKai-SB</vt:lpstr>
      <vt:lpstr>字魂27号-布丁体</vt:lpstr>
      <vt:lpstr>Arial Unicode MS</vt:lpstr>
      <vt:lpstr>UTM Cookies</vt:lpstr>
      <vt:lpstr>UTM French Vanilla</vt:lpstr>
      <vt:lpstr>#9Slide07 HoneyCream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MĂNGNONTEAM</cp:keywords>
  <cp:lastModifiedBy>Admin</cp:lastModifiedBy>
  <cp:revision>51</cp:revision>
  <dcterms:created xsi:type="dcterms:W3CDTF">2022-04-04T15:46:52Z</dcterms:created>
  <dcterms:modified xsi:type="dcterms:W3CDTF">2023-04-18T02:48:39Z</dcterms:modified>
</cp:coreProperties>
</file>