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68" r:id="rId4"/>
    <p:sldId id="259" r:id="rId5"/>
    <p:sldId id="258" r:id="rId6"/>
    <p:sldId id="260" r:id="rId7"/>
    <p:sldId id="274" r:id="rId8"/>
  </p:sldIdLst>
  <p:sldSz cx="12192000" cy="6858000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FBA3"/>
    <a:srgbClr val="000099"/>
    <a:srgbClr val="FFCCFF"/>
    <a:srgbClr val="FF00FF"/>
    <a:srgbClr val="FFFF00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6" autoAdjust="0"/>
    <p:restoredTop sz="94660"/>
  </p:normalViewPr>
  <p:slideViewPr>
    <p:cSldViewPr showGuides="1">
      <p:cViewPr varScale="1">
        <p:scale>
          <a:sx n="69" d="100"/>
          <a:sy n="69" d="100"/>
        </p:scale>
        <p:origin x="174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A81A6-63A4-4E6F-9D88-770E81DCA2F1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98071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5083D6-98D5-40F5-A409-9AF9EFD6FC62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6091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6000D-ABDB-48E5-B99B-C7A720C9F128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9034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E894D3-8422-4EBE-AEB7-502AA71B3403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7395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A9F6E2-86E8-44DC-AF74-ADF169178B0D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4831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25F80-3F17-472B-AD83-9B1E396F161F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3548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4ACCE-5027-4724-8E8A-8BDCC143E4A7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8508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5A1F0-7A34-491F-AEEE-132AA782D955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98900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8D6B4A-9878-41CD-A490-9EEDB8962C12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07935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E6AB09-D4E0-46EA-971D-EE857A9FD188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621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D759F8-CE06-41D3-AA88-2432340D581D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028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fld id="{9DD8D664-464D-4E13-B178-B9545EC24C39}" type="slidenum">
              <a:rPr lang="vi-VN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8" descr="phao hoa 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066800"/>
            <a:ext cx="2133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phao hoa 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478088"/>
            <a:ext cx="22304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58" descr="addemoticons172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752" y="5943600"/>
            <a:ext cx="1905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58" descr="addemoticons172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3304" y="5910489"/>
            <a:ext cx="1905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1773238" y="1066801"/>
            <a:ext cx="9047162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TIẾNG </a:t>
            </a:r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VIỆT</a:t>
            </a:r>
            <a:endParaRPr lang="vi-VN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3352" y="2319238"/>
            <a:ext cx="1171262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TẬP GIỮA HỌC</a:t>
            </a:r>
            <a:r>
              <a:rPr lang="vi-VN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KÌ </a:t>
            </a: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</a:t>
            </a:r>
            <a:r>
              <a:rPr lang="vi-VN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</a:t>
            </a: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</a:t>
            </a:r>
            <a:r>
              <a:rPr lang="en-US" sz="7200" b="1" kern="10" dirty="0" err="1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</a:t>
            </a:r>
            <a:r>
              <a:rPr lang="en-US" sz="7200" b="1" kern="10" dirty="0" err="1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iết</a:t>
            </a: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4)</a:t>
            </a:r>
          </a:p>
        </p:txBody>
      </p:sp>
    </p:spTree>
    <p:extLst>
      <p:ext uri="{BB962C8B-B14F-4D97-AF65-F5344CB8AC3E}">
        <p14:creationId xmlns:p14="http://schemas.microsoft.com/office/powerpoint/2010/main" val="165821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07368" y="764704"/>
            <a:ext cx="11233248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b="1" dirty="0">
                <a:solidFill>
                  <a:srgbClr val="FF0000"/>
                </a:solidFill>
                <a:latin typeface="Times New Roman" pitchFamily="18" charset="0"/>
              </a:rPr>
              <a:t>Bài 1</a:t>
            </a:r>
            <a:r>
              <a:rPr lang="vi-VN" b="1" dirty="0">
                <a:latin typeface="Times New Roman" pitchFamily="18" charset="0"/>
              </a:rPr>
              <a:t>:</a:t>
            </a:r>
            <a:r>
              <a:rPr lang="vi-VN" b="1" dirty="0"/>
              <a:t> </a:t>
            </a:r>
            <a:r>
              <a:rPr lang="vi-VN" b="1" dirty="0">
                <a:latin typeface="Times New Roman" pitchFamily="18" charset="0"/>
              </a:rPr>
              <a:t>Ghi lại các từ ngữ đã học trong tiết mở rộng vốn từ theo chủ điểm:</a:t>
            </a:r>
          </a:p>
        </p:txBody>
      </p:sp>
      <p:graphicFrame>
        <p:nvGraphicFramePr>
          <p:cNvPr id="3115" name="Group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475929"/>
              </p:ext>
            </p:extLst>
          </p:nvPr>
        </p:nvGraphicFramePr>
        <p:xfrm>
          <a:off x="767408" y="2348880"/>
          <a:ext cx="10441160" cy="2162176"/>
        </p:xfrm>
        <a:graphic>
          <a:graphicData uri="http://schemas.openxmlformats.org/drawingml/2006/table">
            <a:tbl>
              <a:tblPr/>
              <a:tblGrid>
                <a:gridCol w="3178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1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1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828924" y="2352055"/>
            <a:ext cx="2746796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dirty="0" err="1">
                <a:latin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</a:rPr>
              <a:t> ta </a:t>
            </a:r>
            <a:r>
              <a:rPr lang="en-US" b="1" dirty="0" err="1">
                <a:latin typeface="Times New Roman" pitchFamily="18" charset="0"/>
              </a:rPr>
              <a:t>là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hoa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đất</a:t>
            </a:r>
            <a:endParaRPr lang="vi-VN" b="1" dirty="0">
              <a:latin typeface="Times New Roman" pitchFamily="18" charset="0"/>
            </a:endParaRP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4246119" y="2593241"/>
            <a:ext cx="355574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>
                <a:latin typeface="Times New Roman" pitchFamily="18" charset="0"/>
              </a:rPr>
              <a:t>Vẻ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đẹp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muôn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màu</a:t>
            </a:r>
            <a:endParaRPr lang="vi-VN" b="1" dirty="0">
              <a:latin typeface="Times New Roman" pitchFamily="18" charset="0"/>
            </a:endParaRP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7928941" y="2346672"/>
            <a:ext cx="3188351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dirty="0" err="1">
                <a:latin typeface="Times New Roman" pitchFamily="18" charset="0"/>
              </a:rPr>
              <a:t>Những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quả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cảm</a:t>
            </a:r>
            <a:endParaRPr lang="vi-VN" b="1" dirty="0">
              <a:latin typeface="Times New Roman" pitchFamily="18" charset="0"/>
            </a:endParaRPr>
          </a:p>
        </p:txBody>
      </p:sp>
      <p:sp>
        <p:nvSpPr>
          <p:cNvPr id="3108" name="Text Box 36"/>
          <p:cNvSpPr txBox="1">
            <a:spLocks noChangeArrowheads="1"/>
          </p:cNvSpPr>
          <p:nvPr/>
        </p:nvSpPr>
        <p:spPr bwMode="auto">
          <a:xfrm>
            <a:off x="1044285" y="3595746"/>
            <a:ext cx="25193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M: </a:t>
            </a:r>
            <a:r>
              <a:rPr lang="en-US" b="1" dirty="0" err="1">
                <a:latin typeface="Times New Roman" pitchFamily="18" charset="0"/>
              </a:rPr>
              <a:t>tài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giỏi</a:t>
            </a:r>
            <a:endParaRPr lang="vi-VN" b="1" dirty="0">
              <a:latin typeface="Times New Roman" pitchFamily="18" charset="0"/>
            </a:endParaRPr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4685213" y="3595746"/>
            <a:ext cx="2420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M: </a:t>
            </a:r>
            <a:r>
              <a:rPr lang="en-US" b="1" dirty="0" err="1">
                <a:latin typeface="Times New Roman" pitchFamily="18" charset="0"/>
              </a:rPr>
              <a:t>tươi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đẹp</a:t>
            </a:r>
            <a:endParaRPr lang="vi-VN" b="1" dirty="0">
              <a:latin typeface="Times New Roman" pitchFamily="18" charset="0"/>
            </a:endParaRPr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8227716" y="3636540"/>
            <a:ext cx="259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M: </a:t>
            </a:r>
            <a:r>
              <a:rPr lang="en-US" b="1" dirty="0" err="1">
                <a:latin typeface="Times New Roman" pitchFamily="18" charset="0"/>
              </a:rPr>
              <a:t>dũng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cảm</a:t>
            </a:r>
            <a:endParaRPr lang="vi-VN" b="1" dirty="0">
              <a:latin typeface="Times New Roman" pitchFamily="18" charset="0"/>
            </a:endParaRPr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>
            <a:off x="1667123" y="1288579"/>
            <a:ext cx="118851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3" name="Line 41"/>
          <p:cNvSpPr>
            <a:spLocks noChangeShapeType="1"/>
          </p:cNvSpPr>
          <p:nvPr/>
        </p:nvSpPr>
        <p:spPr bwMode="auto">
          <a:xfrm flipV="1">
            <a:off x="4826250" y="1268760"/>
            <a:ext cx="12001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 autoUpdateAnimBg="0"/>
      <p:bldP spid="3095" grpId="0" autoUpdateAnimBg="0"/>
      <p:bldP spid="3096" grpId="0" autoUpdateAnimBg="0"/>
      <p:bldP spid="3098" grpId="0" autoUpdateAnimBg="0"/>
      <p:bldP spid="3108" grpId="0" autoUpdateAnimBg="0"/>
      <p:bldP spid="3109" grpId="0" autoUpdateAnimBg="0"/>
      <p:bldP spid="3110" grpId="0" autoUpdateAnimBg="0"/>
      <p:bldP spid="3112" grpId="0" animBg="1"/>
      <p:bldP spid="31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49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902526"/>
              </p:ext>
            </p:extLst>
          </p:nvPr>
        </p:nvGraphicFramePr>
        <p:xfrm>
          <a:off x="304622" y="465553"/>
          <a:ext cx="11377264" cy="5918879"/>
        </p:xfrm>
        <a:graphic>
          <a:graphicData uri="http://schemas.openxmlformats.org/drawingml/2006/table">
            <a:tbl>
              <a:tblPr/>
              <a:tblGrid>
                <a:gridCol w="4176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2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984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6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1127448" y="535459"/>
            <a:ext cx="381773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ta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hoa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đất</a:t>
            </a:r>
            <a:endParaRPr 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4694363" y="565807"/>
            <a:ext cx="32733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Vẻ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đẹp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muôn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màu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7954941" y="535459"/>
            <a:ext cx="37269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quả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cảm</a:t>
            </a:r>
            <a:endParaRPr lang="vi-VN" sz="2800" b="1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550068" y="1347501"/>
            <a:ext cx="379859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</a:rPr>
              <a:t>Tài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ba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tài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giỏi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tài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năng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tài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trí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tài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hoa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tài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nghệ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tài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đức</a:t>
            </a:r>
            <a:r>
              <a:rPr lang="en-US" sz="2400" b="1" dirty="0">
                <a:latin typeface="Times New Roman" pitchFamily="18" charset="0"/>
              </a:rPr>
              <a:t>.</a:t>
            </a:r>
            <a:r>
              <a:rPr lang="vi-VN" sz="2400" b="1" dirty="0"/>
              <a:t>..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419256" y="2971462"/>
            <a:ext cx="385847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</a:rPr>
              <a:t>Vạm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vỡ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lực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lưỡng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săn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chắc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dẻo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dai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nhanh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nhẹn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cân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đối</a:t>
            </a:r>
            <a:r>
              <a:rPr lang="vi-VN" sz="2400" b="1" dirty="0"/>
              <a:t>...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412332" y="4537181"/>
            <a:ext cx="386540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</a:rPr>
              <a:t>- Tập thể dục, đi bộ, chơi thể thao, an dưỡng, nghỉ mát, du lịch, giải trí..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4581388" y="1341439"/>
            <a:ext cx="33148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</a:rPr>
              <a:t>- Xinh xinh, tươi tắn, yểu điệu, rực rỡ, thướt tha, điệu đà, lộng lẫy.</a:t>
            </a: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4563604" y="2911099"/>
            <a:ext cx="335503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</a:rPr>
              <a:t>- Thùy mị, dịu dàng, hiền dịu, đằm thắm, đôn hậu, cương trực, tế nhị, ngay thẳng..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4483959" y="4550113"/>
            <a:ext cx="349791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</a:rPr>
              <a:t>- Tươi đẹp, sặc sỡ, huy hoàng, tráng lệ, diễm lệ, hùng vĩ, hoành tráng...</a:t>
            </a:r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8040688" y="1341439"/>
            <a:ext cx="345591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</a:rPr>
              <a:t>- Dũng cảm, anh dũng, anh hùng, can đảm, quả cảm, can trường, gan góc, gan lì, bạo gan...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7961302" y="2936725"/>
            <a:ext cx="371422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</a:rPr>
              <a:t>- Tinh thần dũng cảm, dũng cảm nhận khuyết điểm, hành động dũng cảm...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70" decel="100000"/>
                                        <p:tgtEl>
                                          <p:spTgt spid="174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770" decel="100000"/>
                                        <p:tgtEl>
                                          <p:spTgt spid="174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" dur="77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770" decel="1000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770" decel="100000"/>
                                        <p:tgtEl>
                                          <p:spTgt spid="1745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9" dur="77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6" grpId="0"/>
      <p:bldP spid="17427" grpId="0"/>
      <p:bldP spid="17428" grpId="0"/>
      <p:bldP spid="17433" grpId="0"/>
      <p:bldP spid="17436" grpId="0"/>
      <p:bldP spid="17437" grpId="0"/>
      <p:bldP spid="17445" grpId="0"/>
      <p:bldP spid="17446" grpId="0"/>
      <p:bldP spid="17447" grpId="0"/>
      <p:bldP spid="17450" grpId="0"/>
      <p:bldP spid="174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623392" y="692696"/>
            <a:ext cx="10801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</a:rPr>
              <a:t>Bài 2:</a:t>
            </a:r>
            <a:r>
              <a:rPr lang="vi-VN" sz="2800" b="1" dirty="0">
                <a:latin typeface="Times New Roman" pitchFamily="18" charset="0"/>
              </a:rPr>
              <a:t> Ghi lại một thành ngữ hoặc tục ngữ đã học trong mỗi chủ điểm nói trên.</a:t>
            </a:r>
          </a:p>
        </p:txBody>
      </p:sp>
      <p:graphicFrame>
        <p:nvGraphicFramePr>
          <p:cNvPr id="5128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918027"/>
              </p:ext>
            </p:extLst>
          </p:nvPr>
        </p:nvGraphicFramePr>
        <p:xfrm>
          <a:off x="839415" y="2076023"/>
          <a:ext cx="10801201" cy="2447926"/>
        </p:xfrm>
        <a:graphic>
          <a:graphicData uri="http://schemas.openxmlformats.org/drawingml/2006/table">
            <a:tbl>
              <a:tblPr/>
              <a:tblGrid>
                <a:gridCol w="3816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00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94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1063555" y="2492897"/>
            <a:ext cx="34509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ta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hoa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đất</a:t>
            </a:r>
            <a:endParaRPr 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4738669" y="2492897"/>
            <a:ext cx="320572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Vẻ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đẹp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muôn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màu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7944396" y="2520233"/>
            <a:ext cx="36031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quả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cảm</a:t>
            </a:r>
            <a:endParaRPr lang="vi-VN" sz="2800" b="1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5145" name="Line 25"/>
          <p:cNvSpPr>
            <a:spLocks noChangeShapeType="1"/>
          </p:cNvSpPr>
          <p:nvPr/>
        </p:nvSpPr>
        <p:spPr bwMode="auto">
          <a:xfrm>
            <a:off x="3647728" y="1166224"/>
            <a:ext cx="15113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6" name="Line 26"/>
          <p:cNvSpPr>
            <a:spLocks noChangeShapeType="1"/>
          </p:cNvSpPr>
          <p:nvPr/>
        </p:nvSpPr>
        <p:spPr bwMode="auto">
          <a:xfrm>
            <a:off x="6023992" y="1196752"/>
            <a:ext cx="100811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5142" grpId="0"/>
      <p:bldP spid="5143" grpId="0"/>
      <p:bldP spid="5144" grpId="0"/>
      <p:bldP spid="5145" grpId="0" animBg="1"/>
      <p:bldP spid="51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767408" y="332657"/>
            <a:ext cx="1108923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</a:rPr>
              <a:t>Bài 2:</a:t>
            </a:r>
            <a:r>
              <a:rPr lang="vi-VN" sz="2800" b="1" dirty="0">
                <a:latin typeface="Times New Roman" pitchFamily="18" charset="0"/>
              </a:rPr>
              <a:t> Ghi lại một thành ngữ hoặc tục ngữ đã học trong mỗi chủ điểm nói trên.</a:t>
            </a:r>
          </a:p>
        </p:txBody>
      </p:sp>
      <p:graphicFrame>
        <p:nvGraphicFramePr>
          <p:cNvPr id="4153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017090"/>
              </p:ext>
            </p:extLst>
          </p:nvPr>
        </p:nvGraphicFramePr>
        <p:xfrm>
          <a:off x="479376" y="1357314"/>
          <a:ext cx="11377263" cy="5129213"/>
        </p:xfrm>
        <a:graphic>
          <a:graphicData uri="http://schemas.openxmlformats.org/drawingml/2006/table">
            <a:tbl>
              <a:tblPr/>
              <a:tblGrid>
                <a:gridCol w="439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77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Người </a:t>
                      </a:r>
                      <a:r>
                        <a:rPr kumimoji="0" lang="vi-VN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ta là hoa đất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Vẻ </a:t>
                      </a:r>
                      <a:r>
                        <a:rPr kumimoji="0" lang="vi-VN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đẹp muôn màu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Những người quả cảm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281" name="Text Box 28"/>
          <p:cNvSpPr txBox="1">
            <a:spLocks noChangeArrowheads="1"/>
          </p:cNvSpPr>
          <p:nvPr/>
        </p:nvSpPr>
        <p:spPr bwMode="auto">
          <a:xfrm>
            <a:off x="704512" y="2916238"/>
            <a:ext cx="5762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685772" y="2344312"/>
            <a:ext cx="33544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dirty="0">
                <a:latin typeface="Times New Roman" pitchFamily="18" charset="0"/>
              </a:rPr>
              <a:t>- </a:t>
            </a:r>
            <a:r>
              <a:rPr lang="vi-VN" sz="2000" b="1" dirty="0">
                <a:latin typeface="Times New Roman" pitchFamily="18" charset="0"/>
              </a:rPr>
              <a:t>Người ta là hoa đất</a:t>
            </a:r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591252" y="2744422"/>
            <a:ext cx="3354462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- Chuông có đánh mới kêu</a:t>
            </a:r>
          </a:p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    Đèn có khêu mới tỏ.</a:t>
            </a:r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479376" y="3589589"/>
            <a:ext cx="4073558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dirty="0">
                <a:latin typeface="Times New Roman" pitchFamily="18" charset="0"/>
              </a:rPr>
              <a:t>       -</a:t>
            </a:r>
            <a:r>
              <a:rPr lang="vi-VN" sz="2000" b="1" dirty="0">
                <a:latin typeface="Times New Roman" pitchFamily="18" charset="0"/>
              </a:rPr>
              <a:t>Nước lã mà vã nên hồ</a:t>
            </a:r>
          </a:p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Tay không mà nổi cơ đồ mới ngoan.</a:t>
            </a: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928805" y="4387634"/>
            <a:ext cx="20891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- Khỏe như voi</a:t>
            </a: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875207" y="4832691"/>
            <a:ext cx="2087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- Nhanh như cắt</a:t>
            </a:r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479376" y="5161863"/>
            <a:ext cx="4608512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         - </a:t>
            </a:r>
            <a:r>
              <a:rPr lang="vi-VN" sz="2000" b="1" dirty="0">
                <a:latin typeface="Times New Roman" pitchFamily="18" charset="0"/>
              </a:rPr>
              <a:t>Ăn được ngủ được là tiên</a:t>
            </a:r>
          </a:p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Không ăn, không ngủ mất tiền thêm lo.</a:t>
            </a: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4948764" y="2239210"/>
            <a:ext cx="4512537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dirty="0">
                <a:latin typeface="Times New Roman" pitchFamily="18" charset="0"/>
              </a:rPr>
              <a:t>- </a:t>
            </a:r>
            <a:r>
              <a:rPr lang="vi-VN" sz="2000" b="1" dirty="0">
                <a:latin typeface="Times New Roman" pitchFamily="18" charset="0"/>
              </a:rPr>
              <a:t>Mặt tươi như hoa.</a:t>
            </a:r>
          </a:p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- Đẹp người, đẹp nết.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000" b="1" dirty="0">
                <a:latin typeface="Times New Roman" pitchFamily="18" charset="0"/>
              </a:rPr>
              <a:t> </a:t>
            </a:r>
            <a:r>
              <a:rPr lang="vi-VN" sz="2000" b="1" dirty="0">
                <a:latin typeface="Times New Roman" pitchFamily="18" charset="0"/>
              </a:rPr>
              <a:t>Tốt gỗ hơn tốt nước sơn.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vi-VN" sz="2000" b="1" dirty="0">
                <a:latin typeface="Times New Roman" pitchFamily="18" charset="0"/>
              </a:rPr>
              <a:t> </a:t>
            </a:r>
            <a:r>
              <a:rPr lang="vi-VN" sz="2000" b="1" dirty="0" smtClean="0">
                <a:latin typeface="Times New Roman" pitchFamily="18" charset="0"/>
              </a:rPr>
              <a:t>Người </a:t>
            </a:r>
            <a:r>
              <a:rPr lang="vi-VN" sz="2000" b="1" dirty="0">
                <a:latin typeface="Times New Roman" pitchFamily="18" charset="0"/>
              </a:rPr>
              <a:t>thanh nói tiếng </a:t>
            </a:r>
            <a:r>
              <a:rPr lang="vi-VN" sz="2000" b="1" dirty="0" smtClean="0">
                <a:latin typeface="Times New Roman" pitchFamily="18" charset="0"/>
              </a:rPr>
              <a:t>cũng</a:t>
            </a:r>
            <a:r>
              <a:rPr lang="en-US" sz="2000" b="1" dirty="0" smtClean="0">
                <a:latin typeface="Times New Roman" pitchFamily="18" charset="0"/>
              </a:rPr>
              <a:t> </a:t>
            </a:r>
            <a:r>
              <a:rPr lang="vi-VN" sz="2000" b="1" dirty="0" smtClean="0">
                <a:latin typeface="Times New Roman" pitchFamily="18" charset="0"/>
              </a:rPr>
              <a:t>thanh</a:t>
            </a:r>
            <a:endParaRPr lang="vi-VN" sz="2000" b="1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Chuông kêu khẽ đánh bên thành cũng kêu.</a:t>
            </a:r>
          </a:p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- Cái nết đánh chết cái đẹp.</a:t>
            </a:r>
          </a:p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    - Trông mặt mà bắt hình dong</a:t>
            </a:r>
          </a:p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Con lợn có béo thì lòng mới ngon</a:t>
            </a:r>
            <a:r>
              <a:rPr lang="vi-VN" sz="2000" dirty="0">
                <a:latin typeface="Times New Roman" pitchFamily="18" charset="0"/>
              </a:rPr>
              <a:t>.</a:t>
            </a: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9461301" y="2485351"/>
            <a:ext cx="2686806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dirty="0">
                <a:latin typeface="Times New Roman" pitchFamily="18" charset="0"/>
              </a:rPr>
              <a:t>- </a:t>
            </a:r>
            <a:r>
              <a:rPr lang="vi-VN" sz="2000" b="1" dirty="0">
                <a:latin typeface="Times New Roman" pitchFamily="18" charset="0"/>
              </a:rPr>
              <a:t>Gan vàng dạ sắt</a:t>
            </a:r>
          </a:p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- Vào sinh ra tử.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5" grpId="0" autoUpdateAnimBg="0"/>
      <p:bldP spid="4128" grpId="0" autoUpdateAnimBg="0"/>
      <p:bldP spid="4129" grpId="0" autoUpdateAnimBg="0"/>
      <p:bldP spid="4132" grpId="0" autoUpdateAnimBg="0"/>
      <p:bldP spid="4133" grpId="0" autoUpdateAnimBg="0"/>
      <p:bldP spid="4134" grpId="0" autoUpdateAnimBg="0"/>
      <p:bldP spid="4135" grpId="0"/>
      <p:bldP spid="41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767408" y="293748"/>
            <a:ext cx="97210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</a:rPr>
              <a:t>Bài 3: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</a:rPr>
              <a:t>Chọn từ thích hợp trong ngoặc đơn điền vào chỗ trống.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114724" y="940693"/>
            <a:ext cx="8068964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FontTx/>
              <a:buAutoNum type="alphaLcParenR"/>
            </a:pPr>
            <a:r>
              <a:rPr lang="vi-VN" sz="2800" b="1" dirty="0">
                <a:latin typeface="Times New Roman" pitchFamily="18" charset="0"/>
              </a:rPr>
              <a:t>– Một người </a:t>
            </a:r>
            <a:r>
              <a:rPr lang="vi-VN" sz="2800" b="1" dirty="0" smtClean="0">
                <a:latin typeface="Times New Roman" pitchFamily="18" charset="0"/>
              </a:rPr>
              <a:t>................ </a:t>
            </a:r>
            <a:r>
              <a:rPr lang="vi-VN" sz="2800" b="1" dirty="0">
                <a:latin typeface="Times New Roman" pitchFamily="18" charset="0"/>
              </a:rPr>
              <a:t>vẹn toàn.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- </a:t>
            </a:r>
            <a:r>
              <a:rPr lang="vi-VN" sz="2800" b="1" dirty="0">
                <a:latin typeface="Times New Roman" pitchFamily="18" charset="0"/>
              </a:rPr>
              <a:t>Nét trạm trổ...............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- P</a:t>
            </a:r>
            <a:r>
              <a:rPr lang="vi-VN" sz="2800" b="1" dirty="0">
                <a:latin typeface="Times New Roman" pitchFamily="18" charset="0"/>
              </a:rPr>
              <a:t>hát hiện và bồi dưỡng những .................. trẻ.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939917" y="2938259"/>
            <a:ext cx="8932748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latin typeface="Times New Roman" pitchFamily="18" charset="0"/>
              </a:rPr>
              <a:t>b) – Ghi nhiều bàn thắng</a:t>
            </a:r>
            <a:r>
              <a:rPr lang="vi-VN" sz="2800" dirty="0">
                <a:latin typeface="Times New Roman" pitchFamily="18" charset="0"/>
              </a:rPr>
              <a:t>..........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 b="1" dirty="0">
                <a:latin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</a:rPr>
              <a:t>Một ngày</a:t>
            </a:r>
            <a:r>
              <a:rPr lang="vi-VN" sz="2800" dirty="0">
                <a:latin typeface="Times New Roman" pitchFamily="18" charset="0"/>
              </a:rPr>
              <a:t>...................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 b="1" dirty="0">
                <a:latin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</a:rPr>
              <a:t>Những kỉ niệm</a:t>
            </a:r>
            <a:r>
              <a:rPr lang="vi-VN" sz="2800" dirty="0">
                <a:latin typeface="Times New Roman" pitchFamily="18" charset="0"/>
              </a:rPr>
              <a:t>...............</a:t>
            </a:r>
          </a:p>
          <a:p>
            <a:pPr eaLnBrk="1" hangingPunct="1">
              <a:spcBef>
                <a:spcPct val="50000"/>
              </a:spcBef>
            </a:pPr>
            <a:r>
              <a:rPr lang="vi-VN" sz="2800" b="1" dirty="0">
                <a:latin typeface="Times New Roman" pitchFamily="18" charset="0"/>
              </a:rPr>
              <a:t>                                           </a:t>
            </a:r>
            <a:r>
              <a:rPr lang="en-US" sz="2800" b="1" dirty="0">
                <a:latin typeface="Times New Roman" pitchFamily="18" charset="0"/>
              </a:rPr>
              <a:t>                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911424" y="4781470"/>
            <a:ext cx="595516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latin typeface="Times New Roman" pitchFamily="18" charset="0"/>
              </a:rPr>
              <a:t>c) – Một</a:t>
            </a:r>
            <a:r>
              <a:rPr lang="vi-VN" sz="2800" dirty="0">
                <a:latin typeface="Times New Roman" pitchFamily="18" charset="0"/>
              </a:rPr>
              <a:t> ..................... </a:t>
            </a:r>
            <a:r>
              <a:rPr lang="vi-VN" sz="2800" b="1" dirty="0">
                <a:latin typeface="Times New Roman" pitchFamily="18" charset="0"/>
              </a:rPr>
              <a:t>diệt xe tăng.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 b="1" dirty="0">
                <a:latin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</a:rPr>
              <a:t>Có </a:t>
            </a:r>
            <a:r>
              <a:rPr lang="vi-VN" sz="2800" dirty="0">
                <a:latin typeface="Times New Roman" pitchFamily="18" charset="0"/>
              </a:rPr>
              <a:t>....... .. .</a:t>
            </a:r>
            <a:r>
              <a:rPr lang="vi-VN" sz="2800" b="1" dirty="0">
                <a:latin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</a:rPr>
              <a:t>...... </a:t>
            </a:r>
            <a:r>
              <a:rPr lang="vi-VN" sz="2800" b="1" dirty="0">
                <a:latin typeface="Times New Roman" pitchFamily="18" charset="0"/>
              </a:rPr>
              <a:t>đấu tranh.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vi-VN" sz="2800" b="1" dirty="0">
                <a:latin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</a:rPr>
              <a:t>................</a:t>
            </a:r>
            <a:r>
              <a:rPr lang="vi-VN" sz="2800" b="1" dirty="0">
                <a:latin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</a:rPr>
              <a:t>  </a:t>
            </a:r>
            <a:r>
              <a:rPr lang="vi-VN" sz="2800" b="1" dirty="0">
                <a:latin typeface="Times New Roman" pitchFamily="18" charset="0"/>
              </a:rPr>
              <a:t>nhận khuyết điểm.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3619308" y="889556"/>
            <a:ext cx="15544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</a:rPr>
              <a:t>tài đức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3376738" y="1566258"/>
            <a:ext cx="17970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>
                <a:solidFill>
                  <a:srgbClr val="0000FF"/>
                </a:solidFill>
                <a:latin typeface="Times New Roman" pitchFamily="18" charset="0"/>
              </a:rPr>
              <a:t>tài hoa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6168008" y="2185700"/>
            <a:ext cx="198442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</a:rPr>
              <a:t>tài năng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4894492" y="2906722"/>
            <a:ext cx="14669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</a:rPr>
              <a:t>đẹp mắt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2791891" y="3550466"/>
            <a:ext cx="198442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</a:rPr>
              <a:t>đẹp trời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3568052" y="4192573"/>
            <a:ext cx="15525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</a:rPr>
              <a:t>đẹp đẽ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2592137" y="4766434"/>
            <a:ext cx="21624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</a:rPr>
              <a:t>dũng sĩ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1806123" y="5400472"/>
            <a:ext cx="18131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</a:rPr>
              <a:t>dũng khí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1102829" y="6032719"/>
            <a:ext cx="198632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D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</a:rPr>
              <a:t>ũng cảm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555408" y="2906722"/>
            <a:ext cx="525655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FF0000"/>
                </a:solidFill>
              </a:rPr>
              <a:t>( đẹp trời, đẹp đẽ, đẹp mắt)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026989" y="975708"/>
            <a:ext cx="52396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vi-VN" sz="2800" b="1" dirty="0"/>
              <a:t> </a:t>
            </a:r>
            <a:r>
              <a:rPr lang="vi-VN" sz="2800" b="1" dirty="0">
                <a:solidFill>
                  <a:srgbClr val="FF0000"/>
                </a:solidFill>
              </a:rPr>
              <a:t>( tài năng, tài đức, tài hoa)</a:t>
            </a:r>
            <a:endParaRPr lang="en-GB" sz="2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02069" y="4902999"/>
            <a:ext cx="62238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vi-VN" sz="2800" b="1" dirty="0"/>
              <a:t> </a:t>
            </a:r>
            <a:r>
              <a:rPr lang="vi-VN" sz="2800" b="1" dirty="0">
                <a:solidFill>
                  <a:srgbClr val="FF0000"/>
                </a:solidFill>
              </a:rPr>
              <a:t>( dũng khí, dũng sĩ, dũng cảm)</a:t>
            </a:r>
            <a:r>
              <a:rPr lang="vi-VN" sz="2800" b="1" dirty="0">
                <a:solidFill>
                  <a:srgbClr val="0000FF"/>
                </a:solidFill>
              </a:rPr>
              <a:t> 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2" grpId="0"/>
      <p:bldP spid="6153" grpId="0"/>
      <p:bldP spid="6154" grpId="0"/>
      <p:bldP spid="6155" grpId="0"/>
      <p:bldP spid="6156" grpId="0"/>
      <p:bldP spid="6157" grpId="0"/>
      <p:bldP spid="6158" grpId="0"/>
      <p:bldP spid="6159" grpId="0"/>
      <p:bldP spid="6160" grpId="0"/>
      <p:bldP spid="6161" grpId="0"/>
      <p:bldP spid="6162" grpId="0"/>
      <p:bldP spid="6163" grpId="0"/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899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586</Words>
  <Application>Microsoft Office PowerPoint</Application>
  <PresentationFormat>Widescreen</PresentationFormat>
  <Paragraphs>84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69</cp:revision>
  <dcterms:created xsi:type="dcterms:W3CDTF">2011-03-03T06:58:15Z</dcterms:created>
  <dcterms:modified xsi:type="dcterms:W3CDTF">2023-03-26T09:07:12Z</dcterms:modified>
</cp:coreProperties>
</file>