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8899" r:id="rId3"/>
    <p:sldId id="257" r:id="rId4"/>
    <p:sldId id="3585" r:id="rId5"/>
    <p:sldId id="8888" r:id="rId6"/>
    <p:sldId id="8889" r:id="rId7"/>
    <p:sldId id="8882" r:id="rId8"/>
    <p:sldId id="8898" r:id="rId9"/>
    <p:sldId id="8901" r:id="rId10"/>
    <p:sldId id="8900" r:id="rId11"/>
    <p:sldId id="8891" r:id="rId12"/>
    <p:sldId id="8892" r:id="rId13"/>
    <p:sldId id="8893" r:id="rId14"/>
    <p:sldId id="286" r:id="rId15"/>
    <p:sldId id="287" r:id="rId16"/>
    <p:sldId id="260" r:id="rId17"/>
    <p:sldId id="8539" r:id="rId18"/>
    <p:sldId id="309" r:id="rId19"/>
    <p:sldId id="8894" r:id="rId20"/>
    <p:sldId id="8895" r:id="rId21"/>
    <p:sldId id="8896" r:id="rId22"/>
    <p:sldId id="8897" r:id="rId23"/>
    <p:sldId id="317" r:id="rId24"/>
    <p:sldId id="8886" r:id="rId25"/>
  </p:sldIdLst>
  <p:sldSz cx="12192000" cy="6858000"/>
  <p:notesSz cx="6858000" cy="9144000"/>
  <p:embeddedFontLst>
    <p:embeddedFont>
      <p:font typeface="DengXian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Tahoma" panose="020B0604030504040204" pitchFamily="34" charset="0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893"/>
    <a:srgbClr val="9EC7FD"/>
    <a:srgbClr val="F19EC2"/>
    <a:srgbClr val="FFAD2D"/>
    <a:srgbClr val="F9F4B2"/>
    <a:srgbClr val="EC8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120D2-5D04-402E-9426-9B12B5431795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2D98F-74F9-42E9-9FBD-58C2E9248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62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37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202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69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824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380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085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33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31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03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04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836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071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6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81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71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2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335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261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87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74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D2F41-D825-4CD8-8EF8-9E6E339C8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3CFD94-3FBB-4706-8D60-EFE55DC63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5292B5-CC67-4430-91F9-A7F94C39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D4D696-CB79-4B5A-A833-33C1CFA8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979BA9-77FD-477F-AD72-F0DDD592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8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93C19-7C6D-444F-82E9-CAE41D1B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A27257-CAEE-48FA-80EA-F9CF8D4C7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246FC9-8AED-41DA-B737-986B5B48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3B4EE6-96D8-45C5-B816-EA345EAA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740D51-98E7-44B1-B025-C2720259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1DA87-45FA-44AB-BA40-97E4919A5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3784CD-B2E9-4E00-9015-95799D86F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8E157C-8990-4B6F-84FD-1B2DB001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DB27B5-F5A4-4439-90DB-D63691B3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60771D-8134-415A-A6BC-E6697ED6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1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16359-8A7C-4614-8A84-CAE2D12E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82B2B4-E08D-4E63-BE94-D1282EB0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CD167A-0416-4696-A1FC-FC854958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06EBC-A0D1-4776-A491-2A97E9A2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5346DF-1690-4945-89FA-7EB00DA8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9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3CC606-016C-46C8-A701-6C801386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66971A-2DE8-4671-9FA4-2C43B7301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37109C-8A31-490D-A5E5-D34DA4524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EF706C-B4FB-48EA-B863-2A66F1EE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CDB3AE-5F54-4310-B5B4-0D7C3D4E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5D308-F1BC-4A13-86D7-71D1B9FB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79A4C3-20D7-448C-A6D2-9FBDC0472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16186E-0012-4C9E-8940-F82367366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BE3AB0-22F3-4099-B6E2-5D22F2B0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4BADF3-366B-47C1-8E33-94B1561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392BEB-54F4-4511-92E7-BE789499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6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267D9-ECA7-46BE-8ABB-FE5E88D9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A29545-1B60-40B0-A43C-085D75332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2913A2-C09C-4081-9442-481EF254D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E817589-C1D2-4D82-A936-B1521ED13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06A7A2C-8A99-4C3C-B1AA-F973ED99B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B0EC5-F721-4D3C-9396-0D100A9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4A14FD-944A-4AD1-A6B7-B85BFE4B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E2802B-7DC3-4F3F-97EE-B6DA1F82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C4B34-D50C-4792-8195-7EC21A6B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4A6594-0846-4CEE-95BE-C258970D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C34B14-DC2A-4406-A1CA-DDFF1E7E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DC404B-4226-4460-8834-1E2D94CE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5001B8B-D947-4DFB-8DCB-820B0226AFD6}"/>
              </a:ext>
            </a:extLst>
          </p:cNvPr>
          <p:cNvGrpSpPr/>
          <p:nvPr userDrawn="1"/>
        </p:nvGrpSpPr>
        <p:grpSpPr>
          <a:xfrm>
            <a:off x="-627952" y="1"/>
            <a:ext cx="12990550" cy="7349320"/>
            <a:chOff x="-627952" y="1"/>
            <a:chExt cx="12990550" cy="734932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8D1E320-8144-4A1F-8CB2-139F30E86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6D99597-CA63-431C-BDDF-89734DF362C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8FA47A-EDCD-4A32-91C7-31FEAEB5F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7952" y="4619769"/>
              <a:ext cx="3342207" cy="272955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EAF5498-EB30-40E5-8FE7-897CA8602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6" t="11276" r="12829" b="18685"/>
            <a:stretch/>
          </p:blipFill>
          <p:spPr>
            <a:xfrm>
              <a:off x="1996846" y="5387081"/>
              <a:ext cx="1434818" cy="144570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C2B0E-8EBF-4C6A-8242-BB2BB00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154" y="5158854"/>
              <a:ext cx="2167444" cy="190216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70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6CDE59-0B32-4C79-B727-1B81CF84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7CE326-A3F8-490C-85C6-1F8551D8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02E958-6C2B-4555-899E-135540C3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E8B7385-0D12-49AA-B3DB-21134E2676C1}"/>
              </a:ext>
            </a:extLst>
          </p:cNvPr>
          <p:cNvGrpSpPr/>
          <p:nvPr userDrawn="1"/>
        </p:nvGrpSpPr>
        <p:grpSpPr>
          <a:xfrm>
            <a:off x="0" y="1"/>
            <a:ext cx="12192000" cy="6858001"/>
            <a:chOff x="0" y="1"/>
            <a:chExt cx="12192000" cy="685800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25D59A-1ADA-4014-842E-85A5CD090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EA5DC88-95FF-479E-87F1-93829103538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208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72FBA-675C-4FC0-87CF-C7B2746D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24F22B-F18F-49B0-88D3-ED16CDA12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DFBF2A-6FE1-4AFA-B4FB-462E3D071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4E131C-C781-4424-96B2-DFBF607D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B92414-1FEF-4288-A07C-47C4FDDE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D3BCD3-D3E4-4BF4-9212-6612D6ED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67D8A-CF17-4CE5-B1E4-ACC8A6E0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287A8B-1185-4306-B52C-4D9B0F1F0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45EA36-7331-4FCC-993E-F296986F7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FC8453-6427-471B-921E-345A4246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F79282-E6FF-4780-985E-0FB4F51C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449747-C784-4723-9A20-5CD8C866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9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01CD19-8FA9-4B15-A3AB-04E7369E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5CFAE-BA00-4B42-9186-9F2A3AA65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2E63D8-491E-4867-A602-984056C39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3CDE-1AF9-4082-8D99-30C6DDD4ADD8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846ED1-D64B-4688-97A0-33835DD9F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CEF092-21AD-4CEE-BEFF-76F922218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1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026457" y="2237593"/>
            <a:ext cx="7693105" cy="1201146"/>
            <a:chOff x="5287925" y="3897772"/>
            <a:chExt cx="7693105" cy="1201146"/>
          </a:xfrm>
        </p:grpSpPr>
        <p:sp>
          <p:nvSpPr>
            <p:cNvPr id="20" name="TextBox 19"/>
            <p:cNvSpPr txBox="1"/>
            <p:nvPr/>
          </p:nvSpPr>
          <p:spPr>
            <a:xfrm>
              <a:off x="5368356" y="389858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KHÁM PHÁ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87925" y="3897772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KHÁM PHÁ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895465"/>
              </p:ext>
            </p:extLst>
          </p:nvPr>
        </p:nvGraphicFramePr>
        <p:xfrm>
          <a:off x="633573" y="1953180"/>
          <a:ext cx="7560903" cy="276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301">
                  <a:extLst>
                    <a:ext uri="{9D8B030D-6E8A-4147-A177-3AD203B41FA5}">
                      <a16:colId xmlns:a16="http://schemas.microsoft.com/office/drawing/2014/main" val="546570392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2151285773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1343139708"/>
                    </a:ext>
                  </a:extLst>
                </a:gridCol>
              </a:tblGrid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00347"/>
                  </a:ext>
                </a:extLst>
              </a:tr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182320"/>
                  </a:ext>
                </a:extLst>
              </a:tr>
            </a:tbl>
          </a:graphicData>
        </a:graphic>
      </p:graphicFrame>
      <p:pic>
        <p:nvPicPr>
          <p:cNvPr id="115" name="Picture 11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0" y="199025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51" y="197171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1971719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42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4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08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7" y="334297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602406" y="5366024"/>
            <a:ext cx="1733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12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4194458" y="1552492"/>
            <a:ext cx="439131" cy="6994827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16200000">
            <a:off x="2931420" y="-700192"/>
            <a:ext cx="400158" cy="4678145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53057" y="530263"/>
            <a:ext cx="1495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?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71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9" grpId="0" animBg="1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1" y="513707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456040" y="621703"/>
                <a:ext cx="4958410" cy="1581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12 : 3 = 4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621703"/>
                <a:ext cx="4958410" cy="1581074"/>
              </a:xfrm>
              <a:prstGeom prst="rect">
                <a:avLst/>
              </a:prstGeom>
              <a:blipFill>
                <a:blip r:embed="rId4"/>
                <a:stretch>
                  <a:fillRect r="-2706" b="-1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456041" y="2334553"/>
                <a:ext cx="4958410" cy="15866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4 x 2 = 8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2334553"/>
                <a:ext cx="4958410" cy="1586653"/>
              </a:xfrm>
              <a:prstGeom prst="rect">
                <a:avLst/>
              </a:prstGeom>
              <a:blipFill>
                <a:blip r:embed="rId5"/>
                <a:stretch>
                  <a:fillRect r="-2706" b="-1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299101" y="4492663"/>
                <a:ext cx="9542164" cy="1942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i="1" dirty="0">
                    <a:latin typeface="UTM Avo" panose="02040603050506020204" pitchFamily="18" charset="0"/>
                  </a:rPr>
                  <a:t>Ta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thể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tìm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như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sau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: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101" y="4492663"/>
                <a:ext cx="9542164" cy="1942198"/>
              </a:xfrm>
              <a:prstGeom prst="rect">
                <a:avLst/>
              </a:prstGeom>
              <a:blipFill>
                <a:blip r:embed="rId6"/>
                <a:stretch>
                  <a:fillRect l="-1150" r="-1150" b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5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1" y="887908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16794" y="1040308"/>
                <a:ext cx="4979248" cy="3234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giải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: 8 </a:t>
                </a:r>
                <a:r>
                  <a:rPr lang="en-US" sz="32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94" y="1040308"/>
                <a:ext cx="4979248" cy="3234860"/>
              </a:xfrm>
              <a:prstGeom prst="rect">
                <a:avLst/>
              </a:prstGeom>
              <a:blipFill>
                <a:blip r:embed="rId4"/>
                <a:stretch>
                  <a:fillRect t="-2453" r="-2693" b="-5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-886878" y="3550920"/>
            <a:ext cx="14137640" cy="5003800"/>
            <a:chOff x="-218440" y="3540760"/>
            <a:chExt cx="14137640" cy="500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440" y="3540760"/>
              <a:ext cx="4993640" cy="4993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560" y="3540760"/>
              <a:ext cx="4993640" cy="49936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560" y="3550920"/>
              <a:ext cx="4993640" cy="4993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9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8">
            <a:extLst>
              <a:ext uri="{FF2B5EF4-FFF2-40B4-BE49-F238E27FC236}">
                <a16:creationId xmlns:a16="http://schemas.microsoft.com/office/drawing/2014/main" id="{C3BFDFF7-9ED8-4C57-A79D-D4B4405B56E9}"/>
              </a:ext>
            </a:extLst>
          </p:cNvPr>
          <p:cNvGrpSpPr>
            <a:grpSpLocks/>
          </p:cNvGrpSpPr>
          <p:nvPr/>
        </p:nvGrpSpPr>
        <p:grpSpPr bwMode="auto">
          <a:xfrm>
            <a:off x="2014538" y="3700463"/>
            <a:ext cx="8229600" cy="881062"/>
            <a:chOff x="288" y="1776"/>
            <a:chExt cx="5184" cy="555"/>
          </a:xfrm>
        </p:grpSpPr>
        <p:sp>
          <p:nvSpPr>
            <p:cNvPr id="2" name="AutoShape 83">
              <a:extLst>
                <a:ext uri="{FF2B5EF4-FFF2-40B4-BE49-F238E27FC236}">
                  <a16:creationId xmlns:a16="http://schemas.microsoft.com/office/drawing/2014/main" id="{DD9AF5E0-8FFE-4C4E-8A7F-09295E76E6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" y="1782"/>
              <a:ext cx="5184" cy="507"/>
            </a:xfrm>
            <a:prstGeom prst="roundRect">
              <a:avLst>
                <a:gd name="adj" fmla="val 10889"/>
              </a:avLst>
            </a:prstGeom>
            <a:solidFill>
              <a:srgbClr val="FFFFFF"/>
            </a:solidFill>
            <a:ln w="38100">
              <a:solidFill>
                <a:srgbClr val="1A0597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800" b="1" u="sng" dirty="0">
                <a:solidFill>
                  <a:srgbClr val="0033CC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en-US" sz="2800" b="1" dirty="0" err="1">
                  <a:solidFill>
                    <a:srgbClr val="0033CC"/>
                  </a:solidFill>
                  <a:latin typeface="Times New Roman" pitchFamily="18" charset="0"/>
                </a:rPr>
                <a:t>Muốn</a:t>
              </a: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Times New Roman" pitchFamily="18" charset="0"/>
                </a:rPr>
                <a:t>tìm</a:t>
              </a: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</a:rPr>
                <a:t>      </a:t>
              </a:r>
              <a:r>
                <a:rPr lang="en-US" sz="2800" b="1" dirty="0" err="1">
                  <a:solidFill>
                    <a:srgbClr val="0033CC"/>
                  </a:solidFill>
                  <a:latin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</a:rPr>
                <a:t>  </a:t>
              </a:r>
              <a:r>
                <a:rPr lang="en-US" sz="2800" b="1" err="1">
                  <a:solidFill>
                    <a:srgbClr val="0033CC"/>
                  </a:solidFill>
                  <a:latin typeface="Times New Roman" pitchFamily="18" charset="0"/>
                </a:rPr>
                <a:t>số</a:t>
              </a:r>
              <a:r>
                <a:rPr lang="en-US" sz="2800" b="1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  <a:r>
                <a:rPr lang="en-US" sz="2800" b="1">
                  <a:solidFill>
                    <a:srgbClr val="C00000"/>
                  </a:solidFill>
                  <a:latin typeface="Times New Roman" pitchFamily="18" charset="0"/>
                </a:rPr>
                <a:t>12</a:t>
              </a:r>
              <a:r>
                <a:rPr lang="en-US" sz="2800" b="1">
                  <a:solidFill>
                    <a:srgbClr val="0033CC"/>
                  </a:solidFill>
                  <a:latin typeface="Times New Roman" pitchFamily="18" charset="0"/>
                </a:rPr>
                <a:t>,  ta </a:t>
              </a:r>
              <a:r>
                <a:rPr lang="en-US" sz="2800" b="1" dirty="0" err="1">
                  <a:solidFill>
                    <a:srgbClr val="0033CC"/>
                  </a:solidFill>
                  <a:latin typeface="Times New Roman" pitchFamily="18" charset="0"/>
                </a:rPr>
                <a:t>lấy</a:t>
              </a: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</a:rPr>
                <a:t>12</a:t>
              </a: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  <a:r>
                <a:rPr lang="en-US" sz="2800" b="1" err="1">
                  <a:solidFill>
                    <a:srgbClr val="0033CC"/>
                  </a:solidFill>
                  <a:latin typeface="Times New Roman" pitchFamily="18" charset="0"/>
                </a:rPr>
                <a:t>nhân</a:t>
              </a:r>
              <a:r>
                <a:rPr lang="en-US" sz="2800" b="1">
                  <a:solidFill>
                    <a:srgbClr val="0033CC"/>
                  </a:solidFill>
                  <a:latin typeface="Times New Roman" pitchFamily="18" charset="0"/>
                </a:rPr>
                <a:t> với      </a:t>
              </a: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</a:rPr>
                <a:t>. 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</a:rPr>
                <a:t>      </a:t>
              </a:r>
            </a:p>
          </p:txBody>
        </p:sp>
        <p:grpSp>
          <p:nvGrpSpPr>
            <p:cNvPr id="17426" name="Group 84">
              <a:extLst>
                <a:ext uri="{FF2B5EF4-FFF2-40B4-BE49-F238E27FC236}">
                  <a16:creationId xmlns:a16="http://schemas.microsoft.com/office/drawing/2014/main" id="{3066EC53-EEDC-4F6A-8764-0D911ADB0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1776"/>
              <a:ext cx="243" cy="555"/>
              <a:chOff x="1776" y="2160"/>
              <a:chExt cx="243" cy="555"/>
            </a:xfrm>
          </p:grpSpPr>
          <p:sp>
            <p:nvSpPr>
              <p:cNvPr id="17431" name="Text Box 85">
                <a:extLst>
                  <a:ext uri="{FF2B5EF4-FFF2-40B4-BE49-F238E27FC236}">
                    <a16:creationId xmlns:a16="http://schemas.microsoft.com/office/drawing/2014/main" id="{E4BC2F9B-D5DE-4B10-89F7-4BF11B7D52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99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7432" name="Text Box 86">
                <a:extLst>
                  <a:ext uri="{FF2B5EF4-FFF2-40B4-BE49-F238E27FC236}">
                    <a16:creationId xmlns:a16="http://schemas.microsoft.com/office/drawing/2014/main" id="{138FB279-90E1-46F1-A438-3E7A2A9E7B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99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7433" name="Line 87">
                <a:extLst>
                  <a:ext uri="{FF2B5EF4-FFF2-40B4-BE49-F238E27FC236}">
                    <a16:creationId xmlns:a16="http://schemas.microsoft.com/office/drawing/2014/main" id="{4ABA575C-E586-4BDD-9011-72792079E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27" name="Group 88">
              <a:extLst>
                <a:ext uri="{FF2B5EF4-FFF2-40B4-BE49-F238E27FC236}">
                  <a16:creationId xmlns:a16="http://schemas.microsoft.com/office/drawing/2014/main" id="{C60E429B-3476-4C22-BEA0-85A1372B0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" y="1776"/>
              <a:ext cx="243" cy="555"/>
              <a:chOff x="1776" y="2160"/>
              <a:chExt cx="243" cy="555"/>
            </a:xfrm>
          </p:grpSpPr>
          <p:sp>
            <p:nvSpPr>
              <p:cNvPr id="17428" name="Text Box 89">
                <a:extLst>
                  <a:ext uri="{FF2B5EF4-FFF2-40B4-BE49-F238E27FC236}">
                    <a16:creationId xmlns:a16="http://schemas.microsoft.com/office/drawing/2014/main" id="{6240E4B0-EAD6-4288-A59E-DB27DE2E4F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99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7429" name="Text Box 90">
                <a:extLst>
                  <a:ext uri="{FF2B5EF4-FFF2-40B4-BE49-F238E27FC236}">
                    <a16:creationId xmlns:a16="http://schemas.microsoft.com/office/drawing/2014/main" id="{0470F967-053A-453A-96FE-86174E43F4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99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7430" name="Line 91">
                <a:extLst>
                  <a:ext uri="{FF2B5EF4-FFF2-40B4-BE49-F238E27FC236}">
                    <a16:creationId xmlns:a16="http://schemas.microsoft.com/office/drawing/2014/main" id="{DBC27E13-EA96-4D75-BFA9-F51B11F4A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100">
            <a:extLst>
              <a:ext uri="{FF2B5EF4-FFF2-40B4-BE49-F238E27FC236}">
                <a16:creationId xmlns:a16="http://schemas.microsoft.com/office/drawing/2014/main" id="{D1B7F385-AC0C-4055-B4FB-D5F245D4727A}"/>
              </a:ext>
            </a:extLst>
          </p:cNvPr>
          <p:cNvGrpSpPr>
            <a:grpSpLocks/>
          </p:cNvGrpSpPr>
          <p:nvPr/>
        </p:nvGrpSpPr>
        <p:grpSpPr bwMode="auto">
          <a:xfrm>
            <a:off x="3227388" y="2006601"/>
            <a:ext cx="3124200" cy="1323975"/>
            <a:chOff x="768" y="3733"/>
            <a:chExt cx="2064" cy="510"/>
          </a:xfrm>
        </p:grpSpPr>
        <p:sp>
          <p:nvSpPr>
            <p:cNvPr id="17419" name="Text Box 101">
              <a:extLst>
                <a:ext uri="{FF2B5EF4-FFF2-40B4-BE49-F238E27FC236}">
                  <a16:creationId xmlns:a16="http://schemas.microsoft.com/office/drawing/2014/main" id="{1E1FD47A-4CD1-4F9B-8560-496037B8A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840"/>
              <a:ext cx="206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12         =  8</a:t>
              </a:r>
            </a:p>
          </p:txBody>
        </p:sp>
        <p:grpSp>
          <p:nvGrpSpPr>
            <p:cNvPr id="17420" name="Group 102">
              <a:extLst>
                <a:ext uri="{FF2B5EF4-FFF2-40B4-BE49-F238E27FC236}">
                  <a16:creationId xmlns:a16="http://schemas.microsoft.com/office/drawing/2014/main" id="{36B5F3B6-C7A4-4BBA-924B-8C79905E24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4" y="3733"/>
              <a:ext cx="396" cy="510"/>
              <a:chOff x="1404" y="3733"/>
              <a:chExt cx="396" cy="510"/>
            </a:xfrm>
          </p:grpSpPr>
          <p:sp>
            <p:nvSpPr>
              <p:cNvPr id="17422" name="Text Box 103">
                <a:extLst>
                  <a:ext uri="{FF2B5EF4-FFF2-40B4-BE49-F238E27FC236}">
                    <a16:creationId xmlns:a16="http://schemas.microsoft.com/office/drawing/2014/main" id="{80F172BB-DD35-4556-B4FE-082B94425F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4" y="3733"/>
                <a:ext cx="192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7423" name="Text Box 104">
                <a:extLst>
                  <a:ext uri="{FF2B5EF4-FFF2-40B4-BE49-F238E27FC236}">
                    <a16:creationId xmlns:a16="http://schemas.microsoft.com/office/drawing/2014/main" id="{61101D09-7593-4A2F-8D3F-8B54D5963D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6" y="3994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 </a:t>
                </a:r>
              </a:p>
            </p:txBody>
          </p:sp>
          <p:sp>
            <p:nvSpPr>
              <p:cNvPr id="17424" name="Line 105">
                <a:extLst>
                  <a:ext uri="{FF2B5EF4-FFF2-40B4-BE49-F238E27FC236}">
                    <a16:creationId xmlns:a16="http://schemas.microsoft.com/office/drawing/2014/main" id="{11875176-0279-4C28-801D-7C968D5A8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3987"/>
                <a:ext cx="275" cy="0"/>
              </a:xfrm>
              <a:prstGeom prst="line">
                <a:avLst/>
              </a:prstGeom>
              <a:noFill/>
              <a:ln w="28575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421" name="Text Box 106">
              <a:extLst>
                <a:ext uri="{FF2B5EF4-FFF2-40B4-BE49-F238E27FC236}">
                  <a16:creationId xmlns:a16="http://schemas.microsoft.com/office/drawing/2014/main" id="{799660F3-8D40-4316-AFA1-82EF53ADA0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" y="3834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solidFill>
                    <a:srgbClr val="FF0000"/>
                  </a:solidFill>
                  <a:latin typeface="VNtimes New Roman" pitchFamily="34" charset="0"/>
                  <a:sym typeface="Symbol" panose="05050102010706020507" pitchFamily="18" charset="2"/>
                </a:rPr>
                <a:t>       </a:t>
              </a:r>
            </a:p>
            <a:p>
              <a:pPr eaLnBrk="1" hangingPunct="1"/>
              <a:endPara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412" name="AutoShape 83">
            <a:extLst>
              <a:ext uri="{FF2B5EF4-FFF2-40B4-BE49-F238E27FC236}">
                <a16:creationId xmlns:a16="http://schemas.microsoft.com/office/drawing/2014/main" id="{A37F8DFC-6380-42CC-8B51-864E394FDF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09800" y="762001"/>
            <a:ext cx="8229600" cy="804863"/>
          </a:xfrm>
          <a:prstGeom prst="roundRect">
            <a:avLst>
              <a:gd name="adj" fmla="val 10889"/>
            </a:avLst>
          </a:prstGeom>
          <a:solidFill>
            <a:srgbClr val="FFFFFF"/>
          </a:solidFill>
          <a:ln w="38100">
            <a:solidFill>
              <a:srgbClr val="1A0597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800000"/>
                </a:solidFill>
                <a:latin typeface="Times New Roman" panose="02020603050405020304" pitchFamily="18" charset="0"/>
              </a:rPr>
              <a:t>Để tìm      của số 12 ta đã làm như thế nào?     </a:t>
            </a:r>
          </a:p>
        </p:txBody>
      </p:sp>
      <p:grpSp>
        <p:nvGrpSpPr>
          <p:cNvPr id="17413" name="Group 88">
            <a:extLst>
              <a:ext uri="{FF2B5EF4-FFF2-40B4-BE49-F238E27FC236}">
                <a16:creationId xmlns:a16="http://schemas.microsoft.com/office/drawing/2014/main" id="{A1FD565D-EDF7-4A57-A716-A47F277AA392}"/>
              </a:ext>
            </a:extLst>
          </p:cNvPr>
          <p:cNvGrpSpPr>
            <a:grpSpLocks/>
          </p:cNvGrpSpPr>
          <p:nvPr/>
        </p:nvGrpSpPr>
        <p:grpSpPr bwMode="auto">
          <a:xfrm>
            <a:off x="3581401" y="762001"/>
            <a:ext cx="385763" cy="881063"/>
            <a:chOff x="1776" y="2160"/>
            <a:chExt cx="243" cy="555"/>
          </a:xfrm>
        </p:grpSpPr>
        <p:sp>
          <p:nvSpPr>
            <p:cNvPr id="17416" name="Text Box 89">
              <a:extLst>
                <a:ext uri="{FF2B5EF4-FFF2-40B4-BE49-F238E27FC236}">
                  <a16:creationId xmlns:a16="http://schemas.microsoft.com/office/drawing/2014/main" id="{45BB0BFB-54EB-4FA3-9DAE-7E7661A51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160"/>
              <a:ext cx="1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7417" name="Text Box 90">
              <a:extLst>
                <a:ext uri="{FF2B5EF4-FFF2-40B4-BE49-F238E27FC236}">
                  <a16:creationId xmlns:a16="http://schemas.microsoft.com/office/drawing/2014/main" id="{48847422-7547-42AC-B813-324F3C06A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9" y="2388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7418" name="Line 91">
              <a:extLst>
                <a:ext uri="{FF2B5EF4-FFF2-40B4-BE49-F238E27FC236}">
                  <a16:creationId xmlns:a16="http://schemas.microsoft.com/office/drawing/2014/main" id="{2D71B7A4-4103-4A5B-9521-E7172706C1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448"/>
              <a:ext cx="144" cy="0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 Box 101">
            <a:extLst>
              <a:ext uri="{FF2B5EF4-FFF2-40B4-BE49-F238E27FC236}">
                <a16:creationId xmlns:a16="http://schemas.microsoft.com/office/drawing/2014/main" id="{D1C33AE5-C1B6-40F9-A0A3-C7D04B215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788" y="2851150"/>
            <a:ext cx="3124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10365"/>
                </a:solidFill>
                <a:latin typeface="Times New Roman" panose="02020603050405020304" pitchFamily="18" charset="0"/>
              </a:rPr>
              <a:t>12 :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3 x  2  </a:t>
            </a:r>
            <a:r>
              <a:rPr lang="en-US" altLang="en-US" sz="3200" b="1">
                <a:solidFill>
                  <a:srgbClr val="110365"/>
                </a:solidFill>
                <a:latin typeface="Times New Roman" panose="02020603050405020304" pitchFamily="18" charset="0"/>
              </a:rPr>
              <a:t>=  8</a:t>
            </a:r>
            <a:endParaRPr lang="en-US" altLang="en-US" sz="32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101">
            <a:extLst>
              <a:ext uri="{FF2B5EF4-FFF2-40B4-BE49-F238E27FC236}">
                <a16:creationId xmlns:a16="http://schemas.microsoft.com/office/drawing/2014/main" id="{2CE25C1F-FAEC-43A8-ABB4-907309715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058989"/>
            <a:ext cx="3124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10365"/>
                </a:solidFill>
                <a:latin typeface="Times New Roman" panose="02020603050405020304" pitchFamily="18" charset="0"/>
              </a:rPr>
              <a:t>12 x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2 : 3  </a:t>
            </a:r>
            <a:r>
              <a:rPr lang="en-US" altLang="en-US" sz="3200" b="1">
                <a:solidFill>
                  <a:srgbClr val="110365"/>
                </a:solidFill>
                <a:latin typeface="Times New Roman" panose="02020603050405020304" pitchFamily="18" charset="0"/>
              </a:rPr>
              <a:t>=  8</a:t>
            </a:r>
            <a:endParaRPr lang="en-US" altLang="en-US" sz="32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39">
            <a:extLst>
              <a:ext uri="{FF2B5EF4-FFF2-40B4-BE49-F238E27FC236}">
                <a16:creationId xmlns:a16="http://schemas.microsoft.com/office/drawing/2014/main" id="{E2F7BD32-9BFE-4670-B1AF-BF590CCD2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1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6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8435" name="Group 24">
            <a:extLst>
              <a:ext uri="{FF2B5EF4-FFF2-40B4-BE49-F238E27FC236}">
                <a16:creationId xmlns:a16="http://schemas.microsoft.com/office/drawing/2014/main" id="{54B94787-DCAA-4A0A-B104-240FFA181DAC}"/>
              </a:ext>
            </a:extLst>
          </p:cNvPr>
          <p:cNvGrpSpPr>
            <a:grpSpLocks/>
          </p:cNvGrpSpPr>
          <p:nvPr/>
        </p:nvGrpSpPr>
        <p:grpSpPr bwMode="auto">
          <a:xfrm>
            <a:off x="1841500" y="533401"/>
            <a:ext cx="8597900" cy="976313"/>
            <a:chOff x="152" y="3252"/>
            <a:chExt cx="5416" cy="615"/>
          </a:xfrm>
        </p:grpSpPr>
        <p:sp>
          <p:nvSpPr>
            <p:cNvPr id="18469" name="AutoShape 25">
              <a:extLst>
                <a:ext uri="{FF2B5EF4-FFF2-40B4-BE49-F238E27FC236}">
                  <a16:creationId xmlns:a16="http://schemas.microsoft.com/office/drawing/2014/main" id="{AF790D53-CB66-440F-BAB0-43168536F3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2" y="3320"/>
              <a:ext cx="5416" cy="507"/>
            </a:xfrm>
            <a:prstGeom prst="roundRect">
              <a:avLst>
                <a:gd name="adj" fmla="val 10889"/>
              </a:avLst>
            </a:prstGeom>
            <a:solidFill>
              <a:srgbClr val="FFFFFF"/>
            </a:solidFill>
            <a:ln w="38100">
              <a:solidFill>
                <a:srgbClr val="1A0597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3200" b="1" u="sng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3200" b="1">
                  <a:solidFill>
                    <a:srgbClr val="0033CC"/>
                  </a:solidFill>
                  <a:latin typeface="Times New Roman" panose="02020603050405020304" pitchFamily="18" charset="0"/>
                </a:rPr>
                <a:t>Muốn tìm     của số </a:t>
              </a: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12 </a:t>
              </a:r>
              <a:r>
                <a:rPr lang="en-US" altLang="en-US" sz="3200" b="1">
                  <a:solidFill>
                    <a:srgbClr val="006600"/>
                  </a:solidFill>
                  <a:latin typeface="Times New Roman" panose="02020603050405020304" pitchFamily="18" charset="0"/>
                </a:rPr>
                <a:t>ta lấy số </a:t>
              </a: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12 </a:t>
              </a:r>
              <a:r>
                <a:rPr lang="en-US" altLang="en-US" sz="3200" b="1">
                  <a:solidFill>
                    <a:srgbClr val="006600"/>
                  </a:solidFill>
                  <a:latin typeface="Times New Roman" panose="02020603050405020304" pitchFamily="18" charset="0"/>
                </a:rPr>
                <a:t>nhân với</a:t>
              </a: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</a:t>
              </a:r>
            </a:p>
            <a:p>
              <a:pPr algn="ctr" eaLnBrk="1" hangingPunct="1"/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</a:t>
              </a:r>
            </a:p>
          </p:txBody>
        </p:sp>
        <p:grpSp>
          <p:nvGrpSpPr>
            <p:cNvPr id="18470" name="Group 26">
              <a:extLst>
                <a:ext uri="{FF2B5EF4-FFF2-40B4-BE49-F238E27FC236}">
                  <a16:creationId xmlns:a16="http://schemas.microsoft.com/office/drawing/2014/main" id="{B24348A1-AC0A-4944-9425-4F49952148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7" y="3300"/>
              <a:ext cx="290" cy="567"/>
              <a:chOff x="2111" y="1776"/>
              <a:chExt cx="290" cy="567"/>
            </a:xfrm>
          </p:grpSpPr>
          <p:sp>
            <p:nvSpPr>
              <p:cNvPr id="18475" name="Text Box 27">
                <a:extLst>
                  <a:ext uri="{FF2B5EF4-FFF2-40B4-BE49-F238E27FC236}">
                    <a16:creationId xmlns:a16="http://schemas.microsoft.com/office/drawing/2014/main" id="{19081720-FE7E-46E8-B541-D9CA503672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1" y="1776"/>
                <a:ext cx="290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8476" name="Text Box 28">
                <a:extLst>
                  <a:ext uri="{FF2B5EF4-FFF2-40B4-BE49-F238E27FC236}">
                    <a16:creationId xmlns:a16="http://schemas.microsoft.com/office/drawing/2014/main" id="{43933AE2-BD27-46AF-9F55-9C09E75554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2016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8477" name="Line 29">
                <a:extLst>
                  <a:ext uri="{FF2B5EF4-FFF2-40B4-BE49-F238E27FC236}">
                    <a16:creationId xmlns:a16="http://schemas.microsoft.com/office/drawing/2014/main" id="{DF88E5E1-0D22-4098-9C87-006A03CFBD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064"/>
                <a:ext cx="195" cy="0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71" name="Group 30">
              <a:extLst>
                <a:ext uri="{FF2B5EF4-FFF2-40B4-BE49-F238E27FC236}">
                  <a16:creationId xmlns:a16="http://schemas.microsoft.com/office/drawing/2014/main" id="{BAF55423-BE55-460E-85CE-9A26899F3B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3252"/>
              <a:ext cx="240" cy="615"/>
              <a:chOff x="1692" y="1728"/>
              <a:chExt cx="240" cy="615"/>
            </a:xfrm>
          </p:grpSpPr>
          <p:sp>
            <p:nvSpPr>
              <p:cNvPr id="18472" name="Text Box 31">
                <a:extLst>
                  <a:ext uri="{FF2B5EF4-FFF2-40B4-BE49-F238E27FC236}">
                    <a16:creationId xmlns:a16="http://schemas.microsoft.com/office/drawing/2014/main" id="{D2CFCFAB-8372-4682-8F18-D11EF1D9E0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2" y="1728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8473" name="Text Box 32">
                <a:extLst>
                  <a:ext uri="{FF2B5EF4-FFF2-40B4-BE49-F238E27FC236}">
                    <a16:creationId xmlns:a16="http://schemas.microsoft.com/office/drawing/2014/main" id="{D31A2770-669B-4CDA-B67B-10D60AE581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2" y="2016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8474" name="Line 33">
                <a:extLst>
                  <a:ext uri="{FF2B5EF4-FFF2-40B4-BE49-F238E27FC236}">
                    <a16:creationId xmlns:a16="http://schemas.microsoft.com/office/drawing/2014/main" id="{AD6FF32C-9CEE-43A2-8560-C46A2AC0EC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2" y="206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8162" name="Text Box 34">
            <a:extLst>
              <a:ext uri="{FF2B5EF4-FFF2-40B4-BE49-F238E27FC236}">
                <a16:creationId xmlns:a16="http://schemas.microsoft.com/office/drawing/2014/main" id="{29D7EA8A-D738-4567-8F37-16C071C58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5" y="1811338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Tìm :       </a:t>
            </a:r>
          </a:p>
        </p:txBody>
      </p:sp>
      <p:grpSp>
        <p:nvGrpSpPr>
          <p:cNvPr id="5" name="Group 53">
            <a:extLst>
              <a:ext uri="{FF2B5EF4-FFF2-40B4-BE49-F238E27FC236}">
                <a16:creationId xmlns:a16="http://schemas.microsoft.com/office/drawing/2014/main" id="{CB8E1E15-B874-4DE7-B388-52E00C5EDB2B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438401"/>
            <a:ext cx="2133600" cy="881063"/>
            <a:chOff x="1008" y="2097"/>
            <a:chExt cx="1344" cy="555"/>
          </a:xfrm>
        </p:grpSpPr>
        <p:sp>
          <p:nvSpPr>
            <p:cNvPr id="18464" name="Text Box 35">
              <a:extLst>
                <a:ext uri="{FF2B5EF4-FFF2-40B4-BE49-F238E27FC236}">
                  <a16:creationId xmlns:a16="http://schemas.microsoft.com/office/drawing/2014/main" id="{C7D787B0-3ADD-4334-A6C8-2A7244106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</a:rPr>
                <a:t>a)       của 15</a:t>
              </a:r>
            </a:p>
          </p:txBody>
        </p:sp>
        <p:grpSp>
          <p:nvGrpSpPr>
            <p:cNvPr id="18465" name="Group 37">
              <a:extLst>
                <a:ext uri="{FF2B5EF4-FFF2-40B4-BE49-F238E27FC236}">
                  <a16:creationId xmlns:a16="http://schemas.microsoft.com/office/drawing/2014/main" id="{8F97A8B7-D70E-4DAA-A654-86E3512DFD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55"/>
              <a:chOff x="1776" y="2160"/>
              <a:chExt cx="243" cy="555"/>
            </a:xfrm>
          </p:grpSpPr>
          <p:sp>
            <p:nvSpPr>
              <p:cNvPr id="18466" name="Text Box 38">
                <a:extLst>
                  <a:ext uri="{FF2B5EF4-FFF2-40B4-BE49-F238E27FC236}">
                    <a16:creationId xmlns:a16="http://schemas.microsoft.com/office/drawing/2014/main" id="{1ED2D5E5-748B-4A0B-8F1F-8228BD5022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8467" name="Text Box 39">
                <a:extLst>
                  <a:ext uri="{FF2B5EF4-FFF2-40B4-BE49-F238E27FC236}">
                    <a16:creationId xmlns:a16="http://schemas.microsoft.com/office/drawing/2014/main" id="{D8A2901B-1915-42C9-A586-68A866CA4C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18468" name="Line 40">
                <a:extLst>
                  <a:ext uri="{FF2B5EF4-FFF2-40B4-BE49-F238E27FC236}">
                    <a16:creationId xmlns:a16="http://schemas.microsoft.com/office/drawing/2014/main" id="{C8D59BE9-DAD2-43B3-9AC0-F3372F398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52">
            <a:extLst>
              <a:ext uri="{FF2B5EF4-FFF2-40B4-BE49-F238E27FC236}">
                <a16:creationId xmlns:a16="http://schemas.microsoft.com/office/drawing/2014/main" id="{46F6296A-B783-484A-B715-EE7148735F3E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438401"/>
            <a:ext cx="2590800" cy="881063"/>
            <a:chOff x="2496" y="2112"/>
            <a:chExt cx="1632" cy="555"/>
          </a:xfrm>
        </p:grpSpPr>
        <p:sp>
          <p:nvSpPr>
            <p:cNvPr id="18458" name="Text Box 36">
              <a:extLst>
                <a:ext uri="{FF2B5EF4-FFF2-40B4-BE49-F238E27FC236}">
                  <a16:creationId xmlns:a16="http://schemas.microsoft.com/office/drawing/2014/main" id="{80E05D66-A864-4099-AE4A-5E51EC2B7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208"/>
              <a:ext cx="16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15           =</a:t>
              </a:r>
            </a:p>
          </p:txBody>
        </p:sp>
        <p:grpSp>
          <p:nvGrpSpPr>
            <p:cNvPr id="18459" name="Group 41">
              <a:extLst>
                <a:ext uri="{FF2B5EF4-FFF2-40B4-BE49-F238E27FC236}">
                  <a16:creationId xmlns:a16="http://schemas.microsoft.com/office/drawing/2014/main" id="{5FBA460F-DD64-46C8-A9B2-9BA2E2D2C7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555"/>
              <a:chOff x="1776" y="2160"/>
              <a:chExt cx="243" cy="555"/>
            </a:xfrm>
          </p:grpSpPr>
          <p:sp>
            <p:nvSpPr>
              <p:cNvPr id="18461" name="Text Box 42">
                <a:extLst>
                  <a:ext uri="{FF2B5EF4-FFF2-40B4-BE49-F238E27FC236}">
                    <a16:creationId xmlns:a16="http://schemas.microsoft.com/office/drawing/2014/main" id="{D9A428B5-7B20-461F-AB7F-D98ABCFD8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99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8462" name="Text Box 43">
                <a:extLst>
                  <a:ext uri="{FF2B5EF4-FFF2-40B4-BE49-F238E27FC236}">
                    <a16:creationId xmlns:a16="http://schemas.microsoft.com/office/drawing/2014/main" id="{135E850C-0129-4F16-8645-DB75310C5E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99000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18463" name="Line 44">
                <a:extLst>
                  <a:ext uri="{FF2B5EF4-FFF2-40B4-BE49-F238E27FC236}">
                    <a16:creationId xmlns:a16="http://schemas.microsoft.com/office/drawing/2014/main" id="{F92A9A81-DF8A-484C-B7BC-6872A6B61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0" name="Text Box 50">
              <a:extLst>
                <a:ext uri="{FF2B5EF4-FFF2-40B4-BE49-F238E27FC236}">
                  <a16:creationId xmlns:a16="http://schemas.microsoft.com/office/drawing/2014/main" id="{B224002A-8DD3-4FBC-AA4A-900F7F848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990033"/>
                  </a:solidFill>
                  <a:latin typeface="VNtimes New Roman" pitchFamily="34" charset="0"/>
                  <a:sym typeface="Symbol" panose="05050102010706020507" pitchFamily="18" charset="2"/>
                </a:rPr>
                <a:t> </a:t>
              </a:r>
              <a:r>
                <a:rPr lang="en-US" altLang="en-US" sz="3200" b="1">
                  <a:solidFill>
                    <a:srgbClr val="000000"/>
                  </a:solidFill>
                  <a:latin typeface="VNtimes New Roman" pitchFamily="34" charset="0"/>
                  <a:sym typeface="Symbol" panose="05050102010706020507" pitchFamily="18" charset="2"/>
                </a:rPr>
                <a:t>  </a:t>
              </a:r>
              <a:r>
                <a:rPr lang="en-US" altLang="en-US" sz="3200" b="1">
                  <a:latin typeface="VNtimes New Roman" pitchFamily="34" charset="0"/>
                  <a:sym typeface="Symbol" panose="05050102010706020507" pitchFamily="18" charset="2"/>
                </a:rPr>
                <a:t> </a:t>
              </a:r>
              <a:r>
                <a:rPr lang="en-US" altLang="en-US" sz="2800" b="1">
                  <a:latin typeface="VNtimes New Roman" pitchFamily="34" charset="0"/>
                  <a:sym typeface="Symbol" panose="05050102010706020507" pitchFamily="18" charset="2"/>
                </a:rPr>
                <a:t>   </a:t>
              </a:r>
            </a:p>
            <a:p>
              <a:pPr eaLnBrk="1" hangingPunct="1"/>
              <a:endParaRPr lang="en-US" altLang="en-US" sz="28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48179" name="Text Box 51">
            <a:extLst>
              <a:ext uri="{FF2B5EF4-FFF2-40B4-BE49-F238E27FC236}">
                <a16:creationId xmlns:a16="http://schemas.microsoft.com/office/drawing/2014/main" id="{830D3696-BD67-4A13-B9A8-6A372AE6E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614613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9" name="Group 54">
            <a:extLst>
              <a:ext uri="{FF2B5EF4-FFF2-40B4-BE49-F238E27FC236}">
                <a16:creationId xmlns:a16="http://schemas.microsoft.com/office/drawing/2014/main" id="{2E20C363-5DCF-44C8-8ADC-4141DCE1322C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3886201"/>
            <a:ext cx="2133600" cy="881063"/>
            <a:chOff x="1008" y="2097"/>
            <a:chExt cx="1344" cy="555"/>
          </a:xfrm>
        </p:grpSpPr>
        <p:sp>
          <p:nvSpPr>
            <p:cNvPr id="18453" name="Text Box 55">
              <a:extLst>
                <a:ext uri="{FF2B5EF4-FFF2-40B4-BE49-F238E27FC236}">
                  <a16:creationId xmlns:a16="http://schemas.microsoft.com/office/drawing/2014/main" id="{ED824E99-191A-4ED2-9878-75F3541B9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</a:rPr>
                <a:t>b)       của 40</a:t>
              </a:r>
            </a:p>
          </p:txBody>
        </p:sp>
        <p:grpSp>
          <p:nvGrpSpPr>
            <p:cNvPr id="18454" name="Group 56">
              <a:extLst>
                <a:ext uri="{FF2B5EF4-FFF2-40B4-BE49-F238E27FC236}">
                  <a16:creationId xmlns:a16="http://schemas.microsoft.com/office/drawing/2014/main" id="{B4B91C0B-BAE4-4F3E-AEB6-E3E8D56F2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55"/>
              <a:chOff x="1776" y="2160"/>
              <a:chExt cx="243" cy="555"/>
            </a:xfrm>
          </p:grpSpPr>
          <p:sp>
            <p:nvSpPr>
              <p:cNvPr id="18455" name="Text Box 57">
                <a:extLst>
                  <a:ext uri="{FF2B5EF4-FFF2-40B4-BE49-F238E27FC236}">
                    <a16:creationId xmlns:a16="http://schemas.microsoft.com/office/drawing/2014/main" id="{53B4E530-959C-466F-AE05-2406010442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8456" name="Text Box 58">
                <a:extLst>
                  <a:ext uri="{FF2B5EF4-FFF2-40B4-BE49-F238E27FC236}">
                    <a16:creationId xmlns:a16="http://schemas.microsoft.com/office/drawing/2014/main" id="{D406F291-C4DD-444E-841E-29707099D2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8457" name="Line 59">
                <a:extLst>
                  <a:ext uri="{FF2B5EF4-FFF2-40B4-BE49-F238E27FC236}">
                    <a16:creationId xmlns:a16="http://schemas.microsoft.com/office/drawing/2014/main" id="{1150B894-871E-4BC8-B3E9-25D2B11F8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8188" name="Text Box 60">
            <a:extLst>
              <a:ext uri="{FF2B5EF4-FFF2-40B4-BE49-F238E27FC236}">
                <a16:creationId xmlns:a16="http://schemas.microsoft.com/office/drawing/2014/main" id="{364D6089-8EEB-4B18-8267-BC36E4930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038601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1" name="Group 61">
            <a:extLst>
              <a:ext uri="{FF2B5EF4-FFF2-40B4-BE49-F238E27FC236}">
                <a16:creationId xmlns:a16="http://schemas.microsoft.com/office/drawing/2014/main" id="{9AD3FC32-C61B-4941-B0DC-3F4245D9229D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3886201"/>
            <a:ext cx="2590800" cy="881063"/>
            <a:chOff x="2496" y="2112"/>
            <a:chExt cx="1632" cy="555"/>
          </a:xfrm>
        </p:grpSpPr>
        <p:sp>
          <p:nvSpPr>
            <p:cNvPr id="18447" name="Text Box 62">
              <a:extLst>
                <a:ext uri="{FF2B5EF4-FFF2-40B4-BE49-F238E27FC236}">
                  <a16:creationId xmlns:a16="http://schemas.microsoft.com/office/drawing/2014/main" id="{6FBC06DC-7617-4092-BD54-9FB0C3683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208"/>
              <a:ext cx="16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990000"/>
                  </a:solidFill>
                  <a:latin typeface="Times New Roman" panose="02020603050405020304" pitchFamily="18" charset="0"/>
                </a:rPr>
                <a:t>40           =  </a:t>
              </a:r>
            </a:p>
          </p:txBody>
        </p:sp>
        <p:grpSp>
          <p:nvGrpSpPr>
            <p:cNvPr id="18448" name="Group 63">
              <a:extLst>
                <a:ext uri="{FF2B5EF4-FFF2-40B4-BE49-F238E27FC236}">
                  <a16:creationId xmlns:a16="http://schemas.microsoft.com/office/drawing/2014/main" id="{5DF7F1FA-F670-4728-B059-98574EFE26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555"/>
              <a:chOff x="1776" y="2160"/>
              <a:chExt cx="243" cy="555"/>
            </a:xfrm>
          </p:grpSpPr>
          <p:sp>
            <p:nvSpPr>
              <p:cNvPr id="18450" name="Text Box 64">
                <a:extLst>
                  <a:ext uri="{FF2B5EF4-FFF2-40B4-BE49-F238E27FC236}">
                    <a16:creationId xmlns:a16="http://schemas.microsoft.com/office/drawing/2014/main" id="{5C00AA2A-F997-4B59-B7DE-22BADF9A08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99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8451" name="Text Box 65">
                <a:extLst>
                  <a:ext uri="{FF2B5EF4-FFF2-40B4-BE49-F238E27FC236}">
                    <a16:creationId xmlns:a16="http://schemas.microsoft.com/office/drawing/2014/main" id="{C942B72B-92C9-4A4A-80A0-B07115ABEC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990000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8452" name="Line 66">
                <a:extLst>
                  <a:ext uri="{FF2B5EF4-FFF2-40B4-BE49-F238E27FC236}">
                    <a16:creationId xmlns:a16="http://schemas.microsoft.com/office/drawing/2014/main" id="{280E42FE-EF0E-425E-9D27-5B3B9EEA2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49" name="Text Box 67">
              <a:extLst>
                <a:ext uri="{FF2B5EF4-FFF2-40B4-BE49-F238E27FC236}">
                  <a16:creationId xmlns:a16="http://schemas.microsoft.com/office/drawing/2014/main" id="{A7FB1D89-2C57-4CB5-8A21-966C4F310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990033"/>
                  </a:solidFill>
                  <a:latin typeface="VNtimes New Roman" pitchFamily="34" charset="0"/>
                  <a:sym typeface="Symbol" panose="05050102010706020507" pitchFamily="18" charset="2"/>
                </a:rPr>
                <a:t> </a:t>
              </a:r>
              <a:r>
                <a:rPr lang="en-US" altLang="en-US" sz="3200" b="1">
                  <a:solidFill>
                    <a:srgbClr val="000000"/>
                  </a:solidFill>
                  <a:latin typeface="VNtimes New Roman" pitchFamily="34" charset="0"/>
                  <a:sym typeface="Symbol" panose="05050102010706020507" pitchFamily="18" charset="2"/>
                </a:rPr>
                <a:t>  </a:t>
              </a:r>
              <a:r>
                <a:rPr lang="en-US" altLang="en-US" sz="3200" b="1">
                  <a:latin typeface="VNtimes New Roman" pitchFamily="34" charset="0"/>
                  <a:sym typeface="Symbol" panose="05050102010706020507" pitchFamily="18" charset="2"/>
                </a:rPr>
                <a:t> </a:t>
              </a:r>
              <a:r>
                <a:rPr lang="en-US" altLang="en-US" sz="2800" b="1">
                  <a:latin typeface="VNtimes New Roman" pitchFamily="34" charset="0"/>
                  <a:sym typeface="Symbol" panose="05050102010706020507" pitchFamily="18" charset="2"/>
                </a:rPr>
                <a:t>   </a:t>
              </a:r>
            </a:p>
            <a:p>
              <a:pPr eaLnBrk="1" hangingPunct="1"/>
              <a:endParaRPr lang="en-US" altLang="en-US" sz="28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48196" name="Oval 68">
            <a:extLst>
              <a:ext uri="{FF2B5EF4-FFF2-40B4-BE49-F238E27FC236}">
                <a16:creationId xmlns:a16="http://schemas.microsoft.com/office/drawing/2014/main" id="{E1438629-C55F-4562-BA64-A57EA379D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105401"/>
            <a:ext cx="8610600" cy="16049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1A0597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Muốn tìm phân số của một số </a:t>
            </a:r>
            <a:r>
              <a:rPr lang="en-US" altLang="en-US" sz="3200" b="1">
                <a:solidFill>
                  <a:srgbClr val="0033CC"/>
                </a:solidFill>
                <a:latin typeface="Times New Roman" panose="02020603050405020304" pitchFamily="18" charset="0"/>
              </a:rPr>
              <a:t>ta lấy số đó </a:t>
            </a:r>
          </a:p>
          <a:p>
            <a:pPr algn="ctr" eaLnBrk="1" hangingPunct="1"/>
            <a:r>
              <a:rPr lang="en-US" altLang="en-US" sz="3200" b="1">
                <a:solidFill>
                  <a:srgbClr val="0033CC"/>
                </a:solidFill>
                <a:latin typeface="Times New Roman" panose="02020603050405020304" pitchFamily="18" charset="0"/>
              </a:rPr>
              <a:t> nhân với phân số cần tìm</a:t>
            </a:r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8197" name="Text Box 69">
            <a:extLst>
              <a:ext uri="{FF2B5EF4-FFF2-40B4-BE49-F238E27FC236}">
                <a16:creationId xmlns:a16="http://schemas.microsoft.com/office/drawing/2014/main" id="{A4ADEBCD-163A-4130-98A2-495302E40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1782763"/>
            <a:ext cx="152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990000"/>
                </a:solidFill>
                <a:latin typeface="Times New Roman" panose="02020603050405020304" pitchFamily="18" charset="0"/>
              </a:rPr>
              <a:t>Ví dụ:</a:t>
            </a:r>
          </a:p>
        </p:txBody>
      </p:sp>
      <p:sp>
        <p:nvSpPr>
          <p:cNvPr id="7218" name="Text Box 50">
            <a:extLst>
              <a:ext uri="{FF2B5EF4-FFF2-40B4-BE49-F238E27FC236}">
                <a16:creationId xmlns:a16="http://schemas.microsoft.com/office/drawing/2014/main" id="{33B0A960-8F4C-43E9-A555-50CDB1741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1" y="2605088"/>
            <a:ext cx="733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7219" name="Text Box 51">
            <a:extLst>
              <a:ext uri="{FF2B5EF4-FFF2-40B4-BE49-F238E27FC236}">
                <a16:creationId xmlns:a16="http://schemas.microsoft.com/office/drawing/2014/main" id="{364F66AC-0E64-4427-86EE-B2D57DBBF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3" y="4052888"/>
            <a:ext cx="1371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2" grpId="0"/>
      <p:bldP spid="48179" grpId="0"/>
      <p:bldP spid="48188" grpId="0"/>
      <p:bldP spid="48196" grpId="0" animBg="1"/>
      <p:bldP spid="48197" grpId="0"/>
      <p:bldP spid="7218" grpId="0"/>
      <p:bldP spid="72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6901549-FEC6-4727-A2AF-25257C68F208}"/>
              </a:ext>
            </a:extLst>
          </p:cNvPr>
          <p:cNvGrpSpPr/>
          <p:nvPr/>
        </p:nvGrpSpPr>
        <p:grpSpPr>
          <a:xfrm>
            <a:off x="-127322" y="-56597"/>
            <a:ext cx="13517480" cy="7422597"/>
            <a:chOff x="-127323" y="-30021"/>
            <a:chExt cx="13517480" cy="733157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EDB7541-23A6-4555-B3BD-BEF5E75A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323" y="-30021"/>
              <a:ext cx="12319323" cy="68472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739DF6C-85CC-419B-A49B-2656BD7C4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6" t="22537" r="5843" b="21537"/>
            <a:stretch/>
          </p:blipFill>
          <p:spPr>
            <a:xfrm flipH="1" flipV="1">
              <a:off x="-1" y="111701"/>
              <a:ext cx="13390158" cy="71898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00122" y="1464284"/>
            <a:ext cx="9537397" cy="4524315"/>
            <a:chOff x="1801157" y="2523744"/>
            <a:chExt cx="7541020" cy="4524315"/>
          </a:xfrm>
        </p:grpSpPr>
        <p:sp>
          <p:nvSpPr>
            <p:cNvPr id="22" name="TextBox 21"/>
            <p:cNvSpPr txBox="1"/>
            <p:nvPr/>
          </p:nvSpPr>
          <p:spPr>
            <a:xfrm>
              <a:off x="1837944" y="2523744"/>
              <a:ext cx="750423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solidFill>
                    <a:srgbClr val="50B8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</a:t>
              </a:r>
            </a:p>
            <a:p>
              <a:pPr algn="r"/>
              <a:r>
                <a:rPr lang="en-US" sz="14400" dirty="0">
                  <a:solidFill>
                    <a:srgbClr val="50B8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01157" y="2523744"/>
              <a:ext cx="741543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latin typeface="Arial" panose="020B0604020202020204" pitchFamily="34" charset="0"/>
                  <a:cs typeface="Arial" panose="020B0604020202020204" pitchFamily="34" charset="0"/>
                </a:rPr>
                <a:t>LUYỆN </a:t>
              </a:r>
            </a:p>
            <a:p>
              <a:pPr algn="r"/>
              <a:r>
                <a:rPr lang="en-US" sz="14400" dirty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458684"/>
            <a:ext cx="3616960" cy="36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14064" y="1314628"/>
                <a:ext cx="6924656" cy="4309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800" dirty="0">
                    <a:latin typeface="UTM Avo" panose="02040603050506020204" pitchFamily="18" charset="0"/>
                  </a:rPr>
                  <a:t> 35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,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64" y="1314628"/>
                <a:ext cx="6924656" cy="4309193"/>
              </a:xfrm>
              <a:prstGeom prst="rect">
                <a:avLst/>
              </a:prstGeom>
              <a:blipFill>
                <a:blip r:embed="rId3"/>
                <a:stretch>
                  <a:fillRect l="-4049" t="-3395" r="-3961" b="-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04" y="560322"/>
            <a:ext cx="4785596" cy="59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3904" y="648056"/>
                <a:ext cx="10988656" cy="2375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000" dirty="0">
                    <a:latin typeface="UTM Avo" panose="02040603050506020204" pitchFamily="18" charset="0"/>
                  </a:rPr>
                  <a:t> 35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,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04" y="648056"/>
                <a:ext cx="10988656" cy="2375330"/>
              </a:xfrm>
              <a:prstGeom prst="rect">
                <a:avLst/>
              </a:prstGeom>
              <a:blipFill>
                <a:blip r:embed="rId3"/>
                <a:stretch>
                  <a:fillRect l="-1941" r="-19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3943792" y="745668"/>
            <a:ext cx="2621395" cy="99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9212038" y="1506870"/>
            <a:ext cx="228338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3698114" y="2295069"/>
            <a:ext cx="6062335" cy="2607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782588" y="2295069"/>
            <a:ext cx="24126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641993" y="553953"/>
            <a:ext cx="436880" cy="1320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82588" y="3040037"/>
                <a:ext cx="10540065" cy="3169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xếp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loại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khá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lớp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35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= 21 (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 21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88" y="3040037"/>
                <a:ext cx="10540065" cy="3169907"/>
              </a:xfrm>
              <a:prstGeom prst="rect">
                <a:avLst/>
              </a:prstGeom>
              <a:blipFill>
                <a:blip r:embed="rId4"/>
                <a:stretch>
                  <a:fillRect t="-3077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0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950133" y="2296628"/>
            <a:ext cx="7678438" cy="1214625"/>
            <a:chOff x="4986593" y="3536004"/>
            <a:chExt cx="7678438" cy="1214625"/>
          </a:xfrm>
        </p:grpSpPr>
        <p:sp>
          <p:nvSpPr>
            <p:cNvPr id="20" name="TextBox 19"/>
            <p:cNvSpPr txBox="1"/>
            <p:nvPr/>
          </p:nvSpPr>
          <p:spPr>
            <a:xfrm>
              <a:off x="4986593" y="3550300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KHỞI ĐỘNG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357" y="3536004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KHỞI ĐỘNG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17264" y="1233348"/>
                <a:ext cx="6924656" cy="4300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M</a:t>
                </a:r>
                <a:r>
                  <a:rPr lang="en-US" sz="4800" dirty="0">
                    <a:latin typeface="UTM Avo" panose="02040603050506020204" pitchFamily="18" charset="0"/>
                  </a:rPr>
                  <a:t>ột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4" y="1233348"/>
                <a:ext cx="6924656" cy="4300473"/>
              </a:xfrm>
              <a:prstGeom prst="rect">
                <a:avLst/>
              </a:prstGeom>
              <a:blipFill>
                <a:blip r:embed="rId3"/>
                <a:stretch>
                  <a:fillRect l="-3961" t="-3399" r="-4049" b="-6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5737" r="26175" b="9612"/>
          <a:stretch/>
        </p:blipFill>
        <p:spPr>
          <a:xfrm>
            <a:off x="7929953" y="484560"/>
            <a:ext cx="3611807" cy="5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UTM Avo" panose="02040603050506020204" pitchFamily="18" charset="0"/>
                  </a:rPr>
                  <a:t>M</a:t>
                </a:r>
                <a:r>
                  <a:rPr lang="en-US" sz="3600" dirty="0">
                    <a:latin typeface="UTM Avo" panose="02040603050506020204" pitchFamily="18" charset="0"/>
                  </a:rPr>
                  <a:t>ột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  <a:blipFill>
                <a:blip r:embed="rId3"/>
                <a:stretch>
                  <a:fillRect l="-1659" t="-4261" r="-1604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7341634" y="508527"/>
            <a:ext cx="3086636" cy="75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0566742" y="1092249"/>
            <a:ext cx="103278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708580" y="1893634"/>
            <a:ext cx="182913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674540" y="956317"/>
            <a:ext cx="436880" cy="11745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4000" b="1" dirty="0">
                  <a:solidFill>
                    <a:srgbClr val="00B05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sân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trường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120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= 100 (m)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 100 m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  <a:blipFill>
                <a:blip r:embed="rId4"/>
                <a:stretch>
                  <a:fillRect l="-1543" t="-3180" r="-1486" b="-6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7AFDFA-DDC4-4CED-B46B-0BF9FAAD4E62}"/>
              </a:ext>
            </a:extLst>
          </p:cNvPr>
          <p:cNvCxnSpPr>
            <a:cxnSpLocks/>
          </p:cNvCxnSpPr>
          <p:nvPr/>
        </p:nvCxnSpPr>
        <p:spPr>
          <a:xfrm>
            <a:off x="3111420" y="1884837"/>
            <a:ext cx="16455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C749F1-E639-4CBA-82D9-C7693F27828F}"/>
              </a:ext>
            </a:extLst>
          </p:cNvPr>
          <p:cNvCxnSpPr>
            <a:cxnSpLocks/>
          </p:cNvCxnSpPr>
          <p:nvPr/>
        </p:nvCxnSpPr>
        <p:spPr>
          <a:xfrm>
            <a:off x="5020701" y="1893634"/>
            <a:ext cx="28801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8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D12AB5-8557-4BA7-BF01-AED4A6A8562C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57400" y="609600"/>
            <a:ext cx="8305800" cy="1843390"/>
          </a:xfrm>
          <a:prstGeom prst="rect">
            <a:avLst/>
          </a:prstGeom>
          <a:blipFill rotWithShape="0">
            <a:blip r:embed="rId2"/>
            <a:stretch>
              <a:fillRect l="-1542" t="-3311" b="-8609"/>
            </a:stretch>
          </a:blipFill>
        </p:spPr>
        <p:txBody>
          <a:bodyPr/>
          <a:lstStyle/>
          <a:p>
            <a:pPr>
              <a:defRPr/>
            </a:pPr>
            <a:r>
              <a:rPr lang="en-US" sz="2000">
                <a:noFill/>
              </a:rPr>
              <a:t> 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A3AC8468-0EA5-40FE-A154-AC1C4DA8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275139"/>
            <a:ext cx="7010400" cy="769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x     = 18 (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9D0E558F-60A7-44F2-8EB5-C0C2452B4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505200"/>
            <a:ext cx="70104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5489C293-34B7-44B0-800A-73E0EE3BE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338" y="5211763"/>
            <a:ext cx="5562600" cy="768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 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1492887D-4CD4-48FB-ADFF-8B149004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4" y="2717801"/>
            <a:ext cx="2586037" cy="708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4D6F84-40DD-491F-9D76-0456C4BB0E34}"/>
              </a:ext>
            </a:extLst>
          </p:cNvPr>
          <p:cNvGrpSpPr>
            <a:grpSpLocks/>
          </p:cNvGrpSpPr>
          <p:nvPr/>
        </p:nvGrpSpPr>
        <p:grpSpPr bwMode="auto">
          <a:xfrm>
            <a:off x="4244976" y="4114801"/>
            <a:ext cx="455613" cy="1350963"/>
            <a:chOff x="1860" y="1061"/>
            <a:chExt cx="215" cy="851"/>
          </a:xfrm>
        </p:grpSpPr>
        <p:sp>
          <p:nvSpPr>
            <p:cNvPr id="25608" name="Text Box 59">
              <a:extLst>
                <a:ext uri="{FF2B5EF4-FFF2-40B4-BE49-F238E27FC236}">
                  <a16:creationId xmlns:a16="http://schemas.microsoft.com/office/drawing/2014/main" id="{4B2F4B51-B9C2-464D-A404-97E2555A8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" y="1061"/>
              <a:ext cx="20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09" name="Line 60">
              <a:extLst>
                <a:ext uri="{FF2B5EF4-FFF2-40B4-BE49-F238E27FC236}">
                  <a16:creationId xmlns:a16="http://schemas.microsoft.com/office/drawing/2014/main" id="{36960AEE-80D6-43F1-9383-B2ED91EE1C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6" y="1486"/>
              <a:ext cx="1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Text Box 61">
              <a:extLst>
                <a:ext uri="{FF2B5EF4-FFF2-40B4-BE49-F238E27FC236}">
                  <a16:creationId xmlns:a16="http://schemas.microsoft.com/office/drawing/2014/main" id="{61250BE1-930C-466A-94A9-D06BB7676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0" y="1466"/>
              <a:ext cx="20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Box 9">
            <a:extLst>
              <a:ext uri="{FF2B5EF4-FFF2-40B4-BE49-F238E27FC236}">
                <a16:creationId xmlns:a16="http://schemas.microsoft.com/office/drawing/2014/main" id="{8E752585-7FC2-D16E-71DE-89BF0FE55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823" y="4275138"/>
            <a:ext cx="7010400" cy="769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x     = 18 (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31E88A22-BB64-97E7-ABC2-410B618BF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161" y="5211762"/>
            <a:ext cx="5562600" cy="768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 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2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22537" r="5843" b="21537"/>
          <a:stretch/>
        </p:blipFill>
        <p:spPr>
          <a:xfrm flipH="1" flipV="1">
            <a:off x="-1" y="111701"/>
            <a:ext cx="13390158" cy="71898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F64012-C689-430D-A058-F0AC5AD72C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3438" y="2047164"/>
            <a:ext cx="5280545" cy="54177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97696" y="1444922"/>
            <a:ext cx="9480616" cy="3046988"/>
            <a:chOff x="1697696" y="1444922"/>
            <a:chExt cx="9480616" cy="3046988"/>
          </a:xfrm>
        </p:grpSpPr>
        <p:sp>
          <p:nvSpPr>
            <p:cNvPr id="16" name="TextBox 15"/>
            <p:cNvSpPr txBox="1"/>
            <p:nvPr/>
          </p:nvSpPr>
          <p:spPr>
            <a:xfrm>
              <a:off x="1697696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</a:t>
              </a:r>
            </a:p>
            <a:p>
              <a:r>
                <a:rPr lang="en-US" sz="9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TẠM BIỆT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32088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Arial" panose="020B0604020202020204" pitchFamily="34" charset="0"/>
                  <a:cs typeface="Arial" panose="020B0604020202020204" pitchFamily="34" charset="0"/>
                </a:rPr>
                <a:t>CHÀO </a:t>
              </a:r>
            </a:p>
            <a:p>
              <a:r>
                <a:rPr lang="en-US" sz="9600" dirty="0">
                  <a:latin typeface="Arial" panose="020B0604020202020204" pitchFamily="34" charset="0"/>
                  <a:cs typeface="Arial" panose="020B0604020202020204" pitchFamily="34" charset="0"/>
                </a:rPr>
                <a:t>TẠM 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6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1" y="-78290"/>
            <a:ext cx="15404123" cy="7393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0856" y="2074842"/>
            <a:ext cx="9452904" cy="2800768"/>
            <a:chOff x="1580856" y="2074842"/>
            <a:chExt cx="9452904" cy="2800768"/>
          </a:xfrm>
        </p:grpSpPr>
        <p:sp>
          <p:nvSpPr>
            <p:cNvPr id="19" name="TextBox 18"/>
            <p:cNvSpPr txBox="1"/>
            <p:nvPr/>
          </p:nvSpPr>
          <p:spPr>
            <a:xfrm>
              <a:off x="1580856" y="2074843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9EC7FD"/>
                  </a:solidFill>
                  <a:latin typeface="UTM Futura Extra" panose="02040603050506020204" pitchFamily="18" charset="0"/>
                </a:rPr>
                <a:t>TRÁI TÁO CỦA NEWTON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87536" y="2074842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Futura Extra" panose="02040603050506020204" pitchFamily="18" charset="0"/>
                </a:rPr>
                <a:t>TRÁI TÁO CỦA NEWTON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78881" y="1205311"/>
            <a:ext cx="4036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Trò</a:t>
            </a:r>
            <a:r>
              <a:rPr lang="en-US" sz="6600" dirty="0">
                <a:solidFill>
                  <a:srgbClr val="50B893"/>
                </a:solidFill>
                <a:latin typeface="UTM Flavour" panose="02040603050506020204" pitchFamily="18" charset="0"/>
              </a:rPr>
              <a:t> </a:t>
            </a:r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chơi</a:t>
            </a:r>
            <a:endParaRPr lang="en-US" sz="6600" dirty="0">
              <a:solidFill>
                <a:srgbClr val="50B893"/>
              </a:solidFill>
              <a:latin typeface="UTM Flavou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56" y="251968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56" y="226079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79" y="270554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4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402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3.54167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4.79167E-6 0.486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39" y="215497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69" y="184743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63" y="55960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98" y="607154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6" y="561591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2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2.70833E-6 0.5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14</m:t>
                    </m:r>
                  </m:oMath>
                </a14:m>
                <a:endParaRPr lang="en-US" sz="60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38" y="19437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5" y="2683392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78" y="339613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4602480" y="3471649"/>
            <a:ext cx="724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38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8" y="57395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1" y="553650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06" y="577738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70" y="529186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71" y="57168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7" y="55546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11" y="60022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1.875E-6 0.536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0.4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0.374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9444" y="4092702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43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71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95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63" y="1992037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317573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317573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445589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445589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600004" y="1297474"/>
            <a:ext cx="7322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Newton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táo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/>
              <p:cNvSpPr/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bao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nhiêu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9" name="Rectangle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  <a:blipFill>
                <a:blip r:embed="rId7"/>
                <a:stretch>
                  <a:fillRect r="-2041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8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3422544-A151-ACA4-3B71-5DF2E797D01F}"/>
              </a:ext>
            </a:extLst>
          </p:cNvPr>
          <p:cNvSpPr/>
          <p:nvPr/>
        </p:nvSpPr>
        <p:spPr>
          <a:xfrm>
            <a:off x="924674" y="914400"/>
            <a:ext cx="10531011" cy="5229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771900" algn="ctr"/>
              </a:tabLst>
            </a:pP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771900" algn="ctr"/>
              </a:tabLst>
            </a:pP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thạo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10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50B893"/>
      </a:accent2>
      <a:accent3>
        <a:srgbClr val="FFAD2D"/>
      </a:accent3>
      <a:accent4>
        <a:srgbClr val="50B893"/>
      </a:accent4>
      <a:accent5>
        <a:srgbClr val="FFAD2D"/>
      </a:accent5>
      <a:accent6>
        <a:srgbClr val="50B893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546</Words>
  <Application>Microsoft Office PowerPoint</Application>
  <PresentationFormat>Widescreen</PresentationFormat>
  <Paragraphs>143</Paragraphs>
  <Slides>24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Cambria Math</vt:lpstr>
      <vt:lpstr>Arial</vt:lpstr>
      <vt:lpstr>Tahoma</vt:lpstr>
      <vt:lpstr>UTM Avo</vt:lpstr>
      <vt:lpstr>UTM Flavour</vt:lpstr>
      <vt:lpstr>UTM Futura Extra</vt:lpstr>
      <vt:lpstr>等线 Light</vt:lpstr>
      <vt:lpstr>VNtimes New Roman</vt:lpstr>
      <vt:lpstr>Times New Roman</vt:lpstr>
      <vt:lpstr>DengXian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GVCB Hoàng Hương Duyên</cp:lastModifiedBy>
  <cp:revision>37</cp:revision>
  <dcterms:created xsi:type="dcterms:W3CDTF">2019-03-16T10:07:25Z</dcterms:created>
  <dcterms:modified xsi:type="dcterms:W3CDTF">2023-02-28T14:10:26Z</dcterms:modified>
  <cp:version>P07</cp:version>
</cp:coreProperties>
</file>