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sldIdLst>
    <p:sldId id="298" r:id="rId3"/>
    <p:sldId id="313" r:id="rId4"/>
    <p:sldId id="336" r:id="rId5"/>
    <p:sldId id="300" r:id="rId6"/>
    <p:sldId id="318" r:id="rId7"/>
    <p:sldId id="305" r:id="rId8"/>
    <p:sldId id="337" r:id="rId9"/>
    <p:sldId id="302" r:id="rId10"/>
    <p:sldId id="306" r:id="rId11"/>
    <p:sldId id="307" r:id="rId12"/>
    <p:sldId id="309" r:id="rId13"/>
    <p:sldId id="338" r:id="rId14"/>
    <p:sldId id="339" r:id="rId15"/>
    <p:sldId id="315" r:id="rId16"/>
    <p:sldId id="317" r:id="rId17"/>
    <p:sldId id="320" r:id="rId18"/>
  </p:sldIdLst>
  <p:sldSz cx="12192000" cy="6858000"/>
  <p:notesSz cx="6858000" cy="9144000"/>
  <p:embeddedFontLst>
    <p:embeddedFont>
      <p:font typeface="#9Slide03 Arima Madurai Black" panose="020B0604020202020204" charset="0"/>
      <p:bold r:id="rId19"/>
    </p:embeddedFont>
    <p:embeddedFont>
      <p:font typeface="#9Slide07 HoneyCream" panose="020B0604020202020204" charset="0"/>
      <p:regular r:id="rId20"/>
    </p:embeddedFont>
    <p:embeddedFont>
      <p:font typeface="Arial Black" panose="020B0A040201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2549"/>
    <a:srgbClr val="CC66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6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7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594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6570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1CEBC1-3A73-4315-A4BE-C69A6D2FE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6F5F68-D522-4BF6-A986-7CAB433CC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B022D-95BF-4673-8F38-F35CED7C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B39BC9-A304-4449-820A-27831531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7CA247-1264-4D01-8978-476BD808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7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A31FF0-F1CF-476C-9F81-4A4F60AF1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F6467-3E18-4404-B06C-50C2C0699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68887C-DB17-4180-AD8C-2F7A4B75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AFC9C5-5355-44EF-A50E-0028AC545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BF9BA4-7BD7-47F8-83C7-93A299DD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9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3AD58E-93D0-470D-B3CA-E1E45E90D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F740E2-433C-4B4F-8E7A-90978F215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BC0B9E-DF3A-4412-84DA-ED1478E8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85BC12-7C17-47FD-B85B-CF5F5F7F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346CD6-1748-4DA1-B1CE-7E2ECEBC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3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DDAD3C-FD3E-4B78-8B53-DAF08C14D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4D37D5-0F8C-475F-9CAE-9893DB599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EAD17B-468D-4E5F-8C43-623450FD4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82F0-6E72-43CD-B204-C07171CA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DF98BF-C7CD-4D27-B62F-9FB8239C6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3CFF30-8C08-4B0F-B080-208510DE3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3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DDEF7F-32D3-4943-ABB3-A3F334121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4E0824-1507-43EB-A8D9-CF20749E0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B12E97-EDA6-49BD-A2D8-ED29FB1E2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EB3BDE9-72FF-4FF6-8D0E-B429DD34D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C7B89A5-10DD-426E-8625-B2A13E8D6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D35187D-FD87-48E4-A4E3-2FFA50AD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84AFB86-2EFF-46DF-984F-B80AF2987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86914BC-814C-4A0F-BF82-9D81522F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0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8B41BF-5A95-4149-B996-D773A20F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876C26-5951-4572-95AE-FC68D712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E5BBB4E-40EF-42EE-AE0E-94F18B117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F11B66-E92B-4512-AC30-104DB9CF4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52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79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CBC602-D6D2-41EE-9D1B-CDB4C4F75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BF858F9-84EB-421C-BC73-CBCA62FBD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2547D3-3A49-418D-B41A-8C7CC3D5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7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71DEC4-111C-4378-B1E0-A6413B420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A8B7A1-3DD3-4C88-B847-A2DA5BCFD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FF1518-EB0F-42F8-A04E-5688B8CB8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923E56-85BD-4F08-AF59-715549B69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AD75BC-4C20-486C-9907-DD22AECE1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A4D148-F536-4323-8CED-A281145F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6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21E5E0-F936-440E-AC84-AA71B4C38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C05369F-9921-4409-96E1-A1C8CCAF36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E6F79E-9C68-45C6-BEEB-83E030DA4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410CA4-68C9-4067-BCF4-B0FF8A35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576913E-07B7-4250-BD28-9DA5126D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E5A8E6-5720-446E-84C1-4C80A639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2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3187B-E510-4C6A-B32D-97FB006C3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86DE42-5A2D-44CF-A3AE-70E987E70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93DE87-164C-4656-A5F9-2B001BAB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FE468D-5F9A-41A6-859F-1696A47E5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929840-4974-4DB8-BFC6-103289EB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5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6B7E98-729A-456D-A387-ABA90C2CE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E20ABF-DB81-47C0-BFD0-A0B40E08F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6EFA5D-658C-4445-BF28-FE335983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206049-7557-4619-8DC6-D07F9CC8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8EDDE0-5DDA-4C50-9410-75FC69B41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19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8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4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1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9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80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37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3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1DABE-6EF4-4A60-9BDB-46023C9E6ED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1314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36B3A2D-B82A-4E33-BCA1-25B09D901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544506-FAF7-486E-B643-F49BBE0BF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9FA99A-2B75-4B9F-A513-D5D8661ED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C068C2-8B98-4AC2-9213-FB997B520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5539E6-5D67-49A3-B1EA-3A50E4E93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75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2463433A-0B0C-4276-82EF-1A32DB3BB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8746" r="-540"/>
          <a:stretch/>
        </p:blipFill>
        <p:spPr>
          <a:xfrm>
            <a:off x="-1289879" y="-62300"/>
            <a:ext cx="13554765" cy="6920300"/>
          </a:xfrm>
          <a:prstGeom prst="rect">
            <a:avLst/>
          </a:prstGeom>
        </p:spPr>
      </p:pic>
      <p:pic>
        <p:nvPicPr>
          <p:cNvPr id="11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0"/>
            <a:ext cx="12192001" cy="692030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2EB3D52-A421-492C-B8C6-0FAE8457A01C}"/>
              </a:ext>
            </a:extLst>
          </p:cNvPr>
          <p:cNvGrpSpPr/>
          <p:nvPr/>
        </p:nvGrpSpPr>
        <p:grpSpPr>
          <a:xfrm>
            <a:off x="557848" y="1155060"/>
            <a:ext cx="9050582" cy="4096314"/>
            <a:chOff x="1899755" y="2721133"/>
            <a:chExt cx="6111578" cy="409631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F5228A-FF4E-4F7C-9E5C-C241D36F8ECF}"/>
                </a:ext>
              </a:extLst>
            </p:cNvPr>
            <p:cNvSpPr txBox="1"/>
            <p:nvPr/>
          </p:nvSpPr>
          <p:spPr>
            <a:xfrm>
              <a:off x="2218509" y="2721133"/>
              <a:ext cx="5792824" cy="4096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1500" b="1" i="1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Futura Extra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LUYỆN 					TẬP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E74730-04C1-4C08-8BD5-C869EE0B23CB}"/>
                </a:ext>
              </a:extLst>
            </p:cNvPr>
            <p:cNvSpPr txBox="1"/>
            <p:nvPr/>
          </p:nvSpPr>
          <p:spPr>
            <a:xfrm>
              <a:off x="1899755" y="2721133"/>
              <a:ext cx="6004042" cy="4096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1500" b="1" i="1" dirty="0">
                  <a:solidFill>
                    <a:srgbClr val="B958DD"/>
                  </a:solidFill>
                  <a:effectLst>
                    <a:glow rad="12700">
                      <a:schemeClr val="bg1">
                        <a:alpha val="98000"/>
                      </a:schemeClr>
                    </a:glow>
                  </a:effectLst>
                  <a:latin typeface="UTM Futura Extra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500" b="1" i="1" dirty="0">
                  <a:solidFill>
                    <a:srgbClr val="FBBA38"/>
                  </a:solidFill>
                  <a:effectLst>
                    <a:glow rad="12700">
                      <a:schemeClr val="bg1">
                        <a:alpha val="98000"/>
                      </a:schemeClr>
                    </a:glow>
                  </a:effectLst>
                  <a:latin typeface="UTM Futura Extra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11500" b="1" i="1" dirty="0">
                  <a:solidFill>
                    <a:srgbClr val="F24C4C"/>
                  </a:solidFill>
                  <a:effectLst>
                    <a:glow rad="12700">
                      <a:schemeClr val="bg1">
                        <a:alpha val="98000"/>
                      </a:schemeClr>
                    </a:glow>
                  </a:effectLst>
                  <a:latin typeface="UTM Futura Extra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						</a:t>
              </a:r>
              <a:r>
                <a:rPr lang="en-US" sz="11500" b="1" i="1" dirty="0">
                  <a:solidFill>
                    <a:srgbClr val="526DDF"/>
                  </a:solidFill>
                  <a:effectLst>
                    <a:glow rad="12700">
                      <a:schemeClr val="bg1">
                        <a:alpha val="98000"/>
                      </a:schemeClr>
                    </a:glow>
                  </a:effectLst>
                  <a:latin typeface="UTM Futura Extra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TẬP </a:t>
              </a:r>
              <a:endParaRPr lang="en-US" sz="11500" b="1" i="1" dirty="0">
                <a:solidFill>
                  <a:srgbClr val="99AF46"/>
                </a:solidFill>
                <a:effectLst>
                  <a:glow rad="12700">
                    <a:schemeClr val="bg1">
                      <a:alpha val="98000"/>
                    </a:schemeClr>
                  </a:glow>
                </a:effectLst>
                <a:latin typeface="UTM Futura Extra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 descr="Chart, bubble chart&#10;&#10;Description automatically generated">
            <a:extLst>
              <a:ext uri="{FF2B5EF4-FFF2-40B4-BE49-F238E27FC236}">
                <a16:creationId xmlns:a16="http://schemas.microsoft.com/office/drawing/2014/main" id="{738F6769-12EA-4296-9F5D-F1E6BD29CF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32" b="96322" l="9903" r="46807">
                        <a14:foregroundMark x1="14915" y1="85408" x2="9943" y2="90542"/>
                        <a14:foregroundMark x1="9943" y1="90542" x2="11601" y2="93048"/>
                        <a14:foregroundMark x1="43816" y1="85085" x2="46807" y2="92603"/>
                        <a14:foregroundMark x1="46807" y1="92603" x2="43048" y2="93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4" t="82286" r="51397" b="2097"/>
          <a:stretch/>
        </p:blipFill>
        <p:spPr>
          <a:xfrm>
            <a:off x="6096000" y="-107346"/>
            <a:ext cx="3890476" cy="15873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8008E5-31E4-4298-B103-73A4D84ADAE8}"/>
              </a:ext>
            </a:extLst>
          </p:cNvPr>
          <p:cNvSpPr txBox="1"/>
          <p:nvPr/>
        </p:nvSpPr>
        <p:spPr>
          <a:xfrm>
            <a:off x="3082248" y="5984976"/>
            <a:ext cx="384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BBA38"/>
                </a:solidFill>
                <a:latin typeface="UTM Netmuc KT" panose="02040603050506020204" pitchFamily="18" charset="0"/>
              </a:rPr>
              <a:t>Trang 143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1D2416-9D7C-4E46-AA3B-A70CDEDB863D}"/>
              </a:ext>
            </a:extLst>
          </p:cNvPr>
          <p:cNvSpPr txBox="1"/>
          <p:nvPr/>
        </p:nvSpPr>
        <p:spPr>
          <a:xfrm>
            <a:off x="6771238" y="165138"/>
            <a:ext cx="342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526DD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Netmuc KT" panose="02040603050506020204" pitchFamily="18" charset="0"/>
              </a:rPr>
              <a:t>TOÁN 4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3C23B5-1CA2-4026-A9A0-892C8A3D0C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2674503"/>
            <a:ext cx="2414062" cy="319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49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300000"/>
              </a:lnSpc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1179615" y="760580"/>
            <a:ext cx="101296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Tính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diện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tích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thoi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,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biết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:</a:t>
            </a:r>
          </a:p>
          <a:p>
            <a:pPr>
              <a:buFontTx/>
              <a:buNone/>
              <a:defRPr/>
            </a:pPr>
            <a:endParaRPr lang="en-US" sz="4400" b="1" dirty="0">
              <a:solidFill>
                <a:srgbClr val="FF0000"/>
              </a:solidFill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29A4D8-7E94-4F20-8139-520684F0D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1702609"/>
            <a:ext cx="103713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30cm, 7dm.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576658-2BD7-460C-8CF6-8CE15E0E3577}"/>
              </a:ext>
            </a:extLst>
          </p:cNvPr>
          <p:cNvSpPr txBox="1"/>
          <p:nvPr/>
        </p:nvSpPr>
        <p:spPr>
          <a:xfrm>
            <a:off x="710541" y="2410495"/>
            <a:ext cx="99337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7dm = 70 cm</a:t>
            </a:r>
          </a:p>
          <a:p>
            <a:pPr algn="ctr">
              <a:lnSpc>
                <a:spcPct val="150000"/>
              </a:lnSpc>
            </a:pP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</a:p>
          <a:p>
            <a:pPr algn="ctr">
              <a:lnSpc>
                <a:spcPct val="150000"/>
              </a:lnSpc>
            </a:pP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(30 x 70) : 2 = 1050 (cm</a:t>
            </a:r>
            <a:r>
              <a:rPr lang="en-US" altLang="en-US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1050 cm</a:t>
            </a:r>
            <a:r>
              <a:rPr lang="en-US" altLang="en-US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325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30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838200" y="569418"/>
            <a:ext cx="104245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660066"/>
                </a:solidFill>
                <a:latin typeface="UTM Alberta Heavy" panose="02040603050506020204" pitchFamily="18" charset="0"/>
              </a:rPr>
              <a:t> Bài 2: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miếng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thoi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có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chéo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là 14cm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10cm .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diện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tấm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336600"/>
                </a:solidFill>
                <a:latin typeface="UTM Alberta Heavy" panose="02040603050506020204" pitchFamily="18" charset="0"/>
                <a:cs typeface="Times New Roman" pitchFamily="18" charset="0"/>
              </a:rPr>
              <a:t> .  </a:t>
            </a:r>
            <a:endParaRPr lang="en-US" sz="4000" dirty="0">
              <a:latin typeface="UTM Alberta Heavy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DC03AC-C04E-43C0-BBF1-A11C17C0B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704771"/>
            <a:ext cx="350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giải</a:t>
            </a:r>
            <a:endParaRPr lang="en-US" altLang="en-US" sz="4000" b="1" dirty="0">
              <a:solidFill>
                <a:schemeClr val="accent2">
                  <a:lumMod val="75000"/>
                </a:schemeClr>
              </a:solidFill>
              <a:latin typeface="UTM Alberta Heav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26C64-DCFC-4C2D-A604-C960B30E4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370" y="3428999"/>
            <a:ext cx="6934200" cy="181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4000" dirty="0" err="1">
                <a:latin typeface="UTM Alberta Heavy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UTM Alberta Heavy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UTM Alberta Heavy" panose="020406030505060202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UTM Alberta Heavy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 là:</a:t>
            </a:r>
          </a:p>
          <a:p>
            <a:pPr>
              <a:lnSpc>
                <a:spcPct val="150000"/>
              </a:lnSpc>
            </a:pP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    ( 14 x 10) : 2 = 70 (cm</a:t>
            </a:r>
            <a:r>
              <a:rPr lang="en-US" altLang="en-US" sz="4000" baseline="30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12B9A1-AD0F-4AC9-BBD3-C895B64A3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404847"/>
            <a:ext cx="4495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sz="4000" dirty="0" err="1">
                <a:latin typeface="UTM Alberta Heavy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UTM Alberta Heavy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: 70 cm</a:t>
            </a:r>
            <a:r>
              <a:rPr lang="en-US" altLang="en-US" sz="4000" baseline="300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2</a:t>
            </a:r>
            <a:endParaRPr lang="en-US" altLang="en-US" sz="4000" dirty="0">
              <a:latin typeface="UTM Alberta Heavy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64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D7EAE-841F-4250-93B1-7DB94204A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367DB-FA3E-4740-A529-F646280403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008C433-92B7-4A09-8C1C-6E8E4365B6AE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25438"/>
            <a:ext cx="10515600" cy="13652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FF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>
                <a:latin typeface="Times New Roman" pitchFamily="18" charset="0"/>
                <a:cs typeface="Times New Roman" pitchFamily="18" charset="0"/>
              </a:rPr>
              <a:t>Bài 3.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0B506F6-7E34-4FA7-940F-1F8889007D84}"/>
              </a:ext>
            </a:extLst>
          </p:cNvPr>
          <p:cNvSpPr txBox="1">
            <a:spLocks noChangeArrowheads="1"/>
          </p:cNvSpPr>
          <p:nvPr/>
        </p:nvSpPr>
        <p:spPr>
          <a:xfrm>
            <a:off x="838199" y="1738313"/>
            <a:ext cx="10515599" cy="5105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9FF99"/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a.  Xếp bốn hình tam giác thành hình thoi như sau: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Decision 5">
            <a:extLst>
              <a:ext uri="{FF2B5EF4-FFF2-40B4-BE49-F238E27FC236}">
                <a16:creationId xmlns:a16="http://schemas.microsoft.com/office/drawing/2014/main" id="{8426121B-4514-46F2-A832-7EEBA652E34A}"/>
              </a:ext>
            </a:extLst>
          </p:cNvPr>
          <p:cNvSpPr/>
          <p:nvPr/>
        </p:nvSpPr>
        <p:spPr>
          <a:xfrm>
            <a:off x="3276600" y="3643313"/>
            <a:ext cx="4648200" cy="22098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48525E-2301-44F0-ABEF-535FEBDFDC53}"/>
              </a:ext>
            </a:extLst>
          </p:cNvPr>
          <p:cNvCxnSpPr>
            <a:stCxn id="6" idx="0"/>
            <a:endCxn id="6" idx="2"/>
          </p:cNvCxnSpPr>
          <p:nvPr/>
        </p:nvCxnSpPr>
        <p:spPr>
          <a:xfrm>
            <a:off x="5600700" y="3643313"/>
            <a:ext cx="0" cy="2209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EDC96E-E7A6-4C7E-98CA-F8CF9E9AA98C}"/>
              </a:ext>
            </a:extLst>
          </p:cNvPr>
          <p:cNvCxnSpPr>
            <a:endCxn id="6" idx="3"/>
          </p:cNvCxnSpPr>
          <p:nvPr/>
        </p:nvCxnSpPr>
        <p:spPr>
          <a:xfrm>
            <a:off x="3276600" y="4710113"/>
            <a:ext cx="4648200" cy="381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B9B1F62-8F64-4FBD-B43C-29D285950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324351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Black" panose="020B0A04020102020204" pitchFamily="34" charset="0"/>
              </a:rPr>
              <a:t>3 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1B71A0-780D-48F8-9D4A-C8EB2219C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4291013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Black" panose="020B0A04020102020204" pitchFamily="34" charset="0"/>
              </a:rPr>
              <a:t>3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C7AEA4-858D-483F-AE9D-4EF7A188D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930651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 Black" panose="020B0A04020102020204" pitchFamily="34" charset="0"/>
              </a:rPr>
              <a:t>2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4A0E43-3EBA-4B28-B64C-C8CB67F83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133976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 Black" panose="020B0A04020102020204" pitchFamily="34" charset="0"/>
              </a:rPr>
              <a:t>2 cm</a:t>
            </a:r>
          </a:p>
        </p:txBody>
      </p:sp>
    </p:spTree>
    <p:extLst>
      <p:ext uri="{BB962C8B-B14F-4D97-AF65-F5344CB8AC3E}">
        <p14:creationId xmlns:p14="http://schemas.microsoft.com/office/powerpoint/2010/main" val="170241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0023A-700C-4C75-8315-F0CC0F5E2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D669E-87BB-465E-B1EC-94C0F3AB82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032624B-DCC9-4089-A750-26B1C7AF0DE0}"/>
              </a:ext>
            </a:extLst>
          </p:cNvPr>
          <p:cNvSpPr txBox="1">
            <a:spLocks noChangeArrowheads="1"/>
          </p:cNvSpPr>
          <p:nvPr/>
        </p:nvSpPr>
        <p:spPr>
          <a:xfrm>
            <a:off x="838199" y="365125"/>
            <a:ext cx="10515599" cy="13652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FF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                </a:t>
            </a:r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giải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CF37986-9738-4310-A469-3D1EFED7F1D8}"/>
              </a:ext>
            </a:extLst>
          </p:cNvPr>
          <p:cNvSpPr txBox="1">
            <a:spLocks noChangeArrowheads="1"/>
          </p:cNvSpPr>
          <p:nvPr/>
        </p:nvSpPr>
        <p:spPr>
          <a:xfrm>
            <a:off x="838199" y="1778000"/>
            <a:ext cx="10515599" cy="5105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9FF99"/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b.  Độ dài hai đường chéo là: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3 + 3 = 6 (cm)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2 + 2 = 4 (cm)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Diện  hình thoi là : </a:t>
            </a:r>
            <a:endParaRPr lang="en-US" sz="4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( 6 x 4 ) :2 = 12  ( cm</a:t>
            </a:r>
            <a:r>
              <a:rPr lang="en-US" sz="4000" b="1" baseline="30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r>
              <a:rPr lang="en-US" sz="4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 số : 12 cm</a:t>
            </a:r>
            <a:r>
              <a:rPr lang="en-US" sz="4000" b="1" baseline="30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9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30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129146" y="406728"/>
            <a:ext cx="9933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C42549"/>
                </a:solidFill>
                <a:latin typeface="UTM Alberta Heavy" panose="02040603050506020204" pitchFamily="18" charset="0"/>
              </a:rPr>
              <a:t> Bài 4: </a:t>
            </a:r>
            <a:r>
              <a:rPr lang="en-US" sz="4000" dirty="0" err="1">
                <a:solidFill>
                  <a:srgbClr val="C42549"/>
                </a:solidFill>
                <a:latin typeface="UTM Alberta Heavy" panose="02040603050506020204" pitchFamily="18" charset="0"/>
              </a:rPr>
              <a:t>Thực</a:t>
            </a:r>
            <a:r>
              <a:rPr lang="en-US" sz="4000" dirty="0">
                <a:solidFill>
                  <a:srgbClr val="C42549"/>
                </a:solidFill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lberta Heavy" panose="02040603050506020204" pitchFamily="18" charset="0"/>
              </a:rPr>
              <a:t>hành</a:t>
            </a:r>
            <a:r>
              <a:rPr lang="en-US" sz="4000" dirty="0">
                <a:solidFill>
                  <a:srgbClr val="C42549"/>
                </a:solidFill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4BB0B9-D870-4CEC-96B2-E1ECF1467B66}"/>
              </a:ext>
            </a:extLst>
          </p:cNvPr>
          <p:cNvSpPr txBox="1">
            <a:spLocks/>
          </p:cNvSpPr>
          <p:nvPr/>
        </p:nvSpPr>
        <p:spPr>
          <a:xfrm>
            <a:off x="838200" y="1114614"/>
            <a:ext cx="10993584" cy="5146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để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Times New Roman" pitchFamily="18" charset="0"/>
              <a:buChar char="‒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Times New Roman" pitchFamily="18" charset="0"/>
              <a:buChar char="‒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Times New Roman" pitchFamily="18" charset="0"/>
              <a:buChar char="‒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0330696D-77BD-4108-B595-83623F3A2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5" y="3934155"/>
            <a:ext cx="11165775" cy="275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57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3" y="332535"/>
            <a:ext cx="4843965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0C8390-8E67-409C-A57A-402B58403AA8}"/>
              </a:ext>
            </a:extLst>
          </p:cNvPr>
          <p:cNvSpPr txBox="1"/>
          <p:nvPr/>
        </p:nvSpPr>
        <p:spPr>
          <a:xfrm>
            <a:off x="2581214" y="157740"/>
            <a:ext cx="4587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Dặn</a:t>
            </a:r>
            <a:r>
              <a:rPr lang="en-US" sz="8000" dirty="0">
                <a:solidFill>
                  <a:srgbClr val="C42549"/>
                </a:solidFill>
                <a:latin typeface="UTM Showcard" panose="02040603050506020204" pitchFamily="18" charset="0"/>
              </a:rPr>
              <a:t> </a:t>
            </a:r>
            <a:r>
              <a:rPr lang="en-US" sz="80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dò</a:t>
            </a:r>
            <a:endParaRPr lang="en-US" sz="8000" dirty="0">
              <a:solidFill>
                <a:srgbClr val="C42549"/>
              </a:solidFill>
              <a:latin typeface="UTM Showcard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Hoàn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bài </a:t>
            </a: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7168794" y="2570936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Chuẩn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bài </a:t>
            </a:r>
            <a:r>
              <a:rPr lang="en-US" sz="4400" b="1" dirty="0" err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4400" b="1" dirty="0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16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7EF27-4B74-46EA-9379-D33469BCEA10}"/>
              </a:ext>
            </a:extLst>
          </p:cNvPr>
          <p:cNvSpPr txBox="1"/>
          <p:nvPr/>
        </p:nvSpPr>
        <p:spPr>
          <a:xfrm>
            <a:off x="6638306" y="2009746"/>
            <a:ext cx="499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</a:rPr>
              <a:t>biệt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</a:rPr>
              <a:t>các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</a:rPr>
              <a:t>bạn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</a:rPr>
              <a:t>!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761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88C12F9C-1966-41F4-A4D8-3A1A6C88A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846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623036-7224-4076-95BB-22B7CF96C335}"/>
              </a:ext>
            </a:extLst>
          </p:cNvPr>
          <p:cNvSpPr txBox="1"/>
          <p:nvPr/>
        </p:nvSpPr>
        <p:spPr>
          <a:xfrm>
            <a:off x="1745178" y="1867970"/>
            <a:ext cx="870164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effectLst/>
                <a:latin typeface="UTM Alberta Heavy" panose="02040603050506020204" pitchFamily="18" charset="0"/>
                <a:ea typeface="Times New Roman" panose="02020603050405020304" pitchFamily="18" charset="0"/>
              </a:rPr>
              <a:t>1. Kiến thức: Nhận biết được hình thoi và một số đặc điểm của nó.</a:t>
            </a:r>
            <a:endParaRPr lang="en-US" sz="2800" dirty="0">
              <a:effectLst/>
              <a:latin typeface="UTM Alberta Heavy" panose="020406030505060202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dirty="0">
                <a:effectLst/>
                <a:latin typeface="UTM Alberta Heavy" panose="02040603050506020204" pitchFamily="18" charset="0"/>
                <a:ea typeface="Times New Roman" panose="02020603050405020304" pitchFamily="18" charset="0"/>
              </a:rPr>
              <a:t>2. Kĩ năng: Tính được diện tích hình thoi.</a:t>
            </a:r>
            <a:endParaRPr lang="en-US" sz="2800" dirty="0">
              <a:effectLst/>
              <a:latin typeface="UTM Alberta Heavy" panose="020406030505060202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dirty="0">
                <a:effectLst/>
                <a:latin typeface="UTM Alberta Heavy" panose="02040603050506020204" pitchFamily="18" charset="0"/>
                <a:ea typeface="Times New Roman" panose="02020603050405020304" pitchFamily="18" charset="0"/>
              </a:rPr>
              <a:t>3. Thái độ: Tích cực, tự giác học bài</a:t>
            </a:r>
          </a:p>
          <a:p>
            <a:pPr algn="just"/>
            <a:r>
              <a:rPr lang="nl-NL" sz="3200" dirty="0">
                <a:effectLst/>
                <a:latin typeface="UTM Alberta Heavy" panose="02040603050506020204" pitchFamily="18" charset="0"/>
                <a:ea typeface="Times New Roman" panose="02020603050405020304" pitchFamily="18" charset="0"/>
              </a:rPr>
              <a:t> - Bt cần làm. Bài 1 (a), bài 2, bài 4. KK  HS năng khiếu hoàn thành tất cả các bài tập. (Không làm ý b bài tập 1)</a:t>
            </a:r>
            <a:endParaRPr lang="en-US" sz="3200" dirty="0">
              <a:latin typeface="UTM Alberta Heavy" panose="02040603050506020204" pitchFamily="18" charset="0"/>
            </a:endParaRPr>
          </a:p>
        </p:txBody>
      </p:sp>
      <p:pic>
        <p:nvPicPr>
          <p:cNvPr id="16" name="Picture 15" descr="Chart, bubble chart&#10;&#10;Description automatically generated">
            <a:extLst>
              <a:ext uri="{FF2B5EF4-FFF2-40B4-BE49-F238E27FC236}">
                <a16:creationId xmlns:a16="http://schemas.microsoft.com/office/drawing/2014/main" id="{9DF905C8-011B-4331-9452-FC52E94BD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832" b="96322" l="9903" r="46807">
                        <a14:foregroundMark x1="14915" y1="85408" x2="9943" y2="90542"/>
                        <a14:foregroundMark x1="9943" y1="90542" x2="11601" y2="93048"/>
                        <a14:foregroundMark x1="43816" y1="85085" x2="46807" y2="92603"/>
                        <a14:foregroundMark x1="46807" y1="92603" x2="43048" y2="93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4" t="82286" r="51397" b="2097"/>
          <a:stretch/>
        </p:blipFill>
        <p:spPr>
          <a:xfrm>
            <a:off x="3946566" y="656921"/>
            <a:ext cx="3890476" cy="15873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EA2EAC-A39F-40F4-A050-1ADFD71518EA}"/>
              </a:ext>
            </a:extLst>
          </p:cNvPr>
          <p:cNvSpPr txBox="1"/>
          <p:nvPr/>
        </p:nvSpPr>
        <p:spPr>
          <a:xfrm>
            <a:off x="4621804" y="929405"/>
            <a:ext cx="342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Netmuc KT" panose="02040603050506020204" pitchFamily="18" charset="0"/>
              </a:rPr>
              <a:t>Mục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Netmuc KT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Netmuc KT" panose="02040603050506020204" pitchFamily="18" charset="0"/>
              </a:rPr>
              <a:t>tiêu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TM Netmuc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089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F6BC7B3-E496-48DE-BC9F-E2ECFDF9E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E7510D-93DE-4CBE-8A5A-0910AF793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98" y="-504930"/>
            <a:ext cx="6711340" cy="67113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D8D6319-DD24-482B-997A-2A7631718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4" y="0"/>
            <a:ext cx="2575795" cy="28507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58C7B1-49C9-4948-AA40-6121B43C9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5497" y="-1"/>
            <a:ext cx="4994901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23EE4B-64A4-48E3-B8E4-5E7F6CCA20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2"/>
          <a:stretch/>
        </p:blipFill>
        <p:spPr>
          <a:xfrm>
            <a:off x="0" y="5140229"/>
            <a:ext cx="12304734" cy="1717770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5D4E3642-500B-4A0D-B8BC-F5402178E0E3}"/>
              </a:ext>
            </a:extLst>
          </p:cNvPr>
          <p:cNvSpPr txBox="1">
            <a:spLocks/>
          </p:cNvSpPr>
          <p:nvPr/>
        </p:nvSpPr>
        <p:spPr>
          <a:xfrm>
            <a:off x="2399859" y="2115746"/>
            <a:ext cx="3583980" cy="2042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>01</a:t>
            </a:r>
            <a:endParaRPr kumimoji="0" lang="zh-CN" altLang="en-US" sz="9600" b="0" i="0" u="none" strike="noStrike" kern="1200" cap="none" spc="0" normalizeH="0" baseline="0" noProof="0" dirty="0">
              <a:ln w="28575">
                <a:noFill/>
              </a:ln>
              <a:solidFill>
                <a:prstClr val="black"/>
              </a:solidFill>
              <a:effectLst/>
              <a:uLnTx/>
              <a:uFillTx/>
              <a:latin typeface="UTM American Sans" panose="02040603050506020204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83207D33-C03A-46AF-B5F7-4DCC3571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638" y="2613593"/>
            <a:ext cx="6228799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CN" sz="11500" dirty="0" err="1">
                <a:ln w="28575">
                  <a:noFill/>
                </a:ln>
                <a:solidFill>
                  <a:srgbClr val="DF767E"/>
                </a:solidFill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>Khởi</a:t>
            </a:r>
            <a:r>
              <a:rPr lang="en-US" altLang="zh-CN" sz="11500" dirty="0">
                <a:ln w="28575">
                  <a:noFill/>
                </a:ln>
                <a:solidFill>
                  <a:srgbClr val="DF767E"/>
                </a:solidFill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11500" dirty="0" err="1">
                <a:ln w="28575">
                  <a:noFill/>
                </a:ln>
                <a:solidFill>
                  <a:srgbClr val="DF767E"/>
                </a:solidFill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>động</a:t>
            </a:r>
            <a:endParaRPr lang="zh-CN" altLang="en-US" sz="11500" dirty="0">
              <a:ln w="28575">
                <a:noFill/>
              </a:ln>
              <a:solidFill>
                <a:srgbClr val="DF767E"/>
              </a:solidFill>
              <a:latin typeface="UTM American Sans" panose="02040603050506020204" pitchFamily="18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87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F57ACB-4478-4832-8242-47C5BE4E8AA7}"/>
              </a:ext>
            </a:extLst>
          </p:cNvPr>
          <p:cNvSpPr/>
          <p:nvPr/>
        </p:nvSpPr>
        <p:spPr>
          <a:xfrm>
            <a:off x="585849" y="365125"/>
            <a:ext cx="11020301" cy="6127750"/>
          </a:xfrm>
          <a:prstGeom prst="roundRect">
            <a:avLst>
              <a:gd name="adj" fmla="val 454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AD546-0728-44E6-A46E-8DC01331FC97}"/>
              </a:ext>
            </a:extLst>
          </p:cNvPr>
          <p:cNvSpPr txBox="1"/>
          <p:nvPr/>
        </p:nvSpPr>
        <p:spPr>
          <a:xfrm>
            <a:off x="3045663" y="634253"/>
            <a:ext cx="5777703" cy="769441"/>
          </a:xfrm>
          <a:prstGeom prst="rect">
            <a:avLst/>
          </a:prstGeom>
          <a:noFill/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609600" indent="-609600">
              <a:defRPr/>
            </a:pPr>
            <a:r>
              <a:rPr lang="en-US" sz="4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1: </a:t>
            </a:r>
            <a:r>
              <a:rPr lang="en-US" sz="4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thoi</a:t>
            </a:r>
            <a:r>
              <a:rPr lang="en-US" sz="4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có: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469AC-ED64-4861-A5A7-E50964807855}"/>
              </a:ext>
            </a:extLst>
          </p:cNvPr>
          <p:cNvSpPr txBox="1"/>
          <p:nvPr/>
        </p:nvSpPr>
        <p:spPr>
          <a:xfrm>
            <a:off x="2079750" y="3278695"/>
            <a:ext cx="8479367" cy="132343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B. 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Hai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cặp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đối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diện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song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song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bốn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0A1D2-D9AF-45EA-8E11-94650C3F171A}"/>
              </a:ext>
            </a:extLst>
          </p:cNvPr>
          <p:cNvSpPr txBox="1"/>
          <p:nvPr/>
        </p:nvSpPr>
        <p:spPr>
          <a:xfrm>
            <a:off x="2079750" y="4904293"/>
            <a:ext cx="8479367" cy="132343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C. 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Hai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cặp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song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song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bốn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207E7-2E16-4572-9EB6-F17D91D71CC0}"/>
              </a:ext>
            </a:extLst>
          </p:cNvPr>
          <p:cNvSpPr txBox="1"/>
          <p:nvPr/>
        </p:nvSpPr>
        <p:spPr>
          <a:xfrm>
            <a:off x="2065921" y="1668837"/>
            <a:ext cx="8479367" cy="132343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A. 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Hai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đối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diện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song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song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bốn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  <a:cs typeface="Times New Roman" pitchFamily="18" charset="0"/>
              </a:rPr>
              <a:t>nhau</a:t>
            </a:r>
            <a:endParaRPr lang="en-US" sz="4000" dirty="0">
              <a:latin typeface="UTM Androgyne" panose="02040603050506020204" pitchFamily="18" charset="0"/>
              <a:cs typeface="Times New Roman" pitchFamily="18" charset="0"/>
            </a:endParaRPr>
          </a:p>
        </p:txBody>
      </p:sp>
      <p:pic>
        <p:nvPicPr>
          <p:cNvPr id="12" name="Picture 1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F4C81B48-3FB3-473F-9E55-85DD14C4B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491" y="-1106123"/>
            <a:ext cx="4250192" cy="42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61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F57ACB-4478-4832-8242-47C5BE4E8AA7}"/>
              </a:ext>
            </a:extLst>
          </p:cNvPr>
          <p:cNvSpPr/>
          <p:nvPr/>
        </p:nvSpPr>
        <p:spPr>
          <a:xfrm>
            <a:off x="585849" y="365125"/>
            <a:ext cx="11020301" cy="6127750"/>
          </a:xfrm>
          <a:prstGeom prst="roundRect">
            <a:avLst>
              <a:gd name="adj" fmla="val 625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AD546-0728-44E6-A46E-8DC01331FC97}"/>
              </a:ext>
            </a:extLst>
          </p:cNvPr>
          <p:cNvSpPr txBox="1"/>
          <p:nvPr/>
        </p:nvSpPr>
        <p:spPr>
          <a:xfrm>
            <a:off x="1763128" y="1337948"/>
            <a:ext cx="9554055" cy="769441"/>
          </a:xfrm>
          <a:prstGeom prst="rect">
            <a:avLst/>
          </a:prstGeom>
          <a:noFill/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609600" indent="-609600">
              <a:defRPr/>
            </a:pPr>
            <a:r>
              <a:rPr lang="en-US" sz="4400" dirty="0" err="1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DIỆN TÍCH HÌNH THOI </a:t>
            </a:r>
            <a:r>
              <a:rPr lang="en-US" sz="4400" dirty="0" err="1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469AC-ED64-4861-A5A7-E50964807855}"/>
              </a:ext>
            </a:extLst>
          </p:cNvPr>
          <p:cNvSpPr txBox="1"/>
          <p:nvPr/>
        </p:nvSpPr>
        <p:spPr>
          <a:xfrm>
            <a:off x="2198503" y="4729235"/>
            <a:ext cx="8513039" cy="707886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C.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chéo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chia 2</a:t>
            </a:r>
            <a:endParaRPr lang="en-US" sz="4000" b="1" kern="0" dirty="0">
              <a:solidFill>
                <a:srgbClr val="C42549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0A1D2-D9AF-45EA-8E11-94650C3F171A}"/>
              </a:ext>
            </a:extLst>
          </p:cNvPr>
          <p:cNvSpPr txBox="1"/>
          <p:nvPr/>
        </p:nvSpPr>
        <p:spPr>
          <a:xfrm>
            <a:off x="2198503" y="3629504"/>
            <a:ext cx="8513039" cy="707886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B.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chéo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2</a:t>
            </a:r>
            <a:endParaRPr lang="en-US" sz="4000" b="1" kern="0" dirty="0">
              <a:solidFill>
                <a:srgbClr val="C42549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207E7-2E16-4572-9EB6-F17D91D71CC0}"/>
              </a:ext>
            </a:extLst>
          </p:cNvPr>
          <p:cNvSpPr txBox="1"/>
          <p:nvPr/>
        </p:nvSpPr>
        <p:spPr>
          <a:xfrm>
            <a:off x="2198503" y="2499234"/>
            <a:ext cx="8513039" cy="707886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A.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chéo</a:t>
            </a:r>
            <a:endParaRPr lang="en-US" sz="4000" b="1" dirty="0">
              <a:solidFill>
                <a:srgbClr val="C42549"/>
              </a:solidFill>
              <a:latin typeface="UTM Androgyne" panose="02040603050506020204" pitchFamily="18" charset="0"/>
              <a:cs typeface="Times New Roman" pitchFamily="18" charset="0"/>
            </a:endParaRPr>
          </a:p>
        </p:txBody>
      </p:sp>
      <p:pic>
        <p:nvPicPr>
          <p:cNvPr id="12" name="Picture 1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F4C81B48-3FB3-473F-9E55-85DD14C4B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920" y="-1175898"/>
            <a:ext cx="4250192" cy="42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00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F57ACB-4478-4832-8242-47C5BE4E8AA7}"/>
              </a:ext>
            </a:extLst>
          </p:cNvPr>
          <p:cNvSpPr/>
          <p:nvPr/>
        </p:nvSpPr>
        <p:spPr>
          <a:xfrm>
            <a:off x="585849" y="365125"/>
            <a:ext cx="11020301" cy="6127750"/>
          </a:xfrm>
          <a:prstGeom prst="roundRect">
            <a:avLst>
              <a:gd name="adj" fmla="val 578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AD546-0728-44E6-A46E-8DC01331FC97}"/>
              </a:ext>
            </a:extLst>
          </p:cNvPr>
          <p:cNvSpPr txBox="1"/>
          <p:nvPr/>
        </p:nvSpPr>
        <p:spPr>
          <a:xfrm>
            <a:off x="1157487" y="856762"/>
            <a:ext cx="9554055" cy="1446550"/>
          </a:xfrm>
          <a:prstGeom prst="rect">
            <a:avLst/>
          </a:prstGeom>
          <a:noFill/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609600" indent="-609600">
              <a:defRPr/>
            </a:pPr>
            <a:r>
              <a:rPr lang="en-US" sz="4400" dirty="0" err="1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DIỆN TÍCH HÌNH THOI ABCD </a:t>
            </a:r>
            <a:r>
              <a:rPr lang="en-US" sz="4400" dirty="0" err="1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= 3cm, BD = 4cm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0469AC-ED64-4861-A5A7-E50964807855}"/>
                  </a:ext>
                </a:extLst>
              </p:cNvPr>
              <p:cNvSpPr txBox="1"/>
              <p:nvPr/>
            </p:nvSpPr>
            <p:spPr>
              <a:xfrm>
                <a:off x="2648197" y="2794949"/>
                <a:ext cx="2850075" cy="707886"/>
              </a:xfrm>
              <a:prstGeom prst="rect">
                <a:avLst/>
              </a:prstGeom>
              <a:solidFill>
                <a:srgbClr val="FF9999">
                  <a:alpha val="60000"/>
                </a:srgbClr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defTabSz="914217">
                  <a:buClr>
                    <a:srgbClr val="000000"/>
                  </a:buClr>
                </a:pPr>
                <a:r>
                  <a:rPr lang="en-US" sz="4000" b="1" kern="0" dirty="0">
                    <a:solidFill>
                      <a:srgbClr val="C42549"/>
                    </a:solidFill>
                    <a:latin typeface="UTM Androgyne" panose="02040603050506020204" pitchFamily="18" charset="0"/>
                    <a:cs typeface="Arial"/>
                    <a:sym typeface="Arial"/>
                  </a:rPr>
                  <a:t>A. 6cm</a:t>
                </a:r>
                <a14:m>
                  <m:oMath xmlns:m="http://schemas.openxmlformats.org/officeDocument/2006/math">
                    <m:r>
                      <a:rPr lang="en-US" sz="4000" b="1" i="1" kern="0" smtClean="0">
                        <a:solidFill>
                          <a:srgbClr val="C42549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²</m:t>
                    </m:r>
                  </m:oMath>
                </a14:m>
                <a:endParaRPr lang="en-US" sz="4000" b="1" kern="0" dirty="0">
                  <a:solidFill>
                    <a:srgbClr val="C42549"/>
                  </a:solidFill>
                  <a:latin typeface="UTM Androgyne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0469AC-ED64-4861-A5A7-E50964807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197" y="2794949"/>
                <a:ext cx="2850075" cy="707886"/>
              </a:xfrm>
              <a:prstGeom prst="rect">
                <a:avLst/>
              </a:prstGeom>
              <a:blipFill>
                <a:blip r:embed="rId4"/>
                <a:stretch>
                  <a:fillRect l="-6751" t="-14634" b="-28455"/>
                </a:stretch>
              </a:blipFill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3F0A1D2-D9AF-45EA-8E11-94650C3F171A}"/>
              </a:ext>
            </a:extLst>
          </p:cNvPr>
          <p:cNvSpPr txBox="1"/>
          <p:nvPr/>
        </p:nvSpPr>
        <p:spPr>
          <a:xfrm>
            <a:off x="2648199" y="4026946"/>
            <a:ext cx="2850075" cy="707886"/>
          </a:xfrm>
          <a:prstGeom prst="rect">
            <a:avLst/>
          </a:prstGeom>
          <a:solidFill>
            <a:srgbClr val="FF9999">
              <a:alpha val="60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B. 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24 cm</a:t>
            </a:r>
            <a:r>
              <a:rPr lang="en-US" sz="4000" b="1" dirty="0">
                <a:solidFill>
                  <a:srgbClr val="C4254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²</a:t>
            </a:r>
            <a:endParaRPr lang="en-US" sz="4000" b="1" kern="0" dirty="0">
              <a:solidFill>
                <a:srgbClr val="C42549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207E7-2E16-4572-9EB6-F17D91D71CC0}"/>
              </a:ext>
            </a:extLst>
          </p:cNvPr>
          <p:cNvSpPr txBox="1"/>
          <p:nvPr/>
        </p:nvSpPr>
        <p:spPr>
          <a:xfrm>
            <a:off x="2648196" y="5237980"/>
            <a:ext cx="2850075" cy="707886"/>
          </a:xfrm>
          <a:prstGeom prst="rect">
            <a:avLst/>
          </a:prstGeom>
          <a:solidFill>
            <a:srgbClr val="FF9999">
              <a:alpha val="60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000" b="1" kern="0" dirty="0">
                <a:solidFill>
                  <a:srgbClr val="C42549"/>
                </a:solidFill>
                <a:latin typeface="UTM Androgyne" panose="02040603050506020204" pitchFamily="18" charset="0"/>
                <a:cs typeface="Arial"/>
                <a:sym typeface="Arial"/>
              </a:rPr>
              <a:t>A. </a:t>
            </a:r>
            <a:r>
              <a:rPr 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12 cm</a:t>
            </a:r>
            <a:r>
              <a:rPr lang="en-US" sz="4000" b="1" dirty="0">
                <a:solidFill>
                  <a:srgbClr val="C4254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²</a:t>
            </a:r>
            <a:endParaRPr lang="en-US" sz="4000" b="1" dirty="0">
              <a:solidFill>
                <a:srgbClr val="C42549"/>
              </a:solidFill>
              <a:latin typeface="UTM Androgyne" panose="02040603050506020204" pitchFamily="18" charset="0"/>
              <a:cs typeface="Times New Roman" pitchFamily="18" charset="0"/>
            </a:endParaRPr>
          </a:p>
        </p:txBody>
      </p:sp>
      <p:pic>
        <p:nvPicPr>
          <p:cNvPr id="4" name="Picture 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D09F96B-FD49-4F8D-B9D9-07350E9F16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50000" l="2694" r="38552">
                        <a14:foregroundMark x1="25421" y1="14048" x2="10606" y2="8571"/>
                        <a14:foregroundMark x1="10606" y1="8571" x2="2525" y2="24762"/>
                        <a14:foregroundMark x1="2525" y1="24762" x2="12121" y2="45000"/>
                        <a14:foregroundMark x1="12121" y1="45000" x2="24411" y2="49286"/>
                        <a14:foregroundMark x1="24411" y1="49286" x2="37879" y2="35952"/>
                        <a14:foregroundMark x1="37879" y1="35952" x2="35690" y2="24524"/>
                        <a14:foregroundMark x1="35690" y1="24524" x2="23737" y2="12857"/>
                        <a14:foregroundMark x1="26431" y1="11905" x2="19529" y2="15714"/>
                        <a14:foregroundMark x1="19529" y1="15714" x2="16498" y2="30714"/>
                        <a14:foregroundMark x1="16498" y1="30714" x2="24916" y2="11190"/>
                        <a14:foregroundMark x1="24916" y1="11190" x2="17340" y2="4286"/>
                        <a14:foregroundMark x1="20202" y1="15000" x2="11111" y2="22143"/>
                        <a14:foregroundMark x1="11111" y1="22143" x2="12458" y2="5238"/>
                        <a14:foregroundMark x1="7744" y1="16905" x2="4714" y2="24048"/>
                        <a14:foregroundMark x1="4714" y1="24048" x2="12121" y2="44524"/>
                        <a14:foregroundMark x1="12121" y1="44524" x2="15993" y2="31190"/>
                        <a14:foregroundMark x1="15993" y1="31190" x2="9596" y2="21190"/>
                        <a14:foregroundMark x1="21717" y1="35952" x2="17003" y2="42381"/>
                        <a14:foregroundMark x1="17003" y1="42381" x2="18687" y2="50000"/>
                        <a14:foregroundMark x1="18687" y1="50000" x2="19697" y2="33095"/>
                        <a14:foregroundMark x1="19697" y1="33095" x2="15825" y2="27857"/>
                        <a14:foregroundMark x1="27609" y1="31667" x2="26936" y2="37143"/>
                        <a14:foregroundMark x1="26936" y1="37143" x2="33165" y2="29286"/>
                        <a14:foregroundMark x1="33165" y1="29286" x2="30640" y2="21429"/>
                        <a14:foregroundMark x1="35354" y1="30476" x2="36364" y2="38810"/>
                        <a14:foregroundMark x1="36364" y1="38810" x2="35690" y2="31905"/>
                        <a14:foregroundMark x1="35690" y1="31905" x2="32997" y2="31190"/>
                        <a14:foregroundMark x1="35859" y1="35238" x2="38552" y2="32381"/>
                        <a14:foregroundMark x1="34175" y1="28810" x2="27946" y2="20238"/>
                        <a14:foregroundMark x1="27946" y1="20238" x2="13636" y2="20000"/>
                        <a14:foregroundMark x1="13636" y1="20000" x2="20202" y2="33810"/>
                        <a14:foregroundMark x1="20202" y1="33810" x2="23401" y2="22381"/>
                        <a14:foregroundMark x1="17003" y1="8333" x2="12626" y2="12619"/>
                        <a14:foregroundMark x1="12626" y1="12619" x2="7071" y2="36905"/>
                        <a14:foregroundMark x1="7071" y1="36905" x2="23737" y2="40952"/>
                        <a14:foregroundMark x1="23737" y1="40952" x2="25084" y2="17381"/>
                        <a14:foregroundMark x1="25084" y1="17381" x2="22222" y2="11667"/>
                        <a14:foregroundMark x1="18855" y1="11667" x2="9933" y2="12619"/>
                        <a14:foregroundMark x1="9933" y1="12619" x2="2694" y2="28333"/>
                        <a14:foregroundMark x1="2694" y1="28333" x2="15152" y2="38333"/>
                        <a14:foregroundMark x1="15152" y1="38333" x2="14646" y2="12857"/>
                        <a14:foregroundMark x1="16835" y1="13333" x2="10943" y2="30238"/>
                        <a14:foregroundMark x1="10943" y1="30238" x2="16162" y2="43571"/>
                        <a14:foregroundMark x1="16162" y1="43571" x2="18687" y2="32143"/>
                        <a14:foregroundMark x1="18687" y1="32143" x2="18687" y2="32143"/>
                        <a14:foregroundMark x1="18519" y1="33571" x2="16667" y2="43571"/>
                        <a14:foregroundMark x1="16667" y1="43571" x2="22896" y2="30952"/>
                        <a14:foregroundMark x1="22896" y1="30952" x2="22391" y2="30238"/>
                        <a14:foregroundMark x1="16835" y1="31667" x2="11111" y2="35238"/>
                        <a14:foregroundMark x1="11111" y1="35238" x2="10438" y2="45714"/>
                        <a14:foregroundMark x1="10438" y1="45714" x2="20034" y2="28571"/>
                        <a14:foregroundMark x1="20034" y1="28571" x2="19697" y2="25952"/>
                        <a14:foregroundMark x1="20875" y1="30952" x2="20034" y2="45714"/>
                        <a14:foregroundMark x1="20034" y1="45714" x2="22896" y2="39762"/>
                        <a14:foregroundMark x1="22896" y1="39762" x2="21044" y2="26667"/>
                        <a14:foregroundMark x1="21044" y1="26667" x2="21044" y2="26667"/>
                        <a14:foregroundMark x1="29293" y1="29524" x2="27104" y2="35952"/>
                        <a14:foregroundMark x1="27104" y1="35952" x2="31650" y2="34048"/>
                        <a14:foregroundMark x1="31650" y1="34048" x2="28451" y2="27857"/>
                        <a14:foregroundMark x1="30135" y1="29286" x2="20370" y2="37619"/>
                        <a14:foregroundMark x1="20370" y1="37619" x2="28114" y2="24286"/>
                        <a14:foregroundMark x1="23401" y1="20238" x2="12458" y2="33810"/>
                        <a14:foregroundMark x1="12458" y1="33810" x2="16835" y2="36905"/>
                        <a14:foregroundMark x1="16835" y1="36905" x2="19697" y2="19762"/>
                        <a14:foregroundMark x1="19865" y1="10714" x2="12963" y2="13571"/>
                        <a14:foregroundMark x1="12963" y1="13571" x2="9259" y2="24524"/>
                        <a14:foregroundMark x1="9259" y1="24524" x2="23569" y2="15476"/>
                        <a14:foregroundMark x1="23569" y1="15476" x2="23906" y2="12857"/>
                        <a14:foregroundMark x1="22727" y1="9762" x2="17003" y2="12857"/>
                        <a14:foregroundMark x1="17003" y1="12857" x2="24411" y2="26905"/>
                        <a14:foregroundMark x1="24411" y1="26905" x2="27273" y2="12857"/>
                        <a14:foregroundMark x1="27273" y1="12857" x2="24242" y2="6190"/>
                        <a14:foregroundMark x1="31987" y1="17143" x2="30471" y2="27381"/>
                        <a14:foregroundMark x1="30471" y1="27381" x2="32155" y2="19048"/>
                        <a14:foregroundMark x1="32155" y1="19048" x2="31818" y2="17143"/>
                        <a14:foregroundMark x1="33502" y1="19524" x2="32997" y2="28333"/>
                        <a14:foregroundMark x1="32997" y1="28333" x2="32660" y2="14762"/>
                        <a14:foregroundMark x1="34007" y1="32143" x2="38552" y2="36429"/>
                        <a14:foregroundMark x1="38552" y1="36429" x2="35690" y2="30952"/>
                        <a14:foregroundMark x1="37542" y1="39048" x2="28283" y2="35952"/>
                        <a14:foregroundMark x1="28283" y1="35952" x2="18013" y2="47143"/>
                        <a14:foregroundMark x1="18013" y1="47143" x2="25421" y2="40000"/>
                        <a14:foregroundMark x1="25421" y1="40000" x2="26768" y2="32857"/>
                        <a14:foregroundMark x1="25926" y1="32619" x2="7576" y2="30476"/>
                        <a14:foregroundMark x1="7576" y1="30476" x2="12290" y2="46190"/>
                        <a14:foregroundMark x1="12290" y1="46190" x2="21212" y2="24762"/>
                        <a14:foregroundMark x1="21212" y1="24762" x2="17003" y2="11905"/>
                        <a14:foregroundMark x1="16667" y1="19048" x2="17508" y2="37619"/>
                        <a14:foregroundMark x1="17508" y1="37619" x2="24242" y2="45238"/>
                        <a14:foregroundMark x1="24242" y1="45238" x2="18350" y2="14762"/>
                        <a14:foregroundMark x1="18350" y1="14762" x2="11953" y2="12857"/>
                        <a14:foregroundMark x1="11953" y1="12857" x2="11785" y2="13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565" b="47630"/>
          <a:stretch/>
        </p:blipFill>
        <p:spPr>
          <a:xfrm>
            <a:off x="6096000" y="1439986"/>
            <a:ext cx="5510150" cy="517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83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F6BC7B3-E496-48DE-BC9F-E2ECFDF9E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E7510D-93DE-4CBE-8A5A-0910AF793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98" y="-504930"/>
            <a:ext cx="6711340" cy="67113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D8D6319-DD24-482B-997A-2A7631718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4" y="0"/>
            <a:ext cx="2575795" cy="28507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58C7B1-49C9-4948-AA40-6121B43C9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5497" y="-1"/>
            <a:ext cx="4994901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23EE4B-64A4-48E3-B8E4-5E7F6CCA20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2"/>
          <a:stretch/>
        </p:blipFill>
        <p:spPr>
          <a:xfrm>
            <a:off x="0" y="5140229"/>
            <a:ext cx="12304734" cy="1717770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5D4E3642-500B-4A0D-B8BC-F5402178E0E3}"/>
              </a:ext>
            </a:extLst>
          </p:cNvPr>
          <p:cNvSpPr txBox="1">
            <a:spLocks/>
          </p:cNvSpPr>
          <p:nvPr/>
        </p:nvSpPr>
        <p:spPr>
          <a:xfrm>
            <a:off x="2399859" y="2115746"/>
            <a:ext cx="3583980" cy="2042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>02</a:t>
            </a:r>
            <a:endParaRPr kumimoji="0" lang="zh-CN" altLang="en-US" sz="9600" b="0" i="0" u="none" strike="noStrike" kern="1200" cap="none" spc="0" normalizeH="0" baseline="0" noProof="0" dirty="0">
              <a:ln w="28575">
                <a:noFill/>
              </a:ln>
              <a:solidFill>
                <a:prstClr val="black"/>
              </a:solidFill>
              <a:effectLst/>
              <a:uLnTx/>
              <a:uFillTx/>
              <a:latin typeface="UTM American Sans" panose="02040603050506020204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83207D33-C03A-46AF-B5F7-4DCC3571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423" y="2495716"/>
            <a:ext cx="6228799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CN" sz="11500" dirty="0" err="1">
                <a:ln w="28575">
                  <a:noFill/>
                </a:ln>
                <a:solidFill>
                  <a:srgbClr val="DF767E"/>
                </a:solidFill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>Luyện</a:t>
            </a:r>
            <a:br>
              <a:rPr lang="en-US" altLang="zh-CN" sz="11500" dirty="0">
                <a:ln w="28575">
                  <a:noFill/>
                </a:ln>
                <a:solidFill>
                  <a:srgbClr val="DF767E"/>
                </a:solidFill>
                <a:latin typeface="UTM American Sans" panose="02040603050506020204" pitchFamily="18" charset="0"/>
                <a:ea typeface="+mn-ea"/>
                <a:cs typeface="+mn-ea"/>
                <a:sym typeface="+mn-lt"/>
              </a:rPr>
            </a:br>
            <a:r>
              <a:rPr lang="en-US" altLang="zh-CN" sz="11500" dirty="0" err="1">
                <a:ln w="28575">
                  <a:noFill/>
                </a:ln>
                <a:solidFill>
                  <a:srgbClr val="DF767E"/>
                </a:solidFill>
                <a:latin typeface="UTM American Sans" panose="02040603050506020204" pitchFamily="18" charset="0"/>
                <a:ea typeface="+mn-ea"/>
                <a:cs typeface="+mn-ea"/>
                <a:sym typeface="+mn-lt"/>
              </a:rPr>
              <a:t>tập</a:t>
            </a:r>
            <a:endParaRPr lang="zh-CN" altLang="en-US" sz="11500" dirty="0">
              <a:ln w="28575">
                <a:noFill/>
              </a:ln>
              <a:solidFill>
                <a:srgbClr val="DF767E"/>
              </a:solidFill>
              <a:latin typeface="UTM American Sans" panose="02040603050506020204" pitchFamily="18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57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3B3A4-1AC4-4AC5-B0B0-B0B1260BF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02" y="2628236"/>
            <a:ext cx="107069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30cm, 7dm.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2" y="832622"/>
            <a:ext cx="101296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Tính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diện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tích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thoi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,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biết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:</a:t>
            </a:r>
          </a:p>
          <a:p>
            <a:pPr>
              <a:buFontTx/>
              <a:buNone/>
              <a:defRPr/>
            </a:pPr>
            <a:endParaRPr lang="en-US" sz="4400" b="1" dirty="0">
              <a:solidFill>
                <a:srgbClr val="C42549"/>
              </a:solidFill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81F7C-754F-43B4-9DBF-51FF5DEB9C30}"/>
              </a:ext>
            </a:extLst>
          </p:cNvPr>
          <p:cNvSpPr txBox="1"/>
          <p:nvPr/>
        </p:nvSpPr>
        <p:spPr>
          <a:xfrm>
            <a:off x="865909" y="1730429"/>
            <a:ext cx="109179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19cm, 12cm.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3ECCF2-D71F-483E-91B1-51776D7D1509}"/>
              </a:ext>
            </a:extLst>
          </p:cNvPr>
          <p:cNvSpPr txBox="1"/>
          <p:nvPr/>
        </p:nvSpPr>
        <p:spPr>
          <a:xfrm>
            <a:off x="694459" y="3770994"/>
            <a:ext cx="102642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Diện</a:t>
            </a:r>
            <a:r>
              <a:rPr lang="en-US" sz="5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tích</a:t>
            </a:r>
            <a:r>
              <a:rPr lang="en-US" sz="5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hình</a:t>
            </a:r>
            <a:r>
              <a:rPr lang="en-US" sz="5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thoi</a:t>
            </a:r>
            <a:r>
              <a:rPr lang="en-US" sz="5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bằng</a:t>
            </a:r>
            <a:r>
              <a:rPr lang="en-US" sz="5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tích</a:t>
            </a:r>
            <a:r>
              <a:rPr lang="en-US" sz="54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độ</a:t>
            </a:r>
            <a:r>
              <a:rPr lang="en-US" sz="54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dài</a:t>
            </a:r>
            <a:r>
              <a:rPr lang="en-US" sz="54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2 </a:t>
            </a:r>
            <a:r>
              <a:rPr lang="en-US" sz="54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đường</a:t>
            </a:r>
            <a:r>
              <a:rPr lang="en-US" sz="54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chéo</a:t>
            </a:r>
            <a:r>
              <a:rPr lang="en-US" sz="5400" b="1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chia 2</a:t>
            </a:r>
            <a:r>
              <a:rPr lang="en-US" sz="5400" dirty="0">
                <a:solidFill>
                  <a:srgbClr val="3366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76406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1179615" y="760580"/>
            <a:ext cx="101296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Tính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diện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tích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thoi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, </a:t>
            </a:r>
            <a:r>
              <a:rPr lang="en-US" sz="4400" dirty="0" err="1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biết</a:t>
            </a:r>
            <a:r>
              <a:rPr lang="en-US" sz="44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:</a:t>
            </a:r>
          </a:p>
          <a:p>
            <a:pPr>
              <a:buFontTx/>
              <a:buNone/>
              <a:defRPr/>
            </a:pPr>
            <a:endParaRPr lang="en-US" sz="4400" b="1" dirty="0">
              <a:solidFill>
                <a:srgbClr val="FF0000"/>
              </a:solidFill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81F7C-754F-43B4-9DBF-51FF5DEB9C30}"/>
              </a:ext>
            </a:extLst>
          </p:cNvPr>
          <p:cNvSpPr txBox="1"/>
          <p:nvPr/>
        </p:nvSpPr>
        <p:spPr>
          <a:xfrm>
            <a:off x="1079294" y="1606428"/>
            <a:ext cx="10371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19cm, 12cm.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036DE9-8C48-4007-9C5D-DDB7900675DC}"/>
              </a:ext>
            </a:extLst>
          </p:cNvPr>
          <p:cNvSpPr txBox="1"/>
          <p:nvPr/>
        </p:nvSpPr>
        <p:spPr>
          <a:xfrm>
            <a:off x="2471199" y="2829121"/>
            <a:ext cx="103714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: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 x 12) : 2 = 114 (cm</a:t>
            </a:r>
            <a:r>
              <a:rPr lang="en-US" sz="4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40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114 cm</a:t>
            </a:r>
            <a:r>
              <a:rPr lang="en-US" sz="4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22899BD-E8AE-4ADC-AFBA-564721711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18" y="2560982"/>
            <a:ext cx="4762500" cy="476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878" y="1724932"/>
            <a:ext cx="9027646" cy="569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31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z1s5q4d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594</Words>
  <Application>Microsoft Office PowerPoint</Application>
  <PresentationFormat>Widescreen</PresentationFormat>
  <Paragraphs>68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UTM Showcard</vt:lpstr>
      <vt:lpstr>Cambria Math</vt:lpstr>
      <vt:lpstr>Calibri Light</vt:lpstr>
      <vt:lpstr>Arial</vt:lpstr>
      <vt:lpstr>#9Slide07 HoneyCream</vt:lpstr>
      <vt:lpstr>UTM Alberta Heavy</vt:lpstr>
      <vt:lpstr>UTM Futura Extra</vt:lpstr>
      <vt:lpstr>UTM Netmuc KT</vt:lpstr>
      <vt:lpstr>Times New Roman</vt:lpstr>
      <vt:lpstr>字魂107号-萌趣欢乐体</vt:lpstr>
      <vt:lpstr>Oi</vt:lpstr>
      <vt:lpstr>#9Slide03 Arima Madurai Black</vt:lpstr>
      <vt:lpstr>UTM American Sans</vt:lpstr>
      <vt:lpstr>Arial Black</vt:lpstr>
      <vt:lpstr>UTM Androgyne</vt:lpstr>
      <vt:lpstr>UTM Seagull</vt:lpstr>
      <vt:lpstr>Calibri</vt:lpstr>
      <vt:lpstr>Office Theme</vt:lpstr>
      <vt:lpstr>Office 主题​​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haiyen170198@gmail.com</dc:creator>
  <cp:lastModifiedBy>GVCB Hoàng Hương Duyên</cp:lastModifiedBy>
  <cp:revision>9</cp:revision>
  <dcterms:created xsi:type="dcterms:W3CDTF">2022-03-04T05:19:30Z</dcterms:created>
  <dcterms:modified xsi:type="dcterms:W3CDTF">2023-03-16T12:25:30Z</dcterms:modified>
</cp:coreProperties>
</file>