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5"/>
  </p:notesMasterIdLst>
  <p:handoutMasterIdLst>
    <p:handoutMasterId r:id="rId16"/>
  </p:handoutMasterIdLst>
  <p:sldIdLst>
    <p:sldId id="310" r:id="rId3"/>
    <p:sldId id="570" r:id="rId4"/>
    <p:sldId id="576" r:id="rId5"/>
    <p:sldId id="567" r:id="rId6"/>
    <p:sldId id="565" r:id="rId7"/>
    <p:sldId id="556" r:id="rId8"/>
    <p:sldId id="574" r:id="rId9"/>
    <p:sldId id="568" r:id="rId10"/>
    <p:sldId id="571" r:id="rId11"/>
    <p:sldId id="550" r:id="rId12"/>
    <p:sldId id="569" r:id="rId13"/>
    <p:sldId id="575" r:id="rId14"/>
  </p:sldIdLst>
  <p:sldSz cx="12192000" cy="6858000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0066"/>
    <a:srgbClr val="CC0000"/>
    <a:srgbClr val="008000"/>
    <a:srgbClr val="66FF33"/>
    <a:srgbClr val="CC00CC"/>
    <a:srgbClr val="34023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9" autoAdjust="0"/>
    <p:restoredTop sz="95958" autoAdjust="0"/>
  </p:normalViewPr>
  <p:slideViewPr>
    <p:cSldViewPr>
      <p:cViewPr varScale="1">
        <p:scale>
          <a:sx n="65" d="100"/>
          <a:sy n="65" d="100"/>
        </p:scale>
        <p:origin x="636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8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5E6124-F4C1-48E4-A275-9E39807D77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500D70-F563-4E42-9BB8-8A70A60738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F0A1F-BA5F-4561-8960-168D9A06D216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B0330-767C-41DE-96F1-40B5934FF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0473A-9DDF-41A2-BD93-72F58ADF91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97983-CCF7-47EF-A5B1-2F5D398E9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29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Nhấn soạn thảo các kiểu văn bản trang cái</a:t>
            </a:r>
          </a:p>
          <a:p>
            <a:pPr lvl="1"/>
            <a:r>
              <a:rPr lang="en-US" noProof="0"/>
              <a:t>Mức hai</a:t>
            </a:r>
          </a:p>
          <a:p>
            <a:pPr lvl="2"/>
            <a:r>
              <a:rPr lang="en-US" noProof="0"/>
              <a:t>Mức ba</a:t>
            </a:r>
          </a:p>
          <a:p>
            <a:pPr lvl="3"/>
            <a:r>
              <a:rPr lang="en-US" noProof="0"/>
              <a:t>Mức bốn</a:t>
            </a:r>
          </a:p>
          <a:p>
            <a:pPr lvl="4"/>
            <a:r>
              <a:rPr lang="en-US" noProof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616B-5798-400E-A3A8-E7DB06B0D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8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09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00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38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F18D-9DC3-484C-9A52-C4908BEF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1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5110-F0EA-4370-9B16-7FB4F09C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6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A8533-3DA5-48A7-B815-F369C4956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0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84A79-8B8C-49CE-A9BA-CDCA8B8B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4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5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1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890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D727-5038-4C12-BA8B-9211FA8F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926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D0F98-703F-41B6-B00B-B5856774C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03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143" y="266705"/>
            <a:ext cx="11243714" cy="6324589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474143" y="450270"/>
            <a:ext cx="11243714" cy="308291"/>
          </a:xfrm>
          <a:prstGeom prst="rect">
            <a:avLst/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流程图: 接点 17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9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" name="流程图: 接点 19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1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2" name="流程图: 接点 21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3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4" name="流程图: 接点 23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5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6" name="流程图: 接点 25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7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8" name="流程图: 接点 27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9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0" name="流程图: 接点 29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1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2" name="流程图: 接点 31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3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4" name="流程图: 接点 33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5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634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16200000" flipV="1">
            <a:off x="11164467" y="852650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164467" y="1804497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506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16200000" flipV="1">
            <a:off x="11164467" y="852650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164467" y="1804497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7938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16200000" flipV="1">
            <a:off x="11200467" y="816649"/>
            <a:ext cx="900000" cy="432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7" name="组合 6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164467" y="1804497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04515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200467" y="1768497"/>
            <a:ext cx="900000" cy="432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35" name="矩形: 一个圆顶角，剪去另一个顶角 34"/>
          <p:cNvSpPr/>
          <p:nvPr userDrawn="1"/>
        </p:nvSpPr>
        <p:spPr>
          <a:xfrm rot="5400000" flipV="1">
            <a:off x="72196" y="875696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892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69702" y="86503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69702" y="181687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200467" y="2720344"/>
            <a:ext cx="900000" cy="432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5853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2" name="流程图: 接点 41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3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流程图: 接点 45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7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77407" y="868048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48" name="流程图: 接点 47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0" name="流程图: 接点 49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1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2" name="流程图: 接点 51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3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4" name="流程图: 接点 53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5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6" name="流程图: 接点 55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9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77407" y="1819895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5400000" flipV="1">
            <a:off x="77407" y="2771742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200467" y="3672191"/>
            <a:ext cx="900000" cy="432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8283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07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2" name="流程图: 接点 41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3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流程图: 接点 45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7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78314" y="86503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48" name="流程图: 接点 47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0" name="流程图: 接点 49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1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2" name="流程图: 接点 51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3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4" name="流程图: 接点 53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5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6" name="流程图: 接点 55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9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78314" y="181687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5400000" flipV="1">
            <a:off x="78314" y="276872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5400000" flipV="1">
            <a:off x="78314" y="3720572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200467" y="4624038"/>
            <a:ext cx="900000" cy="432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684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2" name="流程图: 接点 41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3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流程图: 接点 45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7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77578" y="88145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48" name="流程图: 接点 47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0" name="流程图: 接点 49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1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2" name="流程图: 接点 51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3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4" name="流程图: 接点 53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5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6" name="流程图: 接点 55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9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77578" y="183329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5400000" flipV="1">
            <a:off x="77578" y="278514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5400000" flipV="1">
            <a:off x="77578" y="3736992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5400000" flipV="1">
            <a:off x="77578" y="4688839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200467" y="5575885"/>
            <a:ext cx="900000" cy="432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00701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665327-8228-406E-8BCB-8A6EFFCB708E}" type="datetimeFigureOut">
              <a:rPr lang="zh-CN" altLang="en-US" smtClean="0"/>
              <a:t>2023/3/27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2F427C-CBCB-47E0-B4FF-EC06D96186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7293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665327-8228-406E-8BCB-8A6EFFCB708E}" type="datetimeFigureOut">
              <a:rPr lang="zh-CN" altLang="en-US" smtClean="0"/>
              <a:t>2023/3/27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2F427C-CBCB-47E0-B4FF-EC06D96186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528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665327-8228-406E-8BCB-8A6EFFCB708E}" type="datetimeFigureOut">
              <a:rPr lang="zh-CN" altLang="en-US" smtClean="0"/>
              <a:t>2023/3/27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2F427C-CBCB-47E0-B4FF-EC06D96186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718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10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16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9A89-282D-40EB-9444-747B25E6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C932-58D3-482C-BE76-F92354B9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76DA-71A9-472E-8160-F649A56F4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0207-8E3F-4DDB-B474-E654C98C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4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kiểu tiêu đề trang cái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các kiểu văn bản trang cái</a:t>
            </a:r>
          </a:p>
          <a:p>
            <a:pPr lvl="1"/>
            <a:r>
              <a:rPr lang="en-US"/>
              <a:t>Mức hai</a:t>
            </a:r>
          </a:p>
          <a:p>
            <a:pPr lvl="2"/>
            <a:r>
              <a:rPr lang="en-US"/>
              <a:t>Mức ba</a:t>
            </a:r>
          </a:p>
          <a:p>
            <a:pPr lvl="3"/>
            <a:r>
              <a:rPr lang="en-US"/>
              <a:t>Mức bốn</a:t>
            </a:r>
          </a:p>
          <a:p>
            <a:pPr lvl="4"/>
            <a:r>
              <a:rPr lang="en-US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198593-0644-4809-80AE-F1E510C6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3" r:id="rId3"/>
    <p:sldLayoutId id="2147483680" r:id="rId4"/>
    <p:sldLayoutId id="2147483675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81" r:id="rId11"/>
    <p:sldLayoutId id="2147483679" r:id="rId12"/>
    <p:sldLayoutId id="2147483678" r:id="rId13"/>
    <p:sldLayoutId id="2147483676" r:id="rId14"/>
    <p:sldLayoutId id="2147483656" r:id="rId15"/>
    <p:sldLayoutId id="2147483657" r:id="rId16"/>
    <p:sldLayoutId id="2147483658" r:id="rId17"/>
    <p:sldLayoutId id="2147483659" r:id="rId18"/>
    <p:sldLayoutId id="2147483660" r:id="rId19"/>
    <p:sldLayoutId id="2147483677" r:id="rId20"/>
    <p:sldLayoutId id="2147483661" r:id="rId21"/>
    <p:sldLayoutId id="2147483662" r:id="rId2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057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82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4.png"/><Relationship Id="rId5" Type="http://schemas.microsoft.com/office/2007/relationships/hdphoto" Target="../media/hdphoto2.wdp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6D8493-BB61-419E-AE46-ED68863AC2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9" b="29968"/>
          <a:stretch/>
        </p:blipFill>
        <p:spPr>
          <a:xfrm>
            <a:off x="105902" y="843379"/>
            <a:ext cx="12086098" cy="529996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6C828F-A349-4042-9AE5-5E1B36BB0AEF}"/>
              </a:ext>
            </a:extLst>
          </p:cNvPr>
          <p:cNvGrpSpPr/>
          <p:nvPr/>
        </p:nvGrpSpPr>
        <p:grpSpPr>
          <a:xfrm>
            <a:off x="1429304" y="1722267"/>
            <a:ext cx="9021192" cy="2585323"/>
            <a:chOff x="1429304" y="1722267"/>
            <a:chExt cx="9021192" cy="258532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E7596F1-7392-41E8-9501-C1FC89B1561A}"/>
                </a:ext>
              </a:extLst>
            </p:cNvPr>
            <p:cNvSpPr txBox="1"/>
            <p:nvPr/>
          </p:nvSpPr>
          <p:spPr>
            <a:xfrm>
              <a:off x="1429304" y="1722267"/>
              <a:ext cx="8966447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TỈ SỐ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MỘT SỐ BÀI TOÁN LIÊN QUAN ĐẾN TỈ SỐ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7D93F29-B32A-4C00-90F4-78E69D882C00}"/>
                </a:ext>
              </a:extLst>
            </p:cNvPr>
            <p:cNvSpPr txBox="1"/>
            <p:nvPr/>
          </p:nvSpPr>
          <p:spPr>
            <a:xfrm>
              <a:off x="1484049" y="1722267"/>
              <a:ext cx="8966447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TỈ SỐ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MỘT SỐ BÀI TOÁN LIÊN QUAN ĐẾN TỈ SỐ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2604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>
            <a:extLst>
              <a:ext uri="{FF2B5EF4-FFF2-40B4-BE49-F238E27FC236}">
                <a16:creationId xmlns:a16="http://schemas.microsoft.com/office/drawing/2014/main" id="{5D1F356F-E181-4464-A21D-885B10AB2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3035"/>
            <a:ext cx="937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3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9" name="Text Box 4">
            <a:extLst>
              <a:ext uri="{FF2B5EF4-FFF2-40B4-BE49-F238E27FC236}">
                <a16:creationId xmlns:a16="http://schemas.microsoft.com/office/drawing/2014/main" id="{F0FFAC51-70DF-4DF2-8139-6AEE04E5C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848" y="890386"/>
            <a:ext cx="83112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0" name="Text Box 5">
            <a:extLst>
              <a:ext uri="{FF2B5EF4-FFF2-40B4-BE49-F238E27FC236}">
                <a16:creationId xmlns:a16="http://schemas.microsoft.com/office/drawing/2014/main" id="{CAA9FD8D-30FD-4FEC-93A1-579168D5E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1576186"/>
            <a:ext cx="83439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" name="Text Box 6">
            <a:extLst>
              <a:ext uri="{FF2B5EF4-FFF2-40B4-BE49-F238E27FC236}">
                <a16:creationId xmlns:a16="http://schemas.microsoft.com/office/drawing/2014/main" id="{3787A80C-5E38-4A3A-9445-63EA0D802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44" y="2275170"/>
            <a:ext cx="19256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7">
                <a:extLst>
                  <a:ext uri="{FF2B5EF4-FFF2-40B4-BE49-F238E27FC236}">
                    <a16:creationId xmlns:a16="http://schemas.microsoft.com/office/drawing/2014/main" id="{93B0F84C-6C5F-4979-84FE-395A63D9F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" y="4121218"/>
                <a:ext cx="12060839" cy="8086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số bạn trai và số bạn của cả tổ là: </a:t>
                </a:r>
                <a:r>
                  <a:rPr lang="en-US" alt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-US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11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 Box 7">
                <a:extLst>
                  <a:ext uri="{FF2B5EF4-FFF2-40B4-BE49-F238E27FC236}">
                    <a16:creationId xmlns:a16="http://schemas.microsoft.com/office/drawing/2014/main" id="{93B0F84C-6C5F-4979-84FE-395A63D9F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4121218"/>
                <a:ext cx="12060839" cy="808619"/>
              </a:xfrm>
              <a:prstGeom prst="rect">
                <a:avLst/>
              </a:prstGeom>
              <a:blipFill>
                <a:blip r:embed="rId2"/>
                <a:stretch>
                  <a:fillRect l="-1264" b="-977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 Box 10">
            <a:extLst>
              <a:ext uri="{FF2B5EF4-FFF2-40B4-BE49-F238E27FC236}">
                <a16:creationId xmlns:a16="http://schemas.microsoft.com/office/drawing/2014/main" id="{45B0E8B8-BD31-4F52-9F32-A5622E118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826049"/>
            <a:ext cx="5867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 Box 11">
                <a:extLst>
                  <a:ext uri="{FF2B5EF4-FFF2-40B4-BE49-F238E27FC236}">
                    <a16:creationId xmlns:a16="http://schemas.microsoft.com/office/drawing/2014/main" id="{0D0B40AC-C517-4F96-BEA7-F291D53B11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" y="5066278"/>
                <a:ext cx="10693424" cy="8013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>
                  <a:buFontTx/>
                  <a:buAutoNum type="alphaLcParenR" startAt="2"/>
                </a:pP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của số bạn gái và số bạn của cả tổ là: </a:t>
                </a:r>
                <a:r>
                  <a:rPr lang="en-US" alt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 </a:t>
                </a:r>
                <a:r>
                  <a:rPr lang="en-US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11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Text Box 11">
                <a:extLst>
                  <a:ext uri="{FF2B5EF4-FFF2-40B4-BE49-F238E27FC236}">
                    <a16:creationId xmlns:a16="http://schemas.microsoft.com/office/drawing/2014/main" id="{0D0B40AC-C517-4F96-BEA7-F291D53B1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5066278"/>
                <a:ext cx="10693424" cy="801310"/>
              </a:xfrm>
              <a:prstGeom prst="rect">
                <a:avLst/>
              </a:prstGeom>
              <a:blipFill>
                <a:blip r:embed="rId3"/>
                <a:stretch>
                  <a:fillRect l="-1254" b="-98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 Box 10">
            <a:extLst>
              <a:ext uri="{FF2B5EF4-FFF2-40B4-BE49-F238E27FC236}">
                <a16:creationId xmlns:a16="http://schemas.microsoft.com/office/drawing/2014/main" id="{2D4CC079-C2E4-4CFF-9D64-AB5B983E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611" y="3468222"/>
            <a:ext cx="33737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+ 6 = 11 (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411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/>
      <p:bldP spid="74" grpId="0" animBg="1"/>
      <p:bldP spid="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80">
                <a:extLst>
                  <a:ext uri="{FF2B5EF4-FFF2-40B4-BE49-F238E27FC236}">
                    <a16:creationId xmlns:a16="http://schemas.microsoft.com/office/drawing/2014/main" id="{FB6DAE30-232B-412A-B2EA-59D45CE32D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" y="298930"/>
                <a:ext cx="11658600" cy="15978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 eaLnBrk="1" hangingPunct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3600" b="1" dirty="0">
                    <a:solidFill>
                      <a:srgbClr val="FF0000"/>
                    </a:solidFill>
                  </a:rPr>
                  <a:t>Bài 4</a:t>
                </a:r>
                <a:r>
                  <a:rPr lang="en-US" sz="3600" b="1">
                    <a:solidFill>
                      <a:srgbClr val="FF0000"/>
                    </a:solidFill>
                  </a:rPr>
                  <a:t>: </a:t>
                </a:r>
                <a:r>
                  <a:rPr lang="en-US" sz="3600" b="1"/>
                  <a:t>Trên bãi cỏ có </a:t>
                </a:r>
                <a:r>
                  <a:rPr lang="en-US" sz="3600" b="1" dirty="0"/>
                  <a:t>20 </a:t>
                </a:r>
                <a:r>
                  <a:rPr lang="en-US" sz="3600" b="1"/>
                  <a:t>con bò và có số trâu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/>
                  <a:t> số bò</a:t>
                </a:r>
                <a:r>
                  <a:rPr lang="en-US" sz="3600" b="1"/>
                  <a:t>. </a:t>
                </a:r>
              </a:p>
              <a:p>
                <a:pPr algn="just" eaLnBrk="1" hangingPunct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3600" b="1"/>
                  <a:t>Hỏi </a:t>
                </a:r>
                <a:r>
                  <a:rPr lang="en-US" sz="3600" b="1" dirty="0"/>
                  <a:t>trên bãi có mấy con trâu? </a:t>
                </a:r>
                <a:endParaRPr lang="vi-VN" sz="3600" dirty="0"/>
              </a:p>
            </p:txBody>
          </p:sp>
        </mc:Choice>
        <mc:Fallback xmlns="">
          <p:sp>
            <p:nvSpPr>
              <p:cNvPr id="7" name="Text Box 80">
                <a:extLst>
                  <a:ext uri="{FF2B5EF4-FFF2-40B4-BE49-F238E27FC236}">
                    <a16:creationId xmlns:a16="http://schemas.microsoft.com/office/drawing/2014/main" id="{FB6DAE30-232B-412A-B2EA-59D45CE32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" y="298930"/>
                <a:ext cx="11658600" cy="1597810"/>
              </a:xfrm>
              <a:prstGeom prst="rect">
                <a:avLst/>
              </a:prstGeom>
              <a:blipFill>
                <a:blip r:embed="rId2"/>
                <a:stretch>
                  <a:fillRect l="-1621" b="-1335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6">
            <a:extLst>
              <a:ext uri="{FF2B5EF4-FFF2-40B4-BE49-F238E27FC236}">
                <a16:creationId xmlns:a16="http://schemas.microsoft.com/office/drawing/2014/main" id="{19BE9BAF-E852-4B76-8649-D136410B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136" y="2194310"/>
            <a:ext cx="26877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/>
            <a:r>
              <a:rPr lang="en-US" altLang="en-US" sz="36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00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0">
            <a:extLst>
              <a:ext uri="{FF2B5EF4-FFF2-40B4-BE49-F238E27FC236}">
                <a16:creationId xmlns:a16="http://schemas.microsoft.com/office/drawing/2014/main" id="{529240E4-AAE6-4D07-85D4-24DEE0CDC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88967"/>
            <a:ext cx="84356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CC"/>
                </a:solidFill>
              </a:rPr>
              <a:t>Trên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bãi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có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số</a:t>
            </a:r>
            <a:r>
              <a:rPr lang="en-US" sz="3600" b="1" dirty="0">
                <a:solidFill>
                  <a:srgbClr val="0000CC"/>
                </a:solidFill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</a:rPr>
              <a:t>trâu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là</a:t>
            </a:r>
            <a:r>
              <a:rPr lang="en-US" sz="3600" b="1" dirty="0">
                <a:solidFill>
                  <a:srgbClr val="0000CC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8171-3746-430C-B0BA-5D5C5351E693}"/>
                  </a:ext>
                </a:extLst>
              </p:cNvPr>
              <p:cNvSpPr txBox="1"/>
              <p:nvPr/>
            </p:nvSpPr>
            <p:spPr>
              <a:xfrm>
                <a:off x="3706064" y="3787800"/>
                <a:ext cx="7467600" cy="889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CC"/>
                    </a:solidFill>
                  </a:rPr>
                  <a:t>20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CC"/>
                    </a:solidFill>
                  </a:rPr>
                  <a:t> = 5 (con)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8171-3746-430C-B0BA-5D5C5351E6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064" y="3787800"/>
                <a:ext cx="7467600" cy="889924"/>
              </a:xfrm>
              <a:prstGeom prst="rect">
                <a:avLst/>
              </a:prstGeom>
              <a:blipFill>
                <a:blip r:embed="rId3"/>
                <a:stretch>
                  <a:fillRect l="-2531" b="-10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80">
            <a:extLst>
              <a:ext uri="{FF2B5EF4-FFF2-40B4-BE49-F238E27FC236}">
                <a16:creationId xmlns:a16="http://schemas.microsoft.com/office/drawing/2014/main" id="{419471EB-DEDD-422F-840E-5A88E9063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880027"/>
            <a:ext cx="54749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CC"/>
                </a:solidFill>
              </a:rPr>
              <a:t>Đáp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số</a:t>
            </a:r>
            <a:r>
              <a:rPr lang="en-US" sz="3600" b="1" dirty="0">
                <a:solidFill>
                  <a:srgbClr val="0000CC"/>
                </a:solidFill>
              </a:rPr>
              <a:t>: 5 con </a:t>
            </a:r>
            <a:r>
              <a:rPr lang="en-US" sz="3600" b="1" dirty="0" err="1">
                <a:solidFill>
                  <a:srgbClr val="0000CC"/>
                </a:solidFill>
              </a:rPr>
              <a:t>trâu</a:t>
            </a:r>
            <a:endParaRPr lang="en-US" sz="36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7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6D8493-BB61-419E-AE46-ED68863AC2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9" b="29968"/>
          <a:stretch/>
        </p:blipFill>
        <p:spPr>
          <a:xfrm>
            <a:off x="105902" y="843379"/>
            <a:ext cx="12086098" cy="529996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6C828F-A349-4042-9AE5-5E1B36BB0AEF}"/>
              </a:ext>
            </a:extLst>
          </p:cNvPr>
          <p:cNvGrpSpPr/>
          <p:nvPr/>
        </p:nvGrpSpPr>
        <p:grpSpPr>
          <a:xfrm>
            <a:off x="1429304" y="2115967"/>
            <a:ext cx="9010096" cy="1770233"/>
            <a:chOff x="1429304" y="1722267"/>
            <a:chExt cx="9010096" cy="177023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E7596F1-7392-41E8-9501-C1FC89B1561A}"/>
                </a:ext>
              </a:extLst>
            </p:cNvPr>
            <p:cNvSpPr txBox="1"/>
            <p:nvPr/>
          </p:nvSpPr>
          <p:spPr>
            <a:xfrm>
              <a:off x="1429304" y="1722267"/>
              <a:ext cx="896644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anose="02020603050405020304" pitchFamily="18" charset="0"/>
                </a:rPr>
                <a:t>CHÚC CÁC CON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>
                  <a:solidFill>
                    <a:prstClr val="black"/>
                  </a:solidFill>
                  <a:cs typeface="Times New Roman" panose="02020603050405020304" pitchFamily="18" charset="0"/>
                </a:rPr>
                <a:t>CHĂM NGOAN, HỌC TỐT!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7D93F29-B32A-4C00-90F4-78E69D882C00}"/>
                </a:ext>
              </a:extLst>
            </p:cNvPr>
            <p:cNvSpPr txBox="1"/>
            <p:nvPr/>
          </p:nvSpPr>
          <p:spPr>
            <a:xfrm>
              <a:off x="1472953" y="1738174"/>
              <a:ext cx="896644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anose="02020603050405020304" pitchFamily="18" charset="0"/>
                </a:rPr>
                <a:t>CHÚC CÁC CON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>
                  <a:solidFill>
                    <a:srgbClr val="FFFF00"/>
                  </a:solidFill>
                  <a:cs typeface="Times New Roman" panose="02020603050405020304" pitchFamily="18" charset="0"/>
                </a:rPr>
                <a:t>CHĂM NGOAN, HỌC TỐT!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8269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2324100" y="1981200"/>
            <a:ext cx="7543800" cy="209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6000" b="1">
                <a:solidFill>
                  <a:schemeClr val="bg1">
                    <a:lumMod val="9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Toán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6000" b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Giới thiệu tỉ số</a:t>
            </a:r>
            <a:endParaRPr lang="en-US" sz="6000" b="1" dirty="0">
              <a:solidFill>
                <a:srgbClr val="FFFF00"/>
              </a:solidFill>
              <a:latin typeface="HP001 4 hàng" panose="020B06030503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58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DBE4C-EB66-E894-60A2-EDC2BF85F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70149-7943-4EEE-0E14-5889DA08E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r>
              <a:rPr lang="vi-VN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Nắm được tỷ số, ý nghĩa của tỷ số</a:t>
            </a:r>
            <a:endParaRPr lang="en-US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vi-VN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 đọc viết tỷ số của 2 số, biết vẽ sơ đồ đoạn thẳng biểu thị tỷ số của 2 số</a:t>
            </a:r>
            <a:endParaRPr lang="en-US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 đầu biết v</a:t>
            </a:r>
            <a:r>
              <a:rPr lang="vi-VN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ẽ được sơ đồ biểu thị tỷ số</a:t>
            </a:r>
            <a:r>
              <a:rPr lang="vi-VN" b="1" i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8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4A291797-4AF4-44FB-B204-00082165A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" y="155825"/>
            <a:ext cx="8816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71">
            <a:extLst>
              <a:ext uri="{FF2B5EF4-FFF2-40B4-BE49-F238E27FC236}">
                <a16:creationId xmlns:a16="http://schemas.microsoft.com/office/drawing/2014/main" id="{C2BD9D0D-E620-41E9-BB5A-7F01A83E9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37" y="1114639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4948CBA3-369F-4A70-A10B-278483795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382" y="1012712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F2C3F28D-9E66-4D82-B4EB-43F27B834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982" y="1014706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772DDA1A-5287-4442-A747-7F3E04702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524" y="1014706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3809E27C-7ABC-4084-AC74-6BF04B358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644" y="1047683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5B48C0FA-AB07-4338-93A7-71F754C42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334" y="1013881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72">
            <a:extLst>
              <a:ext uri="{FF2B5EF4-FFF2-40B4-BE49-F238E27FC236}">
                <a16:creationId xmlns:a16="http://schemas.microsoft.com/office/drawing/2014/main" id="{B64877BE-0A27-40CE-AD76-73E189541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73" y="1876026"/>
            <a:ext cx="1892121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8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6DFC61A4-3113-4411-8D5A-23652EBD3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060" y="1768991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4710D9F9-05F9-4A8D-BB19-43DF4558B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862" y="1772602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CD58BD02-EDCA-4C63-83B8-BA84E2817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685" y="1754954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A108DF3E-F243-4A90-AA2A-90E48D885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843" y="1741224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DA9AF223-95B6-4584-96E6-D9F744544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795" y="1691999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A29E76C4-F6A5-434F-84CA-32AD9DC7B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420" y="171966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5051132E-94A8-4FEA-974D-60C8B1149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980" y="1733873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44">
            <a:extLst>
              <a:ext uri="{FF2B5EF4-FFF2-40B4-BE49-F238E27FC236}">
                <a16:creationId xmlns:a16="http://schemas.microsoft.com/office/drawing/2014/main" id="{C61645F9-DF0C-4AB3-AC7F-BCB1A3489C9E}"/>
              </a:ext>
            </a:extLst>
          </p:cNvPr>
          <p:cNvGrpSpPr>
            <a:grpSpLocks/>
          </p:cNvGrpSpPr>
          <p:nvPr/>
        </p:nvGrpSpPr>
        <p:grpSpPr bwMode="auto">
          <a:xfrm>
            <a:off x="2445182" y="1228625"/>
            <a:ext cx="990600" cy="152400"/>
            <a:chOff x="1296" y="1632"/>
            <a:chExt cx="624" cy="96"/>
          </a:xfrm>
        </p:grpSpPr>
        <p:sp>
          <p:nvSpPr>
            <p:cNvPr id="26" name="Line 25">
              <a:extLst>
                <a:ext uri="{FF2B5EF4-FFF2-40B4-BE49-F238E27FC236}">
                  <a16:creationId xmlns:a16="http://schemas.microsoft.com/office/drawing/2014/main" id="{66AABEC9-0589-4A31-B9C5-281DD008E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Line 26">
              <a:extLst>
                <a:ext uri="{FF2B5EF4-FFF2-40B4-BE49-F238E27FC236}">
                  <a16:creationId xmlns:a16="http://schemas.microsoft.com/office/drawing/2014/main" id="{B972E446-43C1-49FD-A4F6-131754AB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Line 35">
              <a:extLst>
                <a:ext uri="{FF2B5EF4-FFF2-40B4-BE49-F238E27FC236}">
                  <a16:creationId xmlns:a16="http://schemas.microsoft.com/office/drawing/2014/main" id="{B28C901C-5E34-4DD4-B72A-8F8483A31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9" name="Group 45">
            <a:extLst>
              <a:ext uri="{FF2B5EF4-FFF2-40B4-BE49-F238E27FC236}">
                <a16:creationId xmlns:a16="http://schemas.microsoft.com/office/drawing/2014/main" id="{55DF5C88-1629-4CE4-959D-A407C289CD58}"/>
              </a:ext>
            </a:extLst>
          </p:cNvPr>
          <p:cNvGrpSpPr>
            <a:grpSpLocks/>
          </p:cNvGrpSpPr>
          <p:nvPr/>
        </p:nvGrpSpPr>
        <p:grpSpPr bwMode="auto">
          <a:xfrm>
            <a:off x="3435782" y="1228625"/>
            <a:ext cx="990600" cy="152400"/>
            <a:chOff x="1920" y="1632"/>
            <a:chExt cx="624" cy="96"/>
          </a:xfrm>
        </p:grpSpPr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3E81EFDD-BE27-4028-A967-5648030E5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59431E46-C656-4C6D-9F10-A4AB457318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:a16="http://schemas.microsoft.com/office/drawing/2014/main" id="{5EE368CE-CB0D-462D-A881-856021B2C3D7}"/>
              </a:ext>
            </a:extLst>
          </p:cNvPr>
          <p:cNvGrpSpPr>
            <a:grpSpLocks/>
          </p:cNvGrpSpPr>
          <p:nvPr/>
        </p:nvGrpSpPr>
        <p:grpSpPr bwMode="auto">
          <a:xfrm>
            <a:off x="4426382" y="1228625"/>
            <a:ext cx="990600" cy="152400"/>
            <a:chOff x="2544" y="1632"/>
            <a:chExt cx="624" cy="96"/>
          </a:xfrm>
        </p:grpSpPr>
        <p:sp>
          <p:nvSpPr>
            <p:cNvPr id="33" name="Line 38">
              <a:extLst>
                <a:ext uri="{FF2B5EF4-FFF2-40B4-BE49-F238E27FC236}">
                  <a16:creationId xmlns:a16="http://schemas.microsoft.com/office/drawing/2014/main" id="{CDA9CAA1-1FE3-4C7F-B637-1750D61BD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Line 39">
              <a:extLst>
                <a:ext uri="{FF2B5EF4-FFF2-40B4-BE49-F238E27FC236}">
                  <a16:creationId xmlns:a16="http://schemas.microsoft.com/office/drawing/2014/main" id="{308AE0C5-CE3C-4390-9BBA-1C0F7AE44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5" name="Group 47">
            <a:extLst>
              <a:ext uri="{FF2B5EF4-FFF2-40B4-BE49-F238E27FC236}">
                <a16:creationId xmlns:a16="http://schemas.microsoft.com/office/drawing/2014/main" id="{95399C76-B695-45EB-BA5C-A314DE515730}"/>
              </a:ext>
            </a:extLst>
          </p:cNvPr>
          <p:cNvGrpSpPr>
            <a:grpSpLocks/>
          </p:cNvGrpSpPr>
          <p:nvPr/>
        </p:nvGrpSpPr>
        <p:grpSpPr bwMode="auto">
          <a:xfrm>
            <a:off x="5382057" y="1228625"/>
            <a:ext cx="990600" cy="152400"/>
            <a:chOff x="3098" y="1632"/>
            <a:chExt cx="624" cy="96"/>
          </a:xfrm>
        </p:grpSpPr>
        <p:sp>
          <p:nvSpPr>
            <p:cNvPr id="36" name="Line 40">
              <a:extLst>
                <a:ext uri="{FF2B5EF4-FFF2-40B4-BE49-F238E27FC236}">
                  <a16:creationId xmlns:a16="http://schemas.microsoft.com/office/drawing/2014/main" id="{3460F690-4B9E-4B8A-987F-C9D38F6741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" name="Line 41">
              <a:extLst>
                <a:ext uri="{FF2B5EF4-FFF2-40B4-BE49-F238E27FC236}">
                  <a16:creationId xmlns:a16="http://schemas.microsoft.com/office/drawing/2014/main" id="{F91624DD-4F5A-42B0-A505-14E0EA7CD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8" name="Group 48">
            <a:extLst>
              <a:ext uri="{FF2B5EF4-FFF2-40B4-BE49-F238E27FC236}">
                <a16:creationId xmlns:a16="http://schemas.microsoft.com/office/drawing/2014/main" id="{4C3667D9-4985-4340-8CA7-03E1C9A876AF}"/>
              </a:ext>
            </a:extLst>
          </p:cNvPr>
          <p:cNvGrpSpPr>
            <a:grpSpLocks/>
          </p:cNvGrpSpPr>
          <p:nvPr/>
        </p:nvGrpSpPr>
        <p:grpSpPr bwMode="auto">
          <a:xfrm>
            <a:off x="6407582" y="1228625"/>
            <a:ext cx="990600" cy="152400"/>
            <a:chOff x="3696" y="1632"/>
            <a:chExt cx="624" cy="96"/>
          </a:xfrm>
        </p:grpSpPr>
        <p:sp>
          <p:nvSpPr>
            <p:cNvPr id="39" name="Line 42">
              <a:extLst>
                <a:ext uri="{FF2B5EF4-FFF2-40B4-BE49-F238E27FC236}">
                  <a16:creationId xmlns:a16="http://schemas.microsoft.com/office/drawing/2014/main" id="{E0EF2C0C-AACB-44B2-B10B-0394FA961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" name="Line 43">
              <a:extLst>
                <a:ext uri="{FF2B5EF4-FFF2-40B4-BE49-F238E27FC236}">
                  <a16:creationId xmlns:a16="http://schemas.microsoft.com/office/drawing/2014/main" id="{FD8CC664-FCAE-4538-8613-337566020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1" name="AutoShape 84">
            <a:extLst>
              <a:ext uri="{FF2B5EF4-FFF2-40B4-BE49-F238E27FC236}">
                <a16:creationId xmlns:a16="http://schemas.microsoft.com/office/drawing/2014/main" id="{2459607E-1B5A-4A7D-B067-A50325536999}"/>
              </a:ext>
            </a:extLst>
          </p:cNvPr>
          <p:cNvSpPr>
            <a:spLocks/>
          </p:cNvSpPr>
          <p:nvPr/>
        </p:nvSpPr>
        <p:spPr bwMode="auto">
          <a:xfrm rot="5400000">
            <a:off x="4845484" y="-1333598"/>
            <a:ext cx="152398" cy="4953000"/>
          </a:xfrm>
          <a:prstGeom prst="leftBrace">
            <a:avLst>
              <a:gd name="adj1" fmla="val 126829"/>
              <a:gd name="adj2" fmla="val 50000"/>
            </a:avLst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88">
            <a:extLst>
              <a:ext uri="{FF2B5EF4-FFF2-40B4-BE49-F238E27FC236}">
                <a16:creationId xmlns:a16="http://schemas.microsoft.com/office/drawing/2014/main" id="{EFE4C0E4-E717-47C9-9678-F4F88836C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5461" y="780592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Group 49">
            <a:extLst>
              <a:ext uri="{FF2B5EF4-FFF2-40B4-BE49-F238E27FC236}">
                <a16:creationId xmlns:a16="http://schemas.microsoft.com/office/drawing/2014/main" id="{B05DF2F5-1A06-42B9-9C4B-5C2B356D93DB}"/>
              </a:ext>
            </a:extLst>
          </p:cNvPr>
          <p:cNvGrpSpPr>
            <a:grpSpLocks/>
          </p:cNvGrpSpPr>
          <p:nvPr/>
        </p:nvGrpSpPr>
        <p:grpSpPr bwMode="auto">
          <a:xfrm>
            <a:off x="2467304" y="2057644"/>
            <a:ext cx="990600" cy="152400"/>
            <a:chOff x="1296" y="1632"/>
            <a:chExt cx="624" cy="96"/>
          </a:xfrm>
        </p:grpSpPr>
        <p:sp>
          <p:nvSpPr>
            <p:cNvPr id="44" name="Line 50">
              <a:extLst>
                <a:ext uri="{FF2B5EF4-FFF2-40B4-BE49-F238E27FC236}">
                  <a16:creationId xmlns:a16="http://schemas.microsoft.com/office/drawing/2014/main" id="{A89120AA-E340-479C-82C2-BD0BE3AC1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12C90F57-1100-4636-B750-657819089C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AC514C37-1A03-4A9F-A1E3-D4B7FFC689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" name="Group 53">
            <a:extLst>
              <a:ext uri="{FF2B5EF4-FFF2-40B4-BE49-F238E27FC236}">
                <a16:creationId xmlns:a16="http://schemas.microsoft.com/office/drawing/2014/main" id="{3C060ACD-7820-48E2-B4B8-F6BC951E2524}"/>
              </a:ext>
            </a:extLst>
          </p:cNvPr>
          <p:cNvGrpSpPr>
            <a:grpSpLocks/>
          </p:cNvGrpSpPr>
          <p:nvPr/>
        </p:nvGrpSpPr>
        <p:grpSpPr bwMode="auto">
          <a:xfrm>
            <a:off x="3457904" y="2057644"/>
            <a:ext cx="990600" cy="152400"/>
            <a:chOff x="1920" y="1632"/>
            <a:chExt cx="624" cy="96"/>
          </a:xfrm>
        </p:grpSpPr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DC1E1098-A914-4838-860A-1BC598B62D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9" name="Line 55">
              <a:extLst>
                <a:ext uri="{FF2B5EF4-FFF2-40B4-BE49-F238E27FC236}">
                  <a16:creationId xmlns:a16="http://schemas.microsoft.com/office/drawing/2014/main" id="{01550EE0-1BA4-4038-AA88-1462AF337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0" name="Group 56">
            <a:extLst>
              <a:ext uri="{FF2B5EF4-FFF2-40B4-BE49-F238E27FC236}">
                <a16:creationId xmlns:a16="http://schemas.microsoft.com/office/drawing/2014/main" id="{53CA81E6-86F4-4DEB-90D6-CDE40F857AF2}"/>
              </a:ext>
            </a:extLst>
          </p:cNvPr>
          <p:cNvGrpSpPr>
            <a:grpSpLocks/>
          </p:cNvGrpSpPr>
          <p:nvPr/>
        </p:nvGrpSpPr>
        <p:grpSpPr bwMode="auto">
          <a:xfrm>
            <a:off x="4448504" y="2038080"/>
            <a:ext cx="990600" cy="152400"/>
            <a:chOff x="2544" y="1632"/>
            <a:chExt cx="624" cy="96"/>
          </a:xfrm>
        </p:grpSpPr>
        <p:sp>
          <p:nvSpPr>
            <p:cNvPr id="51" name="Line 57">
              <a:extLst>
                <a:ext uri="{FF2B5EF4-FFF2-40B4-BE49-F238E27FC236}">
                  <a16:creationId xmlns:a16="http://schemas.microsoft.com/office/drawing/2014/main" id="{FACFAEB8-491D-4CC9-8D89-F20CE8E32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112EC051-F9CD-4685-8DA9-AFAE7B9CF7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" name="Group 59">
            <a:extLst>
              <a:ext uri="{FF2B5EF4-FFF2-40B4-BE49-F238E27FC236}">
                <a16:creationId xmlns:a16="http://schemas.microsoft.com/office/drawing/2014/main" id="{AA3A833D-6A94-4D92-B113-C79D6DB45D98}"/>
              </a:ext>
            </a:extLst>
          </p:cNvPr>
          <p:cNvGrpSpPr>
            <a:grpSpLocks/>
          </p:cNvGrpSpPr>
          <p:nvPr/>
        </p:nvGrpSpPr>
        <p:grpSpPr bwMode="auto">
          <a:xfrm>
            <a:off x="5439104" y="2057644"/>
            <a:ext cx="990600" cy="152400"/>
            <a:chOff x="3098" y="1632"/>
            <a:chExt cx="624" cy="96"/>
          </a:xfrm>
        </p:grpSpPr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28B4D511-F82B-4624-93F3-0B1061516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5" name="Line 61">
              <a:extLst>
                <a:ext uri="{FF2B5EF4-FFF2-40B4-BE49-F238E27FC236}">
                  <a16:creationId xmlns:a16="http://schemas.microsoft.com/office/drawing/2014/main" id="{0E2A17E8-65C7-4D84-91CD-BE0938338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EC8649C7-57FD-49E3-B42E-6FACBE4777B1}"/>
              </a:ext>
            </a:extLst>
          </p:cNvPr>
          <p:cNvGrpSpPr>
            <a:grpSpLocks/>
          </p:cNvGrpSpPr>
          <p:nvPr/>
        </p:nvGrpSpPr>
        <p:grpSpPr bwMode="auto">
          <a:xfrm>
            <a:off x="6456691" y="2057644"/>
            <a:ext cx="990600" cy="152400"/>
            <a:chOff x="3696" y="1632"/>
            <a:chExt cx="624" cy="96"/>
          </a:xfrm>
        </p:grpSpPr>
        <p:sp>
          <p:nvSpPr>
            <p:cNvPr id="57" name="Line 63">
              <a:extLst>
                <a:ext uri="{FF2B5EF4-FFF2-40B4-BE49-F238E27FC236}">
                  <a16:creationId xmlns:a16="http://schemas.microsoft.com/office/drawing/2014/main" id="{5CC277F4-6224-4E68-9FBB-B3F1BEAC3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8A5D8BA9-A2C3-46CB-8A03-4914001A66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9" name="Group 65">
            <a:extLst>
              <a:ext uri="{FF2B5EF4-FFF2-40B4-BE49-F238E27FC236}">
                <a16:creationId xmlns:a16="http://schemas.microsoft.com/office/drawing/2014/main" id="{E5EAEAB5-5EA5-42B8-AA8F-44FA0F9CEFD8}"/>
              </a:ext>
            </a:extLst>
          </p:cNvPr>
          <p:cNvGrpSpPr>
            <a:grpSpLocks/>
          </p:cNvGrpSpPr>
          <p:nvPr/>
        </p:nvGrpSpPr>
        <p:grpSpPr bwMode="auto">
          <a:xfrm>
            <a:off x="7426654" y="2057644"/>
            <a:ext cx="990600" cy="152400"/>
            <a:chOff x="3696" y="1632"/>
            <a:chExt cx="624" cy="96"/>
          </a:xfrm>
        </p:grpSpPr>
        <p:sp>
          <p:nvSpPr>
            <p:cNvPr id="60" name="Line 66">
              <a:extLst>
                <a:ext uri="{FF2B5EF4-FFF2-40B4-BE49-F238E27FC236}">
                  <a16:creationId xmlns:a16="http://schemas.microsoft.com/office/drawing/2014/main" id="{B93AEC36-7DA2-4D7E-8C31-30123883E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B6BD03BB-4911-4031-94D4-2267278584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2" name="Group 68">
            <a:extLst>
              <a:ext uri="{FF2B5EF4-FFF2-40B4-BE49-F238E27FC236}">
                <a16:creationId xmlns:a16="http://schemas.microsoft.com/office/drawing/2014/main" id="{D393DFEB-6280-480D-8407-27F4DE355AD7}"/>
              </a:ext>
            </a:extLst>
          </p:cNvPr>
          <p:cNvGrpSpPr>
            <a:grpSpLocks/>
          </p:cNvGrpSpPr>
          <p:nvPr/>
        </p:nvGrpSpPr>
        <p:grpSpPr bwMode="auto">
          <a:xfrm>
            <a:off x="8417254" y="2057644"/>
            <a:ext cx="990600" cy="152400"/>
            <a:chOff x="3696" y="1632"/>
            <a:chExt cx="624" cy="96"/>
          </a:xfrm>
        </p:grpSpPr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1577F4F7-A7CB-45FE-BB23-04B38705C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4" name="Line 70">
              <a:extLst>
                <a:ext uri="{FF2B5EF4-FFF2-40B4-BE49-F238E27FC236}">
                  <a16:creationId xmlns:a16="http://schemas.microsoft.com/office/drawing/2014/main" id="{9071C53C-F5AC-46DE-8F8B-8F11C77CA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65" name="AutoShape 85">
            <a:extLst>
              <a:ext uri="{FF2B5EF4-FFF2-40B4-BE49-F238E27FC236}">
                <a16:creationId xmlns:a16="http://schemas.microsoft.com/office/drawing/2014/main" id="{411A7D0D-925D-459E-82EF-625A8EB43813}"/>
              </a:ext>
            </a:extLst>
          </p:cNvPr>
          <p:cNvSpPr>
            <a:spLocks/>
          </p:cNvSpPr>
          <p:nvPr/>
        </p:nvSpPr>
        <p:spPr bwMode="auto">
          <a:xfrm rot="16200000">
            <a:off x="5844278" y="-1144934"/>
            <a:ext cx="214312" cy="6858000"/>
          </a:xfrm>
          <a:prstGeom prst="leftBrace">
            <a:avLst>
              <a:gd name="adj1" fmla="val 266667"/>
              <a:gd name="adj2" fmla="val 50000"/>
            </a:avLst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6" name="Rectangle 87">
            <a:extLst>
              <a:ext uri="{FF2B5EF4-FFF2-40B4-BE49-F238E27FC236}">
                <a16:creationId xmlns:a16="http://schemas.microsoft.com/office/drawing/2014/main" id="{DD627A0E-DEC6-4D06-93F7-AE163031B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554" y="2334734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109EB13-A483-4511-8AA6-F361C4C7C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402" y="2901391"/>
            <a:ext cx="79357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F59ED2-2C41-4343-B1AD-07395ADB5D7E}"/>
              </a:ext>
            </a:extLst>
          </p:cNvPr>
          <p:cNvSpPr txBox="1"/>
          <p:nvPr/>
        </p:nvSpPr>
        <p:spPr>
          <a:xfrm>
            <a:off x="6254549" y="2883977"/>
            <a:ext cx="126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 : 7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123F1D-2C5A-4E44-A65F-91D067C3228C}"/>
                  </a:ext>
                </a:extLst>
              </p:cNvPr>
              <p:cNvSpPr txBox="1"/>
              <p:nvPr/>
            </p:nvSpPr>
            <p:spPr>
              <a:xfrm>
                <a:off x="7255957" y="2729578"/>
                <a:ext cx="261289" cy="6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123F1D-2C5A-4E44-A65F-91D067C32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5957" y="2729578"/>
                <a:ext cx="261289" cy="6994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Rectangle 69">
            <a:extLst>
              <a:ext uri="{FF2B5EF4-FFF2-40B4-BE49-F238E27FC236}">
                <a16:creationId xmlns:a16="http://schemas.microsoft.com/office/drawing/2014/main" id="{27943D12-E74E-4784-AD53-1CE6328FC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402" y="3518718"/>
            <a:ext cx="50227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2">
            <a:extLst>
              <a:ext uri="{FF2B5EF4-FFF2-40B4-BE49-F238E27FC236}">
                <a16:creationId xmlns:a16="http://schemas.microsoft.com/office/drawing/2014/main" id="{99DCD3A8-5746-482F-B46C-360CDFA77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1246" y="3524250"/>
            <a:ext cx="1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: 7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4F9C8217-4C64-40C5-9595-FB963C78C044}"/>
                  </a:ext>
                </a:extLst>
              </p:cNvPr>
              <p:cNvSpPr txBox="1"/>
              <p:nvPr/>
            </p:nvSpPr>
            <p:spPr>
              <a:xfrm>
                <a:off x="6646357" y="3428895"/>
                <a:ext cx="261289" cy="6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4F9C8217-4C64-40C5-9595-FB963C78C0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6357" y="3428895"/>
                <a:ext cx="261289" cy="6994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8EEB1CC-E9C4-474A-99EF-0D3FB939C0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01" y="4011839"/>
                <a:ext cx="8731250" cy="719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Tỉ số này cho biết số xe tải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  <m:r>
                      <a:rPr lang="en-US" alt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xe khách.</a:t>
                </a:r>
                <a:endParaRPr lang="en-US" alt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8EEB1CC-E9C4-474A-99EF-0D3FB939C0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901" y="4011839"/>
                <a:ext cx="8731250" cy="719364"/>
              </a:xfrm>
              <a:prstGeom prst="rect">
                <a:avLst/>
              </a:prstGeom>
              <a:blipFill>
                <a:blip r:embed="rId9"/>
                <a:stretch>
                  <a:fillRect l="-1047" b="-33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Rectangle 68">
            <a:extLst>
              <a:ext uri="{FF2B5EF4-FFF2-40B4-BE49-F238E27FC236}">
                <a16:creationId xmlns:a16="http://schemas.microsoft.com/office/drawing/2014/main" id="{083BA81A-2AFA-475B-BF8C-67EEC4B8D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01" y="4827828"/>
            <a:ext cx="5935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4519139-6309-41C1-8825-77CE48476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896" y="4834419"/>
            <a:ext cx="11670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: 5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1336EB-4E33-40A3-B8D9-E65AB9BC5D11}"/>
                  </a:ext>
                </a:extLst>
              </p:cNvPr>
              <p:cNvSpPr txBox="1"/>
              <p:nvPr/>
            </p:nvSpPr>
            <p:spPr>
              <a:xfrm>
                <a:off x="7160164" y="4693392"/>
                <a:ext cx="261289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1336EB-4E33-40A3-B8D9-E65AB9BC5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0164" y="4693392"/>
                <a:ext cx="261289" cy="6914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>
            <a:extLst>
              <a:ext uri="{FF2B5EF4-FFF2-40B4-BE49-F238E27FC236}">
                <a16:creationId xmlns:a16="http://schemas.microsoft.com/office/drawing/2014/main" id="{FEB3FD93-24AC-42E9-9545-8B53E5CEB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39" y="5368380"/>
            <a:ext cx="50030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2">
            <a:extLst>
              <a:ext uri="{FF2B5EF4-FFF2-40B4-BE49-F238E27FC236}">
                <a16:creationId xmlns:a16="http://schemas.microsoft.com/office/drawing/2014/main" id="{29FC8613-F79E-40FA-8FC9-4CDA65FC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40" y="5380815"/>
            <a:ext cx="13057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: 5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E7BCFC52-7841-4994-9381-88365010FB13}"/>
                  </a:ext>
                </a:extLst>
              </p:cNvPr>
              <p:cNvSpPr txBox="1"/>
              <p:nvPr/>
            </p:nvSpPr>
            <p:spPr>
              <a:xfrm>
                <a:off x="6464301" y="5257462"/>
                <a:ext cx="261289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E7BCFC52-7841-4994-9381-88365010F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301" y="5257462"/>
                <a:ext cx="261289" cy="6914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 Box 70">
                <a:extLst>
                  <a:ext uri="{FF2B5EF4-FFF2-40B4-BE49-F238E27FC236}">
                    <a16:creationId xmlns:a16="http://schemas.microsoft.com/office/drawing/2014/main" id="{12A09CA1-3631-499D-AE51-79C66A1DD2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5847784"/>
                <a:ext cx="8077200" cy="7126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Tỉ số này cho biết số xe khách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xe tải.</a:t>
                </a:r>
                <a:endParaRPr lang="en-US" alt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8" name="Text Box 70">
                <a:extLst>
                  <a:ext uri="{FF2B5EF4-FFF2-40B4-BE49-F238E27FC236}">
                    <a16:creationId xmlns:a16="http://schemas.microsoft.com/office/drawing/2014/main" id="{12A09CA1-3631-499D-AE51-79C66A1DD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5847784"/>
                <a:ext cx="8077200" cy="712631"/>
              </a:xfrm>
              <a:prstGeom prst="rect">
                <a:avLst/>
              </a:prstGeom>
              <a:blipFill>
                <a:blip r:embed="rId12"/>
                <a:stretch>
                  <a:fillRect l="-1132" b="-341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662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xit" presetSubtype="1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xit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xit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4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4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4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7" grpId="0"/>
      <p:bldP spid="41" grpId="0" animBg="1"/>
      <p:bldP spid="42" grpId="0"/>
      <p:bldP spid="65" grpId="0" animBg="1"/>
      <p:bldP spid="66" grpId="0"/>
      <p:bldP spid="67" grpId="0"/>
      <p:bldP spid="3" grpId="0"/>
      <p:bldP spid="5" grpId="0" animBg="1"/>
      <p:bldP spid="70" grpId="0"/>
      <p:bldP spid="72" grpId="0"/>
      <p:bldP spid="73" grpId="0" animBg="1"/>
      <p:bldP spid="68" grpId="0" animBg="1"/>
      <p:bldP spid="69" grpId="0"/>
      <p:bldP spid="71" grpId="0"/>
      <p:bldP spid="74" grpId="0" animBg="1"/>
      <p:bldP spid="75" grpId="0"/>
      <p:bldP spid="76" grpId="0"/>
      <p:bldP spid="77" grpId="0" animBg="1"/>
      <p:bldP spid="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19F907C-D97E-4546-BEA6-300B30A3C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61816"/>
            <a:ext cx="79357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Down Arrow 2">
            <a:extLst>
              <a:ext uri="{FF2B5EF4-FFF2-40B4-BE49-F238E27FC236}">
                <a16:creationId xmlns:a16="http://schemas.microsoft.com/office/drawing/2014/main" id="{1E2404C9-D25E-49B6-8BF8-74B2310B550D}"/>
              </a:ext>
            </a:extLst>
          </p:cNvPr>
          <p:cNvSpPr/>
          <p:nvPr/>
        </p:nvSpPr>
        <p:spPr>
          <a:xfrm>
            <a:off x="4419600" y="1216690"/>
            <a:ext cx="228600" cy="4673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CBE6E9C-3C25-428D-9C27-26380B2A8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000" y="1924687"/>
            <a:ext cx="266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Arrow 5">
            <a:extLst>
              <a:ext uri="{FF2B5EF4-FFF2-40B4-BE49-F238E27FC236}">
                <a16:creationId xmlns:a16="http://schemas.microsoft.com/office/drawing/2014/main" id="{9144E70D-80DC-47F9-B6AB-C7F59B2DB531}"/>
              </a:ext>
            </a:extLst>
          </p:cNvPr>
          <p:cNvSpPr/>
          <p:nvPr/>
        </p:nvSpPr>
        <p:spPr>
          <a:xfrm>
            <a:off x="6781800" y="1241860"/>
            <a:ext cx="228600" cy="4673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F4E4C0-9A8B-4B86-A865-7E77A5D1F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6000" y="1949371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949548F-AE39-49B8-8D8B-B0EAC5587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217" y="1873171"/>
            <a:ext cx="2994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9EEC3C5-7A7B-4712-AA50-D1338A1C8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000" y="3232966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602021-906A-4FC9-80D1-0C41B96C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001" y="1947746"/>
            <a:ext cx="266592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F864F4-302A-44F7-BDCC-0D135AF1D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043" y="1934867"/>
            <a:ext cx="198120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178F57-4E79-41F2-B1FA-5BA90FC18EB9}"/>
              </a:ext>
            </a:extLst>
          </p:cNvPr>
          <p:cNvCxnSpPr/>
          <p:nvPr/>
        </p:nvCxnSpPr>
        <p:spPr>
          <a:xfrm>
            <a:off x="4191000" y="3657600"/>
            <a:ext cx="19865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D8FE4768-E0F3-4BF0-A439-FCB115A6B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589676"/>
            <a:ext cx="8839318" cy="1129308"/>
          </a:xfrm>
          <a:prstGeom prst="round2SameRect">
            <a:avLst/>
          </a:prstGeom>
          <a:noFill/>
          <a:ln w="28575">
            <a:solidFill>
              <a:srgbClr val="000000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1BABE2D-86E3-4B85-8433-26E0C2A48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525" y="4463177"/>
            <a:ext cx="9230668" cy="132802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E2A406-3C9F-448E-B338-DB7FF2FA60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2" y="4253182"/>
            <a:ext cx="1219200" cy="192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7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54 0.00046 L 0.08255 0.1659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826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9 0.02731 L -0.14505 0.2560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3" y="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  <p:bldP spid="23" grpId="0"/>
      <p:bldP spid="24" grpId="0"/>
      <p:bldP spid="25" grpId="0" animBg="1"/>
      <p:bldP spid="25" grpId="1" animBg="1"/>
      <p:bldP spid="26" grpId="0" animBg="1"/>
      <p:bldP spid="26" grpId="1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5">
            <a:extLst>
              <a:ext uri="{FF2B5EF4-FFF2-40B4-BE49-F238E27FC236}">
                <a16:creationId xmlns:a16="http://schemas.microsoft.com/office/drawing/2014/main" id="{546C24E3-F31C-4720-AF7C-5970299AE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6476"/>
            <a:ext cx="1983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/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alt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9451296-11D5-49BA-AB47-6C0B86F5F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808289"/>
              </p:ext>
            </p:extLst>
          </p:nvPr>
        </p:nvGraphicFramePr>
        <p:xfrm>
          <a:off x="1600200" y="1331576"/>
          <a:ext cx="9220201" cy="3531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679">
                  <a:extLst>
                    <a:ext uri="{9D8B030D-6E8A-4147-A177-3AD203B41FA5}">
                      <a16:colId xmlns:a16="http://schemas.microsoft.com/office/drawing/2014/main" val="3678702147"/>
                    </a:ext>
                  </a:extLst>
                </a:gridCol>
                <a:gridCol w="1958273">
                  <a:extLst>
                    <a:ext uri="{9D8B030D-6E8A-4147-A177-3AD203B41FA5}">
                      <a16:colId xmlns:a16="http://schemas.microsoft.com/office/drawing/2014/main" val="570531684"/>
                    </a:ext>
                  </a:extLst>
                </a:gridCol>
                <a:gridCol w="5385249">
                  <a:extLst>
                    <a:ext uri="{9D8B030D-6E8A-4147-A177-3AD203B41FA5}">
                      <a16:colId xmlns:a16="http://schemas.microsoft.com/office/drawing/2014/main" val="1007135847"/>
                    </a:ext>
                  </a:extLst>
                </a:gridCol>
              </a:tblGrid>
              <a:tr h="5044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endParaRPr lang="en-US" alt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altLang="en-US" sz="2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alt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44479"/>
                  </a:ext>
                </a:extLst>
              </a:tr>
              <a:tr h="100899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606478"/>
                  </a:ext>
                </a:extLst>
              </a:tr>
              <a:tr h="100899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61422"/>
                  </a:ext>
                </a:extLst>
              </a:tr>
              <a:tr h="100899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0117"/>
                  </a:ext>
                </a:extLst>
              </a:tr>
            </a:tbl>
          </a:graphicData>
        </a:graphic>
      </p:graphicFrame>
      <p:sp>
        <p:nvSpPr>
          <p:cNvPr id="36" name="Text Box 39">
            <a:extLst>
              <a:ext uri="{FF2B5EF4-FFF2-40B4-BE49-F238E27FC236}">
                <a16:creationId xmlns:a16="http://schemas.microsoft.com/office/drawing/2014/main" id="{A073206F-692B-4B2C-9543-BD0D1BD7D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346" y="1935689"/>
            <a:ext cx="17399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9" name="Text Box 40">
            <a:extLst>
              <a:ext uri="{FF2B5EF4-FFF2-40B4-BE49-F238E27FC236}">
                <a16:creationId xmlns:a16="http://schemas.microsoft.com/office/drawing/2014/main" id="{9E5C4686-7E11-4D3E-9DFA-F260DE0F4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316" y="2012033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39">
                <a:extLst>
                  <a:ext uri="{FF2B5EF4-FFF2-40B4-BE49-F238E27FC236}">
                    <a16:creationId xmlns:a16="http://schemas.microsoft.com/office/drawing/2014/main" id="{6BDDCABE-5545-42AA-B640-1A62B05230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1600" y="1899887"/>
                <a:ext cx="4953000" cy="809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: 7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Text Box 39">
                <a:extLst>
                  <a:ext uri="{FF2B5EF4-FFF2-40B4-BE49-F238E27FC236}">
                    <a16:creationId xmlns:a16="http://schemas.microsoft.com/office/drawing/2014/main" id="{6BDDCABE-5545-42AA-B640-1A62B0523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1899887"/>
                <a:ext cx="4953000" cy="809068"/>
              </a:xfrm>
              <a:prstGeom prst="rect">
                <a:avLst/>
              </a:prstGeom>
              <a:blipFill>
                <a:blip r:embed="rId2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41">
            <a:extLst>
              <a:ext uri="{FF2B5EF4-FFF2-40B4-BE49-F238E27FC236}">
                <a16:creationId xmlns:a16="http://schemas.microsoft.com/office/drawing/2014/main" id="{3CF10DAB-87FC-4BAC-96A7-28490DE58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3018149"/>
            <a:ext cx="175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6" name="Text Box 42">
            <a:extLst>
              <a:ext uri="{FF2B5EF4-FFF2-40B4-BE49-F238E27FC236}">
                <a16:creationId xmlns:a16="http://schemas.microsoft.com/office/drawing/2014/main" id="{67B9362E-7D80-4DF0-80D6-E41D48630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3102679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39">
                <a:extLst>
                  <a:ext uri="{FF2B5EF4-FFF2-40B4-BE49-F238E27FC236}">
                    <a16:creationId xmlns:a16="http://schemas.microsoft.com/office/drawing/2014/main" id="{2316587F-E00D-454A-AACC-07F679F826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1600" y="2950709"/>
                <a:ext cx="4953000" cy="8036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: 6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7" name="Text Box 39">
                <a:extLst>
                  <a:ext uri="{FF2B5EF4-FFF2-40B4-BE49-F238E27FC236}">
                    <a16:creationId xmlns:a16="http://schemas.microsoft.com/office/drawing/2014/main" id="{2316587F-E00D-454A-AACC-07F679F82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2950709"/>
                <a:ext cx="4953000" cy="803682"/>
              </a:xfrm>
              <a:prstGeom prst="rect">
                <a:avLst/>
              </a:prstGeom>
              <a:blipFill>
                <a:blip r:embed="rId3"/>
                <a:stretch>
                  <a:fillRect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44">
            <a:extLst>
              <a:ext uri="{FF2B5EF4-FFF2-40B4-BE49-F238E27FC236}">
                <a16:creationId xmlns:a16="http://schemas.microsoft.com/office/drawing/2014/main" id="{A0C20885-4E26-4943-B844-49A418FD3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4042380"/>
            <a:ext cx="175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0" name="Text Box 43">
            <a:extLst>
              <a:ext uri="{FF2B5EF4-FFF2-40B4-BE49-F238E27FC236}">
                <a16:creationId xmlns:a16="http://schemas.microsoft.com/office/drawing/2014/main" id="{2FB4A096-2E7E-4042-A4FC-F4E892005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3639" y="4012372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39">
                <a:extLst>
                  <a:ext uri="{FF2B5EF4-FFF2-40B4-BE49-F238E27FC236}">
                    <a16:creationId xmlns:a16="http://schemas.microsoft.com/office/drawing/2014/main" id="{5E174029-6829-4E47-875C-234A8C34ED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68970" y="3969032"/>
                <a:ext cx="4953000" cy="749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: b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" name="Text Box 39">
                <a:extLst>
                  <a:ext uri="{FF2B5EF4-FFF2-40B4-BE49-F238E27FC236}">
                    <a16:creationId xmlns:a16="http://schemas.microsoft.com/office/drawing/2014/main" id="{5E174029-6829-4E47-875C-234A8C34E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68970" y="3969032"/>
                <a:ext cx="4953000" cy="749116"/>
              </a:xfrm>
              <a:prstGeom prst="rect">
                <a:avLst/>
              </a:prstGeom>
              <a:blipFill>
                <a:blip r:embed="rId4"/>
                <a:stretch>
                  <a:fillRect t="-4065" b="-105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139">
                <a:extLst>
                  <a:ext uri="{FF2B5EF4-FFF2-40B4-BE49-F238E27FC236}">
                    <a16:creationId xmlns:a16="http://schemas.microsoft.com/office/drawing/2014/main" id="{422B2008-3191-4EDA-B41C-55769A4E25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1700" y="5354936"/>
                <a:ext cx="7848600" cy="749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của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là </a:t>
                </a:r>
                <a:r>
                  <a:rPr lang="en-US" alt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b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(b </a:t>
                </a:r>
                <a:r>
                  <a:rPr lang="en-US" altLang="en-US" sz="32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0)</a:t>
                </a:r>
              </a:p>
            </p:txBody>
          </p:sp>
        </mc:Choice>
        <mc:Fallback xmlns="">
          <p:sp>
            <p:nvSpPr>
              <p:cNvPr id="53" name="Text Box 139">
                <a:extLst>
                  <a:ext uri="{FF2B5EF4-FFF2-40B4-BE49-F238E27FC236}">
                    <a16:creationId xmlns:a16="http://schemas.microsoft.com/office/drawing/2014/main" id="{422B2008-3191-4EDA-B41C-55769A4E25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71700" y="5354936"/>
                <a:ext cx="7848600" cy="749116"/>
              </a:xfrm>
              <a:prstGeom prst="rect">
                <a:avLst/>
              </a:prstGeom>
              <a:blipFill>
                <a:blip r:embed="rId5"/>
                <a:stretch>
                  <a:fillRect l="-1941" t="-4065" b="-105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27855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  <p:bldP spid="41" grpId="0" animBg="1"/>
      <p:bldP spid="45" grpId="0"/>
      <p:bldP spid="46" grpId="0"/>
      <p:bldP spid="47" grpId="0" animBg="1"/>
      <p:bldP spid="48" grpId="0"/>
      <p:bldP spid="50" grpId="0"/>
      <p:bldP spid="51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6233-8A69-44E4-B694-C3DC2F24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0" y="1981200"/>
            <a:ext cx="5334000" cy="2489200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828963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37D9623-3317-40D0-BFB8-368431576A35}"/>
              </a:ext>
            </a:extLst>
          </p:cNvPr>
          <p:cNvSpPr/>
          <p:nvPr/>
        </p:nvSpPr>
        <p:spPr>
          <a:xfrm>
            <a:off x="609600" y="2244432"/>
            <a:ext cx="10972800" cy="4260512"/>
          </a:xfrm>
          <a:prstGeom prst="roundRect">
            <a:avLst/>
          </a:prstGeom>
          <a:solidFill>
            <a:schemeClr val="bg1">
              <a:alpha val="73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BB595C52-D694-4C91-BC98-8221BD440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5288"/>
            <a:ext cx="10363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                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7         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6         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= 4</a:t>
            </a:r>
          </a:p>
          <a:p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    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                   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            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              b = 10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5DFF11D-B14C-43D1-A36B-D6BE62BAEA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2200" y="2408140"/>
                <a:ext cx="5698533" cy="892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: 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altLang="en-US" sz="32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5DFF11D-B14C-43D1-A36B-D6BE62BAEA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92200" y="2408140"/>
                <a:ext cx="5698533" cy="892552"/>
              </a:xfrm>
              <a:prstGeom prst="rect">
                <a:avLst/>
              </a:prstGeom>
              <a:blipFill>
                <a:blip r:embed="rId2"/>
                <a:stretch>
                  <a:fillRect l="-2674" b="-61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AA7DD62-07E9-4472-8C59-707EA9AC4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800" y="3472540"/>
                <a:ext cx="5673514" cy="887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: 4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AA7DD62-07E9-4472-8C59-707EA9AC46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6800" y="3472540"/>
                <a:ext cx="5673514" cy="887294"/>
              </a:xfrm>
              <a:prstGeom prst="rect">
                <a:avLst/>
              </a:prstGeom>
              <a:blipFill>
                <a:blip r:embed="rId3"/>
                <a:stretch>
                  <a:fillRect l="-2685" b="-620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EFED986-7B0C-4FF7-956F-0E3E6304F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4361988"/>
                <a:ext cx="7343338" cy="8899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: 2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EFED986-7B0C-4FF7-956F-0E3E6304F7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9200" y="4361988"/>
                <a:ext cx="7343338" cy="889924"/>
              </a:xfrm>
              <a:prstGeom prst="rect">
                <a:avLst/>
              </a:prstGeom>
              <a:blipFill>
                <a:blip r:embed="rId4"/>
                <a:stretch>
                  <a:fillRect l="-2075" b="-61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54B9D5D-A14C-4EA7-94F4-BE89C693E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5447472"/>
                <a:ext cx="7639030" cy="8910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4: 10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54B9D5D-A14C-4EA7-94F4-BE89C693E7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9200" y="5447472"/>
                <a:ext cx="7639030" cy="891078"/>
              </a:xfrm>
              <a:prstGeom prst="rect">
                <a:avLst/>
              </a:prstGeom>
              <a:blipFill>
                <a:blip r:embed="rId5"/>
                <a:stretch>
                  <a:fillRect l="-1995" b="-61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25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3" grpId="0" animBg="1"/>
      <p:bldP spid="54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4E9F125-DFAC-4BF6-B02B-67DF8781A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" y="519146"/>
            <a:ext cx="8833002" cy="73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C20C99C7-C3FE-41F9-8B60-0598ACF1A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384113"/>
            <a:ext cx="95902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72560437-9ACE-423D-B0F8-1B1461A3F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186668"/>
            <a:ext cx="891896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4">
                <a:extLst>
                  <a:ext uri="{FF2B5EF4-FFF2-40B4-BE49-F238E27FC236}">
                    <a16:creationId xmlns:a16="http://schemas.microsoft.com/office/drawing/2014/main" id="{C7C3FB05-E3E7-4AE0-8259-9796A00E7A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3740362"/>
                <a:ext cx="10744200" cy="987718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số </a:t>
                </a:r>
                <a:r>
                  <a:rPr lang="en-US" altLang="en-US" sz="36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đỏ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số </a:t>
                </a:r>
                <a:r>
                  <a:rPr lang="en-US" altLang="en-US" sz="36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xanh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</a:t>
                </a:r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: 8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4">
                <a:extLst>
                  <a:ext uri="{FF2B5EF4-FFF2-40B4-BE49-F238E27FC236}">
                    <a16:creationId xmlns:a16="http://schemas.microsoft.com/office/drawing/2014/main" id="{C7C3FB05-E3E7-4AE0-8259-9796A00E7A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3740362"/>
                <a:ext cx="10744200" cy="987718"/>
              </a:xfrm>
              <a:prstGeom prst="roundRect">
                <a:avLst/>
              </a:prstGeom>
              <a:blipFill>
                <a:blip r:embed="rId2"/>
                <a:stretch>
                  <a:fillRect l="-1131" b="-2381"/>
                </a:stretch>
              </a:blip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>
                <a:extLst>
                  <a:ext uri="{FF2B5EF4-FFF2-40B4-BE49-F238E27FC236}">
                    <a16:creationId xmlns:a16="http://schemas.microsoft.com/office/drawing/2014/main" id="{E9190B97-1B2F-43C4-BF31-0056AA1B5D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4954839"/>
                <a:ext cx="10744200" cy="984596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số </a:t>
                </a:r>
                <a:r>
                  <a:rPr lang="en-US" altLang="en-US" sz="36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xanh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số </a:t>
                </a:r>
                <a:r>
                  <a:rPr lang="en-US" altLang="en-US" sz="36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đỏ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</a:t>
                </a:r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 : 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4">
                <a:extLst>
                  <a:ext uri="{FF2B5EF4-FFF2-40B4-BE49-F238E27FC236}">
                    <a16:creationId xmlns:a16="http://schemas.microsoft.com/office/drawing/2014/main" id="{E9190B97-1B2F-43C4-BF31-0056AA1B5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4954839"/>
                <a:ext cx="10744200" cy="984596"/>
              </a:xfrm>
              <a:prstGeom prst="roundRect">
                <a:avLst/>
              </a:prstGeom>
              <a:blipFill>
                <a:blip r:embed="rId3"/>
                <a:stretch>
                  <a:fillRect l="-1131" b="-3593"/>
                </a:stretch>
              </a:blip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48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517032268"/>
</p:tagLst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4206</TotalTime>
  <Words>685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等线</vt:lpstr>
      <vt:lpstr>等线 Light</vt:lpstr>
      <vt:lpstr>Arial</vt:lpstr>
      <vt:lpstr>Cambria Math</vt:lpstr>
      <vt:lpstr>HP001 4 hàng</vt:lpstr>
      <vt:lpstr>Times New Roman</vt:lpstr>
      <vt:lpstr>思源黑体 Heavy</vt:lpstr>
      <vt:lpstr>Thiết kế mặc định</vt:lpstr>
      <vt:lpstr>Office 主题​​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ADMIN</cp:lastModifiedBy>
  <cp:revision>696</cp:revision>
  <dcterms:created xsi:type="dcterms:W3CDTF">2009-11-28T21:21:06Z</dcterms:created>
  <dcterms:modified xsi:type="dcterms:W3CDTF">2023-03-26T22:01:49Z</dcterms:modified>
</cp:coreProperties>
</file>