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2" r:id="rId2"/>
  </p:sldMasterIdLst>
  <p:sldIdLst>
    <p:sldId id="298" r:id="rId3"/>
    <p:sldId id="336" r:id="rId4"/>
    <p:sldId id="300" r:id="rId5"/>
    <p:sldId id="318" r:id="rId6"/>
    <p:sldId id="305" r:id="rId7"/>
    <p:sldId id="337" r:id="rId8"/>
    <p:sldId id="313" r:id="rId9"/>
    <p:sldId id="302" r:id="rId10"/>
    <p:sldId id="306" r:id="rId11"/>
    <p:sldId id="307" r:id="rId12"/>
    <p:sldId id="309" r:id="rId13"/>
    <p:sldId id="338" r:id="rId14"/>
    <p:sldId id="339" r:id="rId15"/>
    <p:sldId id="340" r:id="rId16"/>
    <p:sldId id="315" r:id="rId17"/>
    <p:sldId id="341" r:id="rId18"/>
    <p:sldId id="342" r:id="rId19"/>
    <p:sldId id="317" r:id="rId20"/>
  </p:sldIdLst>
  <p:sldSz cx="12192000" cy="6858000"/>
  <p:notesSz cx="6858000" cy="9144000"/>
  <p:embeddedFontLst>
    <p:embeddedFont>
      <p:font typeface="#9Slide03 Arima Madurai Black" panose="020B0604020202020204" charset="0"/>
      <p:bold r:id="rId21"/>
    </p:embeddedFont>
    <p:embeddedFont>
      <p:font typeface="#9Slide07 HoneyCream" panose="020B0604020202020204" charset="0"/>
      <p:regular r:id="rId22"/>
    </p:embeddedFont>
    <p:embeddedFont>
      <p:font typeface="Calibri Light" panose="020F0302020204030204" pitchFamily="34" charset="0"/>
      <p:regular r:id="rId23"/>
      <p:italic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Cambria Math" panose="02040503050406030204" pitchFamily="18" charset="0"/>
      <p:regular r:id="rId29"/>
    </p:embeddedFont>
    <p:embeddedFont>
      <p:font typeface="Yu Gothic Light" panose="020B0300000000000000" pitchFamily="34" charset="-128"/>
      <p:regular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42549"/>
    <a:srgbClr val="CC66FF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1" d="100"/>
          <a:sy n="71" d="100"/>
        </p:scale>
        <p:origin x="70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6.fntdata"/><Relationship Id="rId3" Type="http://schemas.openxmlformats.org/officeDocument/2006/relationships/slide" Target="slides/slide1.xml"/><Relationship Id="rId21" Type="http://schemas.openxmlformats.org/officeDocument/2006/relationships/font" Target="fonts/font1.fntdata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5.fntdata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4.fntdata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48A2A-C081-4C20-B160-0DBC419278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213D38-F313-4331-A1F2-2005EBC34F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A11C64-5E93-4851-9BF5-71ABA2EE1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1DABE-6EF4-4A60-9BDB-46023C9E6EDC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91CEEF-D3FF-4320-B0EE-B7AADD776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D24C36-DF94-460A-9FF8-824684071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704F1-2BED-4490-815F-CBCBB5E4BC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7647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2413F-110B-4505-97B5-E0308A8091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09763D-F9F5-4F8E-BCB9-2CC91ABC87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D9D1A9-F7E3-4736-8696-286EABE020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1DABE-6EF4-4A60-9BDB-46023C9E6EDC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D5DE06-E2F4-4046-80B7-537F8309C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911EC2-028F-4E0B-B128-155C52620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704F1-2BED-4490-815F-CBCBB5E4BC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9754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4C77DA-6295-45C1-902E-7117C6F529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C198C0-2652-4737-907D-21EDECB798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49AE8B-C0E4-44CB-A56C-90EC31EB97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1DABE-6EF4-4A60-9BDB-46023C9E6EDC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4BC954-AE7A-4F6D-9214-E90DACCB1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0770C8-ABCA-4BEB-A64E-08B3D5962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704F1-2BED-4490-815F-CBCBB5E4BC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8792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45945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1CEBC1-3A73-4315-A4BE-C69A6D2FEF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56F5F68-D522-4BF6-A986-7CAB433CCE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48B022D-95BF-4673-8F38-F35CED7C9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E48561-6F99-411B-BF21-5175E2B0618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9B39BC9-A304-4449-820A-2783153156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F7CA247-1264-4D01-8978-476BD808A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20B5C-6BF8-4786-95F4-791A87CCADD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4742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A31FF0-F1CF-476C-9F81-4A4F60AF10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D9F6467-3E18-4404-B06C-50C2C06999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68887C-DB17-4180-AD8C-2F7A4B75CE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E48561-6F99-411B-BF21-5175E2B0618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4AFC9C5-5355-44EF-A50E-0028AC545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EBF9BA4-7BD7-47F8-83C7-93A299DDF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20B5C-6BF8-4786-95F4-791A87CCADD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9697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D3AD58E-93D0-470D-B3CA-E1E45E90DC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2F740E2-433C-4B4F-8E7A-90978F215C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3BC0B9E-DF3A-4412-84DA-ED1478E8E1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E48561-6F99-411B-BF21-5175E2B0618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685BC12-7C17-47FD-B85B-CF5F5F7F4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346CD6-1748-4DA1-B1CE-7E2ECEBC6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20B5C-6BF8-4786-95F4-791A87CCADD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5371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DDAD3C-FD3E-4B78-8B53-DAF08C14D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54D37D5-0F8C-475F-9CAE-9893DB599C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2EAD17B-468D-4E5F-8C43-623450FD43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33682F0-6E72-43CD-B204-C07171CAB1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E48561-6F99-411B-BF21-5175E2B0618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6DF98BF-C7CD-4D27-B62F-9FB8239C6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F3CFF30-8C08-4B0F-B080-208510DE3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20B5C-6BF8-4786-95F4-791A87CCADD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0315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DDEF7F-32D3-4943-ABB3-A3F334121A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74E0824-1507-43EB-A8D9-CF20749E0E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1B12E97-EDA6-49BD-A2D8-ED29FB1E2C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EB3BDE9-72FF-4FF6-8D0E-B429DD34D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C7B89A5-10DD-426E-8625-B2A13E8D65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3D35187D-FD87-48E4-A4E3-2FFA50ADE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E48561-6F99-411B-BF21-5175E2B0618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84AFB86-2EFF-46DF-984F-B80AF2987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86914BC-814C-4A0F-BF82-9D81522FB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20B5C-6BF8-4786-95F4-791A87CCADD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1020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F8B41BF-5A95-4149-B996-D773A20F4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4876C26-5951-4572-95AE-FC68D71298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E48561-6F99-411B-BF21-5175E2B0618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E5BBB4E-40EF-42EE-AE0E-94F18B117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0F11B66-E92B-4512-AC30-104DB9CF4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20B5C-6BF8-4786-95F4-791A87CCADD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4529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DCBC602-D6D2-41EE-9D1B-CDB4C4F755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E48561-6F99-411B-BF21-5175E2B0618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BF858F9-84EB-421C-BC73-CBCA62FBDF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32547D3-3A49-418D-B41A-8C7CC3D5D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20B5C-6BF8-4786-95F4-791A87CCADD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6776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B4BE09-027C-4161-9C49-4703A3F22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C48C7B-8C05-4805-841D-8F24FCB251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85B165-60E2-452C-BAC1-15578A86D4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1DABE-6EF4-4A60-9BDB-46023C9E6EDC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B35C38-9C24-4153-8A83-4B29E85CE0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D98E0E-C2E3-445D-AF47-E156F827A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704F1-2BED-4490-815F-CBCBB5E4BC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9794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371DEC4-111C-4378-B1E0-A6413B4208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5A8B7A1-3DD3-4C88-B847-A2DA5BCFD0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2FF1518-EB0F-42F8-A04E-5688B8CB8F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9923E56-85BD-4F08-AF59-715549B69B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E48561-6F99-411B-BF21-5175E2B0618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CAD75BC-4C20-486C-9907-DD22AECE1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7A4D148-F536-4323-8CED-A281145FA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20B5C-6BF8-4786-95F4-791A87CCADD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3691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E21E5E0-F936-440E-AC84-AA71B4C387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C05369F-9921-4409-96E1-A1C8CCAF36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1E6F79E-9C68-45C6-BEEB-83E030DA44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1410CA4-68C9-4067-BCF4-B0FF8A353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E48561-6F99-411B-BF21-5175E2B0618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576913E-07B7-4250-BD28-9DA5126D8F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DE5A8E6-5720-446E-84C1-4C80A6392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20B5C-6BF8-4786-95F4-791A87CCADD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20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B43187B-E510-4C6A-B32D-97FB006C30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386DE42-5A2D-44CF-A3AE-70E987E703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793DE87-164C-4656-A5F9-2B001BAB7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E48561-6F99-411B-BF21-5175E2B0618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5FE468D-5F9A-41A6-859F-1696A47E5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929840-4974-4DB8-BFC6-103289EB2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20B5C-6BF8-4786-95F4-791A87CCADD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4655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9D6B7E98-729A-456D-A387-ABA90C2CE3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2E20ABF-DB81-47C0-BFD0-A0B40E08F5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A6EFA5D-658C-4445-BF28-FE335983C5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E48561-6F99-411B-BF21-5175E2B0618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9206049-7557-4619-8DC6-D07F9CC8E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88EDDE0-5DDA-4C50-9410-75FC69B41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20B5C-6BF8-4786-95F4-791A87CCADD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8382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9194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6C6B3A-C380-40D6-9BB9-89457AE3E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3692AC-22D8-4288-9C66-EDB8A44EB7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C1268B-E15F-44F5-A970-493A0F6EA1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1DABE-6EF4-4A60-9BDB-46023C9E6EDC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B678AC-B0F7-4F65-BF96-57E941D91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C809C2-DA95-4458-883F-6D5178544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704F1-2BED-4490-815F-CBCBB5E4BC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9884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052A5-1857-4177-813D-FCAAF74C5F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CD2305-CB48-4833-B6E4-905A908E65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DF8723-D796-44B4-8574-E8E530D14B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AE74A5-23B9-438A-805D-A72984A38C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1DABE-6EF4-4A60-9BDB-46023C9E6EDC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C14B2C-48E3-4DC7-9B05-B17A1097D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9CA6E0-917B-4A87-A0FE-DA1B352A3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704F1-2BED-4490-815F-CBCBB5E4BC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0484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B8C162-0FE4-4FEB-B9F2-BF6C218B0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0202A4-8B87-4BA1-988C-F44591FE1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9CABE5-CD25-41BE-89B0-366D66C585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D9B9D6-F7A0-4B98-A25F-88DF954B59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B9A435-FF1C-445C-A269-E0239651DC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4606A4-7631-482A-A143-0A288D489A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1DABE-6EF4-4A60-9BDB-46023C9E6EDC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4FD3FE-78D2-45AE-BAA8-CBDF4E13C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58C102-742B-4A32-812D-0333329E8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704F1-2BED-4490-815F-CBCBB5E4BC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217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B8153-A4EA-44E0-9BB9-BEB2190766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AE24E4-7A99-4512-BEC2-6D5154986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1DABE-6EF4-4A60-9BDB-46023C9E6EDC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C88156-8C52-4B1A-97C7-B40E207EB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E32FA2-C245-4698-9506-15D8AEEC3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704F1-2BED-4490-815F-CBCBB5E4BC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6993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F820A9-3C63-4F14-9912-DF483E296E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1DABE-6EF4-4A60-9BDB-46023C9E6EDC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4DE4A3-1DC6-403E-A411-1C5713B83C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C6D512-9793-4FA8-8429-45B92C94D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704F1-2BED-4490-815F-CBCBB5E4BC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2802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FA6B7-0CC4-42E6-8208-EE802B51F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BC75C4-3923-4B26-B113-B2708F2691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336B68-72FB-428B-BBA0-E1F3EA390B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078ED9-D41D-4E49-8A83-927A651EDE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1DABE-6EF4-4A60-9BDB-46023C9E6EDC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06CC9A-92A1-4003-A06E-4FE7680DB6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2F9BEE-2A18-46C4-BBA1-F6672D838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704F1-2BED-4490-815F-CBCBB5E4BC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1375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FE4DA4-F0A4-47D4-A3E7-C2CA9AE74D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26425FD-904A-4496-93DE-2F4FC95C74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A16118-AA2C-4C7F-8686-0D775BE7D0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31501A-1199-4ABE-8DBB-DD598A63C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1DABE-6EF4-4A60-9BDB-46023C9E6EDC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41EF10-EE0A-40BE-AD30-A7B42DB145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1749AF-2474-4589-BBB7-9187386B4E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704F1-2BED-4490-815F-CBCBB5E4BC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7333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C088D2F-D8DA-4125-AFB0-A7E26D580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F18608-2886-4C38-8ACC-19827D5F2B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F92CDB-B059-4C3A-80C7-CC91BFCBB0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51DABE-6EF4-4A60-9BDB-46023C9E6EDC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772C97-18AB-42D3-94E3-CE8DDABCD5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923541-0EC4-4507-A649-7608019D52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F704F1-2BED-4490-815F-CBCBB5E4BC7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887A76E-2408-4F09-8CCE-E55B6ECBE5F1}"/>
              </a:ext>
            </a:extLst>
          </p:cNvPr>
          <p:cNvSpPr/>
          <p:nvPr userDrawn="1"/>
        </p:nvSpPr>
        <p:spPr>
          <a:xfrm>
            <a:off x="11630628" y="6550223"/>
            <a:ext cx="5613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UTM Seagull" panose="02040603050506020204" pitchFamily="18" charset="0"/>
              </a:rPr>
              <a:t>MNT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D061640-8EF8-473F-BFFA-94900F9C8C7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48456" y="2380343"/>
            <a:ext cx="4029456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35C94D5-D409-4796-BBF0-3D13AC207CDA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-5711371"/>
            <a:ext cx="4029456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E8618DD-4347-48EE-BFCA-F615C545E189}"/>
              </a:ext>
            </a:extLst>
          </p:cNvPr>
          <p:cNvSpPr/>
          <p:nvPr userDrawn="1"/>
        </p:nvSpPr>
        <p:spPr>
          <a:xfrm>
            <a:off x="2680494" y="6900862"/>
            <a:ext cx="6096000" cy="192360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CHUYÊN GIÁO ÁN ĐIỆN TỬ THEO TUẦN KHỐI 4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BÀI THAO GIẢNG – ELEARNING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Nhóm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chia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sẻ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-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Qùa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tặng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Non –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Tiểu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Page: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Non –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Tiểu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0" i="0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0382348780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- </a:t>
            </a:r>
            <a:r>
              <a:rPr kumimoji="0" lang="en-US" sz="1800" b="0" i="0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0984848929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F9D0F00-1D24-446E-8E23-27FEA2B7253E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912719" y="5846891"/>
            <a:ext cx="2058990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>
                <a:solidFill>
                  <a:schemeClr val="accent3">
                    <a:lumMod val="40000"/>
                    <a:lumOff val="6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800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613146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936B3A2D-B82A-4E33-BCA1-25B09D901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544506-FAF7-486E-B643-F49BBE0BFD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A9FA99A-2B75-4B9F-A513-D5D8661ED9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E48561-6F99-411B-BF21-5175E2B0618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4C068C2-8B98-4AC2-9213-FB997B5201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95539E6-5D67-49A3-B1EA-3A50E4E93E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20B5C-6BF8-4786-95F4-791A87CCADD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3750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0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stationary, envelope&#10;&#10;Description automatically generated">
            <a:extLst>
              <a:ext uri="{FF2B5EF4-FFF2-40B4-BE49-F238E27FC236}">
                <a16:creationId xmlns:a16="http://schemas.microsoft.com/office/drawing/2014/main" id="{2463433A-0B0C-4276-82EF-1A32DB3BB8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" t="8746" r="-540"/>
          <a:stretch/>
        </p:blipFill>
        <p:spPr>
          <a:xfrm>
            <a:off x="-1289879" y="-62300"/>
            <a:ext cx="13554765" cy="6920300"/>
          </a:xfrm>
          <a:prstGeom prst="rect">
            <a:avLst/>
          </a:prstGeom>
        </p:spPr>
      </p:pic>
      <p:pic>
        <p:nvPicPr>
          <p:cNvPr id="11" name="Content Placeholder 4" descr="A picture containing text, stationary, envelope&#10;&#10;Description automatically generated">
            <a:extLst>
              <a:ext uri="{FF2B5EF4-FFF2-40B4-BE49-F238E27FC236}">
                <a16:creationId xmlns:a16="http://schemas.microsoft.com/office/drawing/2014/main" id="{D380EF0C-FF5F-42AB-9A2C-CD7B3B25C8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857" y="0"/>
            <a:ext cx="12192001" cy="6920300"/>
          </a:xfr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A2EB3D52-A421-492C-B8C6-0FAE8457A01C}"/>
              </a:ext>
            </a:extLst>
          </p:cNvPr>
          <p:cNvGrpSpPr/>
          <p:nvPr/>
        </p:nvGrpSpPr>
        <p:grpSpPr>
          <a:xfrm>
            <a:off x="557848" y="1155060"/>
            <a:ext cx="9050582" cy="4096314"/>
            <a:chOff x="1899755" y="2721133"/>
            <a:chExt cx="6111578" cy="4096314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2F5228A-FF4E-4F7C-9E5C-C241D36F8ECF}"/>
                </a:ext>
              </a:extLst>
            </p:cNvPr>
            <p:cNvSpPr txBox="1"/>
            <p:nvPr/>
          </p:nvSpPr>
          <p:spPr>
            <a:xfrm>
              <a:off x="2218509" y="2721133"/>
              <a:ext cx="5792824" cy="40963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15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11500" b="1" i="1" dirty="0">
                  <a:ln w="1905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glow rad="139700">
                      <a:schemeClr val="bg1">
                        <a:alpha val="40000"/>
                      </a:scheme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UTM Futura Extra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LUYỆN 					TẬP 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6E74730-04C1-4C08-8BD5-C869EE0B23CB}"/>
                </a:ext>
              </a:extLst>
            </p:cNvPr>
            <p:cNvSpPr txBox="1"/>
            <p:nvPr/>
          </p:nvSpPr>
          <p:spPr>
            <a:xfrm>
              <a:off x="1899755" y="2721133"/>
              <a:ext cx="6004042" cy="40963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15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11500" b="1" i="1" dirty="0">
                  <a:solidFill>
                    <a:srgbClr val="B958DD"/>
                  </a:solidFill>
                  <a:effectLst>
                    <a:glow rad="12700">
                      <a:schemeClr val="bg1">
                        <a:alpha val="98000"/>
                      </a:schemeClr>
                    </a:glow>
                  </a:effectLst>
                  <a:latin typeface="UTM Futura Extra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1500" b="1" i="1" dirty="0">
                  <a:solidFill>
                    <a:srgbClr val="FBBA38"/>
                  </a:solidFill>
                  <a:effectLst>
                    <a:glow rad="12700">
                      <a:schemeClr val="bg1">
                        <a:alpha val="98000"/>
                      </a:schemeClr>
                    </a:glow>
                  </a:effectLst>
                  <a:latin typeface="UTM Futura Extra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LUYỆN</a:t>
              </a:r>
              <a:r>
                <a:rPr lang="en-US" sz="11500" b="1" i="1" dirty="0">
                  <a:solidFill>
                    <a:srgbClr val="F24C4C"/>
                  </a:solidFill>
                  <a:effectLst>
                    <a:glow rad="12700">
                      <a:schemeClr val="bg1">
                        <a:alpha val="98000"/>
                      </a:schemeClr>
                    </a:glow>
                  </a:effectLst>
                  <a:latin typeface="UTM Futura Extra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						</a:t>
              </a:r>
              <a:r>
                <a:rPr lang="en-US" sz="11500" b="1" i="1" dirty="0">
                  <a:solidFill>
                    <a:srgbClr val="526DDF"/>
                  </a:solidFill>
                  <a:effectLst>
                    <a:glow rad="12700">
                      <a:schemeClr val="bg1">
                        <a:alpha val="98000"/>
                      </a:schemeClr>
                    </a:glow>
                  </a:effectLst>
                  <a:latin typeface="UTM Futura Extra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TẬP </a:t>
              </a:r>
              <a:endParaRPr lang="en-US" sz="11500" b="1" i="1" dirty="0">
                <a:solidFill>
                  <a:srgbClr val="99AF46"/>
                </a:solidFill>
                <a:effectLst>
                  <a:glow rad="12700">
                    <a:schemeClr val="bg1">
                      <a:alpha val="98000"/>
                    </a:schemeClr>
                  </a:glow>
                </a:effectLst>
                <a:latin typeface="UTM Futura Extra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7" name="Picture 16" descr="Chart, bubble chart&#10;&#10;Description automatically generated">
            <a:extLst>
              <a:ext uri="{FF2B5EF4-FFF2-40B4-BE49-F238E27FC236}">
                <a16:creationId xmlns:a16="http://schemas.microsoft.com/office/drawing/2014/main" id="{738F6769-12EA-4296-9F5D-F1E6BD29CF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3832" b="96322" l="9903" r="46807">
                        <a14:foregroundMark x1="14915" y1="85408" x2="9943" y2="90542"/>
                        <a14:foregroundMark x1="9943" y1="90542" x2="11601" y2="93048"/>
                        <a14:foregroundMark x1="43816" y1="85085" x2="46807" y2="92603"/>
                        <a14:foregroundMark x1="46807" y1="92603" x2="43048" y2="93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54" t="82286" r="51397" b="2097"/>
          <a:stretch/>
        </p:blipFill>
        <p:spPr>
          <a:xfrm>
            <a:off x="6096000" y="-107346"/>
            <a:ext cx="3890476" cy="158735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88008E5-31E4-4298-B103-73A4D84ADAE8}"/>
              </a:ext>
            </a:extLst>
          </p:cNvPr>
          <p:cNvSpPr txBox="1"/>
          <p:nvPr/>
        </p:nvSpPr>
        <p:spPr>
          <a:xfrm>
            <a:off x="3082248" y="5984976"/>
            <a:ext cx="38425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BBA38"/>
                </a:solidFill>
                <a:latin typeface="UTM Netmuc KT" panose="02040603050506020204" pitchFamily="18" charset="0"/>
              </a:rPr>
              <a:t>Trang 143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21D2416-9D7C-4E46-AA3B-A70CDEDB863D}"/>
              </a:ext>
            </a:extLst>
          </p:cNvPr>
          <p:cNvSpPr txBox="1"/>
          <p:nvPr/>
        </p:nvSpPr>
        <p:spPr>
          <a:xfrm>
            <a:off x="6771238" y="165138"/>
            <a:ext cx="34212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526DD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UTM Netmuc KT" panose="02040603050506020204" pitchFamily="18" charset="0"/>
              </a:rPr>
              <a:t>TOÁN 4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543C23B5-1CA2-4026-A9A0-892C8A3D0C0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6450" y="2674503"/>
            <a:ext cx="2414062" cy="3199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04905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5AFD2637-0342-4858-90C9-A292E88513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  <p:sp>
        <p:nvSpPr>
          <p:cNvPr id="13" name="Rounded Rectangle 1">
            <a:extLst>
              <a:ext uri="{FF2B5EF4-FFF2-40B4-BE49-F238E27FC236}">
                <a16:creationId xmlns:a16="http://schemas.microsoft.com/office/drawing/2014/main" id="{01A37C18-1A7F-470C-8BD9-9050118948D2}"/>
              </a:ext>
            </a:extLst>
          </p:cNvPr>
          <p:cNvSpPr/>
          <p:nvPr/>
        </p:nvSpPr>
        <p:spPr>
          <a:xfrm>
            <a:off x="557151" y="406728"/>
            <a:ext cx="10905507" cy="6044542"/>
          </a:xfrm>
          <a:prstGeom prst="roundRect">
            <a:avLst>
              <a:gd name="adj" fmla="val 9103"/>
            </a:avLst>
          </a:prstGeom>
          <a:solidFill>
            <a:schemeClr val="bg1">
              <a:alpha val="83000"/>
            </a:schemeClr>
          </a:solidFill>
          <a:ln w="57150">
            <a:solidFill>
              <a:srgbClr val="CC66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300000"/>
              </a:lnSpc>
            </a:pP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968872-34E5-4F0D-94DC-3D1D937D9104}"/>
              </a:ext>
            </a:extLst>
          </p:cNvPr>
          <p:cNvSpPr txBox="1"/>
          <p:nvPr/>
        </p:nvSpPr>
        <p:spPr>
          <a:xfrm>
            <a:off x="1179615" y="760580"/>
            <a:ext cx="1012965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Tx/>
              <a:buNone/>
              <a:defRPr/>
            </a:pPr>
            <a:r>
              <a:rPr lang="en-US" sz="4400" dirty="0">
                <a:solidFill>
                  <a:srgbClr val="C42549"/>
                </a:solidFill>
                <a:latin typeface="UTM Alberta Heavy" panose="02040603050506020204" pitchFamily="18" charset="0"/>
                <a:ea typeface="Yu Gothic Light" panose="020B0300000000000000" pitchFamily="34" charset="-128"/>
                <a:cs typeface="Times New Roman" pitchFamily="18" charset="0"/>
              </a:rPr>
              <a:t>Bài 1: </a:t>
            </a:r>
            <a:r>
              <a:rPr lang="en-US" sz="4400" dirty="0" err="1">
                <a:solidFill>
                  <a:srgbClr val="C42549"/>
                </a:solidFill>
                <a:latin typeface="UTM Alberta Heavy" panose="02040603050506020204" pitchFamily="18" charset="0"/>
                <a:ea typeface="Yu Gothic Light" panose="020B0300000000000000" pitchFamily="34" charset="-128"/>
                <a:cs typeface="Times New Roman" pitchFamily="18" charset="0"/>
              </a:rPr>
              <a:t>Tính</a:t>
            </a:r>
            <a:r>
              <a:rPr lang="en-US" sz="4400" dirty="0">
                <a:solidFill>
                  <a:srgbClr val="C42549"/>
                </a:solidFill>
                <a:latin typeface="UTM Alberta Heavy" panose="02040603050506020204" pitchFamily="18" charset="0"/>
                <a:ea typeface="Yu Gothic Light" panose="020B0300000000000000" pitchFamily="34" charset="-128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C42549"/>
                </a:solidFill>
                <a:latin typeface="UTM Alberta Heavy" panose="02040603050506020204" pitchFamily="18" charset="0"/>
                <a:ea typeface="Yu Gothic Light" panose="020B0300000000000000" pitchFamily="34" charset="-128"/>
                <a:cs typeface="Times New Roman" pitchFamily="18" charset="0"/>
              </a:rPr>
              <a:t>diện</a:t>
            </a:r>
            <a:r>
              <a:rPr lang="en-US" sz="4400" dirty="0">
                <a:solidFill>
                  <a:srgbClr val="C42549"/>
                </a:solidFill>
                <a:latin typeface="UTM Alberta Heavy" panose="02040603050506020204" pitchFamily="18" charset="0"/>
                <a:ea typeface="Yu Gothic Light" panose="020B0300000000000000" pitchFamily="34" charset="-128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C42549"/>
                </a:solidFill>
                <a:latin typeface="UTM Alberta Heavy" panose="02040603050506020204" pitchFamily="18" charset="0"/>
                <a:ea typeface="Yu Gothic Light" panose="020B0300000000000000" pitchFamily="34" charset="-128"/>
                <a:cs typeface="Times New Roman" pitchFamily="18" charset="0"/>
              </a:rPr>
              <a:t>tích</a:t>
            </a:r>
            <a:r>
              <a:rPr lang="en-US" sz="4400" dirty="0">
                <a:solidFill>
                  <a:srgbClr val="C42549"/>
                </a:solidFill>
                <a:latin typeface="UTM Alberta Heavy" panose="02040603050506020204" pitchFamily="18" charset="0"/>
                <a:ea typeface="Yu Gothic Light" panose="020B0300000000000000" pitchFamily="34" charset="-128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C42549"/>
                </a:solidFill>
                <a:latin typeface="UTM Alberta Heavy" panose="02040603050506020204" pitchFamily="18" charset="0"/>
                <a:ea typeface="Yu Gothic Light" panose="020B0300000000000000" pitchFamily="34" charset="-128"/>
                <a:cs typeface="Times New Roman" pitchFamily="18" charset="0"/>
              </a:rPr>
              <a:t>hình</a:t>
            </a:r>
            <a:r>
              <a:rPr lang="en-US" sz="4400" dirty="0">
                <a:solidFill>
                  <a:srgbClr val="C42549"/>
                </a:solidFill>
                <a:latin typeface="UTM Alberta Heavy" panose="02040603050506020204" pitchFamily="18" charset="0"/>
                <a:ea typeface="Yu Gothic Light" panose="020B0300000000000000" pitchFamily="34" charset="-128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C42549"/>
                </a:solidFill>
                <a:latin typeface="UTM Alberta Heavy" panose="02040603050506020204" pitchFamily="18" charset="0"/>
                <a:ea typeface="Yu Gothic Light" panose="020B0300000000000000" pitchFamily="34" charset="-128"/>
                <a:cs typeface="Times New Roman" pitchFamily="18" charset="0"/>
              </a:rPr>
              <a:t>thoi</a:t>
            </a:r>
            <a:r>
              <a:rPr lang="en-US" sz="4400" dirty="0">
                <a:solidFill>
                  <a:srgbClr val="C42549"/>
                </a:solidFill>
                <a:latin typeface="UTM Alberta Heavy" panose="02040603050506020204" pitchFamily="18" charset="0"/>
                <a:ea typeface="Yu Gothic Light" panose="020B0300000000000000" pitchFamily="34" charset="-128"/>
                <a:cs typeface="Times New Roman" pitchFamily="18" charset="0"/>
              </a:rPr>
              <a:t> , </a:t>
            </a:r>
            <a:r>
              <a:rPr lang="en-US" sz="4400" dirty="0" err="1">
                <a:solidFill>
                  <a:srgbClr val="C42549"/>
                </a:solidFill>
                <a:latin typeface="UTM Alberta Heavy" panose="02040603050506020204" pitchFamily="18" charset="0"/>
                <a:ea typeface="Yu Gothic Light" panose="020B0300000000000000" pitchFamily="34" charset="-128"/>
                <a:cs typeface="Times New Roman" pitchFamily="18" charset="0"/>
              </a:rPr>
              <a:t>biết</a:t>
            </a:r>
            <a:r>
              <a:rPr lang="en-US" sz="4400" dirty="0">
                <a:solidFill>
                  <a:srgbClr val="C42549"/>
                </a:solidFill>
                <a:latin typeface="UTM Alberta Heavy" panose="02040603050506020204" pitchFamily="18" charset="0"/>
                <a:ea typeface="Yu Gothic Light" panose="020B0300000000000000" pitchFamily="34" charset="-128"/>
                <a:cs typeface="Times New Roman" pitchFamily="18" charset="0"/>
              </a:rPr>
              <a:t>:</a:t>
            </a:r>
          </a:p>
          <a:p>
            <a:pPr>
              <a:buFontTx/>
              <a:buNone/>
              <a:defRPr/>
            </a:pPr>
            <a:endParaRPr lang="en-US" sz="4400" b="1" dirty="0">
              <a:solidFill>
                <a:srgbClr val="FF0000"/>
              </a:solidFill>
              <a:latin typeface="UTM Alberta Heavy" panose="02040603050506020204" pitchFamily="18" charset="0"/>
              <a:ea typeface="Yu Gothic Light" panose="020B0300000000000000" pitchFamily="34" charset="-128"/>
              <a:cs typeface="Times New Roman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329A4D8-7E94-4F20-8139-520684F0DC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5350" y="1702609"/>
            <a:ext cx="1037136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alt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alt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alt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alt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chéo</a:t>
            </a:r>
            <a:r>
              <a:rPr lang="en-US" alt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là: </a:t>
            </a:r>
            <a:r>
              <a:rPr lang="en-US" alt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30cm, 7dm.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5576658-2BD7-460C-8CF6-8CE15E0E3577}"/>
              </a:ext>
            </a:extLst>
          </p:cNvPr>
          <p:cNvSpPr txBox="1"/>
          <p:nvPr/>
        </p:nvSpPr>
        <p:spPr>
          <a:xfrm>
            <a:off x="710541" y="2410495"/>
            <a:ext cx="9933708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: 7dm = 70 cm</a:t>
            </a:r>
          </a:p>
          <a:p>
            <a:pPr algn="ctr">
              <a:lnSpc>
                <a:spcPct val="150000"/>
              </a:lnSpc>
            </a:pPr>
            <a:r>
              <a:rPr lang="en-US" alt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thoi</a:t>
            </a:r>
            <a:r>
              <a:rPr lang="en-US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là: </a:t>
            </a:r>
          </a:p>
          <a:p>
            <a:pPr algn="ctr">
              <a:lnSpc>
                <a:spcPct val="150000"/>
              </a:lnSpc>
            </a:pPr>
            <a:r>
              <a:rPr lang="en-US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   (30 x 70) : 2 = 1050 (cm</a:t>
            </a:r>
            <a:r>
              <a:rPr lang="en-US" altLang="en-US" sz="40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>
              <a:lnSpc>
                <a:spcPct val="150000"/>
              </a:lnSpc>
            </a:pPr>
            <a:r>
              <a:rPr lang="en-US" alt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altLang="en-US" sz="4000" b="1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altLang="en-US" sz="40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40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alt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1050 cm</a:t>
            </a:r>
            <a:r>
              <a:rPr lang="en-US" altLang="en-US" sz="4000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alt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132599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73BB2-74AA-4468-89F0-F555478C6C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artoon of a city&#10;&#10;Description automatically generated with low confidence">
            <a:extLst>
              <a:ext uri="{FF2B5EF4-FFF2-40B4-BE49-F238E27FC236}">
                <a16:creationId xmlns:a16="http://schemas.microsoft.com/office/drawing/2014/main" id="{11AB97DF-01B8-4FA8-9901-FC6D50A73E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</p:spPr>
      </p:pic>
      <p:sp>
        <p:nvSpPr>
          <p:cNvPr id="6" name="Rounded Rectangle 1">
            <a:extLst>
              <a:ext uri="{FF2B5EF4-FFF2-40B4-BE49-F238E27FC236}">
                <a16:creationId xmlns:a16="http://schemas.microsoft.com/office/drawing/2014/main" id="{79389222-A930-49C2-AEA5-264C7165F5F7}"/>
              </a:ext>
            </a:extLst>
          </p:cNvPr>
          <p:cNvSpPr/>
          <p:nvPr/>
        </p:nvSpPr>
        <p:spPr>
          <a:xfrm>
            <a:off x="557151" y="406728"/>
            <a:ext cx="10905507" cy="6044542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300000"/>
              </a:lnSpc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72EDC6-3DBC-4286-A6DE-88CFD308CA83}"/>
              </a:ext>
            </a:extLst>
          </p:cNvPr>
          <p:cNvSpPr txBox="1"/>
          <p:nvPr/>
        </p:nvSpPr>
        <p:spPr>
          <a:xfrm>
            <a:off x="838200" y="569418"/>
            <a:ext cx="1042455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660066"/>
                </a:solidFill>
                <a:latin typeface="UTM Alberta Heavy" panose="02040603050506020204" pitchFamily="18" charset="0"/>
              </a:rPr>
              <a:t> Bài 2: </a:t>
            </a:r>
            <a:r>
              <a:rPr lang="en-US" sz="4000" b="1" dirty="0" err="1">
                <a:solidFill>
                  <a:srgbClr val="336600"/>
                </a:solidFill>
                <a:latin typeface="UTM Alberta Heavy" panose="02040603050506020204" pitchFamily="18" charset="0"/>
                <a:cs typeface="Times New Roman" pitchFamily="18" charset="0"/>
              </a:rPr>
              <a:t>Một</a:t>
            </a:r>
            <a:r>
              <a:rPr lang="en-US" sz="4000" b="1" dirty="0">
                <a:solidFill>
                  <a:srgbClr val="336600"/>
                </a:solidFill>
                <a:latin typeface="UTM Alberta Heavy" panose="02040603050506020204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6600"/>
                </a:solidFill>
                <a:latin typeface="UTM Alberta Heavy" panose="02040603050506020204" pitchFamily="18" charset="0"/>
                <a:cs typeface="Times New Roman" pitchFamily="18" charset="0"/>
              </a:rPr>
              <a:t>miếng</a:t>
            </a:r>
            <a:r>
              <a:rPr lang="en-US" sz="4000" b="1" dirty="0">
                <a:solidFill>
                  <a:srgbClr val="336600"/>
                </a:solidFill>
                <a:latin typeface="UTM Alberta Heavy" panose="02040603050506020204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6600"/>
                </a:solidFill>
                <a:latin typeface="UTM Alberta Heavy" panose="02040603050506020204" pitchFamily="18" charset="0"/>
                <a:cs typeface="Times New Roman" pitchFamily="18" charset="0"/>
              </a:rPr>
              <a:t>kính</a:t>
            </a:r>
            <a:r>
              <a:rPr lang="en-US" sz="4000" b="1" dirty="0">
                <a:solidFill>
                  <a:srgbClr val="336600"/>
                </a:solidFill>
                <a:latin typeface="UTM Alberta Heavy" panose="02040603050506020204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6600"/>
                </a:solidFill>
                <a:latin typeface="UTM Alberta Heavy" panose="02040603050506020204" pitchFamily="18" charset="0"/>
                <a:cs typeface="Times New Roman" pitchFamily="18" charset="0"/>
              </a:rPr>
              <a:t>hình</a:t>
            </a:r>
            <a:r>
              <a:rPr lang="en-US" sz="4000" b="1" dirty="0">
                <a:solidFill>
                  <a:srgbClr val="336600"/>
                </a:solidFill>
                <a:latin typeface="UTM Alberta Heavy" panose="02040603050506020204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6600"/>
                </a:solidFill>
                <a:latin typeface="UTM Alberta Heavy" panose="02040603050506020204" pitchFamily="18" charset="0"/>
                <a:cs typeface="Times New Roman" pitchFamily="18" charset="0"/>
              </a:rPr>
              <a:t>thoi</a:t>
            </a:r>
            <a:r>
              <a:rPr lang="en-US" sz="4000" b="1" dirty="0">
                <a:solidFill>
                  <a:srgbClr val="336600"/>
                </a:solidFill>
                <a:latin typeface="UTM Alberta Heavy" panose="02040603050506020204" pitchFamily="18" charset="0"/>
                <a:cs typeface="Times New Roman" pitchFamily="18" charset="0"/>
              </a:rPr>
              <a:t> có </a:t>
            </a:r>
            <a:r>
              <a:rPr lang="en-US" sz="4000" b="1" dirty="0" err="1">
                <a:solidFill>
                  <a:srgbClr val="336600"/>
                </a:solidFill>
                <a:latin typeface="UTM Alberta Heavy" panose="02040603050506020204" pitchFamily="18" charset="0"/>
                <a:cs typeface="Times New Roman" pitchFamily="18" charset="0"/>
              </a:rPr>
              <a:t>độ</a:t>
            </a:r>
            <a:r>
              <a:rPr lang="en-US" sz="4000" b="1" dirty="0">
                <a:solidFill>
                  <a:srgbClr val="336600"/>
                </a:solidFill>
                <a:latin typeface="UTM Alberta Heavy" panose="02040603050506020204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6600"/>
                </a:solidFill>
                <a:latin typeface="UTM Alberta Heavy" panose="02040603050506020204" pitchFamily="18" charset="0"/>
                <a:cs typeface="Times New Roman" pitchFamily="18" charset="0"/>
              </a:rPr>
              <a:t>dài</a:t>
            </a:r>
            <a:r>
              <a:rPr lang="en-US" sz="4000" b="1" dirty="0">
                <a:solidFill>
                  <a:srgbClr val="336600"/>
                </a:solidFill>
                <a:latin typeface="UTM Alberta Heavy" panose="02040603050506020204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6600"/>
                </a:solidFill>
                <a:latin typeface="UTM Alberta Heavy" panose="02040603050506020204" pitchFamily="18" charset="0"/>
                <a:cs typeface="Times New Roman" pitchFamily="18" charset="0"/>
              </a:rPr>
              <a:t>đường</a:t>
            </a:r>
            <a:r>
              <a:rPr lang="en-US" sz="4000" b="1" dirty="0">
                <a:solidFill>
                  <a:srgbClr val="336600"/>
                </a:solidFill>
                <a:latin typeface="UTM Alberta Heavy" panose="02040603050506020204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6600"/>
                </a:solidFill>
                <a:latin typeface="UTM Alberta Heavy" panose="02040603050506020204" pitchFamily="18" charset="0"/>
                <a:cs typeface="Times New Roman" pitchFamily="18" charset="0"/>
              </a:rPr>
              <a:t>chéo</a:t>
            </a:r>
            <a:r>
              <a:rPr lang="en-US" sz="4000" b="1" dirty="0">
                <a:solidFill>
                  <a:srgbClr val="336600"/>
                </a:solidFill>
                <a:latin typeface="UTM Alberta Heavy" panose="02040603050506020204" pitchFamily="18" charset="0"/>
                <a:cs typeface="Times New Roman" pitchFamily="18" charset="0"/>
              </a:rPr>
              <a:t> là 14cm </a:t>
            </a:r>
            <a:r>
              <a:rPr lang="en-US" sz="4000" b="1" dirty="0" err="1">
                <a:solidFill>
                  <a:srgbClr val="336600"/>
                </a:solidFill>
                <a:latin typeface="UTM Alberta Heavy" panose="02040603050506020204" pitchFamily="18" charset="0"/>
                <a:cs typeface="Times New Roman" pitchFamily="18" charset="0"/>
              </a:rPr>
              <a:t>và</a:t>
            </a:r>
            <a:r>
              <a:rPr lang="en-US" sz="4000" b="1" dirty="0">
                <a:solidFill>
                  <a:srgbClr val="336600"/>
                </a:solidFill>
                <a:latin typeface="UTM Alberta Heavy" panose="02040603050506020204" pitchFamily="18" charset="0"/>
                <a:cs typeface="Times New Roman" pitchFamily="18" charset="0"/>
              </a:rPr>
              <a:t> 10cm .</a:t>
            </a:r>
            <a:r>
              <a:rPr lang="en-US" sz="4000" b="1" dirty="0" err="1">
                <a:solidFill>
                  <a:srgbClr val="336600"/>
                </a:solidFill>
                <a:latin typeface="UTM Alberta Heavy" panose="02040603050506020204" pitchFamily="18" charset="0"/>
                <a:cs typeface="Times New Roman" pitchFamily="18" charset="0"/>
              </a:rPr>
              <a:t>Tính</a:t>
            </a:r>
            <a:r>
              <a:rPr lang="en-US" sz="4000" b="1" dirty="0">
                <a:solidFill>
                  <a:srgbClr val="336600"/>
                </a:solidFill>
                <a:latin typeface="UTM Alberta Heavy" panose="02040603050506020204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6600"/>
                </a:solidFill>
                <a:latin typeface="UTM Alberta Heavy" panose="02040603050506020204" pitchFamily="18" charset="0"/>
                <a:cs typeface="Times New Roman" pitchFamily="18" charset="0"/>
              </a:rPr>
              <a:t>diện</a:t>
            </a:r>
            <a:r>
              <a:rPr lang="en-US" sz="4000" b="1" dirty="0">
                <a:solidFill>
                  <a:srgbClr val="336600"/>
                </a:solidFill>
                <a:latin typeface="UTM Alberta Heavy" panose="02040603050506020204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6600"/>
                </a:solidFill>
                <a:latin typeface="UTM Alberta Heavy" panose="02040603050506020204" pitchFamily="18" charset="0"/>
                <a:cs typeface="Times New Roman" pitchFamily="18" charset="0"/>
              </a:rPr>
              <a:t>tích</a:t>
            </a:r>
            <a:r>
              <a:rPr lang="en-US" sz="4000" b="1" dirty="0">
                <a:solidFill>
                  <a:srgbClr val="336600"/>
                </a:solidFill>
                <a:latin typeface="UTM Alberta Heavy" panose="02040603050506020204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6600"/>
                </a:solidFill>
                <a:latin typeface="UTM Alberta Heavy" panose="02040603050506020204" pitchFamily="18" charset="0"/>
                <a:cs typeface="Times New Roman" pitchFamily="18" charset="0"/>
              </a:rPr>
              <a:t>tấm</a:t>
            </a:r>
            <a:r>
              <a:rPr lang="en-US" sz="4000" b="1" dirty="0">
                <a:solidFill>
                  <a:srgbClr val="336600"/>
                </a:solidFill>
                <a:latin typeface="UTM Alberta Heavy" panose="02040603050506020204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6600"/>
                </a:solidFill>
                <a:latin typeface="UTM Alberta Heavy" panose="02040603050506020204" pitchFamily="18" charset="0"/>
                <a:cs typeface="Times New Roman" pitchFamily="18" charset="0"/>
              </a:rPr>
              <a:t>kính</a:t>
            </a:r>
            <a:r>
              <a:rPr lang="en-US" sz="4000" b="1" dirty="0">
                <a:solidFill>
                  <a:srgbClr val="336600"/>
                </a:solidFill>
                <a:latin typeface="UTM Alberta Heavy" panose="02040603050506020204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6600"/>
                </a:solidFill>
                <a:latin typeface="UTM Alberta Heavy" panose="02040603050506020204" pitchFamily="18" charset="0"/>
                <a:cs typeface="Times New Roman" pitchFamily="18" charset="0"/>
              </a:rPr>
              <a:t>đó</a:t>
            </a:r>
            <a:r>
              <a:rPr lang="en-US" sz="4000" b="1" dirty="0">
                <a:solidFill>
                  <a:srgbClr val="336600"/>
                </a:solidFill>
                <a:latin typeface="UTM Alberta Heavy" panose="02040603050506020204" pitchFamily="18" charset="0"/>
                <a:cs typeface="Times New Roman" pitchFamily="18" charset="0"/>
              </a:rPr>
              <a:t> .  </a:t>
            </a:r>
            <a:endParaRPr lang="en-US" sz="4000" dirty="0">
              <a:latin typeface="UTM Alberta Heavy" panose="0204060305050602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EDC03AC-C04E-43C0-BBF1-A11C17C0BF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2704771"/>
            <a:ext cx="35052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latin typeface="UTM Alberta Heavy" panose="02040603050506020204" pitchFamily="18" charset="0"/>
                <a:cs typeface="Times New Roman" panose="02020603050405020304" pitchFamily="18" charset="0"/>
              </a:rPr>
              <a:t>Bài </a:t>
            </a:r>
            <a:r>
              <a:rPr lang="en-US" altLang="en-US" sz="4000" b="1" dirty="0" err="1">
                <a:solidFill>
                  <a:schemeClr val="accent2">
                    <a:lumMod val="75000"/>
                  </a:schemeClr>
                </a:solidFill>
                <a:latin typeface="UTM Alberta Heavy" panose="02040603050506020204" pitchFamily="18" charset="0"/>
                <a:cs typeface="Times New Roman" panose="02020603050405020304" pitchFamily="18" charset="0"/>
              </a:rPr>
              <a:t>giải</a:t>
            </a:r>
            <a:endParaRPr lang="en-US" altLang="en-US" sz="4000" b="1" dirty="0">
              <a:solidFill>
                <a:schemeClr val="accent2">
                  <a:lumMod val="75000"/>
                </a:schemeClr>
              </a:solidFill>
              <a:latin typeface="UTM Alberta Heavy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8826C64-DCFC-4C2D-A604-C960B30E49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5370" y="3428999"/>
            <a:ext cx="6934200" cy="1811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en-US" sz="4000" dirty="0" err="1">
                <a:latin typeface="UTM Alberta Heavy" panose="020406030505060202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4000" dirty="0">
                <a:latin typeface="UTM Alberta Heav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UTM Alberta Heavy" panose="020406030505060202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4000" dirty="0">
                <a:latin typeface="UTM Alberta Heav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UTM Alberta Heavy" panose="02040603050506020204" pitchFamily="18" charset="0"/>
                <a:cs typeface="Times New Roman" panose="02020603050405020304" pitchFamily="18" charset="0"/>
              </a:rPr>
              <a:t>tấm</a:t>
            </a:r>
            <a:r>
              <a:rPr lang="en-US" altLang="en-US" sz="4000" dirty="0">
                <a:latin typeface="UTM Alberta Heav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UTM Alberta Heavy" panose="02040603050506020204" pitchFamily="18" charset="0"/>
                <a:cs typeface="Times New Roman" panose="02020603050405020304" pitchFamily="18" charset="0"/>
              </a:rPr>
              <a:t>kính</a:t>
            </a:r>
            <a:r>
              <a:rPr lang="en-US" altLang="en-US" sz="4000" dirty="0">
                <a:latin typeface="UTM Alberta Heavy" panose="02040603050506020204" pitchFamily="18" charset="0"/>
                <a:cs typeface="Times New Roman" panose="02020603050405020304" pitchFamily="18" charset="0"/>
              </a:rPr>
              <a:t> là:</a:t>
            </a:r>
          </a:p>
          <a:p>
            <a:pPr>
              <a:lnSpc>
                <a:spcPct val="150000"/>
              </a:lnSpc>
            </a:pPr>
            <a:r>
              <a:rPr lang="en-US" altLang="en-US" sz="4000" dirty="0">
                <a:latin typeface="UTM Alberta Heavy" panose="02040603050506020204" pitchFamily="18" charset="0"/>
                <a:cs typeface="Times New Roman" panose="02020603050405020304" pitchFamily="18" charset="0"/>
              </a:rPr>
              <a:t>    ( 14 x 10) : 2 = 70 (cm</a:t>
            </a:r>
            <a:r>
              <a:rPr lang="en-US" altLang="en-US" sz="4000" baseline="30000" dirty="0">
                <a:latin typeface="UTM Alberta Heavy" panose="020406030505060202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4000" dirty="0">
                <a:latin typeface="UTM Alberta Heavy" panose="020406030505060202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112B9A1-AD0F-4AC9-BBD3-C895B64A3D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5404847"/>
            <a:ext cx="44958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r>
              <a:rPr lang="en-US" altLang="en-US" sz="4000" dirty="0" err="1">
                <a:latin typeface="UTM Alberta Heavy" panose="02040603050506020204" pitchFamily="18" charset="0"/>
                <a:cs typeface="Times New Roman" panose="02020603050405020304" pitchFamily="18" charset="0"/>
              </a:rPr>
              <a:t>Đáp</a:t>
            </a:r>
            <a:r>
              <a:rPr lang="en-US" altLang="en-US" sz="4000" dirty="0">
                <a:latin typeface="UTM Alberta Heav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UTM Alberta Heavy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dirty="0">
                <a:latin typeface="UTM Alberta Heavy" panose="02040603050506020204" pitchFamily="18" charset="0"/>
                <a:cs typeface="Times New Roman" panose="02020603050405020304" pitchFamily="18" charset="0"/>
              </a:rPr>
              <a:t>: 70 cm</a:t>
            </a:r>
            <a:r>
              <a:rPr lang="en-US" altLang="en-US" sz="4000" baseline="30000" dirty="0">
                <a:latin typeface="UTM Alberta Heavy" panose="02040603050506020204" pitchFamily="18" charset="0"/>
                <a:cs typeface="Times New Roman" panose="02020603050405020304" pitchFamily="18" charset="0"/>
              </a:rPr>
              <a:t>2</a:t>
            </a:r>
            <a:endParaRPr lang="en-US" altLang="en-US" sz="4000" dirty="0">
              <a:latin typeface="UTM Alberta Heavy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106452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728870"/>
            <a:ext cx="10058400" cy="530617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4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0" indent="0">
              <a:buNone/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0" indent="0">
              <a:buNone/>
            </a:pP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lphaLcParenR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thoi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ight Triangle 3"/>
          <p:cNvSpPr/>
          <p:nvPr/>
        </p:nvSpPr>
        <p:spPr>
          <a:xfrm>
            <a:off x="8428382" y="728870"/>
            <a:ext cx="2160000" cy="1440000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726019" y="1264204"/>
            <a:ext cx="821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cm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097565" y="2168870"/>
            <a:ext cx="821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cm</a:t>
            </a:r>
          </a:p>
        </p:txBody>
      </p:sp>
      <p:sp>
        <p:nvSpPr>
          <p:cNvPr id="8" name="Flowchart: Decision 7"/>
          <p:cNvSpPr/>
          <p:nvPr/>
        </p:nvSpPr>
        <p:spPr>
          <a:xfrm>
            <a:off x="7255564" y="3381955"/>
            <a:ext cx="4320000" cy="2880000"/>
          </a:xfrm>
          <a:prstGeom prst="flowChartDecision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6142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7" grpId="0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768626"/>
            <a:ext cx="10058400" cy="52664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thang </a:t>
            </a:r>
          </a:p>
        </p:txBody>
      </p:sp>
      <p:sp>
        <p:nvSpPr>
          <p:cNvPr id="4" name="Right Triangle 3"/>
          <p:cNvSpPr/>
          <p:nvPr/>
        </p:nvSpPr>
        <p:spPr>
          <a:xfrm>
            <a:off x="1351721" y="1682390"/>
            <a:ext cx="2160000" cy="1440000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9358" y="2217724"/>
            <a:ext cx="821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cm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20904" y="3122390"/>
            <a:ext cx="821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cm</a:t>
            </a:r>
          </a:p>
        </p:txBody>
      </p:sp>
      <p:sp>
        <p:nvSpPr>
          <p:cNvPr id="7" name="Flowchart: Decision 6"/>
          <p:cNvSpPr/>
          <p:nvPr/>
        </p:nvSpPr>
        <p:spPr>
          <a:xfrm>
            <a:off x="4499274" y="3491722"/>
            <a:ext cx="4320000" cy="2880000"/>
          </a:xfrm>
          <a:prstGeom prst="flowChartDecision">
            <a:avLst/>
          </a:prstGeom>
          <a:solidFill>
            <a:schemeClr val="accent5">
              <a:lumMod val="60000"/>
              <a:lumOff val="4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ight Triangle 7"/>
          <p:cNvSpPr/>
          <p:nvPr/>
        </p:nvSpPr>
        <p:spPr>
          <a:xfrm>
            <a:off x="3942349" y="1682390"/>
            <a:ext cx="2160000" cy="1440000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ight Triangle 8"/>
          <p:cNvSpPr/>
          <p:nvPr/>
        </p:nvSpPr>
        <p:spPr>
          <a:xfrm>
            <a:off x="6646022" y="1682390"/>
            <a:ext cx="2160000" cy="1440000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ight Triangle 9"/>
          <p:cNvSpPr/>
          <p:nvPr/>
        </p:nvSpPr>
        <p:spPr>
          <a:xfrm>
            <a:off x="9382642" y="1682390"/>
            <a:ext cx="2160000" cy="1440000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ight Triangle 10"/>
          <p:cNvSpPr/>
          <p:nvPr/>
        </p:nvSpPr>
        <p:spPr>
          <a:xfrm flipH="1">
            <a:off x="4479077" y="1682390"/>
            <a:ext cx="2160000" cy="1440000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Straight Connector 12"/>
          <p:cNvCxnSpPr>
            <a:stCxn id="7" idx="0"/>
            <a:endCxn id="7" idx="2"/>
          </p:cNvCxnSpPr>
          <p:nvPr/>
        </p:nvCxnSpPr>
        <p:spPr>
          <a:xfrm>
            <a:off x="6659274" y="3491722"/>
            <a:ext cx="0" cy="28800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7" idx="1"/>
            <a:endCxn id="7" idx="3"/>
          </p:cNvCxnSpPr>
          <p:nvPr/>
        </p:nvCxnSpPr>
        <p:spPr>
          <a:xfrm>
            <a:off x="4499274" y="4931722"/>
            <a:ext cx="4320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129695" y="4886906"/>
            <a:ext cx="821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cm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639077" y="4189314"/>
            <a:ext cx="821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cm</a:t>
            </a:r>
          </a:p>
        </p:txBody>
      </p:sp>
    </p:spTree>
    <p:extLst>
      <p:ext uri="{BB962C8B-B14F-4D97-AF65-F5344CB8AC3E}">
        <p14:creationId xmlns:p14="http://schemas.microsoft.com/office/powerpoint/2010/main" val="1619942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1.48148E-6 L 0.0017 0.26806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13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0.00023 L 0.00247 0.26505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" y="13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"/>
                            </p:stCondLst>
                            <p:childTnLst>
                              <p:par>
                                <p:cTn id="9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/>
      <p:bldP spid="5" grpId="1"/>
      <p:bldP spid="6" grpId="0"/>
      <p:bldP spid="6" grpId="1"/>
      <p:bldP spid="7" grpId="0" animBg="1"/>
      <p:bldP spid="8" grpId="0" animBg="1"/>
      <p:bldP spid="8" grpId="1" animBg="1"/>
      <p:bldP spid="8" grpId="2" animBg="1"/>
      <p:bldP spid="9" grpId="0" animBg="1"/>
      <p:bldP spid="9" grpId="1" animBg="1"/>
      <p:bldP spid="9" grpId="2" animBg="1"/>
      <p:bldP spid="10" grpId="0" animBg="1"/>
      <p:bldP spid="10" grpId="1" animBg="1"/>
      <p:bldP spid="11" grpId="0" animBg="1"/>
      <p:bldP spid="11" grpId="1" animBg="1"/>
      <p:bldP spid="11" grpId="2" animBg="1"/>
      <p:bldP spid="16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5312" y="278296"/>
            <a:ext cx="10058400" cy="7375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thoi</a:t>
            </a:r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lowchart: Decision 3"/>
          <p:cNvSpPr/>
          <p:nvPr/>
        </p:nvSpPr>
        <p:spPr>
          <a:xfrm>
            <a:off x="7351657" y="1594683"/>
            <a:ext cx="4320000" cy="2880000"/>
          </a:xfrm>
          <a:prstGeom prst="flowChartDecision">
            <a:avLst/>
          </a:prstGeom>
          <a:solidFill>
            <a:schemeClr val="accent5">
              <a:lumMod val="60000"/>
              <a:lumOff val="4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/>
          <p:cNvCxnSpPr>
            <a:stCxn id="4" idx="0"/>
            <a:endCxn id="4" idx="2"/>
          </p:cNvCxnSpPr>
          <p:nvPr/>
        </p:nvCxnSpPr>
        <p:spPr>
          <a:xfrm>
            <a:off x="9511657" y="1594683"/>
            <a:ext cx="0" cy="28800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>
            <a:stCxn id="4" idx="1"/>
            <a:endCxn id="4" idx="3"/>
          </p:cNvCxnSpPr>
          <p:nvPr/>
        </p:nvCxnSpPr>
        <p:spPr>
          <a:xfrm>
            <a:off x="7351657" y="3034683"/>
            <a:ext cx="4320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9982078" y="2989867"/>
            <a:ext cx="821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cm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91460" y="2292275"/>
            <a:ext cx="821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cm</a:t>
            </a:r>
          </a:p>
        </p:txBody>
      </p:sp>
      <p:sp>
        <p:nvSpPr>
          <p:cNvPr id="11" name="Line 19"/>
          <p:cNvSpPr>
            <a:spLocks noChangeShapeType="1"/>
          </p:cNvSpPr>
          <p:nvPr/>
        </p:nvSpPr>
        <p:spPr bwMode="auto">
          <a:xfrm flipH="1">
            <a:off x="7351656" y="3034682"/>
            <a:ext cx="7280" cy="1808489"/>
          </a:xfrm>
          <a:prstGeom prst="line">
            <a:avLst/>
          </a:prstGeom>
          <a:noFill/>
          <a:ln w="28575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ine 20"/>
          <p:cNvSpPr>
            <a:spLocks noChangeShapeType="1"/>
          </p:cNvSpPr>
          <p:nvPr/>
        </p:nvSpPr>
        <p:spPr bwMode="auto">
          <a:xfrm>
            <a:off x="11671657" y="3034682"/>
            <a:ext cx="0" cy="1808489"/>
          </a:xfrm>
          <a:prstGeom prst="line">
            <a:avLst/>
          </a:prstGeom>
          <a:noFill/>
          <a:ln w="28575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ine 21"/>
          <p:cNvSpPr>
            <a:spLocks noChangeShapeType="1"/>
          </p:cNvSpPr>
          <p:nvPr/>
        </p:nvSpPr>
        <p:spPr bwMode="auto">
          <a:xfrm>
            <a:off x="7358936" y="4843171"/>
            <a:ext cx="4312721" cy="0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Line 15"/>
          <p:cNvSpPr>
            <a:spLocks noChangeShapeType="1"/>
          </p:cNvSpPr>
          <p:nvPr/>
        </p:nvSpPr>
        <p:spPr bwMode="auto">
          <a:xfrm flipV="1">
            <a:off x="6960359" y="1590735"/>
            <a:ext cx="2571811" cy="3948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Line 16"/>
          <p:cNvSpPr>
            <a:spLocks noChangeShapeType="1"/>
          </p:cNvSpPr>
          <p:nvPr/>
        </p:nvSpPr>
        <p:spPr bwMode="auto">
          <a:xfrm>
            <a:off x="7007903" y="4483726"/>
            <a:ext cx="2576844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ine 17"/>
          <p:cNvSpPr>
            <a:spLocks noChangeShapeType="1"/>
          </p:cNvSpPr>
          <p:nvPr/>
        </p:nvSpPr>
        <p:spPr bwMode="auto">
          <a:xfrm flipH="1">
            <a:off x="7007902" y="1590734"/>
            <a:ext cx="0" cy="290203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46126" y="2665350"/>
            <a:ext cx="821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cm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233043" y="4861689"/>
            <a:ext cx="821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 cm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9FC0759-1B1B-4A52-A11D-FED2A5C1C43F}"/>
              </a:ext>
            </a:extLst>
          </p:cNvPr>
          <p:cNvSpPr/>
          <p:nvPr/>
        </p:nvSpPr>
        <p:spPr>
          <a:xfrm>
            <a:off x="590219" y="1023250"/>
            <a:ext cx="589349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0" i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Độ dài đường chéo thứ nhất của hình thoi là: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4F15544-ECFE-40CC-809A-817C30C366A0}"/>
              </a:ext>
            </a:extLst>
          </p:cNvPr>
          <p:cNvSpPr/>
          <p:nvPr/>
        </p:nvSpPr>
        <p:spPr>
          <a:xfrm>
            <a:off x="2118442" y="1986586"/>
            <a:ext cx="36560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0" i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itchFamily="18" charset="0"/>
              </a:rPr>
              <a:t>2 x 2 = 4 (cm)</a:t>
            </a:r>
            <a:endParaRPr lang="en-US" sz="32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8AEB699-15BA-4AE7-970C-5B6F50003647}"/>
              </a:ext>
            </a:extLst>
          </p:cNvPr>
          <p:cNvSpPr/>
          <p:nvPr/>
        </p:nvSpPr>
        <p:spPr>
          <a:xfrm>
            <a:off x="497716" y="2673661"/>
            <a:ext cx="589349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0" i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Độ dài đường chéo thứ </a:t>
            </a:r>
            <a:r>
              <a:rPr lang="en-US" sz="3200" b="0" i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vi-VN" sz="3200" b="0" i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của hình thoi là: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8C91AF2-962C-4907-ADAF-C3987D5BF4CE}"/>
              </a:ext>
            </a:extLst>
          </p:cNvPr>
          <p:cNvSpPr/>
          <p:nvPr/>
        </p:nvSpPr>
        <p:spPr>
          <a:xfrm>
            <a:off x="1739438" y="3689576"/>
            <a:ext cx="28455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3</a:t>
            </a:r>
            <a:r>
              <a:rPr lang="en-US" sz="3200" b="0" i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x 2 = 6 (cm)</a:t>
            </a:r>
            <a:endParaRPr lang="en-US" sz="32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BE8050A-C37E-4F88-BE22-CDD46AAC3F40}"/>
              </a:ext>
            </a:extLst>
          </p:cNvPr>
          <p:cNvSpPr/>
          <p:nvPr/>
        </p:nvSpPr>
        <p:spPr>
          <a:xfrm>
            <a:off x="986035" y="4221772"/>
            <a:ext cx="43364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0" i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itchFamily="18" charset="0"/>
              </a:rPr>
              <a:t>Diện tích hình thoi là:</a:t>
            </a:r>
            <a:endParaRPr lang="en-US" sz="320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6" name="Object 25">
            <a:extLst>
              <a:ext uri="{FF2B5EF4-FFF2-40B4-BE49-F238E27FC236}">
                <a16:creationId xmlns:a16="http://schemas.microsoft.com/office/drawing/2014/main" id="{35750B6A-C46F-4D86-A747-06715B7B3856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1746975" y="4886483"/>
          <a:ext cx="1636618" cy="897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Equation" r:id="rId3" imgW="736560" imgH="393480" progId="Equation.DSMT4">
                  <p:embed/>
                </p:oleObj>
              </mc:Choice>
              <mc:Fallback>
                <p:oleObj name="Equation" r:id="rId3" imgW="736560" imgH="393480" progId="Equation.DSMT4">
                  <p:embed/>
                  <p:pic>
                    <p:nvPicPr>
                      <p:cNvPr id="26" name="Object 25">
                        <a:extLst>
                          <a:ext uri="{FF2B5EF4-FFF2-40B4-BE49-F238E27FC236}">
                            <a16:creationId xmlns:a16="http://schemas.microsoft.com/office/drawing/2014/main" id="{35750B6A-C46F-4D86-A747-06715B7B385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46975" y="4886483"/>
                        <a:ext cx="1636618" cy="897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Rectangle 26">
            <a:extLst>
              <a:ext uri="{FF2B5EF4-FFF2-40B4-BE49-F238E27FC236}">
                <a16:creationId xmlns:a16="http://schemas.microsoft.com/office/drawing/2014/main" id="{331DDFA4-52F3-4FC2-8040-0D224221D614}"/>
              </a:ext>
            </a:extLst>
          </p:cNvPr>
          <p:cNvSpPr/>
          <p:nvPr/>
        </p:nvSpPr>
        <p:spPr>
          <a:xfrm>
            <a:off x="3314616" y="5046355"/>
            <a:ext cx="126245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(cm</a:t>
            </a:r>
            <a:r>
              <a:rPr lang="en-US" sz="3200" baseline="30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B00121C-FA31-48F8-821D-D7453A07F639}"/>
              </a:ext>
            </a:extLst>
          </p:cNvPr>
          <p:cNvSpPr/>
          <p:nvPr/>
        </p:nvSpPr>
        <p:spPr>
          <a:xfrm>
            <a:off x="1573123" y="5936312"/>
            <a:ext cx="31177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Đáp số: 12 cm</a:t>
            </a:r>
            <a:r>
              <a:rPr lang="en-US" sz="3200" baseline="30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32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6764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8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/>
      <p:bldP spid="18" grpId="0"/>
      <p:bldP spid="21" grpId="0"/>
      <p:bldP spid="22" grpId="0"/>
      <p:bldP spid="23" grpId="0"/>
      <p:bldP spid="24" grpId="0"/>
      <p:bldP spid="25" grpId="0"/>
      <p:bldP spid="27" grpId="0"/>
      <p:bldP spid="2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28E32-2159-4643-B39C-42B15E82C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BDFF0559-A2EF-4940-9484-86F83D163B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Rounded Rectangle 1">
            <a:extLst>
              <a:ext uri="{FF2B5EF4-FFF2-40B4-BE49-F238E27FC236}">
                <a16:creationId xmlns:a16="http://schemas.microsoft.com/office/drawing/2014/main" id="{169D0BF2-B0B0-4F71-ACB3-065673F3D274}"/>
              </a:ext>
            </a:extLst>
          </p:cNvPr>
          <p:cNvSpPr/>
          <p:nvPr/>
        </p:nvSpPr>
        <p:spPr>
          <a:xfrm>
            <a:off x="557151" y="406728"/>
            <a:ext cx="10905507" cy="6044542"/>
          </a:xfrm>
          <a:prstGeom prst="roundRect">
            <a:avLst>
              <a:gd name="adj" fmla="val 11782"/>
            </a:avLst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300000"/>
              </a:lnSpc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79B2EF-C287-449E-94B7-4E8AB3B009FC}"/>
              </a:ext>
            </a:extLst>
          </p:cNvPr>
          <p:cNvSpPr txBox="1"/>
          <p:nvPr/>
        </p:nvSpPr>
        <p:spPr>
          <a:xfrm>
            <a:off x="1129146" y="406728"/>
            <a:ext cx="993370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C42549"/>
                </a:solidFill>
                <a:latin typeface="UTM Alberta Heavy" panose="02040603050506020204" pitchFamily="18" charset="0"/>
              </a:rPr>
              <a:t> Bài 4: </a:t>
            </a:r>
            <a:r>
              <a:rPr lang="en-US" sz="4000" dirty="0" err="1">
                <a:solidFill>
                  <a:srgbClr val="C42549"/>
                </a:solidFill>
                <a:latin typeface="UTM Alberta Heavy" panose="02040603050506020204" pitchFamily="18" charset="0"/>
              </a:rPr>
              <a:t>Thực</a:t>
            </a:r>
            <a:r>
              <a:rPr lang="en-US" sz="4000" dirty="0">
                <a:solidFill>
                  <a:srgbClr val="C42549"/>
                </a:solidFill>
                <a:latin typeface="UTM Alberta Heavy" panose="02040603050506020204" pitchFamily="18" charset="0"/>
              </a:rPr>
              <a:t> </a:t>
            </a:r>
            <a:r>
              <a:rPr lang="en-US" sz="4000" dirty="0" err="1">
                <a:solidFill>
                  <a:srgbClr val="C42549"/>
                </a:solidFill>
                <a:latin typeface="UTM Alberta Heavy" panose="02040603050506020204" pitchFamily="18" charset="0"/>
              </a:rPr>
              <a:t>hành</a:t>
            </a:r>
            <a:r>
              <a:rPr lang="en-US" sz="4000" dirty="0">
                <a:solidFill>
                  <a:srgbClr val="C42549"/>
                </a:solidFill>
                <a:latin typeface="UTM Alberta Heavy" panose="02040603050506020204" pitchFamily="18" charset="0"/>
              </a:rPr>
              <a:t>: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54BB0B9-D870-4CEC-96B2-E1ECF1467B66}"/>
              </a:ext>
            </a:extLst>
          </p:cNvPr>
          <p:cNvSpPr txBox="1">
            <a:spLocks/>
          </p:cNvSpPr>
          <p:nvPr/>
        </p:nvSpPr>
        <p:spPr>
          <a:xfrm>
            <a:off x="838200" y="1114614"/>
            <a:ext cx="10993584" cy="5146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tờ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thoi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) để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kiểm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thoi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buFont typeface="Times New Roman" pitchFamily="18" charset="0"/>
              <a:buChar char="‒"/>
            </a:pP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Bốn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buFont typeface="Times New Roman" pitchFamily="18" charset="0"/>
              <a:buChar char="‒"/>
            </a:pP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Hai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chéo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buFont typeface="Times New Roman" pitchFamily="18" charset="0"/>
              <a:buChar char="‒"/>
            </a:pP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Hai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chéo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cắt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Shape&#10;&#10;Description automatically generated with low confidence">
            <a:extLst>
              <a:ext uri="{FF2B5EF4-FFF2-40B4-BE49-F238E27FC236}">
                <a16:creationId xmlns:a16="http://schemas.microsoft.com/office/drawing/2014/main" id="{0330696D-77BD-4108-B595-83623F3A27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025" y="3934155"/>
            <a:ext cx="11165775" cy="2750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95756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4" name="Rectangle 2">
            <a:extLst>
              <a:ext uri="{FF2B5EF4-FFF2-40B4-BE49-F238E27FC236}">
                <a16:creationId xmlns:a16="http://schemas.microsoft.com/office/drawing/2014/main" id="{9384A103-8AE1-44E0-A977-D6BCB6A9249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344226" y="138788"/>
            <a:ext cx="3783364" cy="1111250"/>
          </a:xfrm>
          <a:solidFill>
            <a:schemeClr val="accent6">
              <a:lumMod val="20000"/>
              <a:lumOff val="80000"/>
            </a:schemeClr>
          </a:solidFill>
          <a:ln>
            <a:solidFill>
              <a:schemeClr val="folHlink"/>
            </a:solidFill>
          </a:ln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VẬN DỤNG</a:t>
            </a:r>
            <a:endParaRPr lang="en-US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5155" name="Rectangle 3">
            <a:extLst>
              <a:ext uri="{FF2B5EF4-FFF2-40B4-BE49-F238E27FC236}">
                <a16:creationId xmlns:a16="http://schemas.microsoft.com/office/drawing/2014/main" id="{B7C1C347-B952-4544-B0C5-C7617023BE7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09863" y="1600200"/>
            <a:ext cx="11737298" cy="5257800"/>
          </a:xfrm>
          <a:solidFill>
            <a:schemeClr val="accent6">
              <a:lumMod val="20000"/>
              <a:lumOff val="80000"/>
            </a:schemeClr>
          </a:solidFill>
          <a:ln>
            <a:solidFill>
              <a:srgbClr val="990099"/>
            </a:solidFill>
          </a:ln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None/>
              <a:defRPr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en-US" sz="48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48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8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48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48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endParaRPr lang="en-US" sz="4800" b="1" i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3600" b="1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12 cm </a:t>
            </a:r>
            <a:r>
              <a:rPr lang="en-US" sz="3600" b="1" dirty="0" err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8 cm </a:t>
            </a:r>
            <a:r>
              <a:rPr lang="en-US" sz="3600" b="1" dirty="0" err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600" b="1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3600" b="1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600" b="1" dirty="0" err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600" b="1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chéo</a:t>
            </a:r>
            <a:r>
              <a:rPr lang="en-US" sz="3600" b="1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3600" b="1" dirty="0" err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b="1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thoi</a:t>
            </a:r>
            <a:r>
              <a:rPr lang="en-US" sz="3600" b="1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3600" b="1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600" b="1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:</a:t>
            </a:r>
          </a:p>
          <a:p>
            <a:pPr lvl="3" eaLnBrk="1" fontAlgn="auto" hangingPunct="1">
              <a:spcAft>
                <a:spcPts val="0"/>
              </a:spcAft>
              <a:buNone/>
              <a:defRPr/>
            </a:pP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A.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96 cm</a:t>
            </a:r>
            <a:r>
              <a:rPr lang="en-US" sz="3600" b="1" baseline="30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			      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B.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95 cm</a:t>
            </a:r>
            <a:r>
              <a:rPr lang="en-US" sz="3600" b="1" baseline="30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pPr eaLnBrk="1" fontAlgn="auto" hangingPunct="1">
              <a:spcAft>
                <a:spcPts val="0"/>
              </a:spcAft>
              <a:buNone/>
              <a:defRPr/>
            </a:pP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C. 48 cm</a:t>
            </a:r>
            <a:r>
              <a:rPr lang="en-US" sz="3600" b="1" baseline="30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            D.  47 cm</a:t>
            </a:r>
            <a:r>
              <a:rPr lang="en-US" sz="3600" b="1" baseline="30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36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5174" name="Rectangle 22">
            <a:extLst>
              <a:ext uri="{FF2B5EF4-FFF2-40B4-BE49-F238E27FC236}">
                <a16:creationId xmlns:a16="http://schemas.microsoft.com/office/drawing/2014/main" id="{0B478D97-B182-4F01-B299-9C7EAB740F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0704" y="4298431"/>
            <a:ext cx="206979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48 cm</a:t>
            </a:r>
            <a:r>
              <a:rPr lang="en-US" altLang="en-US" sz="36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14" descr="Trẻ Em, Mầm Non, Em Nhỏ, Trẻ Con, Tải hình PNG 65 - Free.Vector6.com">
            <a:extLst>
              <a:ext uri="{FF2B5EF4-FFF2-40B4-BE49-F238E27FC236}">
                <a16:creationId xmlns:a16="http://schemas.microsoft.com/office/drawing/2014/main" id="{B5F37126-1E0A-4803-A0FB-7AB1E54976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908" y="3699796"/>
            <a:ext cx="6508208" cy="417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5803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5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05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5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5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5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5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5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05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9" dur="2000"/>
                                        <p:tgtEl>
                                          <p:spTgt spid="305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1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2" dur="2000"/>
                                        <p:tgtEl>
                                          <p:spTgt spid="3051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6" dur="500"/>
                                        <p:tgtEl>
                                          <p:spTgt spid="305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5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9" dur="500"/>
                                        <p:tgtEl>
                                          <p:spTgt spid="3051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51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305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5154" grpId="0" animBg="1"/>
      <p:bldP spid="30517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6" name="Rectangle 2">
            <a:extLst>
              <a:ext uri="{FF2B5EF4-FFF2-40B4-BE49-F238E27FC236}">
                <a16:creationId xmlns:a16="http://schemas.microsoft.com/office/drawing/2014/main" id="{13D29C3B-E076-4AB9-813C-CE1933F2C5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00200" y="301625"/>
            <a:ext cx="8991600" cy="1462088"/>
          </a:xfrm>
          <a:solidFill>
            <a:schemeClr val="accent6">
              <a:lumMod val="20000"/>
              <a:lumOff val="80000"/>
            </a:schemeClr>
          </a:solidFill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Trong hình thoi ABCD có:</a:t>
            </a:r>
          </a:p>
        </p:txBody>
      </p:sp>
      <p:sp>
        <p:nvSpPr>
          <p:cNvPr id="308227" name="Rectangle 3">
            <a:extLst>
              <a:ext uri="{FF2B5EF4-FFF2-40B4-BE49-F238E27FC236}">
                <a16:creationId xmlns:a16="http://schemas.microsoft.com/office/drawing/2014/main" id="{B1C7A317-C0D5-4BA5-9221-0BA601303C1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29784" y="1828800"/>
            <a:ext cx="11512446" cy="4648200"/>
          </a:xfrm>
          <a:solidFill>
            <a:schemeClr val="accent6">
              <a:lumMod val="20000"/>
              <a:lumOff val="80000"/>
            </a:schemeClr>
          </a:solidFill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A. Hai </a:t>
            </a:r>
            <a:r>
              <a:rPr lang="en-US" b="1" dirty="0" err="1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b="1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chéo</a:t>
            </a:r>
            <a:r>
              <a:rPr lang="en-US" b="1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b="1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b="1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B. Hai </a:t>
            </a:r>
            <a:r>
              <a:rPr lang="en-US" b="1" dirty="0" err="1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b="1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chéo</a:t>
            </a:r>
            <a:r>
              <a:rPr lang="en-US" b="1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b="1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b="1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b="1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endParaRPr lang="en-US" b="1" dirty="0">
              <a:solidFill>
                <a:srgbClr val="3366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b="1" dirty="0" err="1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b="1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cặp</a:t>
            </a:r>
            <a:r>
              <a:rPr lang="en-US" b="1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b="1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song </a:t>
            </a:r>
            <a:r>
              <a:rPr lang="en-US" b="1" dirty="0" err="1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song</a:t>
            </a:r>
            <a:r>
              <a:rPr lang="en-US" b="1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b="1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b="1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b="1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b="1" dirty="0" err="1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b="1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B </a:t>
            </a:r>
            <a:r>
              <a:rPr lang="en-US" b="1" dirty="0" err="1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b="1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C </a:t>
            </a:r>
            <a:r>
              <a:rPr lang="en-US" b="1" dirty="0" err="1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b="1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b="1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4" name="Picture 14" descr="Trẻ Em, Mầm Non, Em Nhỏ, Trẻ Con, Tải hình PNG 65 - Free.Vector6.com">
            <a:extLst>
              <a:ext uri="{FF2B5EF4-FFF2-40B4-BE49-F238E27FC236}">
                <a16:creationId xmlns:a16="http://schemas.microsoft.com/office/drawing/2014/main" id="{534C2BF9-DCB9-4DD1-8D3A-A7128C81BF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2425" y="3087974"/>
            <a:ext cx="7461692" cy="4787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92780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2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0822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08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08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08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082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2000" fill="hold"/>
                                        <p:tgtEl>
                                          <p:spTgt spid="3082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33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227" grpId="0" build="p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2">
            <a:extLst>
              <a:ext uri="{FF2B5EF4-FFF2-40B4-BE49-F238E27FC236}">
                <a16:creationId xmlns:a16="http://schemas.microsoft.com/office/drawing/2014/main" id="{5C92C247-12F6-4C3D-8444-1269933E99E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/>
          <a:stretch/>
        </p:blipFill>
        <p:spPr>
          <a:xfrm>
            <a:off x="20" y="0"/>
            <a:ext cx="12191980" cy="6857990"/>
          </a:xfrm>
          <a:prstGeom prst="rect">
            <a:avLst/>
          </a:prstGeom>
        </p:spPr>
      </p:pic>
      <p:pic>
        <p:nvPicPr>
          <p:cNvPr id="18" name="图片 2">
            <a:extLst>
              <a:ext uri="{FF2B5EF4-FFF2-40B4-BE49-F238E27FC236}">
                <a16:creationId xmlns:a16="http://schemas.microsoft.com/office/drawing/2014/main" id="{84FE0B8D-FA27-45B2-B70B-4E4E957077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127" y="945473"/>
            <a:ext cx="5608320" cy="5608320"/>
          </a:xfrm>
          <a:prstGeom prst="rect">
            <a:avLst/>
          </a:prstGeom>
        </p:spPr>
      </p:pic>
      <p:pic>
        <p:nvPicPr>
          <p:cNvPr id="19" name="图片 4">
            <a:extLst>
              <a:ext uri="{FF2B5EF4-FFF2-40B4-BE49-F238E27FC236}">
                <a16:creationId xmlns:a16="http://schemas.microsoft.com/office/drawing/2014/main" id="{1B5C5E29-3DB3-4154-8598-9212EAA44E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923" y="332535"/>
            <a:ext cx="4843965" cy="484396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80C8390-8E67-409C-A57A-402B58403AA8}"/>
              </a:ext>
            </a:extLst>
          </p:cNvPr>
          <p:cNvSpPr txBox="1"/>
          <p:nvPr/>
        </p:nvSpPr>
        <p:spPr>
          <a:xfrm>
            <a:off x="2581214" y="157740"/>
            <a:ext cx="45875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err="1">
                <a:solidFill>
                  <a:srgbClr val="C42549"/>
                </a:solidFill>
                <a:latin typeface="UTM Showcard" panose="02040603050506020204" pitchFamily="18" charset="0"/>
              </a:rPr>
              <a:t>Dặn</a:t>
            </a:r>
            <a:r>
              <a:rPr lang="en-US" sz="8000" dirty="0">
                <a:solidFill>
                  <a:srgbClr val="C42549"/>
                </a:solidFill>
                <a:latin typeface="UTM Showcard" panose="02040603050506020204" pitchFamily="18" charset="0"/>
              </a:rPr>
              <a:t> </a:t>
            </a:r>
            <a:r>
              <a:rPr lang="en-US" sz="8000" dirty="0" err="1">
                <a:solidFill>
                  <a:srgbClr val="C42549"/>
                </a:solidFill>
                <a:latin typeface="UTM Showcard" panose="02040603050506020204" pitchFamily="18" charset="0"/>
              </a:rPr>
              <a:t>dò</a:t>
            </a:r>
            <a:endParaRPr lang="en-US" sz="8000" dirty="0">
              <a:solidFill>
                <a:srgbClr val="C42549"/>
              </a:solidFill>
              <a:latin typeface="UTM Showcard" panose="020406030505060202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770C6AE-F854-4B70-AB3D-E99A23343A16}"/>
              </a:ext>
            </a:extLst>
          </p:cNvPr>
          <p:cNvSpPr txBox="1"/>
          <p:nvPr/>
        </p:nvSpPr>
        <p:spPr>
          <a:xfrm>
            <a:off x="1339141" y="3550852"/>
            <a:ext cx="425691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>
                <a:solidFill>
                  <a:srgbClr val="C425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Hoàn</a:t>
            </a:r>
            <a:r>
              <a:rPr lang="en-US" sz="4400" b="1" dirty="0">
                <a:solidFill>
                  <a:srgbClr val="C425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400" b="1" dirty="0" err="1">
                <a:solidFill>
                  <a:srgbClr val="C425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thành</a:t>
            </a:r>
            <a:r>
              <a:rPr lang="en-US" sz="4400" b="1" dirty="0">
                <a:solidFill>
                  <a:srgbClr val="C425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400" b="1" dirty="0" err="1">
                <a:solidFill>
                  <a:srgbClr val="C425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các</a:t>
            </a:r>
            <a:r>
              <a:rPr lang="en-US" sz="4400" b="1" dirty="0">
                <a:solidFill>
                  <a:srgbClr val="C425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bài </a:t>
            </a:r>
            <a:r>
              <a:rPr lang="en-US" sz="4400" b="1" dirty="0" err="1">
                <a:solidFill>
                  <a:srgbClr val="C425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tập</a:t>
            </a:r>
            <a:r>
              <a:rPr lang="en-US" sz="4400" b="1" dirty="0">
                <a:solidFill>
                  <a:srgbClr val="C425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400" b="1" dirty="0" err="1">
                <a:solidFill>
                  <a:srgbClr val="C425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còn</a:t>
            </a:r>
            <a:r>
              <a:rPr lang="en-US" sz="4400" b="1" dirty="0">
                <a:solidFill>
                  <a:srgbClr val="C425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400" b="1" dirty="0" err="1">
                <a:solidFill>
                  <a:srgbClr val="C425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lại</a:t>
            </a:r>
            <a:r>
              <a:rPr lang="en-US" sz="4400" b="1" dirty="0">
                <a:solidFill>
                  <a:srgbClr val="C425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C42549"/>
              </a:solidFill>
              <a:effectLst/>
              <a:uLnTx/>
              <a:uFillTx/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FE2564B-8361-4BF9-9F22-CDD594F4DB1C}"/>
              </a:ext>
            </a:extLst>
          </p:cNvPr>
          <p:cNvSpPr txBox="1"/>
          <p:nvPr/>
        </p:nvSpPr>
        <p:spPr>
          <a:xfrm>
            <a:off x="7168794" y="2570936"/>
            <a:ext cx="425691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>
                <a:solidFill>
                  <a:srgbClr val="C425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Chuẩn</a:t>
            </a:r>
            <a:r>
              <a:rPr lang="en-US" sz="4400" b="1" dirty="0">
                <a:solidFill>
                  <a:srgbClr val="C425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400" b="1" dirty="0" err="1">
                <a:solidFill>
                  <a:srgbClr val="C425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bị</a:t>
            </a:r>
            <a:r>
              <a:rPr lang="en-US" sz="4400" b="1" dirty="0">
                <a:solidFill>
                  <a:srgbClr val="C425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bài </a:t>
            </a:r>
            <a:r>
              <a:rPr lang="en-US" sz="4400" b="1" dirty="0" err="1">
                <a:solidFill>
                  <a:srgbClr val="C425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sau</a:t>
            </a:r>
            <a:r>
              <a:rPr lang="en-US" sz="4400" b="1" dirty="0">
                <a:solidFill>
                  <a:srgbClr val="C425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C42549"/>
              </a:solidFill>
              <a:effectLst/>
              <a:uLnTx/>
              <a:uFillTx/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371663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F6BC7B3-E496-48DE-BC9F-E2ECFDF9E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CE7510D-93DE-4CBE-8A5A-0910AF7930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898" y="-504930"/>
            <a:ext cx="6711340" cy="671134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D8D6319-DD24-482B-997A-2A76317185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314" y="0"/>
            <a:ext cx="2575795" cy="285074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058C7B1-49C9-4948-AA40-6121B43C97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45497" y="-1"/>
            <a:ext cx="4994901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123EE4B-64A4-48E3-B8E4-5E7F6CCA201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612"/>
          <a:stretch/>
        </p:blipFill>
        <p:spPr>
          <a:xfrm>
            <a:off x="0" y="5140229"/>
            <a:ext cx="12304734" cy="1717770"/>
          </a:xfrm>
          <a:prstGeom prst="rect">
            <a:avLst/>
          </a:prstGeom>
        </p:spPr>
      </p:pic>
      <p:sp>
        <p:nvSpPr>
          <p:cNvPr id="11" name="标题 1">
            <a:extLst>
              <a:ext uri="{FF2B5EF4-FFF2-40B4-BE49-F238E27FC236}">
                <a16:creationId xmlns:a16="http://schemas.microsoft.com/office/drawing/2014/main" id="{5D4E3642-500B-4A0D-B8BC-F5402178E0E3}"/>
              </a:ext>
            </a:extLst>
          </p:cNvPr>
          <p:cNvSpPr txBox="1">
            <a:spLocks/>
          </p:cNvSpPr>
          <p:nvPr/>
        </p:nvSpPr>
        <p:spPr>
          <a:xfrm>
            <a:off x="2399859" y="2115746"/>
            <a:ext cx="3583980" cy="20425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0" i="0" u="none" strike="noStrike" kern="1200" cap="none" spc="0" normalizeH="0" baseline="0" noProof="0" dirty="0" smtClean="0">
                <a:ln w="28575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merican Sans" panose="02040603050506020204" pitchFamily="18" charset="0"/>
                <a:ea typeface="+mn-ea"/>
                <a:cs typeface="+mn-ea"/>
                <a:sym typeface="+mn-lt"/>
              </a:rPr>
              <a:t>01</a:t>
            </a:r>
            <a:endParaRPr kumimoji="0" lang="zh-CN" altLang="en-US" sz="9600" b="0" i="0" u="none" strike="noStrike" kern="1200" cap="none" spc="0" normalizeH="0" baseline="0" noProof="0" dirty="0">
              <a:ln w="28575">
                <a:noFill/>
              </a:ln>
              <a:solidFill>
                <a:prstClr val="black"/>
              </a:solidFill>
              <a:effectLst/>
              <a:uLnTx/>
              <a:uFillTx/>
              <a:latin typeface="UTM American Sans" panose="02040603050506020204" pitchFamily="18" charset="0"/>
              <a:ea typeface="+mn-ea"/>
              <a:cs typeface="+mn-ea"/>
              <a:sym typeface="+mn-lt"/>
            </a:endParaRPr>
          </a:p>
        </p:txBody>
      </p:sp>
      <p:sp>
        <p:nvSpPr>
          <p:cNvPr id="12" name="标题 1">
            <a:extLst>
              <a:ext uri="{FF2B5EF4-FFF2-40B4-BE49-F238E27FC236}">
                <a16:creationId xmlns:a16="http://schemas.microsoft.com/office/drawing/2014/main" id="{83207D33-C03A-46AF-B5F7-4DCC3571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0638" y="2613593"/>
            <a:ext cx="6228799" cy="1325563"/>
          </a:xfrm>
        </p:spPr>
        <p:txBody>
          <a:bodyPr>
            <a:noAutofit/>
          </a:bodyPr>
          <a:lstStyle/>
          <a:p>
            <a:pPr algn="ctr"/>
            <a:r>
              <a:rPr lang="en-US" altLang="zh-CN" sz="11500" dirty="0" err="1" smtClean="0">
                <a:ln w="28575">
                  <a:noFill/>
                </a:ln>
                <a:solidFill>
                  <a:srgbClr val="DF767E"/>
                </a:solidFill>
                <a:latin typeface="UTM American Sans" panose="02040603050506020204" pitchFamily="18" charset="0"/>
                <a:ea typeface="+mn-ea"/>
                <a:cs typeface="+mn-ea"/>
                <a:sym typeface="+mn-lt"/>
              </a:rPr>
              <a:t>Khởi</a:t>
            </a:r>
            <a:r>
              <a:rPr lang="en-US" altLang="zh-CN" sz="11500" dirty="0" smtClean="0">
                <a:ln w="28575">
                  <a:noFill/>
                </a:ln>
                <a:solidFill>
                  <a:srgbClr val="DF767E"/>
                </a:solidFill>
                <a:latin typeface="UTM American Sans" panose="02040603050506020204" pitchFamily="18" charset="0"/>
                <a:ea typeface="+mn-ea"/>
                <a:cs typeface="+mn-ea"/>
                <a:sym typeface="+mn-lt"/>
              </a:rPr>
              <a:t> </a:t>
            </a:r>
            <a:r>
              <a:rPr lang="en-US" altLang="zh-CN" sz="11500" dirty="0" err="1" smtClean="0">
                <a:ln w="28575">
                  <a:noFill/>
                </a:ln>
                <a:solidFill>
                  <a:srgbClr val="DF767E"/>
                </a:solidFill>
                <a:latin typeface="UTM American Sans" panose="02040603050506020204" pitchFamily="18" charset="0"/>
                <a:ea typeface="+mn-ea"/>
                <a:cs typeface="+mn-ea"/>
                <a:sym typeface="+mn-lt"/>
              </a:rPr>
              <a:t>động</a:t>
            </a:r>
            <a:endParaRPr lang="zh-CN" altLang="en-US" sz="11500" dirty="0">
              <a:ln w="28575">
                <a:noFill/>
              </a:ln>
              <a:solidFill>
                <a:srgbClr val="DF767E"/>
              </a:solidFill>
              <a:latin typeface="UTM American Sans" panose="02040603050506020204" pitchFamily="18" charset="0"/>
              <a:ea typeface="+mn-ea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18745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8F57ACB-4478-4832-8242-47C5BE4E8AA7}"/>
              </a:ext>
            </a:extLst>
          </p:cNvPr>
          <p:cNvSpPr/>
          <p:nvPr/>
        </p:nvSpPr>
        <p:spPr>
          <a:xfrm>
            <a:off x="585849" y="365125"/>
            <a:ext cx="11020301" cy="6127750"/>
          </a:xfrm>
          <a:prstGeom prst="roundRect">
            <a:avLst>
              <a:gd name="adj" fmla="val 4543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EAD546-0728-44E6-A46E-8DC01331FC97}"/>
              </a:ext>
            </a:extLst>
          </p:cNvPr>
          <p:cNvSpPr txBox="1"/>
          <p:nvPr/>
        </p:nvSpPr>
        <p:spPr>
          <a:xfrm>
            <a:off x="3045663" y="634253"/>
            <a:ext cx="5777703" cy="769441"/>
          </a:xfrm>
          <a:prstGeom prst="rect">
            <a:avLst/>
          </a:prstGeom>
          <a:noFill/>
          <a:ln w="38100">
            <a:solidFill>
              <a:srgbClr val="80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marL="609600" indent="-609600">
              <a:defRPr/>
            </a:pPr>
            <a:r>
              <a:rPr lang="en-US" sz="4400" dirty="0" err="1">
                <a:solidFill>
                  <a:srgbClr val="336600"/>
                </a:solidFill>
                <a:latin typeface="UTM Androgyne" panose="02040603050506020204" pitchFamily="18" charset="0"/>
                <a:cs typeface="Times New Roman" pitchFamily="18" charset="0"/>
              </a:rPr>
              <a:t>Câu</a:t>
            </a:r>
            <a:r>
              <a:rPr lang="en-US" sz="4400" dirty="0">
                <a:solidFill>
                  <a:srgbClr val="336600"/>
                </a:solidFill>
                <a:latin typeface="UTM Androgyne" panose="02040603050506020204" pitchFamily="18" charset="0"/>
                <a:cs typeface="Times New Roman" pitchFamily="18" charset="0"/>
              </a:rPr>
              <a:t> 1: </a:t>
            </a:r>
            <a:r>
              <a:rPr lang="en-US" sz="4400" dirty="0" err="1">
                <a:solidFill>
                  <a:srgbClr val="336600"/>
                </a:solidFill>
                <a:latin typeface="UTM Androgyne" panose="02040603050506020204" pitchFamily="18" charset="0"/>
                <a:cs typeface="Times New Roman" pitchFamily="18" charset="0"/>
              </a:rPr>
              <a:t>Hình</a:t>
            </a:r>
            <a:r>
              <a:rPr lang="en-US" sz="4400" dirty="0">
                <a:solidFill>
                  <a:srgbClr val="336600"/>
                </a:solidFill>
                <a:latin typeface="UTM Androgyne" panose="02040603050506020204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336600"/>
                </a:solidFill>
                <a:latin typeface="UTM Androgyne" panose="02040603050506020204" pitchFamily="18" charset="0"/>
                <a:cs typeface="Times New Roman" pitchFamily="18" charset="0"/>
              </a:rPr>
              <a:t>thoi</a:t>
            </a:r>
            <a:r>
              <a:rPr lang="en-US" sz="4400" dirty="0">
                <a:solidFill>
                  <a:srgbClr val="336600"/>
                </a:solidFill>
                <a:latin typeface="UTM Androgyne" panose="02040603050506020204" pitchFamily="18" charset="0"/>
                <a:cs typeface="Times New Roman" pitchFamily="18" charset="0"/>
              </a:rPr>
              <a:t> có: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0469AC-ED64-4861-A5A7-E50964807855}"/>
              </a:ext>
            </a:extLst>
          </p:cNvPr>
          <p:cNvSpPr txBox="1"/>
          <p:nvPr/>
        </p:nvSpPr>
        <p:spPr>
          <a:xfrm>
            <a:off x="2079750" y="3278695"/>
            <a:ext cx="8479367" cy="1323439"/>
          </a:xfrm>
          <a:prstGeom prst="rect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pPr defTabSz="914217">
              <a:buClr>
                <a:srgbClr val="000000"/>
              </a:buClr>
            </a:pPr>
            <a:r>
              <a:rPr lang="en-US" sz="4000" b="1" kern="0" dirty="0">
                <a:solidFill>
                  <a:srgbClr val="C42549"/>
                </a:solidFill>
                <a:latin typeface="UTM Androgyne" panose="02040603050506020204" pitchFamily="18" charset="0"/>
                <a:cs typeface="Arial"/>
                <a:sym typeface="Arial"/>
              </a:rPr>
              <a:t>B. </a:t>
            </a:r>
            <a:r>
              <a:rPr lang="en-US" sz="4000" dirty="0">
                <a:latin typeface="UTM Androgyne" panose="02040603050506020204" pitchFamily="18" charset="0"/>
                <a:cs typeface="Times New Roman" pitchFamily="18" charset="0"/>
              </a:rPr>
              <a:t>Hai </a:t>
            </a:r>
            <a:r>
              <a:rPr lang="en-US" sz="4000" dirty="0" err="1">
                <a:latin typeface="UTM Androgyne" panose="02040603050506020204" pitchFamily="18" charset="0"/>
                <a:cs typeface="Times New Roman" pitchFamily="18" charset="0"/>
              </a:rPr>
              <a:t>cặp</a:t>
            </a:r>
            <a:r>
              <a:rPr lang="en-US" sz="4000" dirty="0">
                <a:latin typeface="UTM Androgyne" panose="020406030505060202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UTM Androgyne" panose="02040603050506020204" pitchFamily="18" charset="0"/>
                <a:cs typeface="Times New Roman" pitchFamily="18" charset="0"/>
              </a:rPr>
              <a:t>cạnh</a:t>
            </a:r>
            <a:r>
              <a:rPr lang="en-US" sz="4000" dirty="0">
                <a:latin typeface="UTM Androgyne" panose="020406030505060202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UTM Androgyne" panose="02040603050506020204" pitchFamily="18" charset="0"/>
                <a:cs typeface="Times New Roman" pitchFamily="18" charset="0"/>
              </a:rPr>
              <a:t>đối</a:t>
            </a:r>
            <a:r>
              <a:rPr lang="en-US" sz="4000" dirty="0">
                <a:latin typeface="UTM Androgyne" panose="020406030505060202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UTM Androgyne" panose="02040603050506020204" pitchFamily="18" charset="0"/>
                <a:cs typeface="Times New Roman" pitchFamily="18" charset="0"/>
              </a:rPr>
              <a:t>diện</a:t>
            </a:r>
            <a:r>
              <a:rPr lang="en-US" sz="4000" dirty="0">
                <a:latin typeface="UTM Androgyne" panose="02040603050506020204" pitchFamily="18" charset="0"/>
                <a:cs typeface="Times New Roman" pitchFamily="18" charset="0"/>
              </a:rPr>
              <a:t> song </a:t>
            </a:r>
            <a:r>
              <a:rPr lang="en-US" sz="4000" dirty="0" err="1">
                <a:latin typeface="UTM Androgyne" panose="02040603050506020204" pitchFamily="18" charset="0"/>
                <a:cs typeface="Times New Roman" pitchFamily="18" charset="0"/>
              </a:rPr>
              <a:t>song</a:t>
            </a:r>
            <a:r>
              <a:rPr lang="en-US" sz="4000" dirty="0">
                <a:latin typeface="UTM Androgyne" panose="020406030505060202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UTM Androgyne" panose="02040603050506020204" pitchFamily="18" charset="0"/>
                <a:cs typeface="Times New Roman" pitchFamily="18" charset="0"/>
              </a:rPr>
              <a:t>và</a:t>
            </a:r>
            <a:r>
              <a:rPr lang="en-US" sz="4000" dirty="0">
                <a:latin typeface="UTM Androgyne" panose="020406030505060202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UTM Androgyne" panose="02040603050506020204" pitchFamily="18" charset="0"/>
                <a:cs typeface="Times New Roman" pitchFamily="18" charset="0"/>
              </a:rPr>
              <a:t>bốn</a:t>
            </a:r>
            <a:r>
              <a:rPr lang="en-US" sz="4000" dirty="0">
                <a:latin typeface="UTM Androgyne" panose="020406030505060202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UTM Androgyne" panose="02040603050506020204" pitchFamily="18" charset="0"/>
                <a:cs typeface="Times New Roman" pitchFamily="18" charset="0"/>
              </a:rPr>
              <a:t>cạnh</a:t>
            </a:r>
            <a:r>
              <a:rPr lang="en-US" sz="4000" dirty="0">
                <a:latin typeface="UTM Androgyne" panose="020406030505060202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UTM Androgyne" panose="02040603050506020204" pitchFamily="18" charset="0"/>
                <a:cs typeface="Times New Roman" pitchFamily="18" charset="0"/>
              </a:rPr>
              <a:t>bằng</a:t>
            </a:r>
            <a:r>
              <a:rPr lang="en-US" sz="4000" dirty="0">
                <a:latin typeface="UTM Androgyne" panose="020406030505060202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UTM Androgyne" panose="02040603050506020204" pitchFamily="18" charset="0"/>
                <a:cs typeface="Times New Roman" pitchFamily="18" charset="0"/>
              </a:rPr>
              <a:t>nhau</a:t>
            </a:r>
            <a:r>
              <a:rPr lang="en-US" sz="4000" dirty="0">
                <a:latin typeface="UTM Androgyne" panose="02040603050506020204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F0A1D2-D9AF-45EA-8E11-94650C3F171A}"/>
              </a:ext>
            </a:extLst>
          </p:cNvPr>
          <p:cNvSpPr txBox="1"/>
          <p:nvPr/>
        </p:nvSpPr>
        <p:spPr>
          <a:xfrm>
            <a:off x="2079750" y="4904293"/>
            <a:ext cx="8479367" cy="1323439"/>
          </a:xfrm>
          <a:prstGeom prst="rect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pPr defTabSz="914217">
              <a:buClr>
                <a:srgbClr val="000000"/>
              </a:buClr>
            </a:pPr>
            <a:r>
              <a:rPr lang="en-US" sz="4000" b="1" kern="0" dirty="0">
                <a:solidFill>
                  <a:srgbClr val="C42549"/>
                </a:solidFill>
                <a:latin typeface="UTM Androgyne" panose="02040603050506020204" pitchFamily="18" charset="0"/>
                <a:cs typeface="Arial"/>
                <a:sym typeface="Arial"/>
              </a:rPr>
              <a:t>C. </a:t>
            </a:r>
            <a:r>
              <a:rPr lang="en-US" sz="4000" dirty="0">
                <a:latin typeface="UTM Androgyne" panose="02040603050506020204" pitchFamily="18" charset="0"/>
                <a:cs typeface="Times New Roman" pitchFamily="18" charset="0"/>
              </a:rPr>
              <a:t>Hai </a:t>
            </a:r>
            <a:r>
              <a:rPr lang="en-US" sz="4000" dirty="0" err="1">
                <a:latin typeface="UTM Androgyne" panose="02040603050506020204" pitchFamily="18" charset="0"/>
                <a:cs typeface="Times New Roman" pitchFamily="18" charset="0"/>
              </a:rPr>
              <a:t>cặp</a:t>
            </a:r>
            <a:r>
              <a:rPr lang="en-US" sz="4000" dirty="0">
                <a:latin typeface="UTM Androgyne" panose="020406030505060202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UTM Androgyne" panose="02040603050506020204" pitchFamily="18" charset="0"/>
                <a:cs typeface="Times New Roman" pitchFamily="18" charset="0"/>
              </a:rPr>
              <a:t>cạnh</a:t>
            </a:r>
            <a:r>
              <a:rPr lang="en-US" sz="4000" dirty="0">
                <a:latin typeface="UTM Androgyne" panose="02040603050506020204" pitchFamily="18" charset="0"/>
                <a:cs typeface="Times New Roman" pitchFamily="18" charset="0"/>
              </a:rPr>
              <a:t> song </a:t>
            </a:r>
            <a:r>
              <a:rPr lang="en-US" sz="4000" dirty="0" err="1">
                <a:latin typeface="UTM Androgyne" panose="02040603050506020204" pitchFamily="18" charset="0"/>
                <a:cs typeface="Times New Roman" pitchFamily="18" charset="0"/>
              </a:rPr>
              <a:t>song</a:t>
            </a:r>
            <a:r>
              <a:rPr lang="en-US" sz="4000" dirty="0">
                <a:latin typeface="UTM Androgyne" panose="020406030505060202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UTM Androgyne" panose="02040603050506020204" pitchFamily="18" charset="0"/>
                <a:cs typeface="Times New Roman" pitchFamily="18" charset="0"/>
              </a:rPr>
              <a:t>và</a:t>
            </a:r>
            <a:r>
              <a:rPr lang="en-US" sz="4000" dirty="0">
                <a:latin typeface="UTM Androgyne" panose="020406030505060202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UTM Androgyne" panose="02040603050506020204" pitchFamily="18" charset="0"/>
                <a:cs typeface="Times New Roman" pitchFamily="18" charset="0"/>
              </a:rPr>
              <a:t>bốn</a:t>
            </a:r>
            <a:r>
              <a:rPr lang="en-US" sz="4000" dirty="0">
                <a:latin typeface="UTM Androgyne" panose="020406030505060202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UTM Androgyne" panose="02040603050506020204" pitchFamily="18" charset="0"/>
                <a:cs typeface="Times New Roman" pitchFamily="18" charset="0"/>
              </a:rPr>
              <a:t>cạnh</a:t>
            </a:r>
            <a:r>
              <a:rPr lang="en-US" sz="4000" dirty="0">
                <a:latin typeface="UTM Androgyne" panose="020406030505060202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UTM Androgyne" panose="02040603050506020204" pitchFamily="18" charset="0"/>
                <a:cs typeface="Times New Roman" pitchFamily="18" charset="0"/>
              </a:rPr>
              <a:t>bằng</a:t>
            </a:r>
            <a:r>
              <a:rPr lang="en-US" sz="4000" dirty="0">
                <a:latin typeface="UTM Androgyne" panose="020406030505060202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UTM Androgyne" panose="02040603050506020204" pitchFamily="18" charset="0"/>
                <a:cs typeface="Times New Roman" pitchFamily="18" charset="0"/>
              </a:rPr>
              <a:t>nhau</a:t>
            </a:r>
            <a:r>
              <a:rPr lang="en-US" sz="4000" dirty="0">
                <a:latin typeface="UTM Androgyne" panose="02040603050506020204" pitchFamily="18" charset="0"/>
                <a:cs typeface="Times New Roman" pitchFamily="18" charset="0"/>
              </a:rPr>
              <a:t> 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9207E7-2E16-4572-9EB6-F17D91D71CC0}"/>
              </a:ext>
            </a:extLst>
          </p:cNvPr>
          <p:cNvSpPr txBox="1"/>
          <p:nvPr/>
        </p:nvSpPr>
        <p:spPr>
          <a:xfrm>
            <a:off x="2065921" y="1668837"/>
            <a:ext cx="8479367" cy="1323439"/>
          </a:xfrm>
          <a:prstGeom prst="rect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pPr defTabSz="914217">
              <a:buClr>
                <a:srgbClr val="000000"/>
              </a:buClr>
            </a:pPr>
            <a:r>
              <a:rPr lang="en-US" sz="4000" b="1" kern="0" dirty="0">
                <a:solidFill>
                  <a:srgbClr val="C42549"/>
                </a:solidFill>
                <a:latin typeface="UTM Androgyne" panose="02040603050506020204" pitchFamily="18" charset="0"/>
                <a:cs typeface="Arial"/>
                <a:sym typeface="Arial"/>
              </a:rPr>
              <a:t>A. </a:t>
            </a:r>
            <a:r>
              <a:rPr lang="en-US" sz="4000" dirty="0">
                <a:latin typeface="UTM Androgyne" panose="02040603050506020204" pitchFamily="18" charset="0"/>
                <a:cs typeface="Times New Roman" pitchFamily="18" charset="0"/>
              </a:rPr>
              <a:t>Hai </a:t>
            </a:r>
            <a:r>
              <a:rPr lang="en-US" sz="4000" dirty="0" err="1">
                <a:latin typeface="UTM Androgyne" panose="02040603050506020204" pitchFamily="18" charset="0"/>
                <a:cs typeface="Times New Roman" pitchFamily="18" charset="0"/>
              </a:rPr>
              <a:t>cạnh</a:t>
            </a:r>
            <a:r>
              <a:rPr lang="en-US" sz="4000" dirty="0">
                <a:latin typeface="UTM Androgyne" panose="020406030505060202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UTM Androgyne" panose="02040603050506020204" pitchFamily="18" charset="0"/>
                <a:cs typeface="Times New Roman" pitchFamily="18" charset="0"/>
              </a:rPr>
              <a:t>đối</a:t>
            </a:r>
            <a:r>
              <a:rPr lang="en-US" sz="4000" dirty="0">
                <a:latin typeface="UTM Androgyne" panose="020406030505060202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UTM Androgyne" panose="02040603050506020204" pitchFamily="18" charset="0"/>
                <a:cs typeface="Times New Roman" pitchFamily="18" charset="0"/>
              </a:rPr>
              <a:t>diện</a:t>
            </a:r>
            <a:r>
              <a:rPr lang="en-US" sz="4000" dirty="0">
                <a:latin typeface="UTM Androgyne" panose="02040603050506020204" pitchFamily="18" charset="0"/>
                <a:cs typeface="Times New Roman" pitchFamily="18" charset="0"/>
              </a:rPr>
              <a:t> song </a:t>
            </a:r>
            <a:r>
              <a:rPr lang="en-US" sz="4000" dirty="0" err="1">
                <a:latin typeface="UTM Androgyne" panose="02040603050506020204" pitchFamily="18" charset="0"/>
                <a:cs typeface="Times New Roman" pitchFamily="18" charset="0"/>
              </a:rPr>
              <a:t>song</a:t>
            </a:r>
            <a:r>
              <a:rPr lang="en-US" sz="4000" dirty="0">
                <a:latin typeface="UTM Androgyne" panose="020406030505060202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UTM Androgyne" panose="02040603050506020204" pitchFamily="18" charset="0"/>
                <a:cs typeface="Times New Roman" pitchFamily="18" charset="0"/>
              </a:rPr>
              <a:t>với</a:t>
            </a:r>
            <a:r>
              <a:rPr lang="en-US" sz="4000" dirty="0">
                <a:latin typeface="UTM Androgyne" panose="020406030505060202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UTM Androgyne" panose="02040603050506020204" pitchFamily="18" charset="0"/>
                <a:cs typeface="Times New Roman" pitchFamily="18" charset="0"/>
              </a:rPr>
              <a:t>nhau</a:t>
            </a:r>
            <a:r>
              <a:rPr lang="en-US" sz="4000" dirty="0">
                <a:latin typeface="UTM Androgyne" panose="020406030505060202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UTM Androgyne" panose="02040603050506020204" pitchFamily="18" charset="0"/>
                <a:cs typeface="Times New Roman" pitchFamily="18" charset="0"/>
              </a:rPr>
              <a:t>và</a:t>
            </a:r>
            <a:r>
              <a:rPr lang="en-US" sz="4000" dirty="0">
                <a:latin typeface="UTM Androgyne" panose="020406030505060202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UTM Androgyne" panose="02040603050506020204" pitchFamily="18" charset="0"/>
                <a:cs typeface="Times New Roman" pitchFamily="18" charset="0"/>
              </a:rPr>
              <a:t>bốn</a:t>
            </a:r>
            <a:r>
              <a:rPr lang="en-US" sz="4000" dirty="0">
                <a:latin typeface="UTM Androgyne" panose="020406030505060202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UTM Androgyne" panose="02040603050506020204" pitchFamily="18" charset="0"/>
                <a:cs typeface="Times New Roman" pitchFamily="18" charset="0"/>
              </a:rPr>
              <a:t>cạnh</a:t>
            </a:r>
            <a:r>
              <a:rPr lang="en-US" sz="4000" dirty="0">
                <a:latin typeface="UTM Androgyne" panose="020406030505060202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UTM Androgyne" panose="02040603050506020204" pitchFamily="18" charset="0"/>
                <a:cs typeface="Times New Roman" pitchFamily="18" charset="0"/>
              </a:rPr>
              <a:t>bằng</a:t>
            </a:r>
            <a:r>
              <a:rPr lang="en-US" sz="4000" dirty="0">
                <a:latin typeface="UTM Androgyne" panose="020406030505060202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UTM Androgyne" panose="02040603050506020204" pitchFamily="18" charset="0"/>
                <a:cs typeface="Times New Roman" pitchFamily="18" charset="0"/>
              </a:rPr>
              <a:t>nhau</a:t>
            </a:r>
            <a:endParaRPr lang="en-US" sz="4000" dirty="0">
              <a:latin typeface="UTM Androgyne" panose="02040603050506020204" pitchFamily="18" charset="0"/>
              <a:cs typeface="Times New Roman" pitchFamily="18" charset="0"/>
            </a:endParaRPr>
          </a:p>
        </p:txBody>
      </p:sp>
      <p:pic>
        <p:nvPicPr>
          <p:cNvPr id="12" name="Picture 11" descr="A picture containing toy, doll, vector graphics, clipart&#10;&#10;Description automatically generated">
            <a:extLst>
              <a:ext uri="{FF2B5EF4-FFF2-40B4-BE49-F238E27FC236}">
                <a16:creationId xmlns:a16="http://schemas.microsoft.com/office/drawing/2014/main" id="{F4C81B48-3FB3-473F-9E55-85DD14C4B5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5491" y="-1106123"/>
            <a:ext cx="4250192" cy="4250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66147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8F57ACB-4478-4832-8242-47C5BE4E8AA7}"/>
              </a:ext>
            </a:extLst>
          </p:cNvPr>
          <p:cNvSpPr/>
          <p:nvPr/>
        </p:nvSpPr>
        <p:spPr>
          <a:xfrm>
            <a:off x="585849" y="365125"/>
            <a:ext cx="11020301" cy="6127750"/>
          </a:xfrm>
          <a:prstGeom prst="roundRect">
            <a:avLst>
              <a:gd name="adj" fmla="val 6252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EAD546-0728-44E6-A46E-8DC01331FC97}"/>
              </a:ext>
            </a:extLst>
          </p:cNvPr>
          <p:cNvSpPr txBox="1"/>
          <p:nvPr/>
        </p:nvSpPr>
        <p:spPr>
          <a:xfrm>
            <a:off x="1763128" y="1337948"/>
            <a:ext cx="9554055" cy="769441"/>
          </a:xfrm>
          <a:prstGeom prst="rect">
            <a:avLst/>
          </a:prstGeom>
          <a:noFill/>
          <a:ln w="38100">
            <a:solidFill>
              <a:srgbClr val="80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marL="609600" indent="-609600">
              <a:defRPr/>
            </a:pPr>
            <a:r>
              <a:rPr lang="en-US" sz="4400" dirty="0" err="1">
                <a:solidFill>
                  <a:srgbClr val="336600"/>
                </a:solidFill>
                <a:latin typeface="UTM Androgyne" panose="02040603050506020204" pitchFamily="18" charset="0"/>
                <a:cs typeface="Times New Roman" pitchFamily="18" charset="0"/>
              </a:rPr>
              <a:t>Câu</a:t>
            </a:r>
            <a:r>
              <a:rPr lang="en-US" sz="4400" dirty="0">
                <a:solidFill>
                  <a:srgbClr val="336600"/>
                </a:solidFill>
                <a:latin typeface="UTM Androgyne" panose="02040603050506020204" pitchFamily="18" charset="0"/>
                <a:cs typeface="Times New Roman" pitchFamily="18" charset="0"/>
              </a:rPr>
              <a:t> 2: DIỆN TÍCH HÌNH THOI </a:t>
            </a:r>
            <a:r>
              <a:rPr lang="en-US" sz="4400" dirty="0" err="1">
                <a:solidFill>
                  <a:srgbClr val="336600"/>
                </a:solidFill>
                <a:latin typeface="UTM Androgyne" panose="02040603050506020204" pitchFamily="18" charset="0"/>
                <a:cs typeface="Times New Roman" pitchFamily="18" charset="0"/>
              </a:rPr>
              <a:t>bằng</a:t>
            </a:r>
            <a:r>
              <a:rPr lang="en-US" sz="4400" dirty="0">
                <a:solidFill>
                  <a:srgbClr val="336600"/>
                </a:solidFill>
                <a:latin typeface="UTM Androgyne" panose="02040603050506020204" pitchFamily="18" charset="0"/>
                <a:cs typeface="Times New Roman" pitchFamily="18" charset="0"/>
              </a:rPr>
              <a:t> 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0469AC-ED64-4861-A5A7-E50964807855}"/>
              </a:ext>
            </a:extLst>
          </p:cNvPr>
          <p:cNvSpPr txBox="1"/>
          <p:nvPr/>
        </p:nvSpPr>
        <p:spPr>
          <a:xfrm>
            <a:off x="2198503" y="4729235"/>
            <a:ext cx="8513039" cy="707886"/>
          </a:xfrm>
          <a:prstGeom prst="rect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pPr defTabSz="914217">
              <a:buClr>
                <a:srgbClr val="000000"/>
              </a:buClr>
            </a:pPr>
            <a:r>
              <a:rPr lang="en-US" sz="4000" b="1" kern="0" dirty="0">
                <a:solidFill>
                  <a:srgbClr val="C42549"/>
                </a:solidFill>
                <a:latin typeface="UTM Androgyne" panose="02040603050506020204" pitchFamily="18" charset="0"/>
                <a:cs typeface="Arial"/>
                <a:sym typeface="Arial"/>
              </a:rPr>
              <a:t>C. </a:t>
            </a:r>
            <a:r>
              <a:rPr lang="en-US" sz="4000" b="1" dirty="0" err="1">
                <a:solidFill>
                  <a:srgbClr val="C42549"/>
                </a:solidFill>
                <a:latin typeface="UTM Androgyne" panose="02040603050506020204" pitchFamily="18" charset="0"/>
                <a:cs typeface="Times New Roman" pitchFamily="18" charset="0"/>
              </a:rPr>
              <a:t>Tích</a:t>
            </a:r>
            <a:r>
              <a:rPr lang="en-US" sz="4000" b="1" dirty="0">
                <a:solidFill>
                  <a:srgbClr val="C42549"/>
                </a:solidFill>
                <a:latin typeface="UTM Androgyne" panose="02040603050506020204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42549"/>
                </a:solidFill>
                <a:latin typeface="UTM Androgyne" panose="02040603050506020204" pitchFamily="18" charset="0"/>
                <a:cs typeface="Times New Roman" pitchFamily="18" charset="0"/>
              </a:rPr>
              <a:t>độ</a:t>
            </a:r>
            <a:r>
              <a:rPr lang="en-US" sz="4000" b="1" dirty="0">
                <a:solidFill>
                  <a:srgbClr val="C42549"/>
                </a:solidFill>
                <a:latin typeface="UTM Androgyne" panose="02040603050506020204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42549"/>
                </a:solidFill>
                <a:latin typeface="UTM Androgyne" panose="02040603050506020204" pitchFamily="18" charset="0"/>
                <a:cs typeface="Times New Roman" pitchFamily="18" charset="0"/>
              </a:rPr>
              <a:t>dài</a:t>
            </a:r>
            <a:r>
              <a:rPr lang="en-US" sz="4000" b="1" dirty="0">
                <a:solidFill>
                  <a:srgbClr val="C42549"/>
                </a:solidFill>
                <a:latin typeface="UTM Androgyne" panose="02040603050506020204" pitchFamily="18" charset="0"/>
                <a:cs typeface="Times New Roman" pitchFamily="18" charset="0"/>
              </a:rPr>
              <a:t> 2 </a:t>
            </a:r>
            <a:r>
              <a:rPr lang="en-US" sz="4000" b="1" dirty="0" err="1">
                <a:solidFill>
                  <a:srgbClr val="C42549"/>
                </a:solidFill>
                <a:latin typeface="UTM Androgyne" panose="02040603050506020204" pitchFamily="18" charset="0"/>
                <a:cs typeface="Times New Roman" pitchFamily="18" charset="0"/>
              </a:rPr>
              <a:t>đường</a:t>
            </a:r>
            <a:r>
              <a:rPr lang="en-US" sz="4000" b="1" dirty="0">
                <a:solidFill>
                  <a:srgbClr val="C42549"/>
                </a:solidFill>
                <a:latin typeface="UTM Androgyne" panose="02040603050506020204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42549"/>
                </a:solidFill>
                <a:latin typeface="UTM Androgyne" panose="02040603050506020204" pitchFamily="18" charset="0"/>
                <a:cs typeface="Times New Roman" pitchFamily="18" charset="0"/>
              </a:rPr>
              <a:t>chéo</a:t>
            </a:r>
            <a:r>
              <a:rPr lang="en-US" sz="4000" b="1" dirty="0">
                <a:solidFill>
                  <a:srgbClr val="C42549"/>
                </a:solidFill>
                <a:latin typeface="UTM Androgyne" panose="02040603050506020204" pitchFamily="18" charset="0"/>
                <a:cs typeface="Times New Roman" pitchFamily="18" charset="0"/>
              </a:rPr>
              <a:t> chia 2</a:t>
            </a:r>
            <a:endParaRPr lang="en-US" sz="4000" b="1" kern="0" dirty="0">
              <a:solidFill>
                <a:srgbClr val="C42549"/>
              </a:solidFill>
              <a:latin typeface="UTM Androgyne" panose="02040603050506020204" pitchFamily="18" charset="0"/>
              <a:cs typeface="Arial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F0A1D2-D9AF-45EA-8E11-94650C3F171A}"/>
              </a:ext>
            </a:extLst>
          </p:cNvPr>
          <p:cNvSpPr txBox="1"/>
          <p:nvPr/>
        </p:nvSpPr>
        <p:spPr>
          <a:xfrm>
            <a:off x="2198503" y="3629504"/>
            <a:ext cx="8513039" cy="707886"/>
          </a:xfrm>
          <a:prstGeom prst="rect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pPr defTabSz="914217">
              <a:buClr>
                <a:srgbClr val="000000"/>
              </a:buClr>
            </a:pPr>
            <a:r>
              <a:rPr lang="en-US" sz="4000" b="1" kern="0" dirty="0">
                <a:solidFill>
                  <a:srgbClr val="C42549"/>
                </a:solidFill>
                <a:latin typeface="UTM Androgyne" panose="02040603050506020204" pitchFamily="18" charset="0"/>
                <a:cs typeface="Arial"/>
                <a:sym typeface="Arial"/>
              </a:rPr>
              <a:t>B. </a:t>
            </a:r>
            <a:r>
              <a:rPr lang="en-US" sz="4000" b="1" dirty="0" err="1">
                <a:solidFill>
                  <a:srgbClr val="C42549"/>
                </a:solidFill>
                <a:latin typeface="UTM Androgyne" panose="02040603050506020204" pitchFamily="18" charset="0"/>
                <a:cs typeface="Times New Roman" pitchFamily="18" charset="0"/>
              </a:rPr>
              <a:t>Tích</a:t>
            </a:r>
            <a:r>
              <a:rPr lang="en-US" sz="4000" b="1" dirty="0">
                <a:solidFill>
                  <a:srgbClr val="C42549"/>
                </a:solidFill>
                <a:latin typeface="UTM Androgyne" panose="02040603050506020204" pitchFamily="18" charset="0"/>
                <a:cs typeface="Times New Roman" pitchFamily="18" charset="0"/>
              </a:rPr>
              <a:t>  </a:t>
            </a:r>
            <a:r>
              <a:rPr lang="en-US" sz="4000" b="1" dirty="0" err="1">
                <a:solidFill>
                  <a:srgbClr val="C42549"/>
                </a:solidFill>
                <a:latin typeface="UTM Androgyne" panose="02040603050506020204" pitchFamily="18" charset="0"/>
                <a:cs typeface="Times New Roman" pitchFamily="18" charset="0"/>
              </a:rPr>
              <a:t>độ</a:t>
            </a:r>
            <a:r>
              <a:rPr lang="en-US" sz="4000" b="1" dirty="0">
                <a:solidFill>
                  <a:srgbClr val="C42549"/>
                </a:solidFill>
                <a:latin typeface="UTM Androgyne" panose="02040603050506020204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42549"/>
                </a:solidFill>
                <a:latin typeface="UTM Androgyne" panose="02040603050506020204" pitchFamily="18" charset="0"/>
                <a:cs typeface="Times New Roman" pitchFamily="18" charset="0"/>
              </a:rPr>
              <a:t>dài</a:t>
            </a:r>
            <a:r>
              <a:rPr lang="en-US" sz="4000" b="1" dirty="0">
                <a:solidFill>
                  <a:srgbClr val="C42549"/>
                </a:solidFill>
                <a:latin typeface="UTM Androgyne" panose="02040603050506020204" pitchFamily="18" charset="0"/>
                <a:cs typeface="Times New Roman" pitchFamily="18" charset="0"/>
              </a:rPr>
              <a:t> 2 </a:t>
            </a:r>
            <a:r>
              <a:rPr lang="en-US" sz="4000" b="1" dirty="0" err="1">
                <a:solidFill>
                  <a:srgbClr val="C42549"/>
                </a:solidFill>
                <a:latin typeface="UTM Androgyne" panose="02040603050506020204" pitchFamily="18" charset="0"/>
                <a:cs typeface="Times New Roman" pitchFamily="18" charset="0"/>
              </a:rPr>
              <a:t>đường</a:t>
            </a:r>
            <a:r>
              <a:rPr lang="en-US" sz="4000" b="1" dirty="0">
                <a:solidFill>
                  <a:srgbClr val="C42549"/>
                </a:solidFill>
                <a:latin typeface="UTM Androgyne" panose="02040603050506020204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42549"/>
                </a:solidFill>
                <a:latin typeface="UTM Androgyne" panose="02040603050506020204" pitchFamily="18" charset="0"/>
                <a:cs typeface="Times New Roman" pitchFamily="18" charset="0"/>
              </a:rPr>
              <a:t>chéo</a:t>
            </a:r>
            <a:r>
              <a:rPr lang="en-US" sz="4000" b="1" dirty="0">
                <a:solidFill>
                  <a:srgbClr val="C42549"/>
                </a:solidFill>
                <a:latin typeface="UTM Androgyne" panose="02040603050506020204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42549"/>
                </a:solidFill>
                <a:latin typeface="UTM Androgyne" panose="02040603050506020204" pitchFamily="18" charset="0"/>
                <a:cs typeface="Times New Roman" pitchFamily="18" charset="0"/>
              </a:rPr>
              <a:t>nhân</a:t>
            </a:r>
            <a:r>
              <a:rPr lang="en-US" sz="4000" b="1" dirty="0">
                <a:solidFill>
                  <a:srgbClr val="C42549"/>
                </a:solidFill>
                <a:latin typeface="UTM Androgyne" panose="02040603050506020204" pitchFamily="18" charset="0"/>
                <a:cs typeface="Times New Roman" pitchFamily="18" charset="0"/>
              </a:rPr>
              <a:t> 2</a:t>
            </a:r>
            <a:endParaRPr lang="en-US" sz="4000" b="1" kern="0" dirty="0">
              <a:solidFill>
                <a:srgbClr val="C42549"/>
              </a:solidFill>
              <a:latin typeface="UTM Androgyne" panose="02040603050506020204" pitchFamily="18" charset="0"/>
              <a:cs typeface="Arial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9207E7-2E16-4572-9EB6-F17D91D71CC0}"/>
              </a:ext>
            </a:extLst>
          </p:cNvPr>
          <p:cNvSpPr txBox="1"/>
          <p:nvPr/>
        </p:nvSpPr>
        <p:spPr>
          <a:xfrm>
            <a:off x="2198503" y="2499234"/>
            <a:ext cx="8513039" cy="707886"/>
          </a:xfrm>
          <a:prstGeom prst="rect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pPr defTabSz="914217">
              <a:buClr>
                <a:srgbClr val="000000"/>
              </a:buClr>
            </a:pPr>
            <a:r>
              <a:rPr lang="en-US" sz="4000" b="1" kern="0" dirty="0">
                <a:solidFill>
                  <a:srgbClr val="C42549"/>
                </a:solidFill>
                <a:latin typeface="UTM Androgyne" panose="02040603050506020204" pitchFamily="18" charset="0"/>
                <a:cs typeface="Arial"/>
                <a:sym typeface="Arial"/>
              </a:rPr>
              <a:t>A. </a:t>
            </a:r>
            <a:r>
              <a:rPr lang="en-US" sz="4000" b="1" dirty="0" err="1">
                <a:solidFill>
                  <a:srgbClr val="C42549"/>
                </a:solidFill>
                <a:latin typeface="UTM Androgyne" panose="02040603050506020204" pitchFamily="18" charset="0"/>
                <a:cs typeface="Times New Roman" pitchFamily="18" charset="0"/>
              </a:rPr>
              <a:t>Tích</a:t>
            </a:r>
            <a:r>
              <a:rPr lang="en-US" sz="4000" b="1" dirty="0">
                <a:solidFill>
                  <a:srgbClr val="C42549"/>
                </a:solidFill>
                <a:latin typeface="UTM Androgyne" panose="02040603050506020204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42549"/>
                </a:solidFill>
                <a:latin typeface="UTM Androgyne" panose="02040603050506020204" pitchFamily="18" charset="0"/>
                <a:cs typeface="Times New Roman" pitchFamily="18" charset="0"/>
              </a:rPr>
              <a:t>độ</a:t>
            </a:r>
            <a:r>
              <a:rPr lang="en-US" sz="4000" b="1" dirty="0">
                <a:solidFill>
                  <a:srgbClr val="C42549"/>
                </a:solidFill>
                <a:latin typeface="UTM Androgyne" panose="02040603050506020204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42549"/>
                </a:solidFill>
                <a:latin typeface="UTM Androgyne" panose="02040603050506020204" pitchFamily="18" charset="0"/>
                <a:cs typeface="Times New Roman" pitchFamily="18" charset="0"/>
              </a:rPr>
              <a:t>dài</a:t>
            </a:r>
            <a:r>
              <a:rPr lang="en-US" sz="4000" b="1" dirty="0">
                <a:solidFill>
                  <a:srgbClr val="C42549"/>
                </a:solidFill>
                <a:latin typeface="UTM Androgyne" panose="02040603050506020204" pitchFamily="18" charset="0"/>
                <a:cs typeface="Times New Roman" pitchFamily="18" charset="0"/>
              </a:rPr>
              <a:t> 2 </a:t>
            </a:r>
            <a:r>
              <a:rPr lang="en-US" sz="4000" b="1" dirty="0" err="1">
                <a:solidFill>
                  <a:srgbClr val="C42549"/>
                </a:solidFill>
                <a:latin typeface="UTM Androgyne" panose="02040603050506020204" pitchFamily="18" charset="0"/>
                <a:cs typeface="Times New Roman" pitchFamily="18" charset="0"/>
              </a:rPr>
              <a:t>đường</a:t>
            </a:r>
            <a:r>
              <a:rPr lang="en-US" sz="4000" b="1" dirty="0">
                <a:solidFill>
                  <a:srgbClr val="C42549"/>
                </a:solidFill>
                <a:latin typeface="UTM Androgyne" panose="02040603050506020204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42549"/>
                </a:solidFill>
                <a:latin typeface="UTM Androgyne" panose="02040603050506020204" pitchFamily="18" charset="0"/>
                <a:cs typeface="Times New Roman" pitchFamily="18" charset="0"/>
              </a:rPr>
              <a:t>chéo</a:t>
            </a:r>
            <a:endParaRPr lang="en-US" sz="4000" b="1" dirty="0">
              <a:solidFill>
                <a:srgbClr val="C42549"/>
              </a:solidFill>
              <a:latin typeface="UTM Androgyne" panose="02040603050506020204" pitchFamily="18" charset="0"/>
              <a:cs typeface="Times New Roman" pitchFamily="18" charset="0"/>
            </a:endParaRPr>
          </a:p>
        </p:txBody>
      </p:sp>
      <p:pic>
        <p:nvPicPr>
          <p:cNvPr id="12" name="Picture 11" descr="A picture containing toy, doll, vector graphics, clipart&#10;&#10;Description automatically generated">
            <a:extLst>
              <a:ext uri="{FF2B5EF4-FFF2-40B4-BE49-F238E27FC236}">
                <a16:creationId xmlns:a16="http://schemas.microsoft.com/office/drawing/2014/main" id="{F4C81B48-3FB3-473F-9E55-85DD14C4B5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2920" y="-1175898"/>
            <a:ext cx="4250192" cy="4250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50023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8F57ACB-4478-4832-8242-47C5BE4E8AA7}"/>
              </a:ext>
            </a:extLst>
          </p:cNvPr>
          <p:cNvSpPr/>
          <p:nvPr/>
        </p:nvSpPr>
        <p:spPr>
          <a:xfrm>
            <a:off x="585849" y="365125"/>
            <a:ext cx="11020301" cy="6127750"/>
          </a:xfrm>
          <a:prstGeom prst="roundRect">
            <a:avLst>
              <a:gd name="adj" fmla="val 5786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EAD546-0728-44E6-A46E-8DC01331FC97}"/>
              </a:ext>
            </a:extLst>
          </p:cNvPr>
          <p:cNvSpPr txBox="1"/>
          <p:nvPr/>
        </p:nvSpPr>
        <p:spPr>
          <a:xfrm>
            <a:off x="1157487" y="856762"/>
            <a:ext cx="9554055" cy="1446550"/>
          </a:xfrm>
          <a:prstGeom prst="rect">
            <a:avLst/>
          </a:prstGeom>
          <a:noFill/>
          <a:ln w="38100">
            <a:solidFill>
              <a:srgbClr val="80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marL="609600" indent="-609600">
              <a:defRPr/>
            </a:pPr>
            <a:r>
              <a:rPr lang="en-US" sz="4400" dirty="0" err="1">
                <a:solidFill>
                  <a:srgbClr val="336600"/>
                </a:solidFill>
                <a:latin typeface="UTM Androgyne" panose="02040603050506020204" pitchFamily="18" charset="0"/>
                <a:cs typeface="Times New Roman" pitchFamily="18" charset="0"/>
              </a:rPr>
              <a:t>Câu</a:t>
            </a:r>
            <a:r>
              <a:rPr lang="en-US" sz="4400" dirty="0">
                <a:solidFill>
                  <a:srgbClr val="336600"/>
                </a:solidFill>
                <a:latin typeface="UTM Androgyne" panose="02040603050506020204" pitchFamily="18" charset="0"/>
                <a:cs typeface="Times New Roman" pitchFamily="18" charset="0"/>
              </a:rPr>
              <a:t> 3: DIỆN TÍCH HÌNH THOI ABCD </a:t>
            </a:r>
            <a:r>
              <a:rPr lang="en-US" sz="4400" dirty="0" err="1">
                <a:solidFill>
                  <a:srgbClr val="336600"/>
                </a:solidFill>
                <a:latin typeface="UTM Androgyne" panose="02040603050506020204" pitchFamily="18" charset="0"/>
                <a:cs typeface="Times New Roman" pitchFamily="18" charset="0"/>
              </a:rPr>
              <a:t>với</a:t>
            </a:r>
            <a:r>
              <a:rPr lang="en-US" sz="4400" dirty="0">
                <a:solidFill>
                  <a:srgbClr val="336600"/>
                </a:solidFill>
                <a:latin typeface="UTM Androgyne" panose="02040603050506020204" pitchFamily="18" charset="0"/>
                <a:cs typeface="Times New Roman" pitchFamily="18" charset="0"/>
              </a:rPr>
              <a:t> AB = 3cm, BD = 4cm 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D0469AC-ED64-4861-A5A7-E50964807855}"/>
                  </a:ext>
                </a:extLst>
              </p:cNvPr>
              <p:cNvSpPr txBox="1"/>
              <p:nvPr/>
            </p:nvSpPr>
            <p:spPr>
              <a:xfrm>
                <a:off x="2648197" y="2794949"/>
                <a:ext cx="2850075" cy="707886"/>
              </a:xfrm>
              <a:prstGeom prst="rect">
                <a:avLst/>
              </a:prstGeom>
              <a:solidFill>
                <a:srgbClr val="FF9999">
                  <a:alpha val="60000"/>
                </a:srgbClr>
              </a:solidFill>
              <a:ln w="38100">
                <a:solidFill>
                  <a:schemeClr val="tx2">
                    <a:lumMod val="60000"/>
                    <a:lumOff val="40000"/>
                  </a:schemeClr>
                </a:solidFill>
                <a:prstDash val="sysDash"/>
              </a:ln>
            </p:spPr>
            <p:txBody>
              <a:bodyPr wrap="square" rtlCol="0">
                <a:spAutoFit/>
              </a:bodyPr>
              <a:lstStyle/>
              <a:p>
                <a:pPr defTabSz="914217">
                  <a:buClr>
                    <a:srgbClr val="000000"/>
                  </a:buClr>
                </a:pPr>
                <a:r>
                  <a:rPr lang="en-US" sz="4000" b="1" kern="0" dirty="0">
                    <a:solidFill>
                      <a:srgbClr val="C42549"/>
                    </a:solidFill>
                    <a:latin typeface="UTM Androgyne" panose="02040603050506020204" pitchFamily="18" charset="0"/>
                    <a:cs typeface="Arial"/>
                    <a:sym typeface="Arial"/>
                  </a:rPr>
                  <a:t>A. 6cm</a:t>
                </a:r>
                <a14:m>
                  <m:oMath xmlns:m="http://schemas.openxmlformats.org/officeDocument/2006/math">
                    <m:r>
                      <a:rPr lang="en-US" sz="4000" b="1" i="1" kern="0" smtClean="0">
                        <a:solidFill>
                          <a:srgbClr val="C42549"/>
                        </a:solidFill>
                        <a:latin typeface="Cambria Math" panose="02040503050406030204" pitchFamily="18" charset="0"/>
                        <a:cs typeface="Arial"/>
                        <a:sym typeface="Arial"/>
                      </a:rPr>
                      <m:t>²</m:t>
                    </m:r>
                  </m:oMath>
                </a14:m>
                <a:endParaRPr lang="en-US" sz="4000" b="1" kern="0" dirty="0">
                  <a:solidFill>
                    <a:srgbClr val="C42549"/>
                  </a:solidFill>
                  <a:latin typeface="UTM Androgyne" panose="02040603050506020204" pitchFamily="18" charset="0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D0469AC-ED64-4861-A5A7-E509648078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8197" y="2794949"/>
                <a:ext cx="2850075" cy="707886"/>
              </a:xfrm>
              <a:prstGeom prst="rect">
                <a:avLst/>
              </a:prstGeom>
              <a:blipFill>
                <a:blip r:embed="rId4"/>
                <a:stretch>
                  <a:fillRect l="-6751" t="-14634" b="-28455"/>
                </a:stretch>
              </a:blipFill>
              <a:ln w="38100">
                <a:solidFill>
                  <a:schemeClr val="tx2">
                    <a:lumMod val="60000"/>
                    <a:lumOff val="40000"/>
                  </a:schemeClr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E3F0A1D2-D9AF-45EA-8E11-94650C3F171A}"/>
              </a:ext>
            </a:extLst>
          </p:cNvPr>
          <p:cNvSpPr txBox="1"/>
          <p:nvPr/>
        </p:nvSpPr>
        <p:spPr>
          <a:xfrm>
            <a:off x="2648199" y="4026946"/>
            <a:ext cx="2850075" cy="707886"/>
          </a:xfrm>
          <a:prstGeom prst="rect">
            <a:avLst/>
          </a:prstGeom>
          <a:solidFill>
            <a:srgbClr val="FF9999">
              <a:alpha val="60000"/>
            </a:srgbClr>
          </a:solidFill>
          <a:ln w="38100">
            <a:solidFill>
              <a:schemeClr val="tx2">
                <a:lumMod val="60000"/>
                <a:lumOff val="40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pPr defTabSz="914217">
              <a:buClr>
                <a:srgbClr val="000000"/>
              </a:buClr>
            </a:pPr>
            <a:r>
              <a:rPr lang="en-US" sz="4000" b="1" kern="0" dirty="0">
                <a:solidFill>
                  <a:srgbClr val="C42549"/>
                </a:solidFill>
                <a:latin typeface="UTM Androgyne" panose="02040603050506020204" pitchFamily="18" charset="0"/>
                <a:cs typeface="Arial"/>
                <a:sym typeface="Arial"/>
              </a:rPr>
              <a:t>B. </a:t>
            </a:r>
            <a:r>
              <a:rPr lang="en-US" sz="4000" b="1" dirty="0">
                <a:solidFill>
                  <a:srgbClr val="C42549"/>
                </a:solidFill>
                <a:latin typeface="UTM Androgyne" panose="02040603050506020204" pitchFamily="18" charset="0"/>
                <a:cs typeface="Times New Roman" pitchFamily="18" charset="0"/>
              </a:rPr>
              <a:t>24 cm</a:t>
            </a:r>
            <a:r>
              <a:rPr lang="en-US" sz="4000" b="1" dirty="0">
                <a:solidFill>
                  <a:srgbClr val="C42549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²</a:t>
            </a:r>
            <a:endParaRPr lang="en-US" sz="4000" b="1" kern="0" dirty="0">
              <a:solidFill>
                <a:srgbClr val="C42549"/>
              </a:solidFill>
              <a:latin typeface="UTM Androgyne" panose="02040603050506020204" pitchFamily="18" charset="0"/>
              <a:cs typeface="Arial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9207E7-2E16-4572-9EB6-F17D91D71CC0}"/>
              </a:ext>
            </a:extLst>
          </p:cNvPr>
          <p:cNvSpPr txBox="1"/>
          <p:nvPr/>
        </p:nvSpPr>
        <p:spPr>
          <a:xfrm>
            <a:off x="2648196" y="5237980"/>
            <a:ext cx="2850075" cy="707886"/>
          </a:xfrm>
          <a:prstGeom prst="rect">
            <a:avLst/>
          </a:prstGeom>
          <a:solidFill>
            <a:srgbClr val="FF9999">
              <a:alpha val="60000"/>
            </a:srgbClr>
          </a:solidFill>
          <a:ln w="38100">
            <a:solidFill>
              <a:schemeClr val="tx2">
                <a:lumMod val="60000"/>
                <a:lumOff val="40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pPr defTabSz="914217">
              <a:buClr>
                <a:srgbClr val="000000"/>
              </a:buClr>
            </a:pPr>
            <a:r>
              <a:rPr lang="en-US" sz="4000" b="1" kern="0" dirty="0">
                <a:solidFill>
                  <a:srgbClr val="C42549"/>
                </a:solidFill>
                <a:latin typeface="UTM Androgyne" panose="02040603050506020204" pitchFamily="18" charset="0"/>
                <a:cs typeface="Arial"/>
                <a:sym typeface="Arial"/>
              </a:rPr>
              <a:t>A. </a:t>
            </a:r>
            <a:r>
              <a:rPr lang="en-US" sz="4000" b="1" dirty="0">
                <a:solidFill>
                  <a:srgbClr val="C42549"/>
                </a:solidFill>
                <a:latin typeface="UTM Androgyne" panose="02040603050506020204" pitchFamily="18" charset="0"/>
                <a:cs typeface="Times New Roman" pitchFamily="18" charset="0"/>
              </a:rPr>
              <a:t>12 cm</a:t>
            </a:r>
            <a:r>
              <a:rPr lang="en-US" sz="4000" b="1" dirty="0">
                <a:solidFill>
                  <a:srgbClr val="C42549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²</a:t>
            </a:r>
            <a:endParaRPr lang="en-US" sz="4000" b="1" dirty="0">
              <a:solidFill>
                <a:srgbClr val="C42549"/>
              </a:solidFill>
              <a:latin typeface="UTM Androgyne" panose="02040603050506020204" pitchFamily="18" charset="0"/>
              <a:cs typeface="Times New Roman" pitchFamily="18" charset="0"/>
            </a:endParaRPr>
          </a:p>
        </p:txBody>
      </p:sp>
      <p:pic>
        <p:nvPicPr>
          <p:cNvPr id="4" name="Picture 3" descr="A picture containing doll, toy&#10;&#10;Description automatically generated">
            <a:extLst>
              <a:ext uri="{FF2B5EF4-FFF2-40B4-BE49-F238E27FC236}">
                <a16:creationId xmlns:a16="http://schemas.microsoft.com/office/drawing/2014/main" id="{6D09F96B-FD49-4F8D-B9D9-07350E9F168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86" b="50000" l="2694" r="38552">
                        <a14:foregroundMark x1="25421" y1="14048" x2="10606" y2="8571"/>
                        <a14:foregroundMark x1="10606" y1="8571" x2="2525" y2="24762"/>
                        <a14:foregroundMark x1="2525" y1="24762" x2="12121" y2="45000"/>
                        <a14:foregroundMark x1="12121" y1="45000" x2="24411" y2="49286"/>
                        <a14:foregroundMark x1="24411" y1="49286" x2="37879" y2="35952"/>
                        <a14:foregroundMark x1="37879" y1="35952" x2="35690" y2="24524"/>
                        <a14:foregroundMark x1="35690" y1="24524" x2="23737" y2="12857"/>
                        <a14:foregroundMark x1="26431" y1="11905" x2="19529" y2="15714"/>
                        <a14:foregroundMark x1="19529" y1="15714" x2="16498" y2="30714"/>
                        <a14:foregroundMark x1="16498" y1="30714" x2="24916" y2="11190"/>
                        <a14:foregroundMark x1="24916" y1="11190" x2="17340" y2="4286"/>
                        <a14:foregroundMark x1="20202" y1="15000" x2="11111" y2="22143"/>
                        <a14:foregroundMark x1="11111" y1="22143" x2="12458" y2="5238"/>
                        <a14:foregroundMark x1="7744" y1="16905" x2="4714" y2="24048"/>
                        <a14:foregroundMark x1="4714" y1="24048" x2="12121" y2="44524"/>
                        <a14:foregroundMark x1="12121" y1="44524" x2="15993" y2="31190"/>
                        <a14:foregroundMark x1="15993" y1="31190" x2="9596" y2="21190"/>
                        <a14:foregroundMark x1="21717" y1="35952" x2="17003" y2="42381"/>
                        <a14:foregroundMark x1="17003" y1="42381" x2="18687" y2="50000"/>
                        <a14:foregroundMark x1="18687" y1="50000" x2="19697" y2="33095"/>
                        <a14:foregroundMark x1="19697" y1="33095" x2="15825" y2="27857"/>
                        <a14:foregroundMark x1="27609" y1="31667" x2="26936" y2="37143"/>
                        <a14:foregroundMark x1="26936" y1="37143" x2="33165" y2="29286"/>
                        <a14:foregroundMark x1="33165" y1="29286" x2="30640" y2="21429"/>
                        <a14:foregroundMark x1="35354" y1="30476" x2="36364" y2="38810"/>
                        <a14:foregroundMark x1="36364" y1="38810" x2="35690" y2="31905"/>
                        <a14:foregroundMark x1="35690" y1="31905" x2="32997" y2="31190"/>
                        <a14:foregroundMark x1="35859" y1="35238" x2="38552" y2="32381"/>
                        <a14:foregroundMark x1="34175" y1="28810" x2="27946" y2="20238"/>
                        <a14:foregroundMark x1="27946" y1="20238" x2="13636" y2="20000"/>
                        <a14:foregroundMark x1="13636" y1="20000" x2="20202" y2="33810"/>
                        <a14:foregroundMark x1="20202" y1="33810" x2="23401" y2="22381"/>
                        <a14:foregroundMark x1="17003" y1="8333" x2="12626" y2="12619"/>
                        <a14:foregroundMark x1="12626" y1="12619" x2="7071" y2="36905"/>
                        <a14:foregroundMark x1="7071" y1="36905" x2="23737" y2="40952"/>
                        <a14:foregroundMark x1="23737" y1="40952" x2="25084" y2="17381"/>
                        <a14:foregroundMark x1="25084" y1="17381" x2="22222" y2="11667"/>
                        <a14:foregroundMark x1="18855" y1="11667" x2="9933" y2="12619"/>
                        <a14:foregroundMark x1="9933" y1="12619" x2="2694" y2="28333"/>
                        <a14:foregroundMark x1="2694" y1="28333" x2="15152" y2="38333"/>
                        <a14:foregroundMark x1="15152" y1="38333" x2="14646" y2="12857"/>
                        <a14:foregroundMark x1="16835" y1="13333" x2="10943" y2="30238"/>
                        <a14:foregroundMark x1="10943" y1="30238" x2="16162" y2="43571"/>
                        <a14:foregroundMark x1="16162" y1="43571" x2="18687" y2="32143"/>
                        <a14:foregroundMark x1="18687" y1="32143" x2="18687" y2="32143"/>
                        <a14:foregroundMark x1="18519" y1="33571" x2="16667" y2="43571"/>
                        <a14:foregroundMark x1="16667" y1="43571" x2="22896" y2="30952"/>
                        <a14:foregroundMark x1="22896" y1="30952" x2="22391" y2="30238"/>
                        <a14:foregroundMark x1="16835" y1="31667" x2="11111" y2="35238"/>
                        <a14:foregroundMark x1="11111" y1="35238" x2="10438" y2="45714"/>
                        <a14:foregroundMark x1="10438" y1="45714" x2="20034" y2="28571"/>
                        <a14:foregroundMark x1="20034" y1="28571" x2="19697" y2="25952"/>
                        <a14:foregroundMark x1="20875" y1="30952" x2="20034" y2="45714"/>
                        <a14:foregroundMark x1="20034" y1="45714" x2="22896" y2="39762"/>
                        <a14:foregroundMark x1="22896" y1="39762" x2="21044" y2="26667"/>
                        <a14:foregroundMark x1="21044" y1="26667" x2="21044" y2="26667"/>
                        <a14:foregroundMark x1="29293" y1="29524" x2="27104" y2="35952"/>
                        <a14:foregroundMark x1="27104" y1="35952" x2="31650" y2="34048"/>
                        <a14:foregroundMark x1="31650" y1="34048" x2="28451" y2="27857"/>
                        <a14:foregroundMark x1="30135" y1="29286" x2="20370" y2="37619"/>
                        <a14:foregroundMark x1="20370" y1="37619" x2="28114" y2="24286"/>
                        <a14:foregroundMark x1="23401" y1="20238" x2="12458" y2="33810"/>
                        <a14:foregroundMark x1="12458" y1="33810" x2="16835" y2="36905"/>
                        <a14:foregroundMark x1="16835" y1="36905" x2="19697" y2="19762"/>
                        <a14:foregroundMark x1="19865" y1="10714" x2="12963" y2="13571"/>
                        <a14:foregroundMark x1="12963" y1="13571" x2="9259" y2="24524"/>
                        <a14:foregroundMark x1="9259" y1="24524" x2="23569" y2="15476"/>
                        <a14:foregroundMark x1="23569" y1="15476" x2="23906" y2="12857"/>
                        <a14:foregroundMark x1="22727" y1="9762" x2="17003" y2="12857"/>
                        <a14:foregroundMark x1="17003" y1="12857" x2="24411" y2="26905"/>
                        <a14:foregroundMark x1="24411" y1="26905" x2="27273" y2="12857"/>
                        <a14:foregroundMark x1="27273" y1="12857" x2="24242" y2="6190"/>
                        <a14:foregroundMark x1="31987" y1="17143" x2="30471" y2="27381"/>
                        <a14:foregroundMark x1="30471" y1="27381" x2="32155" y2="19048"/>
                        <a14:foregroundMark x1="32155" y1="19048" x2="31818" y2="17143"/>
                        <a14:foregroundMark x1="33502" y1="19524" x2="32997" y2="28333"/>
                        <a14:foregroundMark x1="32997" y1="28333" x2="32660" y2="14762"/>
                        <a14:foregroundMark x1="34007" y1="32143" x2="38552" y2="36429"/>
                        <a14:foregroundMark x1="38552" y1="36429" x2="35690" y2="30952"/>
                        <a14:foregroundMark x1="37542" y1="39048" x2="28283" y2="35952"/>
                        <a14:foregroundMark x1="28283" y1="35952" x2="18013" y2="47143"/>
                        <a14:foregroundMark x1="18013" y1="47143" x2="25421" y2="40000"/>
                        <a14:foregroundMark x1="25421" y1="40000" x2="26768" y2="32857"/>
                        <a14:foregroundMark x1="25926" y1="32619" x2="7576" y2="30476"/>
                        <a14:foregroundMark x1="7576" y1="30476" x2="12290" y2="46190"/>
                        <a14:foregroundMark x1="12290" y1="46190" x2="21212" y2="24762"/>
                        <a14:foregroundMark x1="21212" y1="24762" x2="17003" y2="11905"/>
                        <a14:foregroundMark x1="16667" y1="19048" x2="17508" y2="37619"/>
                        <a14:foregroundMark x1="17508" y1="37619" x2="24242" y2="45238"/>
                        <a14:foregroundMark x1="24242" y1="45238" x2="18350" y2="14762"/>
                        <a14:foregroundMark x1="18350" y1="14762" x2="11953" y2="12857"/>
                        <a14:foregroundMark x1="11953" y1="12857" x2="11785" y2="130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0565" b="47630"/>
          <a:stretch/>
        </p:blipFill>
        <p:spPr>
          <a:xfrm>
            <a:off x="6096000" y="1439986"/>
            <a:ext cx="5510150" cy="5173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78359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F6BC7B3-E496-48DE-BC9F-E2ECFDF9E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CE7510D-93DE-4CBE-8A5A-0910AF7930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898" y="-504930"/>
            <a:ext cx="6711340" cy="671134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D8D6319-DD24-482B-997A-2A76317185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314" y="0"/>
            <a:ext cx="2575795" cy="285074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058C7B1-49C9-4948-AA40-6121B43C97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45497" y="-1"/>
            <a:ext cx="4994901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123EE4B-64A4-48E3-B8E4-5E7F6CCA201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612"/>
          <a:stretch/>
        </p:blipFill>
        <p:spPr>
          <a:xfrm>
            <a:off x="0" y="5140229"/>
            <a:ext cx="12304734" cy="1717770"/>
          </a:xfrm>
          <a:prstGeom prst="rect">
            <a:avLst/>
          </a:prstGeom>
        </p:spPr>
      </p:pic>
      <p:sp>
        <p:nvSpPr>
          <p:cNvPr id="11" name="标题 1">
            <a:extLst>
              <a:ext uri="{FF2B5EF4-FFF2-40B4-BE49-F238E27FC236}">
                <a16:creationId xmlns:a16="http://schemas.microsoft.com/office/drawing/2014/main" id="{5D4E3642-500B-4A0D-B8BC-F5402178E0E3}"/>
              </a:ext>
            </a:extLst>
          </p:cNvPr>
          <p:cNvSpPr txBox="1">
            <a:spLocks/>
          </p:cNvSpPr>
          <p:nvPr/>
        </p:nvSpPr>
        <p:spPr>
          <a:xfrm>
            <a:off x="2399859" y="2115746"/>
            <a:ext cx="3583980" cy="20425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0" i="0" u="none" strike="noStrike" kern="1200" cap="none" spc="0" normalizeH="0" baseline="0" noProof="0" dirty="0" smtClean="0">
                <a:ln w="28575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merican Sans" panose="02040603050506020204" pitchFamily="18" charset="0"/>
                <a:ea typeface="+mn-ea"/>
                <a:cs typeface="+mn-ea"/>
                <a:sym typeface="+mn-lt"/>
              </a:rPr>
              <a:t>02</a:t>
            </a:r>
            <a:endParaRPr kumimoji="0" lang="zh-CN" altLang="en-US" sz="9600" b="0" i="0" u="none" strike="noStrike" kern="1200" cap="none" spc="0" normalizeH="0" baseline="0" noProof="0" dirty="0">
              <a:ln w="28575">
                <a:noFill/>
              </a:ln>
              <a:solidFill>
                <a:prstClr val="black"/>
              </a:solidFill>
              <a:effectLst/>
              <a:uLnTx/>
              <a:uFillTx/>
              <a:latin typeface="UTM American Sans" panose="02040603050506020204" pitchFamily="18" charset="0"/>
              <a:ea typeface="+mn-ea"/>
              <a:cs typeface="+mn-ea"/>
              <a:sym typeface="+mn-lt"/>
            </a:endParaRPr>
          </a:p>
        </p:txBody>
      </p:sp>
      <p:sp>
        <p:nvSpPr>
          <p:cNvPr id="12" name="标题 1">
            <a:extLst>
              <a:ext uri="{FF2B5EF4-FFF2-40B4-BE49-F238E27FC236}">
                <a16:creationId xmlns:a16="http://schemas.microsoft.com/office/drawing/2014/main" id="{83207D33-C03A-46AF-B5F7-4DCC3571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4423" y="2495716"/>
            <a:ext cx="6228799" cy="1325563"/>
          </a:xfrm>
        </p:spPr>
        <p:txBody>
          <a:bodyPr>
            <a:noAutofit/>
          </a:bodyPr>
          <a:lstStyle/>
          <a:p>
            <a:pPr algn="ctr"/>
            <a:r>
              <a:rPr lang="en-US" altLang="zh-CN" sz="11500" dirty="0" err="1" smtClean="0">
                <a:ln w="28575">
                  <a:noFill/>
                </a:ln>
                <a:solidFill>
                  <a:srgbClr val="DF767E"/>
                </a:solidFill>
                <a:latin typeface="UTM American Sans" panose="02040603050506020204" pitchFamily="18" charset="0"/>
                <a:ea typeface="+mn-ea"/>
                <a:cs typeface="+mn-ea"/>
                <a:sym typeface="+mn-lt"/>
              </a:rPr>
              <a:t>Luyện</a:t>
            </a:r>
            <a:r>
              <a:rPr lang="en-US" altLang="zh-CN" sz="11500" dirty="0" smtClean="0">
                <a:ln w="28575">
                  <a:noFill/>
                </a:ln>
                <a:solidFill>
                  <a:srgbClr val="DF767E"/>
                </a:solidFill>
                <a:latin typeface="UTM American Sans" panose="02040603050506020204" pitchFamily="18" charset="0"/>
                <a:ea typeface="+mn-ea"/>
                <a:cs typeface="+mn-ea"/>
                <a:sym typeface="+mn-lt"/>
              </a:rPr>
              <a:t/>
            </a:r>
            <a:br>
              <a:rPr lang="en-US" altLang="zh-CN" sz="11500" dirty="0" smtClean="0">
                <a:ln w="28575">
                  <a:noFill/>
                </a:ln>
                <a:solidFill>
                  <a:srgbClr val="DF767E"/>
                </a:solidFill>
                <a:latin typeface="UTM American Sans" panose="02040603050506020204" pitchFamily="18" charset="0"/>
                <a:ea typeface="+mn-ea"/>
                <a:cs typeface="+mn-ea"/>
                <a:sym typeface="+mn-lt"/>
              </a:rPr>
            </a:br>
            <a:r>
              <a:rPr lang="en-US" altLang="zh-CN" sz="11500" dirty="0" err="1" smtClean="0">
                <a:ln w="28575">
                  <a:noFill/>
                </a:ln>
                <a:solidFill>
                  <a:srgbClr val="DF767E"/>
                </a:solidFill>
                <a:latin typeface="UTM American Sans" panose="02040603050506020204" pitchFamily="18" charset="0"/>
                <a:ea typeface="+mn-ea"/>
                <a:cs typeface="+mn-ea"/>
                <a:sym typeface="+mn-lt"/>
              </a:rPr>
              <a:t>tập</a:t>
            </a:r>
            <a:endParaRPr lang="zh-CN" altLang="en-US" sz="11500" dirty="0">
              <a:ln w="28575">
                <a:noFill/>
              </a:ln>
              <a:solidFill>
                <a:srgbClr val="DF767E"/>
              </a:solidFill>
              <a:latin typeface="UTM American Sans" panose="02040603050506020204" pitchFamily="18" charset="0"/>
              <a:ea typeface="+mn-ea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05713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text, envelope&#10;&#10;Description automatically generated">
            <a:extLst>
              <a:ext uri="{FF2B5EF4-FFF2-40B4-BE49-F238E27FC236}">
                <a16:creationId xmlns:a16="http://schemas.microsoft.com/office/drawing/2014/main" id="{88C12F9C-1966-41F4-A4D8-3A1A6C88A0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38461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8623036-7224-4076-95BB-22B7CF96C335}"/>
              </a:ext>
            </a:extLst>
          </p:cNvPr>
          <p:cNvSpPr txBox="1"/>
          <p:nvPr/>
        </p:nvSpPr>
        <p:spPr>
          <a:xfrm>
            <a:off x="1700354" y="2367171"/>
            <a:ext cx="8701644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3200" dirty="0">
                <a:latin typeface="UTM Alberta Heavy" panose="02040603050506020204" pitchFamily="18" charset="0"/>
                <a:ea typeface="Times New Roman" panose="02020603050405020304" pitchFamily="18" charset="0"/>
              </a:rPr>
              <a:t>-</a:t>
            </a:r>
            <a:r>
              <a:rPr lang="nl-NL" sz="3200" dirty="0" smtClean="0">
                <a:effectLst/>
                <a:latin typeface="UTM Alberta Heavy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nl-NL" sz="4400" dirty="0">
                <a:effectLst/>
                <a:latin typeface="UTM Alberta Heavy" panose="02040603050506020204" pitchFamily="18" charset="0"/>
                <a:ea typeface="Times New Roman" panose="02020603050405020304" pitchFamily="18" charset="0"/>
              </a:rPr>
              <a:t>Nhận biết được hình thoi và một số đặc điểm của nó.</a:t>
            </a:r>
            <a:endParaRPr lang="en-US" sz="4000" dirty="0">
              <a:effectLst/>
              <a:latin typeface="UTM Alberta Heavy" panose="020406030505060202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nl-NL" sz="4400" dirty="0" smtClean="0">
                <a:effectLst/>
                <a:latin typeface="UTM Alberta Heavy" panose="02040603050506020204" pitchFamily="18" charset="0"/>
                <a:ea typeface="Times New Roman" panose="02020603050405020304" pitchFamily="18" charset="0"/>
              </a:rPr>
              <a:t>- Tính </a:t>
            </a:r>
            <a:r>
              <a:rPr lang="nl-NL" sz="4400" dirty="0">
                <a:effectLst/>
                <a:latin typeface="UTM Alberta Heavy" panose="02040603050506020204" pitchFamily="18" charset="0"/>
                <a:ea typeface="Times New Roman" panose="02020603050405020304" pitchFamily="18" charset="0"/>
              </a:rPr>
              <a:t>được diện tích hình thoi</a:t>
            </a:r>
            <a:r>
              <a:rPr lang="nl-NL" sz="4400" dirty="0" smtClean="0">
                <a:effectLst/>
                <a:latin typeface="UTM Alberta Heavy" panose="02040603050506020204" pitchFamily="18" charset="0"/>
                <a:ea typeface="Times New Roman" panose="02020603050405020304" pitchFamily="18" charset="0"/>
              </a:rPr>
              <a:t>.</a:t>
            </a:r>
            <a:endParaRPr lang="en-US" sz="4000" dirty="0">
              <a:effectLst/>
              <a:latin typeface="UTM Alberta Heavy" panose="020406030505060202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6" name="Picture 15" descr="Chart, bubble chart&#10;&#10;Description automatically generated">
            <a:extLst>
              <a:ext uri="{FF2B5EF4-FFF2-40B4-BE49-F238E27FC236}">
                <a16:creationId xmlns:a16="http://schemas.microsoft.com/office/drawing/2014/main" id="{9DF905C8-011B-4331-9452-FC52E94BD1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3832" b="96322" l="9903" r="46807">
                        <a14:foregroundMark x1="14915" y1="85408" x2="9943" y2="90542"/>
                        <a14:foregroundMark x1="9943" y1="90542" x2="11601" y2="93048"/>
                        <a14:foregroundMark x1="43816" y1="85085" x2="46807" y2="92603"/>
                        <a14:foregroundMark x1="46807" y1="92603" x2="43048" y2="93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54" t="82286" r="51397" b="2097"/>
          <a:stretch/>
        </p:blipFill>
        <p:spPr>
          <a:xfrm>
            <a:off x="3160058" y="1059056"/>
            <a:ext cx="5782235" cy="158735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1EA2EAC-A39F-40F4-A050-1ADFD71518EA}"/>
              </a:ext>
            </a:extLst>
          </p:cNvPr>
          <p:cNvSpPr txBox="1"/>
          <p:nvPr/>
        </p:nvSpPr>
        <p:spPr>
          <a:xfrm>
            <a:off x="3415553" y="1251449"/>
            <a:ext cx="58494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chemeClr val="accent2">
                    <a:lumMod val="75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UTM Netmuc KT" panose="02040603050506020204" pitchFamily="18" charset="0"/>
              </a:rPr>
              <a:t>YÊU CẦU CẦN ĐẠT</a:t>
            </a:r>
            <a:endParaRPr lang="en-US" sz="5400" b="1" dirty="0">
              <a:solidFill>
                <a:schemeClr val="accent2">
                  <a:lumMod val="75000"/>
                </a:schemeClr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UTM Netmuc KT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908926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5AFD2637-0342-4858-90C9-A292E88513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  <p:sp>
        <p:nvSpPr>
          <p:cNvPr id="13" name="Rounded Rectangle 1">
            <a:extLst>
              <a:ext uri="{FF2B5EF4-FFF2-40B4-BE49-F238E27FC236}">
                <a16:creationId xmlns:a16="http://schemas.microsoft.com/office/drawing/2014/main" id="{01A37C18-1A7F-470C-8BD9-9050118948D2}"/>
              </a:ext>
            </a:extLst>
          </p:cNvPr>
          <p:cNvSpPr/>
          <p:nvPr/>
        </p:nvSpPr>
        <p:spPr>
          <a:xfrm>
            <a:off x="545275" y="406728"/>
            <a:ext cx="10905507" cy="6044542"/>
          </a:xfrm>
          <a:prstGeom prst="roundRect">
            <a:avLst>
              <a:gd name="adj" fmla="val 8946"/>
            </a:avLst>
          </a:prstGeom>
          <a:solidFill>
            <a:schemeClr val="bg1">
              <a:alpha val="83000"/>
            </a:schemeClr>
          </a:solidFill>
          <a:ln w="57150">
            <a:solidFill>
              <a:srgbClr val="CC66FF"/>
            </a:solidFill>
            <a:prstDash val="dash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43B3A4-1AC4-4AC5-B0B0-B0B1260BF1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3202" y="2628236"/>
            <a:ext cx="1070696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altLang="en-US" sz="40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altLang="en-US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altLang="en-US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alt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chéo</a:t>
            </a:r>
            <a:r>
              <a:rPr lang="en-US" alt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là: </a:t>
            </a:r>
            <a:r>
              <a:rPr lang="en-US" alt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30cm, 7dm.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968872-34E5-4F0D-94DC-3D1D937D9104}"/>
              </a:ext>
            </a:extLst>
          </p:cNvPr>
          <p:cNvSpPr txBox="1"/>
          <p:nvPr/>
        </p:nvSpPr>
        <p:spPr>
          <a:xfrm>
            <a:off x="933202" y="832622"/>
            <a:ext cx="1012965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Tx/>
              <a:buNone/>
              <a:defRPr/>
            </a:pPr>
            <a:r>
              <a:rPr lang="en-US" sz="4400" dirty="0">
                <a:solidFill>
                  <a:srgbClr val="C42549"/>
                </a:solidFill>
                <a:latin typeface="UTM Alberta Heavy" panose="02040603050506020204" pitchFamily="18" charset="0"/>
                <a:ea typeface="Yu Gothic Light" panose="020B0300000000000000" pitchFamily="34" charset="-128"/>
                <a:cs typeface="Times New Roman" pitchFamily="18" charset="0"/>
              </a:rPr>
              <a:t>Bài 1: </a:t>
            </a:r>
            <a:r>
              <a:rPr lang="en-US" sz="4400" dirty="0" err="1">
                <a:solidFill>
                  <a:srgbClr val="C42549"/>
                </a:solidFill>
                <a:latin typeface="UTM Alberta Heavy" panose="02040603050506020204" pitchFamily="18" charset="0"/>
                <a:ea typeface="Yu Gothic Light" panose="020B0300000000000000" pitchFamily="34" charset="-128"/>
                <a:cs typeface="Times New Roman" pitchFamily="18" charset="0"/>
              </a:rPr>
              <a:t>Tính</a:t>
            </a:r>
            <a:r>
              <a:rPr lang="en-US" sz="4400" dirty="0">
                <a:solidFill>
                  <a:srgbClr val="C42549"/>
                </a:solidFill>
                <a:latin typeface="UTM Alberta Heavy" panose="02040603050506020204" pitchFamily="18" charset="0"/>
                <a:ea typeface="Yu Gothic Light" panose="020B0300000000000000" pitchFamily="34" charset="-128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C42549"/>
                </a:solidFill>
                <a:latin typeface="UTM Alberta Heavy" panose="02040603050506020204" pitchFamily="18" charset="0"/>
                <a:ea typeface="Yu Gothic Light" panose="020B0300000000000000" pitchFamily="34" charset="-128"/>
                <a:cs typeface="Times New Roman" pitchFamily="18" charset="0"/>
              </a:rPr>
              <a:t>diện</a:t>
            </a:r>
            <a:r>
              <a:rPr lang="en-US" sz="4400" dirty="0">
                <a:solidFill>
                  <a:srgbClr val="C42549"/>
                </a:solidFill>
                <a:latin typeface="UTM Alberta Heavy" panose="02040603050506020204" pitchFamily="18" charset="0"/>
                <a:ea typeface="Yu Gothic Light" panose="020B0300000000000000" pitchFamily="34" charset="-128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C42549"/>
                </a:solidFill>
                <a:latin typeface="UTM Alberta Heavy" panose="02040603050506020204" pitchFamily="18" charset="0"/>
                <a:ea typeface="Yu Gothic Light" panose="020B0300000000000000" pitchFamily="34" charset="-128"/>
                <a:cs typeface="Times New Roman" pitchFamily="18" charset="0"/>
              </a:rPr>
              <a:t>tích</a:t>
            </a:r>
            <a:r>
              <a:rPr lang="en-US" sz="4400" dirty="0">
                <a:solidFill>
                  <a:srgbClr val="C42549"/>
                </a:solidFill>
                <a:latin typeface="UTM Alberta Heavy" panose="02040603050506020204" pitchFamily="18" charset="0"/>
                <a:ea typeface="Yu Gothic Light" panose="020B0300000000000000" pitchFamily="34" charset="-128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C42549"/>
                </a:solidFill>
                <a:latin typeface="UTM Alberta Heavy" panose="02040603050506020204" pitchFamily="18" charset="0"/>
                <a:ea typeface="Yu Gothic Light" panose="020B0300000000000000" pitchFamily="34" charset="-128"/>
                <a:cs typeface="Times New Roman" pitchFamily="18" charset="0"/>
              </a:rPr>
              <a:t>hình</a:t>
            </a:r>
            <a:r>
              <a:rPr lang="en-US" sz="4400" dirty="0">
                <a:solidFill>
                  <a:srgbClr val="C42549"/>
                </a:solidFill>
                <a:latin typeface="UTM Alberta Heavy" panose="02040603050506020204" pitchFamily="18" charset="0"/>
                <a:ea typeface="Yu Gothic Light" panose="020B0300000000000000" pitchFamily="34" charset="-128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C42549"/>
                </a:solidFill>
                <a:latin typeface="UTM Alberta Heavy" panose="02040603050506020204" pitchFamily="18" charset="0"/>
                <a:ea typeface="Yu Gothic Light" panose="020B0300000000000000" pitchFamily="34" charset="-128"/>
                <a:cs typeface="Times New Roman" pitchFamily="18" charset="0"/>
              </a:rPr>
              <a:t>thoi</a:t>
            </a:r>
            <a:r>
              <a:rPr lang="en-US" sz="4400" dirty="0">
                <a:solidFill>
                  <a:srgbClr val="C42549"/>
                </a:solidFill>
                <a:latin typeface="UTM Alberta Heavy" panose="02040603050506020204" pitchFamily="18" charset="0"/>
                <a:ea typeface="Yu Gothic Light" panose="020B0300000000000000" pitchFamily="34" charset="-128"/>
                <a:cs typeface="Times New Roman" pitchFamily="18" charset="0"/>
              </a:rPr>
              <a:t> , </a:t>
            </a:r>
            <a:r>
              <a:rPr lang="en-US" sz="4400" dirty="0" err="1">
                <a:solidFill>
                  <a:srgbClr val="C42549"/>
                </a:solidFill>
                <a:latin typeface="UTM Alberta Heavy" panose="02040603050506020204" pitchFamily="18" charset="0"/>
                <a:ea typeface="Yu Gothic Light" panose="020B0300000000000000" pitchFamily="34" charset="-128"/>
                <a:cs typeface="Times New Roman" pitchFamily="18" charset="0"/>
              </a:rPr>
              <a:t>biết</a:t>
            </a:r>
            <a:r>
              <a:rPr lang="en-US" sz="4400" dirty="0">
                <a:solidFill>
                  <a:srgbClr val="C42549"/>
                </a:solidFill>
                <a:latin typeface="UTM Alberta Heavy" panose="02040603050506020204" pitchFamily="18" charset="0"/>
                <a:ea typeface="Yu Gothic Light" panose="020B0300000000000000" pitchFamily="34" charset="-128"/>
                <a:cs typeface="Times New Roman" pitchFamily="18" charset="0"/>
              </a:rPr>
              <a:t>:</a:t>
            </a:r>
          </a:p>
          <a:p>
            <a:pPr>
              <a:buFontTx/>
              <a:buNone/>
              <a:defRPr/>
            </a:pPr>
            <a:endParaRPr lang="en-US" sz="4400" b="1" dirty="0">
              <a:solidFill>
                <a:srgbClr val="C42549"/>
              </a:solidFill>
              <a:latin typeface="UTM Alberta Heavy" panose="02040603050506020204" pitchFamily="18" charset="0"/>
              <a:ea typeface="Yu Gothic Light" panose="020B0300000000000000" pitchFamily="34" charset="-128"/>
              <a:cs typeface="Times New Roman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4181F7C-754F-43B4-9DBF-51FF5DEB9C30}"/>
              </a:ext>
            </a:extLst>
          </p:cNvPr>
          <p:cNvSpPr txBox="1"/>
          <p:nvPr/>
        </p:nvSpPr>
        <p:spPr>
          <a:xfrm>
            <a:off x="865909" y="1730429"/>
            <a:ext cx="1091797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Tx/>
              <a:buNone/>
              <a:defRPr/>
            </a:pP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chéo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là: 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19cm, 12cm.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3ECCF2-D71F-483E-91B1-51776D7D1509}"/>
              </a:ext>
            </a:extLst>
          </p:cNvPr>
          <p:cNvSpPr txBox="1"/>
          <p:nvPr/>
        </p:nvSpPr>
        <p:spPr>
          <a:xfrm>
            <a:off x="694459" y="3770994"/>
            <a:ext cx="1026423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dirty="0" err="1">
                <a:solidFill>
                  <a:srgbClr val="336600"/>
                </a:solidFill>
                <a:latin typeface="UTM Androgyne" panose="02040603050506020204" pitchFamily="18" charset="0"/>
                <a:cs typeface="Times New Roman" pitchFamily="18" charset="0"/>
              </a:rPr>
              <a:t>Diện</a:t>
            </a:r>
            <a:r>
              <a:rPr lang="en-US" sz="5400" dirty="0">
                <a:solidFill>
                  <a:srgbClr val="336600"/>
                </a:solidFill>
                <a:latin typeface="UTM Androgyne" panose="02040603050506020204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336600"/>
                </a:solidFill>
                <a:latin typeface="UTM Androgyne" panose="02040603050506020204" pitchFamily="18" charset="0"/>
                <a:cs typeface="Times New Roman" pitchFamily="18" charset="0"/>
              </a:rPr>
              <a:t>tích</a:t>
            </a:r>
            <a:r>
              <a:rPr lang="en-US" sz="5400" dirty="0">
                <a:solidFill>
                  <a:srgbClr val="336600"/>
                </a:solidFill>
                <a:latin typeface="UTM Androgyne" panose="02040603050506020204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336600"/>
                </a:solidFill>
                <a:latin typeface="UTM Androgyne" panose="02040603050506020204" pitchFamily="18" charset="0"/>
                <a:cs typeface="Times New Roman" pitchFamily="18" charset="0"/>
              </a:rPr>
              <a:t>hình</a:t>
            </a:r>
            <a:r>
              <a:rPr lang="en-US" sz="5400" dirty="0">
                <a:solidFill>
                  <a:srgbClr val="336600"/>
                </a:solidFill>
                <a:latin typeface="UTM Androgyne" panose="02040603050506020204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336600"/>
                </a:solidFill>
                <a:latin typeface="UTM Androgyne" panose="02040603050506020204" pitchFamily="18" charset="0"/>
                <a:cs typeface="Times New Roman" pitchFamily="18" charset="0"/>
              </a:rPr>
              <a:t>thoi</a:t>
            </a:r>
            <a:r>
              <a:rPr lang="en-US" sz="5400" dirty="0">
                <a:solidFill>
                  <a:srgbClr val="336600"/>
                </a:solidFill>
                <a:latin typeface="UTM Androgyne" panose="02040603050506020204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336600"/>
                </a:solidFill>
                <a:latin typeface="UTM Androgyne" panose="02040603050506020204" pitchFamily="18" charset="0"/>
                <a:cs typeface="Times New Roman" pitchFamily="18" charset="0"/>
              </a:rPr>
              <a:t>bằng</a:t>
            </a:r>
            <a:r>
              <a:rPr lang="en-US" sz="5400" dirty="0">
                <a:solidFill>
                  <a:srgbClr val="336600"/>
                </a:solidFill>
                <a:latin typeface="UTM Androgyne" panose="02040603050506020204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5400" b="1" dirty="0" err="1">
                <a:solidFill>
                  <a:srgbClr val="C42549"/>
                </a:solidFill>
                <a:latin typeface="UTM Androgyne" panose="02040603050506020204" pitchFamily="18" charset="0"/>
                <a:cs typeface="Times New Roman" pitchFamily="18" charset="0"/>
              </a:rPr>
              <a:t>tích</a:t>
            </a:r>
            <a:r>
              <a:rPr lang="en-US" sz="5400" b="1" dirty="0">
                <a:solidFill>
                  <a:srgbClr val="C42549"/>
                </a:solidFill>
                <a:latin typeface="UTM Androgyne" panose="02040603050506020204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C42549"/>
                </a:solidFill>
                <a:latin typeface="UTM Androgyne" panose="02040603050506020204" pitchFamily="18" charset="0"/>
                <a:cs typeface="Times New Roman" pitchFamily="18" charset="0"/>
              </a:rPr>
              <a:t>độ</a:t>
            </a:r>
            <a:r>
              <a:rPr lang="en-US" sz="5400" b="1" dirty="0">
                <a:solidFill>
                  <a:srgbClr val="C42549"/>
                </a:solidFill>
                <a:latin typeface="UTM Androgyne" panose="02040603050506020204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C42549"/>
                </a:solidFill>
                <a:latin typeface="UTM Androgyne" panose="02040603050506020204" pitchFamily="18" charset="0"/>
                <a:cs typeface="Times New Roman" pitchFamily="18" charset="0"/>
              </a:rPr>
              <a:t>dài</a:t>
            </a:r>
            <a:r>
              <a:rPr lang="en-US" sz="5400" b="1" dirty="0">
                <a:solidFill>
                  <a:srgbClr val="C42549"/>
                </a:solidFill>
                <a:latin typeface="UTM Androgyne" panose="02040603050506020204" pitchFamily="18" charset="0"/>
                <a:cs typeface="Times New Roman" pitchFamily="18" charset="0"/>
              </a:rPr>
              <a:t> 2 </a:t>
            </a:r>
            <a:r>
              <a:rPr lang="en-US" sz="5400" b="1" dirty="0" err="1">
                <a:solidFill>
                  <a:srgbClr val="C42549"/>
                </a:solidFill>
                <a:latin typeface="UTM Androgyne" panose="02040603050506020204" pitchFamily="18" charset="0"/>
                <a:cs typeface="Times New Roman" pitchFamily="18" charset="0"/>
              </a:rPr>
              <a:t>đường</a:t>
            </a:r>
            <a:r>
              <a:rPr lang="en-US" sz="5400" b="1" dirty="0">
                <a:solidFill>
                  <a:srgbClr val="C42549"/>
                </a:solidFill>
                <a:latin typeface="UTM Androgyne" panose="02040603050506020204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C42549"/>
                </a:solidFill>
                <a:latin typeface="UTM Androgyne" panose="02040603050506020204" pitchFamily="18" charset="0"/>
                <a:cs typeface="Times New Roman" pitchFamily="18" charset="0"/>
              </a:rPr>
              <a:t>chéo</a:t>
            </a:r>
            <a:r>
              <a:rPr lang="en-US" sz="5400" b="1" dirty="0">
                <a:solidFill>
                  <a:srgbClr val="C42549"/>
                </a:solidFill>
                <a:latin typeface="UTM Androgyne" panose="02040603050506020204" pitchFamily="18" charset="0"/>
                <a:cs typeface="Times New Roman" pitchFamily="18" charset="0"/>
              </a:rPr>
              <a:t> chia 2</a:t>
            </a:r>
            <a:r>
              <a:rPr lang="en-US" sz="5400" dirty="0">
                <a:solidFill>
                  <a:srgbClr val="336600"/>
                </a:solidFill>
                <a:latin typeface="UTM Androgyne" panose="02040603050506020204" pitchFamily="18" charset="0"/>
                <a:cs typeface="Times New Roman" pitchFamily="18" charset="0"/>
              </a:rPr>
              <a:t> 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257640665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5AFD2637-0342-4858-90C9-A292E88513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  <p:sp>
        <p:nvSpPr>
          <p:cNvPr id="13" name="Rounded Rectangle 1">
            <a:extLst>
              <a:ext uri="{FF2B5EF4-FFF2-40B4-BE49-F238E27FC236}">
                <a16:creationId xmlns:a16="http://schemas.microsoft.com/office/drawing/2014/main" id="{01A37C18-1A7F-470C-8BD9-9050118948D2}"/>
              </a:ext>
            </a:extLst>
          </p:cNvPr>
          <p:cNvSpPr/>
          <p:nvPr/>
        </p:nvSpPr>
        <p:spPr>
          <a:xfrm>
            <a:off x="545275" y="406728"/>
            <a:ext cx="10905507" cy="6044542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968872-34E5-4F0D-94DC-3D1D937D9104}"/>
              </a:ext>
            </a:extLst>
          </p:cNvPr>
          <p:cNvSpPr txBox="1"/>
          <p:nvPr/>
        </p:nvSpPr>
        <p:spPr>
          <a:xfrm>
            <a:off x="1179615" y="760580"/>
            <a:ext cx="1012965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Tx/>
              <a:buNone/>
              <a:defRPr/>
            </a:pPr>
            <a:r>
              <a:rPr lang="en-US" sz="4400" dirty="0">
                <a:solidFill>
                  <a:srgbClr val="C42549"/>
                </a:solidFill>
                <a:latin typeface="UTM Alberta Heavy" panose="02040603050506020204" pitchFamily="18" charset="0"/>
                <a:ea typeface="Yu Gothic Light" panose="020B0300000000000000" pitchFamily="34" charset="-128"/>
                <a:cs typeface="Times New Roman" pitchFamily="18" charset="0"/>
              </a:rPr>
              <a:t>Bài 1: </a:t>
            </a:r>
            <a:r>
              <a:rPr lang="en-US" sz="4400" dirty="0" err="1">
                <a:solidFill>
                  <a:srgbClr val="C42549"/>
                </a:solidFill>
                <a:latin typeface="UTM Alberta Heavy" panose="02040603050506020204" pitchFamily="18" charset="0"/>
                <a:ea typeface="Yu Gothic Light" panose="020B0300000000000000" pitchFamily="34" charset="-128"/>
                <a:cs typeface="Times New Roman" pitchFamily="18" charset="0"/>
              </a:rPr>
              <a:t>Tính</a:t>
            </a:r>
            <a:r>
              <a:rPr lang="en-US" sz="4400" dirty="0">
                <a:solidFill>
                  <a:srgbClr val="C42549"/>
                </a:solidFill>
                <a:latin typeface="UTM Alberta Heavy" panose="02040603050506020204" pitchFamily="18" charset="0"/>
                <a:ea typeface="Yu Gothic Light" panose="020B0300000000000000" pitchFamily="34" charset="-128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C42549"/>
                </a:solidFill>
                <a:latin typeface="UTM Alberta Heavy" panose="02040603050506020204" pitchFamily="18" charset="0"/>
                <a:ea typeface="Yu Gothic Light" panose="020B0300000000000000" pitchFamily="34" charset="-128"/>
                <a:cs typeface="Times New Roman" pitchFamily="18" charset="0"/>
              </a:rPr>
              <a:t>diện</a:t>
            </a:r>
            <a:r>
              <a:rPr lang="en-US" sz="4400" dirty="0">
                <a:solidFill>
                  <a:srgbClr val="C42549"/>
                </a:solidFill>
                <a:latin typeface="UTM Alberta Heavy" panose="02040603050506020204" pitchFamily="18" charset="0"/>
                <a:ea typeface="Yu Gothic Light" panose="020B0300000000000000" pitchFamily="34" charset="-128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C42549"/>
                </a:solidFill>
                <a:latin typeface="UTM Alberta Heavy" panose="02040603050506020204" pitchFamily="18" charset="0"/>
                <a:ea typeface="Yu Gothic Light" panose="020B0300000000000000" pitchFamily="34" charset="-128"/>
                <a:cs typeface="Times New Roman" pitchFamily="18" charset="0"/>
              </a:rPr>
              <a:t>tích</a:t>
            </a:r>
            <a:r>
              <a:rPr lang="en-US" sz="4400" dirty="0">
                <a:solidFill>
                  <a:srgbClr val="C42549"/>
                </a:solidFill>
                <a:latin typeface="UTM Alberta Heavy" panose="02040603050506020204" pitchFamily="18" charset="0"/>
                <a:ea typeface="Yu Gothic Light" panose="020B0300000000000000" pitchFamily="34" charset="-128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C42549"/>
                </a:solidFill>
                <a:latin typeface="UTM Alberta Heavy" panose="02040603050506020204" pitchFamily="18" charset="0"/>
                <a:ea typeface="Yu Gothic Light" panose="020B0300000000000000" pitchFamily="34" charset="-128"/>
                <a:cs typeface="Times New Roman" pitchFamily="18" charset="0"/>
              </a:rPr>
              <a:t>hình</a:t>
            </a:r>
            <a:r>
              <a:rPr lang="en-US" sz="4400" dirty="0">
                <a:solidFill>
                  <a:srgbClr val="C42549"/>
                </a:solidFill>
                <a:latin typeface="UTM Alberta Heavy" panose="02040603050506020204" pitchFamily="18" charset="0"/>
                <a:ea typeface="Yu Gothic Light" panose="020B0300000000000000" pitchFamily="34" charset="-128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C42549"/>
                </a:solidFill>
                <a:latin typeface="UTM Alberta Heavy" panose="02040603050506020204" pitchFamily="18" charset="0"/>
                <a:ea typeface="Yu Gothic Light" panose="020B0300000000000000" pitchFamily="34" charset="-128"/>
                <a:cs typeface="Times New Roman" pitchFamily="18" charset="0"/>
              </a:rPr>
              <a:t>thoi</a:t>
            </a:r>
            <a:r>
              <a:rPr lang="en-US" sz="4400" dirty="0">
                <a:solidFill>
                  <a:srgbClr val="C42549"/>
                </a:solidFill>
                <a:latin typeface="UTM Alberta Heavy" panose="02040603050506020204" pitchFamily="18" charset="0"/>
                <a:ea typeface="Yu Gothic Light" panose="020B0300000000000000" pitchFamily="34" charset="-128"/>
                <a:cs typeface="Times New Roman" pitchFamily="18" charset="0"/>
              </a:rPr>
              <a:t> , </a:t>
            </a:r>
            <a:r>
              <a:rPr lang="en-US" sz="4400" dirty="0" err="1">
                <a:solidFill>
                  <a:srgbClr val="C42549"/>
                </a:solidFill>
                <a:latin typeface="UTM Alberta Heavy" panose="02040603050506020204" pitchFamily="18" charset="0"/>
                <a:ea typeface="Yu Gothic Light" panose="020B0300000000000000" pitchFamily="34" charset="-128"/>
                <a:cs typeface="Times New Roman" pitchFamily="18" charset="0"/>
              </a:rPr>
              <a:t>biết</a:t>
            </a:r>
            <a:r>
              <a:rPr lang="en-US" sz="4400" dirty="0">
                <a:solidFill>
                  <a:srgbClr val="C42549"/>
                </a:solidFill>
                <a:latin typeface="UTM Alberta Heavy" panose="02040603050506020204" pitchFamily="18" charset="0"/>
                <a:ea typeface="Yu Gothic Light" panose="020B0300000000000000" pitchFamily="34" charset="-128"/>
                <a:cs typeface="Times New Roman" pitchFamily="18" charset="0"/>
              </a:rPr>
              <a:t>:</a:t>
            </a:r>
          </a:p>
          <a:p>
            <a:pPr>
              <a:buFontTx/>
              <a:buNone/>
              <a:defRPr/>
            </a:pPr>
            <a:endParaRPr lang="en-US" sz="4400" b="1" dirty="0">
              <a:solidFill>
                <a:srgbClr val="FF0000"/>
              </a:solidFill>
              <a:latin typeface="UTM Alberta Heavy" panose="02040603050506020204" pitchFamily="18" charset="0"/>
              <a:ea typeface="Yu Gothic Light" panose="020B0300000000000000" pitchFamily="34" charset="-128"/>
              <a:cs typeface="Times New Roman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4181F7C-754F-43B4-9DBF-51FF5DEB9C30}"/>
              </a:ext>
            </a:extLst>
          </p:cNvPr>
          <p:cNvSpPr txBox="1"/>
          <p:nvPr/>
        </p:nvSpPr>
        <p:spPr>
          <a:xfrm>
            <a:off x="1079294" y="1606428"/>
            <a:ext cx="1037148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Tx/>
              <a:buNone/>
              <a:defRPr/>
            </a:pP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chéo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là: 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19cm, 12cm.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F036DE9-8C48-4007-9C5D-DDB7900675DC}"/>
              </a:ext>
            </a:extLst>
          </p:cNvPr>
          <p:cNvSpPr txBox="1"/>
          <p:nvPr/>
        </p:nvSpPr>
        <p:spPr>
          <a:xfrm>
            <a:off x="2471199" y="2829121"/>
            <a:ext cx="10371488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lnSpc>
                <a:spcPct val="150000"/>
              </a:lnSpc>
              <a:spcAft>
                <a:spcPts val="0"/>
              </a:spcAft>
              <a:defRPr/>
            </a:pPr>
            <a:r>
              <a:rPr lang="en-US" sz="4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thoi</a:t>
            </a:r>
            <a: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là : </a:t>
            </a:r>
          </a:p>
          <a:p>
            <a:pPr eaLnBrk="1" fontAlgn="auto" hangingPunct="1">
              <a:lnSpc>
                <a:spcPct val="150000"/>
              </a:lnSpc>
              <a:spcAft>
                <a:spcPts val="0"/>
              </a:spcAft>
              <a:defRPr/>
            </a:pPr>
            <a: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(19 x 12) : 2 = 114 (cm</a:t>
            </a:r>
            <a:r>
              <a:rPr lang="en-US" sz="4000" b="1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eaLnBrk="1" fontAlgn="auto" hangingPunct="1">
              <a:lnSpc>
                <a:spcPct val="150000"/>
              </a:lnSpc>
              <a:spcAft>
                <a:spcPts val="0"/>
              </a:spcAft>
              <a:defRPr/>
            </a:pPr>
            <a: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US" sz="4000" b="1" i="1" u="sng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4000" b="1" i="1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u="sng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b="1" i="1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114 cm</a:t>
            </a:r>
            <a:r>
              <a:rPr lang="en-US" sz="4000" b="1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40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422899BD-E8AE-4ADC-AFBA-564721711D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1118" y="2560982"/>
            <a:ext cx="4762500" cy="4762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ADF7D48-D63C-408C-8808-9BD126A03A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4878" y="1724932"/>
            <a:ext cx="9027646" cy="5697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73161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lz1s5q4d">
      <a:majorFont>
        <a:latin typeface="字魂107号-萌趣欢乐体" panose="020F0302020204030204"/>
        <a:ea typeface="字魂107号-萌趣欢乐体"/>
        <a:cs typeface=""/>
      </a:majorFont>
      <a:minorFont>
        <a:latin typeface="字魂107号-萌趣欢乐体" panose="020F0502020204030204"/>
        <a:ea typeface="字魂107号-萌趣欢乐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487</TotalTime>
  <Words>627</Words>
  <Application>Microsoft Office PowerPoint</Application>
  <PresentationFormat>Widescreen</PresentationFormat>
  <Paragraphs>89</Paragraphs>
  <Slides>18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16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7" baseType="lpstr">
      <vt:lpstr>#9Slide03 Arima Madurai Black</vt:lpstr>
      <vt:lpstr>UTM Androgyne</vt:lpstr>
      <vt:lpstr>UTM Seagull</vt:lpstr>
      <vt:lpstr>#9Slide07 HoneyCream</vt:lpstr>
      <vt:lpstr>UTM Futura Extra</vt:lpstr>
      <vt:lpstr>Calibri Light</vt:lpstr>
      <vt:lpstr>Calibri</vt:lpstr>
      <vt:lpstr>UTM American Sans</vt:lpstr>
      <vt:lpstr>Arial</vt:lpstr>
      <vt:lpstr>UTM Alberta Heavy</vt:lpstr>
      <vt:lpstr>字魂107号-萌趣欢乐体</vt:lpstr>
      <vt:lpstr>UTM Netmuc KT</vt:lpstr>
      <vt:lpstr>Cambria Math</vt:lpstr>
      <vt:lpstr>Yu Gothic Light</vt:lpstr>
      <vt:lpstr>Times New Roman</vt:lpstr>
      <vt:lpstr>UTM Showcard</vt:lpstr>
      <vt:lpstr>Office Theme</vt:lpstr>
      <vt:lpstr>Office 主题​​</vt:lpstr>
      <vt:lpstr>Equation</vt:lpstr>
      <vt:lpstr>PowerPoint Presentation</vt:lpstr>
      <vt:lpstr>Khởi động</vt:lpstr>
      <vt:lpstr>PowerPoint Presentation</vt:lpstr>
      <vt:lpstr>PowerPoint Presentation</vt:lpstr>
      <vt:lpstr>PowerPoint Presentation</vt:lpstr>
      <vt:lpstr>Luyện tập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DỤNG</vt:lpstr>
      <vt:lpstr>Trong hình thoi ABCD có: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haiyen170198@gmail.com</dc:creator>
  <cp:lastModifiedBy>Windows User</cp:lastModifiedBy>
  <cp:revision>7</cp:revision>
  <dcterms:created xsi:type="dcterms:W3CDTF">2022-03-04T05:19:30Z</dcterms:created>
  <dcterms:modified xsi:type="dcterms:W3CDTF">2023-03-17T12:22:30Z</dcterms:modified>
</cp:coreProperties>
</file>