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0"/>
  </p:notesMasterIdLst>
  <p:sldIdLst>
    <p:sldId id="256" r:id="rId5"/>
    <p:sldId id="260" r:id="rId6"/>
    <p:sldId id="259" r:id="rId7"/>
    <p:sldId id="261" r:id="rId8"/>
    <p:sldId id="262" r:id="rId9"/>
    <p:sldId id="286" r:id="rId10"/>
    <p:sldId id="258" r:id="rId11"/>
    <p:sldId id="263" r:id="rId12"/>
    <p:sldId id="272" r:id="rId13"/>
    <p:sldId id="273" r:id="rId14"/>
    <p:sldId id="275" r:id="rId15"/>
    <p:sldId id="276" r:id="rId16"/>
    <p:sldId id="277" r:id="rId17"/>
    <p:sldId id="279" r:id="rId18"/>
    <p:sldId id="287" r:id="rId19"/>
  </p:sldIdLst>
  <p:sldSz cx="12192000" cy="685800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UTM Cookies" panose="02040603050506020204" pitchFamily="18" charset="0"/>
      <p:regular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UTM Loko" panose="02040603050506020204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Wingdings 2" panose="05020102010507070707" pitchFamily="18" charset="2"/>
      <p:regular r:id="rId35"/>
    </p:embeddedFont>
    <p:embeddedFont>
      <p:font typeface="Cambria Math" panose="02040503050406030204" pitchFamily="18" charset="0"/>
      <p:regular r:id="rId36"/>
    </p:embeddedFont>
    <p:embeddedFont>
      <p:font typeface="等线 Light" panose="020B0604020202020204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UTM Azuki" panose="02040603050506020204" pitchFamily="18" charset="0"/>
      <p:regular r:id="rId42"/>
    </p:embeddedFont>
    <p:embeddedFont>
      <p:font typeface="等线" panose="020B0604020202020204" charset="-122"/>
      <p:regular r:id="rId43"/>
    </p:embeddedFont>
    <p:embeddedFont>
      <p:font typeface="UTM Thanh Nhac TL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6F66-67DC-4910-ADED-25056E1048AB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7D91-DD9E-4B7F-838D-70FEB1810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AE97-E795-4805-BEF5-1182BD975EAD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svg"/><Relationship Id="rId3" Type="http://schemas.openxmlformats.org/officeDocument/2006/relationships/image" Target="../media/image4.png"/><Relationship Id="rId21" Type="http://schemas.openxmlformats.org/officeDocument/2006/relationships/image" Target="../media/image170.pn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2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7.pn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18" Type="http://schemas.openxmlformats.org/officeDocument/2006/relationships/image" Target="../media/image20.sv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2.sv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18" Type="http://schemas.openxmlformats.org/officeDocument/2006/relationships/image" Target="../media/image20.svg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2.sv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20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6932985" y="1670731"/>
            <a:ext cx="4468970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953474" y="1428645"/>
            <a:ext cx="6792250" cy="1862048"/>
            <a:chOff x="2733676" y="3098405"/>
            <a:chExt cx="6792250" cy="186204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970546" y="3079659"/>
            <a:ext cx="9654260" cy="4339651"/>
            <a:chOff x="2733674" y="1859604"/>
            <a:chExt cx="8416361" cy="4339651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HÌNH THOI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1859605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HÌNH THOI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686900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7936" y="2550083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4979242" y="1035641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6198442" y="1416641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6011117" y="1041991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7785855" y="2042939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230029" y="205605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948506" y="210244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4598242" y="2254841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4986833" y="1035640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234551" y="1416291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4217242" y="1045166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7646242" y="111184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1" name="WordArt 66"/>
          <p:cNvSpPr>
            <a:spLocks noChangeArrowheads="1" noChangeShapeType="1" noTextEdit="1"/>
          </p:cNvSpPr>
          <p:nvPr/>
        </p:nvSpPr>
        <p:spPr bwMode="auto">
          <a:xfrm>
            <a:off x="1373464" y="2960895"/>
            <a:ext cx="8915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MNCA.</a:t>
            </a:r>
          </a:p>
        </p:txBody>
      </p:sp>
      <p:sp>
        <p:nvSpPr>
          <p:cNvPr id="32" name="WordArt 70"/>
          <p:cNvSpPr>
            <a:spLocks noChangeArrowheads="1" noChangeShapeType="1" noTextEdit="1"/>
          </p:cNvSpPr>
          <p:nvPr/>
        </p:nvSpPr>
        <p:spPr bwMode="auto">
          <a:xfrm>
            <a:off x="978298" y="3697205"/>
            <a:ext cx="54864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MNCA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3" name="Group 71"/>
          <p:cNvGrpSpPr>
            <a:grpSpLocks/>
          </p:cNvGrpSpPr>
          <p:nvPr/>
        </p:nvGrpSpPr>
        <p:grpSpPr bwMode="auto">
          <a:xfrm>
            <a:off x="6731844" y="3519213"/>
            <a:ext cx="1087438" cy="526597"/>
            <a:chOff x="3024" y="3389"/>
            <a:chExt cx="685" cy="387"/>
          </a:xfrm>
        </p:grpSpPr>
        <p:grpSp>
          <p:nvGrpSpPr>
            <p:cNvPr id="34" name="Group 72"/>
            <p:cNvGrpSpPr>
              <a:grpSpLocks/>
            </p:cNvGrpSpPr>
            <p:nvPr/>
          </p:nvGrpSpPr>
          <p:grpSpPr bwMode="auto">
            <a:xfrm>
              <a:off x="3469" y="3389"/>
              <a:ext cx="240" cy="387"/>
              <a:chOff x="1850" y="3059"/>
              <a:chExt cx="93" cy="318"/>
            </a:xfrm>
          </p:grpSpPr>
          <p:sp>
            <p:nvSpPr>
              <p:cNvPr id="37" name="WordArt 73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2" y="3059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9" name="WordArt 74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5" y="3291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0" name="Line 75"/>
              <p:cNvSpPr>
                <a:spLocks noChangeShapeType="1"/>
              </p:cNvSpPr>
              <p:nvPr/>
            </p:nvSpPr>
            <p:spPr bwMode="auto">
              <a:xfrm>
                <a:off x="1850" y="3338"/>
                <a:ext cx="93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WordArt 76"/>
            <p:cNvSpPr>
              <a:spLocks noChangeArrowheads="1" noChangeShapeType="1" noTextEdit="1"/>
            </p:cNvSpPr>
            <p:nvPr/>
          </p:nvSpPr>
          <p:spPr bwMode="auto">
            <a:xfrm>
              <a:off x="3024" y="3504"/>
              <a:ext cx="384" cy="153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</a:t>
              </a:r>
            </a:p>
          </p:txBody>
        </p:sp>
      </p:grpSp>
      <p:sp>
        <p:nvSpPr>
          <p:cNvPr id="41" name="WordArt 84"/>
          <p:cNvSpPr>
            <a:spLocks noChangeArrowheads="1" noChangeShapeType="1" noTextEdit="1"/>
          </p:cNvSpPr>
          <p:nvPr/>
        </p:nvSpPr>
        <p:spPr bwMode="auto">
          <a:xfrm>
            <a:off x="7947780" y="3889172"/>
            <a:ext cx="285750" cy="16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42" name="Group 85"/>
          <p:cNvGrpSpPr>
            <a:grpSpLocks/>
          </p:cNvGrpSpPr>
          <p:nvPr/>
        </p:nvGrpSpPr>
        <p:grpSpPr bwMode="auto">
          <a:xfrm>
            <a:off x="8302176" y="3522870"/>
            <a:ext cx="1100303" cy="536575"/>
            <a:chOff x="4777" y="3251"/>
            <a:chExt cx="537" cy="338"/>
          </a:xfrm>
        </p:grpSpPr>
        <p:sp>
          <p:nvSpPr>
            <p:cNvPr id="43" name="WordArt 86"/>
            <p:cNvSpPr>
              <a:spLocks noChangeArrowheads="1" noChangeShapeType="1" noTextEdit="1"/>
            </p:cNvSpPr>
            <p:nvPr/>
          </p:nvSpPr>
          <p:spPr bwMode="auto">
            <a:xfrm rot="21541600">
              <a:off x="4777" y="3251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45" name="WordArt 87"/>
            <p:cNvSpPr>
              <a:spLocks noChangeArrowheads="1" noChangeShapeType="1" noTextEdit="1"/>
            </p:cNvSpPr>
            <p:nvPr/>
          </p:nvSpPr>
          <p:spPr bwMode="auto">
            <a:xfrm rot="21541600">
              <a:off x="4964" y="3491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Line 88"/>
            <p:cNvSpPr>
              <a:spLocks noChangeShapeType="1"/>
            </p:cNvSpPr>
            <p:nvPr/>
          </p:nvSpPr>
          <p:spPr bwMode="auto">
            <a:xfrm>
              <a:off x="4798" y="3549"/>
              <a:ext cx="51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131"/>
          <p:cNvGrpSpPr>
            <a:grpSpLocks/>
          </p:cNvGrpSpPr>
          <p:nvPr/>
        </p:nvGrpSpPr>
        <p:grpSpPr bwMode="auto">
          <a:xfrm>
            <a:off x="6714456" y="4971240"/>
            <a:ext cx="1057275" cy="678718"/>
            <a:chOff x="5070" y="3505"/>
            <a:chExt cx="516" cy="261"/>
          </a:xfrm>
        </p:grpSpPr>
        <p:sp>
          <p:nvSpPr>
            <p:cNvPr id="63" name="WordArt 132"/>
            <p:cNvSpPr>
              <a:spLocks noChangeArrowheads="1" noChangeShapeType="1" noTextEdit="1"/>
            </p:cNvSpPr>
            <p:nvPr/>
          </p:nvSpPr>
          <p:spPr bwMode="auto">
            <a:xfrm rot="21541600">
              <a:off x="5080" y="3505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64" name="WordArt 133"/>
            <p:cNvSpPr>
              <a:spLocks noChangeArrowheads="1" noChangeShapeType="1" noTextEdit="1"/>
            </p:cNvSpPr>
            <p:nvPr/>
          </p:nvSpPr>
          <p:spPr bwMode="auto">
            <a:xfrm rot="21541600">
              <a:off x="5258" y="3668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Line 134"/>
            <p:cNvSpPr>
              <a:spLocks noChangeShapeType="1"/>
            </p:cNvSpPr>
            <p:nvPr/>
          </p:nvSpPr>
          <p:spPr bwMode="auto">
            <a:xfrm>
              <a:off x="5070" y="3711"/>
              <a:ext cx="516" cy="0"/>
            </a:xfrm>
            <a:prstGeom prst="line">
              <a:avLst/>
            </a:prstGeom>
            <a:ln w="38100">
              <a:solidFill>
                <a:srgbClr val="FFC000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00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66" name="WordArt 137"/>
          <p:cNvSpPr>
            <a:spLocks noChangeArrowheads="1" noChangeShapeType="1" noTextEdit="1"/>
          </p:cNvSpPr>
          <p:nvPr/>
        </p:nvSpPr>
        <p:spPr bwMode="auto">
          <a:xfrm>
            <a:off x="3253064" y="4402142"/>
            <a:ext cx="53498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vi-VN" sz="2800" i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n là 2 đường chéo của hình thoi.</a:t>
            </a:r>
            <a:endParaRPr lang="en-US" sz="2800" i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WordArt 138"/>
          <p:cNvSpPr>
            <a:spLocks noChangeArrowheads="1" noChangeShapeType="1" noTextEdit="1"/>
          </p:cNvSpPr>
          <p:nvPr/>
        </p:nvSpPr>
        <p:spPr bwMode="auto">
          <a:xfrm>
            <a:off x="1129816" y="5165558"/>
            <a:ext cx="5348288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579377" y="2567484"/>
            <a:ext cx="3255374" cy="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5983411" y="2456305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m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6280754" y="1427523"/>
            <a:ext cx="6850" cy="8340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 Box 31"/>
              <p:cNvSpPr txBox="1">
                <a:spLocks noChangeArrowheads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0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419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595411" y="5172618"/>
            <a:ext cx="9346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; m, n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1579804" y="1683482"/>
            <a:ext cx="3683000" cy="2057400"/>
            <a:chOff x="324" y="2976"/>
            <a:chExt cx="2320" cy="1296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898" y="2985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1" name="AutoShape 31"/>
            <p:cNvSpPr>
              <a:spLocks noChangeArrowheads="1"/>
            </p:cNvSpPr>
            <p:nvPr/>
          </p:nvSpPr>
          <p:spPr bwMode="auto">
            <a:xfrm rot="10800000">
              <a:off x="898" y="3417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72" name="Line 32"/>
            <p:cNvSpPr>
              <a:spLocks noChangeShapeType="1"/>
            </p:cNvSpPr>
            <p:nvPr/>
          </p:nvSpPr>
          <p:spPr bwMode="auto">
            <a:xfrm>
              <a:off x="1762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3"/>
            <p:cNvSpPr>
              <a:spLocks noChangeShapeType="1"/>
            </p:cNvSpPr>
            <p:nvPr/>
          </p:nvSpPr>
          <p:spPr bwMode="auto">
            <a:xfrm>
              <a:off x="514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4"/>
            <p:cNvSpPr>
              <a:spLocks noChangeShapeType="1"/>
            </p:cNvSpPr>
            <p:nvPr/>
          </p:nvSpPr>
          <p:spPr bwMode="auto">
            <a:xfrm>
              <a:off x="528" y="2985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5"/>
            <p:cNvSpPr>
              <a:spLocks noChangeShapeType="1"/>
            </p:cNvSpPr>
            <p:nvPr/>
          </p:nvSpPr>
          <p:spPr bwMode="auto">
            <a:xfrm>
              <a:off x="523" y="3849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6"/>
            <p:cNvSpPr>
              <a:spLocks noChangeShapeType="1"/>
            </p:cNvSpPr>
            <p:nvPr/>
          </p:nvSpPr>
          <p:spPr bwMode="auto">
            <a:xfrm>
              <a:off x="877" y="4089"/>
              <a:ext cx="17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7"/>
            <p:cNvSpPr>
              <a:spLocks noChangeShapeType="1"/>
            </p:cNvSpPr>
            <p:nvPr/>
          </p:nvSpPr>
          <p:spPr bwMode="auto">
            <a:xfrm>
              <a:off x="877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8"/>
            <p:cNvSpPr>
              <a:spLocks noChangeShapeType="1"/>
            </p:cNvSpPr>
            <p:nvPr/>
          </p:nvSpPr>
          <p:spPr bwMode="auto">
            <a:xfrm>
              <a:off x="2644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324" y="3369"/>
              <a:ext cx="94" cy="1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657" y="4168"/>
              <a:ext cx="180" cy="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81" name="Text Box 41"/>
          <p:cNvSpPr txBox="1">
            <a:spLocks noChangeArrowheads="1"/>
          </p:cNvSpPr>
          <p:nvPr/>
        </p:nvSpPr>
        <p:spPr bwMode="auto">
          <a:xfrm>
            <a:off x="1994916" y="4174270"/>
            <a:ext cx="990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S =</a:t>
            </a:r>
          </a:p>
        </p:txBody>
      </p:sp>
      <p:sp>
        <p:nvSpPr>
          <p:cNvPr id="82" name="Line 42"/>
          <p:cNvSpPr>
            <a:spLocks noChangeShapeType="1"/>
          </p:cNvSpPr>
          <p:nvPr/>
        </p:nvSpPr>
        <p:spPr bwMode="auto">
          <a:xfrm>
            <a:off x="2833116" y="4542570"/>
            <a:ext cx="1583436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2864221" y="3918999"/>
            <a:ext cx="1752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600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m x n</a:t>
            </a:r>
            <a:endParaRPr lang="en-US" altLang="en-US" sz="3600" dirty="0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396234" y="4547555"/>
            <a:ext cx="6096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5" name="AutoShape 45"/>
          <p:cNvSpPr>
            <a:spLocks noChangeArrowheads="1"/>
          </p:cNvSpPr>
          <p:nvPr/>
        </p:nvSpPr>
        <p:spPr bwMode="auto">
          <a:xfrm flipH="1">
            <a:off x="5747399" y="2206800"/>
            <a:ext cx="5918634" cy="1892157"/>
          </a:xfrm>
          <a:prstGeom prst="roundRect">
            <a:avLst>
              <a:gd name="adj" fmla="val 7851"/>
            </a:avLst>
          </a:prstGeom>
          <a:solidFill>
            <a:schemeClr val="accent2">
              <a:lumMod val="60000"/>
              <a:lumOff val="40000"/>
            </a:schemeClr>
          </a:solidFill>
          <a:ln w="571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</a:p>
          <a:p>
            <a:pPr algn="ctr"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011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1" grpId="0"/>
      <p:bldP spid="83" grpId="0"/>
      <p:bldP spid="84" grpId="0"/>
      <p:bldP spid="85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5820" y="1318065"/>
            <a:ext cx="1803996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05898" y="2348648"/>
            <a:ext cx="9654260" cy="2278167"/>
            <a:chOff x="2731141" y="2859257"/>
            <a:chExt cx="8416361" cy="2278167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1141" y="2859257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3994061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904062" y="567667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5" y="306366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6304" y="1704975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90" name="Group 74"/>
          <p:cNvGrpSpPr>
            <a:grpSpLocks/>
          </p:cNvGrpSpPr>
          <p:nvPr/>
        </p:nvGrpSpPr>
        <p:grpSpPr bwMode="auto">
          <a:xfrm>
            <a:off x="1902621" y="1914707"/>
            <a:ext cx="2199670" cy="2855674"/>
            <a:chOff x="4259" y="1781"/>
            <a:chExt cx="1663" cy="2104"/>
          </a:xfrm>
        </p:grpSpPr>
        <p:grpSp>
          <p:nvGrpSpPr>
            <p:cNvPr id="91" name="Group 71"/>
            <p:cNvGrpSpPr>
              <a:grpSpLocks/>
            </p:cNvGrpSpPr>
            <p:nvPr/>
          </p:nvGrpSpPr>
          <p:grpSpPr bwMode="auto">
            <a:xfrm>
              <a:off x="4259" y="1781"/>
              <a:ext cx="1663" cy="2104"/>
              <a:chOff x="3908" y="1781"/>
              <a:chExt cx="1663" cy="2104"/>
            </a:xfrm>
          </p:grpSpPr>
          <p:sp>
            <p:nvSpPr>
              <p:cNvPr id="94" name="AutoShape 63"/>
              <p:cNvSpPr>
                <a:spLocks noChangeArrowheads="1"/>
              </p:cNvSpPr>
              <p:nvPr/>
            </p:nvSpPr>
            <p:spPr bwMode="auto">
              <a:xfrm>
                <a:off x="4164" y="2081"/>
                <a:ext cx="1044" cy="1567"/>
              </a:xfrm>
              <a:prstGeom prst="diamond">
                <a:avLst/>
              </a:prstGeom>
              <a:noFill/>
              <a:ln w="28575" cap="sq" algn="ctr">
                <a:solidFill>
                  <a:schemeClr val="accent4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" name="Text Box 64"/>
              <p:cNvSpPr txBox="1">
                <a:spLocks noChangeArrowheads="1"/>
              </p:cNvSpPr>
              <p:nvPr/>
            </p:nvSpPr>
            <p:spPr bwMode="auto">
              <a:xfrm>
                <a:off x="3908" y="2701"/>
                <a:ext cx="266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>
                    <a:solidFill>
                      <a:srgbClr val="002060"/>
                    </a:solidFill>
                  </a:rPr>
                  <a:t>A</a:t>
                </a:r>
              </a:p>
            </p:txBody>
          </p:sp>
          <p:sp>
            <p:nvSpPr>
              <p:cNvPr id="96" name="Text Box 65"/>
              <p:cNvSpPr txBox="1">
                <a:spLocks noChangeArrowheads="1"/>
              </p:cNvSpPr>
              <p:nvPr/>
            </p:nvSpPr>
            <p:spPr bwMode="auto">
              <a:xfrm>
                <a:off x="4564" y="3613"/>
                <a:ext cx="335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>
                    <a:solidFill>
                      <a:srgbClr val="002060"/>
                    </a:solidFill>
                  </a:rPr>
                  <a:t>D</a:t>
                </a:r>
              </a:p>
            </p:txBody>
          </p:sp>
          <p:sp>
            <p:nvSpPr>
              <p:cNvPr id="97" name="Text Box 66"/>
              <p:cNvSpPr txBox="1">
                <a:spLocks noChangeArrowheads="1"/>
              </p:cNvSpPr>
              <p:nvPr/>
            </p:nvSpPr>
            <p:spPr bwMode="auto">
              <a:xfrm>
                <a:off x="4534" y="1781"/>
                <a:ext cx="280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>
                    <a:solidFill>
                      <a:srgbClr val="002060"/>
                    </a:solidFill>
                  </a:rPr>
                  <a:t>B</a:t>
                </a:r>
              </a:p>
            </p:txBody>
          </p:sp>
          <p:sp>
            <p:nvSpPr>
              <p:cNvPr id="98" name="Text Box 67"/>
              <p:cNvSpPr txBox="1">
                <a:spLocks noChangeArrowheads="1"/>
              </p:cNvSpPr>
              <p:nvPr/>
            </p:nvSpPr>
            <p:spPr bwMode="auto">
              <a:xfrm>
                <a:off x="5223" y="2701"/>
                <a:ext cx="348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>
                    <a:solidFill>
                      <a:srgbClr val="002060"/>
                    </a:solidFill>
                  </a:rPr>
                  <a:t>C</a:t>
                </a:r>
              </a:p>
            </p:txBody>
          </p:sp>
          <p:sp>
            <p:nvSpPr>
              <p:cNvPr id="99" name="Line 68"/>
              <p:cNvSpPr>
                <a:spLocks noChangeShapeType="1"/>
              </p:cNvSpPr>
              <p:nvPr/>
            </p:nvSpPr>
            <p:spPr bwMode="auto">
              <a:xfrm flipH="1">
                <a:off x="4682" y="2116"/>
                <a:ext cx="0" cy="1513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0"/>
              <p:cNvSpPr>
                <a:spLocks noChangeShapeType="1"/>
              </p:cNvSpPr>
              <p:nvPr/>
            </p:nvSpPr>
            <p:spPr bwMode="auto">
              <a:xfrm>
                <a:off x="4176" y="2856"/>
                <a:ext cx="1032" cy="0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Line 72"/>
            <p:cNvSpPr>
              <a:spLocks noChangeShapeType="1"/>
            </p:cNvSpPr>
            <p:nvPr/>
          </p:nvSpPr>
          <p:spPr bwMode="auto">
            <a:xfrm>
              <a:off x="5034" y="2754"/>
              <a:ext cx="108" cy="0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73"/>
            <p:cNvSpPr>
              <a:spLocks noChangeShapeType="1"/>
            </p:cNvSpPr>
            <p:nvPr/>
          </p:nvSpPr>
          <p:spPr bwMode="auto">
            <a:xfrm>
              <a:off x="5142" y="2754"/>
              <a:ext cx="0" cy="96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" name="Group 39"/>
          <p:cNvGrpSpPr>
            <a:grpSpLocks/>
          </p:cNvGrpSpPr>
          <p:nvPr/>
        </p:nvGrpSpPr>
        <p:grpSpPr bwMode="auto">
          <a:xfrm>
            <a:off x="7098283" y="2129598"/>
            <a:ext cx="3656572" cy="2354923"/>
            <a:chOff x="2694" y="2134"/>
            <a:chExt cx="3183" cy="1758"/>
          </a:xfrm>
        </p:grpSpPr>
        <p:sp>
          <p:nvSpPr>
            <p:cNvPr id="102" name="AutoShape 28"/>
            <p:cNvSpPr>
              <a:spLocks noChangeArrowheads="1"/>
            </p:cNvSpPr>
            <p:nvPr/>
          </p:nvSpPr>
          <p:spPr bwMode="auto">
            <a:xfrm>
              <a:off x="2973" y="2425"/>
              <a:ext cx="2545" cy="1192"/>
            </a:xfrm>
            <a:prstGeom prst="diamond">
              <a:avLst/>
            </a:prstGeom>
            <a:noFill/>
            <a:ln w="28575" cap="sq" algn="ctr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Line 30"/>
            <p:cNvSpPr>
              <a:spLocks noChangeShapeType="1"/>
            </p:cNvSpPr>
            <p:nvPr/>
          </p:nvSpPr>
          <p:spPr bwMode="auto">
            <a:xfrm>
              <a:off x="4254" y="2424"/>
              <a:ext cx="0" cy="1188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1"/>
            <p:cNvSpPr>
              <a:spLocks noChangeShapeType="1"/>
            </p:cNvSpPr>
            <p:nvPr/>
          </p:nvSpPr>
          <p:spPr bwMode="auto">
            <a:xfrm flipV="1">
              <a:off x="2982" y="3018"/>
              <a:ext cx="2532" cy="6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 Box 32"/>
            <p:cNvSpPr txBox="1">
              <a:spLocks noChangeArrowheads="1"/>
            </p:cNvSpPr>
            <p:nvPr/>
          </p:nvSpPr>
          <p:spPr bwMode="auto">
            <a:xfrm>
              <a:off x="2694" y="2854"/>
              <a:ext cx="37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</a:t>
              </a:r>
            </a:p>
          </p:txBody>
        </p:sp>
        <p:sp>
          <p:nvSpPr>
            <p:cNvPr id="106" name="Text Box 33"/>
            <p:cNvSpPr txBox="1">
              <a:spLocks noChangeArrowheads="1"/>
            </p:cNvSpPr>
            <p:nvPr/>
          </p:nvSpPr>
          <p:spPr bwMode="auto">
            <a:xfrm>
              <a:off x="4118" y="2134"/>
              <a:ext cx="426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</a:t>
              </a:r>
            </a:p>
          </p:txBody>
        </p:sp>
        <p:sp>
          <p:nvSpPr>
            <p:cNvPr id="107" name="Text Box 34"/>
            <p:cNvSpPr txBox="1">
              <a:spLocks noChangeArrowheads="1"/>
            </p:cNvSpPr>
            <p:nvPr/>
          </p:nvSpPr>
          <p:spPr bwMode="auto">
            <a:xfrm>
              <a:off x="4090" y="3583"/>
              <a:ext cx="46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</a:t>
              </a:r>
            </a:p>
          </p:txBody>
        </p:sp>
        <p:sp>
          <p:nvSpPr>
            <p:cNvPr id="108" name="Text Box 35"/>
            <p:cNvSpPr txBox="1">
              <a:spLocks noChangeArrowheads="1"/>
            </p:cNvSpPr>
            <p:nvPr/>
          </p:nvSpPr>
          <p:spPr bwMode="auto">
            <a:xfrm>
              <a:off x="5529" y="2862"/>
              <a:ext cx="348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</a:t>
              </a: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4266" y="2892"/>
              <a:ext cx="120" cy="0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38"/>
            <p:cNvSpPr>
              <a:spLocks noChangeShapeType="1"/>
            </p:cNvSpPr>
            <p:nvPr/>
          </p:nvSpPr>
          <p:spPr bwMode="auto">
            <a:xfrm>
              <a:off x="4392" y="2892"/>
              <a:ext cx="0" cy="126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447656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1.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1055" y="1203046"/>
            <a:ext cx="3485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= 3cm;  BD = 4cm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6592291" y="1208805"/>
            <a:ext cx="3859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MNPQ,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MP = 7cm;  NQ = 4cm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67"/>
              <p:cNvSpPr>
                <a:spLocks noChangeArrowheads="1"/>
              </p:cNvSpPr>
              <p:nvPr/>
            </p:nvSpPr>
            <p:spPr bwMode="auto">
              <a:xfrm>
                <a:off x="1236622" y="4742013"/>
                <a:ext cx="3810000" cy="15171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prstDash val="lgDash"/>
              </a:ln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thoi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4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 ( cm</a:t>
                </a:r>
                <a:r>
                  <a:rPr lang="en-US" altLang="en-US" sz="2400" b="1" baseline="30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)</a:t>
                </a:r>
              </a:p>
              <a:p>
                <a:pPr eaLnBrk="1" hangingPunct="1"/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 6 cm</a:t>
                </a:r>
                <a:r>
                  <a:rPr lang="en-US" altLang="en-US" sz="2400" b="1" baseline="30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3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6622" y="4742013"/>
                <a:ext cx="3810000" cy="1517147"/>
              </a:xfrm>
              <a:prstGeom prst="rect">
                <a:avLst/>
              </a:prstGeom>
              <a:blipFill>
                <a:blip r:embed="rId16"/>
                <a:stretch>
                  <a:fillRect l="-2060" t="-1569" b="-7059"/>
                </a:stretch>
              </a:blip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68"/>
              <p:cNvSpPr>
                <a:spLocks noChangeArrowheads="1"/>
              </p:cNvSpPr>
              <p:nvPr/>
            </p:nvSpPr>
            <p:spPr bwMode="auto">
              <a:xfrm>
                <a:off x="6859985" y="4764508"/>
                <a:ext cx="4562475" cy="141923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prstDash val="lgDash"/>
              </a:ln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thoi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en-US" altLang="en-US" sz="24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 14 ( cm</a:t>
                </a:r>
                <a:r>
                  <a:rPr lang="en-US" altLang="en-US" sz="2400" b="1" baseline="30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)</a:t>
                </a:r>
              </a:p>
              <a:p>
                <a:pPr eaLnBrk="1" hangingPunct="1"/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 14 cm</a:t>
                </a:r>
                <a:r>
                  <a:rPr lang="en-US" altLang="en-US" sz="2400" b="1" baseline="30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alt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4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9985" y="4764508"/>
                <a:ext cx="4562475" cy="1419235"/>
              </a:xfrm>
              <a:prstGeom prst="rect">
                <a:avLst/>
              </a:prstGeom>
              <a:blipFill>
                <a:blip r:embed="rId17"/>
                <a:stretch>
                  <a:fillRect l="-1589" t="-1681" b="-7983"/>
                </a:stretch>
              </a:blip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74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3" grpId="0" animBg="1"/>
      <p:bldP spid="1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07661" y="434896"/>
            <a:ext cx="11140069" cy="6279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676255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2. </a:t>
            </a:r>
            <a:r>
              <a:rPr lang="en-US" alt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980605" y="1396807"/>
            <a:ext cx="8442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Tx/>
              <a:buAutoNum type="alphaLcParenR"/>
            </a:pP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497111" y="2009932"/>
            <a:ext cx="8816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4m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67"/>
              <p:cNvSpPr>
                <a:spLocks noChangeArrowheads="1"/>
              </p:cNvSpPr>
              <p:nvPr/>
            </p:nvSpPr>
            <p:spPr bwMode="auto">
              <a:xfrm>
                <a:off x="2386405" y="1850302"/>
                <a:ext cx="5605272" cy="2071144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8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endParaRPr lang="en-US" altLang="en-US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/>
                <a:r>
                  <a:rPr lang="en-US" altLang="en-US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altLang="en-US" sz="28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50 (dm</a:t>
                </a:r>
                <a:r>
                  <a:rPr lang="en-US" altLang="en-US" sz="2800" b="1" baseline="30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)</a:t>
                </a:r>
              </a:p>
              <a:p>
                <a:pPr algn="ctr" eaLnBrk="1" hangingPunct="1"/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50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3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6405" y="1850302"/>
                <a:ext cx="5605272" cy="2071144"/>
              </a:xfrm>
              <a:prstGeom prst="rect">
                <a:avLst/>
              </a:prstGeom>
              <a:blipFill>
                <a:blip r:embed="rId16"/>
                <a:stretch>
                  <a:fillRect t="-2655" b="-7965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68"/>
              <p:cNvSpPr>
                <a:spLocks noChangeArrowheads="1"/>
              </p:cNvSpPr>
              <p:nvPr/>
            </p:nvSpPr>
            <p:spPr bwMode="auto">
              <a:xfrm>
                <a:off x="3378613" y="4210070"/>
                <a:ext cx="5053157" cy="2503827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endParaRPr lang="en-US" altLang="en-US" sz="2800" b="1" dirty="0" smtClean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eaLnBrk="1" hangingPunct="1"/>
                <a:r>
                  <a:rPr lang="vi-VN" altLang="en-US" sz="2800" b="1" dirty="0" smtClean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 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4m = 40 dm</a:t>
                </a:r>
              </a:p>
              <a:p>
                <a:pPr algn="ctr" eaLnBrk="1" hangingPunct="1"/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thoi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7030A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300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 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)</a:t>
                </a:r>
              </a:p>
              <a:p>
                <a:pPr algn="ctr" eaLnBrk="1" hangingPunct="1"/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300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altLang="en-US" sz="28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4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8613" y="4210070"/>
                <a:ext cx="5053157" cy="2503827"/>
              </a:xfrm>
              <a:prstGeom prst="rect">
                <a:avLst/>
              </a:prstGeom>
              <a:blipFill>
                <a:blip r:embed="rId17"/>
                <a:stretch>
                  <a:fillRect t="-2195" b="-6585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8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-0.0013 0.2618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2" grpId="1"/>
      <p:bldP spid="133" grpId="0"/>
      <p:bldP spid="1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898528" y="372538"/>
            <a:ext cx="70818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b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b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3.</a:t>
            </a:r>
            <a:r>
              <a:rPr lang="en-US" sz="3000" b="1" smtClean="0">
                <a:solidFill>
                  <a:srgbClr val="FF0000"/>
                </a:solidFill>
              </a:rPr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ghi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Đ, </a:t>
            </a:r>
            <a:r>
              <a:rPr lang="en-US" b="1" dirty="0" err="1"/>
              <a:t>sai</a:t>
            </a:r>
            <a:r>
              <a:rPr lang="en-US" b="1" dirty="0"/>
              <a:t> </a:t>
            </a:r>
            <a:r>
              <a:rPr lang="en-US" b="1" dirty="0" err="1"/>
              <a:t>ghi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S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642379" y="1784684"/>
            <a:ext cx="3962400" cy="2195513"/>
            <a:chOff x="2784" y="816"/>
            <a:chExt cx="2496" cy="1383"/>
          </a:xfrm>
        </p:grpSpPr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4848" y="816"/>
              <a:ext cx="33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FF"/>
                  </a:solidFill>
                </a:rPr>
                <a:t>N</a:t>
              </a: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4856" y="1824"/>
              <a:ext cx="4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3110" y="1025"/>
              <a:ext cx="1738" cy="864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3616" y="1872"/>
              <a:ext cx="59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FF"/>
                  </a:solidFill>
                </a:rPr>
                <a:t> 5cm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4387" y="1248"/>
              <a:ext cx="50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FF"/>
                  </a:solidFill>
                </a:rPr>
                <a:t>2cm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784" y="816"/>
              <a:ext cx="45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FF"/>
                  </a:solidFill>
                </a:rPr>
                <a:t>M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2834" y="1776"/>
              <a:ext cx="38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FF"/>
                  </a:solidFill>
                </a:rPr>
                <a:t>Q</a:t>
              </a:r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1917979" y="1632284"/>
            <a:ext cx="4495800" cy="2997200"/>
            <a:chOff x="144" y="960"/>
            <a:chExt cx="2832" cy="1888"/>
          </a:xfrm>
        </p:grpSpPr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2383" y="1536"/>
              <a:ext cx="59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FF"/>
                  </a:solidFill>
                </a:rPr>
                <a:t>2cm</a:t>
              </a:r>
            </a:p>
          </p:txBody>
        </p: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144" y="960"/>
              <a:ext cx="2256" cy="1888"/>
              <a:chOff x="0" y="750"/>
              <a:chExt cx="2340" cy="1879"/>
            </a:xfrm>
          </p:grpSpPr>
          <p:grpSp>
            <p:nvGrpSpPr>
              <p:cNvPr id="14" name="Group 17"/>
              <p:cNvGrpSpPr>
                <a:grpSpLocks/>
              </p:cNvGrpSpPr>
              <p:nvPr/>
            </p:nvGrpSpPr>
            <p:grpSpPr bwMode="auto">
              <a:xfrm>
                <a:off x="1137" y="1044"/>
                <a:ext cx="1167" cy="929"/>
                <a:chOff x="1137" y="1044"/>
                <a:chExt cx="1167" cy="929"/>
              </a:xfrm>
            </p:grpSpPr>
            <p:sp>
              <p:nvSpPr>
                <p:cNvPr id="26" name="Line 18"/>
                <p:cNvSpPr>
                  <a:spLocks noChangeShapeType="1"/>
                </p:cNvSpPr>
                <p:nvPr/>
              </p:nvSpPr>
              <p:spPr bwMode="auto">
                <a:xfrm>
                  <a:off x="1137" y="1044"/>
                  <a:ext cx="11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7" name="Line 19"/>
                <p:cNvSpPr>
                  <a:spLocks noChangeShapeType="1"/>
                </p:cNvSpPr>
                <p:nvPr/>
              </p:nvSpPr>
              <p:spPr bwMode="auto">
                <a:xfrm>
                  <a:off x="1137" y="1973"/>
                  <a:ext cx="11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28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2304" y="1056"/>
                  <a:ext cx="0" cy="9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15" name="AutoShape 21"/>
              <p:cNvSpPr>
                <a:spLocks noChangeArrowheads="1"/>
              </p:cNvSpPr>
              <p:nvPr/>
            </p:nvSpPr>
            <p:spPr bwMode="auto">
              <a:xfrm>
                <a:off x="226" y="1043"/>
                <a:ext cx="1822" cy="929"/>
              </a:xfrm>
              <a:prstGeom prst="diamond">
                <a:avLst/>
              </a:prstGeom>
              <a:solidFill>
                <a:srgbClr val="66FF99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>
                <a:off x="1137" y="1043"/>
                <a:ext cx="0" cy="92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>
                <a:off x="226" y="1507"/>
                <a:ext cx="179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" name="Text Box 24"/>
              <p:cNvSpPr txBox="1">
                <a:spLocks noChangeArrowheads="1"/>
              </p:cNvSpPr>
              <p:nvPr/>
            </p:nvSpPr>
            <p:spPr bwMode="auto">
              <a:xfrm>
                <a:off x="1007" y="750"/>
                <a:ext cx="325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rgbClr val="0000FF"/>
                    </a:solidFill>
                  </a:rPr>
                  <a:t>B</a:t>
                </a:r>
              </a:p>
            </p:txBody>
          </p:sp>
          <p:sp>
            <p:nvSpPr>
              <p:cNvPr id="19" name="Text Box 25"/>
              <p:cNvSpPr txBox="1">
                <a:spLocks noChangeArrowheads="1"/>
              </p:cNvSpPr>
              <p:nvPr/>
            </p:nvSpPr>
            <p:spPr bwMode="auto">
              <a:xfrm>
                <a:off x="1010" y="1972"/>
                <a:ext cx="29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rgbClr val="0000FF"/>
                    </a:solidFill>
                  </a:rPr>
                  <a:t>D</a:t>
                </a:r>
              </a:p>
            </p:txBody>
          </p:sp>
          <p:sp>
            <p:nvSpPr>
              <p:cNvPr id="20" name="Line 26"/>
              <p:cNvSpPr>
                <a:spLocks noChangeShapeType="1"/>
              </p:cNvSpPr>
              <p:nvPr/>
            </p:nvSpPr>
            <p:spPr bwMode="auto">
              <a:xfrm>
                <a:off x="226" y="1507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>
                <a:off x="2048" y="1507"/>
                <a:ext cx="0" cy="8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Text Box 28"/>
              <p:cNvSpPr txBox="1">
                <a:spLocks noChangeArrowheads="1"/>
              </p:cNvSpPr>
              <p:nvPr/>
            </p:nvSpPr>
            <p:spPr bwMode="auto">
              <a:xfrm>
                <a:off x="845" y="2304"/>
                <a:ext cx="835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rgbClr val="0000FF"/>
                    </a:solidFill>
                  </a:rPr>
                  <a:t>5 cm</a:t>
                </a:r>
              </a:p>
            </p:txBody>
          </p:sp>
          <p:sp>
            <p:nvSpPr>
              <p:cNvPr id="23" name="Text Box 29"/>
              <p:cNvSpPr txBox="1">
                <a:spLocks noChangeArrowheads="1"/>
              </p:cNvSpPr>
              <p:nvPr/>
            </p:nvSpPr>
            <p:spPr bwMode="auto">
              <a:xfrm>
                <a:off x="0" y="1344"/>
                <a:ext cx="29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rgbClr val="0000FF"/>
                    </a:solidFill>
                  </a:rPr>
                  <a:t>A</a:t>
                </a:r>
              </a:p>
            </p:txBody>
          </p:sp>
          <p:sp>
            <p:nvSpPr>
              <p:cNvPr id="24" name="Text Box 30"/>
              <p:cNvSpPr txBox="1">
                <a:spLocks noChangeArrowheads="1"/>
              </p:cNvSpPr>
              <p:nvPr/>
            </p:nvSpPr>
            <p:spPr bwMode="auto">
              <a:xfrm>
                <a:off x="2046" y="1338"/>
                <a:ext cx="29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800">
                    <a:solidFill>
                      <a:srgbClr val="0000FF"/>
                    </a:solidFill>
                  </a:rPr>
                  <a:t>C</a:t>
                </a:r>
              </a:p>
            </p:txBody>
          </p:sp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>
                <a:off x="222" y="2352"/>
                <a:ext cx="1824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1636790" y="4680950"/>
            <a:ext cx="845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34023C"/>
                </a:solidFill>
              </a:rPr>
              <a:t>a)</a:t>
            </a:r>
            <a:r>
              <a:rPr lang="en-US" dirty="0" err="1">
                <a:solidFill>
                  <a:srgbClr val="34023C"/>
                </a:solidFill>
              </a:rPr>
              <a:t>Diện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tích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hình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thoi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bằng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diện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tích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hình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chữ</a:t>
            </a:r>
            <a:r>
              <a:rPr lang="en-US" dirty="0">
                <a:solidFill>
                  <a:srgbClr val="34023C"/>
                </a:solidFill>
              </a:rPr>
              <a:t> </a:t>
            </a:r>
            <a:r>
              <a:rPr lang="en-US" dirty="0" err="1">
                <a:solidFill>
                  <a:srgbClr val="34023C"/>
                </a:solidFill>
              </a:rPr>
              <a:t>nhật</a:t>
            </a:r>
            <a:r>
              <a:rPr lang="en-US" dirty="0">
                <a:solidFill>
                  <a:srgbClr val="34023C"/>
                </a:solidFill>
              </a:rPr>
              <a:t>.</a:t>
            </a:r>
          </a:p>
        </p:txBody>
      </p:sp>
      <p:grpSp>
        <p:nvGrpSpPr>
          <p:cNvPr id="30" name="Group 47"/>
          <p:cNvGrpSpPr>
            <a:grpSpLocks/>
          </p:cNvGrpSpPr>
          <p:nvPr/>
        </p:nvGrpSpPr>
        <p:grpSpPr bwMode="auto">
          <a:xfrm>
            <a:off x="1667346" y="5312110"/>
            <a:ext cx="8666795" cy="995362"/>
            <a:chOff x="36" y="3230"/>
            <a:chExt cx="5760" cy="627"/>
          </a:xfrm>
        </p:grpSpPr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36" y="3315"/>
              <a:ext cx="576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000" dirty="0">
                  <a:solidFill>
                    <a:srgbClr val="34023C"/>
                  </a:solidFill>
                </a:rPr>
                <a:t>b)</a:t>
              </a:r>
              <a:r>
                <a:rPr lang="en-US" sz="3000" dirty="0" err="1">
                  <a:solidFill>
                    <a:srgbClr val="34023C"/>
                  </a:solidFill>
                </a:rPr>
                <a:t>Diện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tích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hình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thoi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bằng</a:t>
              </a:r>
              <a:r>
                <a:rPr lang="en-US" sz="3000" dirty="0">
                  <a:solidFill>
                    <a:srgbClr val="34023C"/>
                  </a:solidFill>
                </a:rPr>
                <a:t>     </a:t>
              </a:r>
              <a:r>
                <a:rPr lang="en-US" sz="3000" dirty="0" err="1">
                  <a:solidFill>
                    <a:srgbClr val="34023C"/>
                  </a:solidFill>
                </a:rPr>
                <a:t>diện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tích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hình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chữ</a:t>
              </a:r>
              <a:r>
                <a:rPr lang="en-US" sz="3000" dirty="0">
                  <a:solidFill>
                    <a:srgbClr val="34023C"/>
                  </a:solidFill>
                </a:rPr>
                <a:t> </a:t>
              </a:r>
              <a:r>
                <a:rPr lang="en-US" sz="3000" dirty="0" err="1">
                  <a:solidFill>
                    <a:srgbClr val="34023C"/>
                  </a:solidFill>
                </a:rPr>
                <a:t>nhật</a:t>
              </a:r>
              <a:r>
                <a:rPr lang="en-US" sz="3000" dirty="0">
                  <a:solidFill>
                    <a:srgbClr val="34023C"/>
                  </a:solidFill>
                </a:rPr>
                <a:t>.</a:t>
              </a:r>
            </a:p>
          </p:txBody>
        </p:sp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2796" y="3230"/>
              <a:ext cx="240" cy="627"/>
              <a:chOff x="3900" y="3281"/>
              <a:chExt cx="240" cy="627"/>
            </a:xfrm>
          </p:grpSpPr>
          <p:sp>
            <p:nvSpPr>
              <p:cNvPr id="33" name="Text Box 44"/>
              <p:cNvSpPr txBox="1">
                <a:spLocks noChangeArrowheads="1"/>
              </p:cNvSpPr>
              <p:nvPr/>
            </p:nvSpPr>
            <p:spPr bwMode="auto">
              <a:xfrm>
                <a:off x="3900" y="3281"/>
                <a:ext cx="22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34" name="Line 45"/>
              <p:cNvSpPr>
                <a:spLocks noChangeShapeType="1"/>
              </p:cNvSpPr>
              <p:nvPr/>
            </p:nvSpPr>
            <p:spPr bwMode="auto">
              <a:xfrm>
                <a:off x="3912" y="3608"/>
                <a:ext cx="228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 Box 46"/>
              <p:cNvSpPr txBox="1">
                <a:spLocks noChangeArrowheads="1"/>
              </p:cNvSpPr>
              <p:nvPr/>
            </p:nvSpPr>
            <p:spPr bwMode="auto">
              <a:xfrm>
                <a:off x="3912" y="3581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28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</p:grp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9962412" y="4704762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7" name="Text Box 52"/>
          <p:cNvSpPr txBox="1">
            <a:spLocks noChangeArrowheads="1"/>
          </p:cNvSpPr>
          <p:nvPr/>
        </p:nvSpPr>
        <p:spPr bwMode="auto">
          <a:xfrm>
            <a:off x="9995180" y="5535857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3178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65605" y="1583315"/>
            <a:ext cx="1810873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6043" y="2653634"/>
            <a:ext cx="9654260" cy="2215992"/>
            <a:chOff x="2733674" y="2921433"/>
            <a:chExt cx="8416361" cy="221599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2921434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2668829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35B28-1AA4-4223-98CB-F9B6F8743EC4}"/>
              </a:ext>
            </a:extLst>
          </p:cNvPr>
          <p:cNvSpPr/>
          <p:nvPr/>
        </p:nvSpPr>
        <p:spPr>
          <a:xfrm>
            <a:off x="1205460" y="474926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1205460" y="3496125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</a:t>
            </a:r>
            <a:r>
              <a:rPr kumimoji="0" lang="en-US" altLang="zh-CN" sz="3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cặp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đối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diện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song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1334640" y="344784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C.  Có hai cặp cạnh đối diện song song              </a:t>
            </a:r>
          </a:p>
          <a:p>
            <a:pPr lvl="0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và 4 cạnh bằng nhau.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kumimoji="0" lang="en-US" altLang="zh-CN" sz="3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1397017" y="772218"/>
            <a:ext cx="580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noProof="0" dirty="0" err="1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thoi</a:t>
            </a:r>
            <a:r>
              <a:rPr lang="en-US" altLang="zh-CN" sz="3600" noProof="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noProof="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D79E84-B125-4E42-8407-FBD2DF9491A7}"/>
              </a:ext>
            </a:extLst>
          </p:cNvPr>
          <p:cNvSpPr txBox="1"/>
          <p:nvPr/>
        </p:nvSpPr>
        <p:spPr>
          <a:xfrm>
            <a:off x="1334640" y="4669170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D.  </a:t>
            </a:r>
            <a:r>
              <a:rPr kumimoji="0" lang="en-US" altLang="zh-CN" sz="3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35B28-1AA4-4223-98CB-F9B6F8743EC4}"/>
              </a:ext>
            </a:extLst>
          </p:cNvPr>
          <p:cNvSpPr/>
          <p:nvPr/>
        </p:nvSpPr>
        <p:spPr>
          <a:xfrm>
            <a:off x="1205460" y="352899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1188979" y="4409177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kumimoji="0" lang="en-US" altLang="zh-CN" sz="3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1334640" y="432808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UcPeriod" startAt="4"/>
            </a:pPr>
            <a:r>
              <a:rPr lang="nl-NL" altLang="zh-CN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  Vuông góc với nhau và cắt nhau tại </a:t>
            </a:r>
          </a:p>
          <a:p>
            <a:pPr lvl="0"/>
            <a:r>
              <a:rPr lang="nl-NL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nl-NL" altLang="zh-CN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trung điểm mỗi đường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</a:t>
            </a:r>
            <a:r>
              <a:rPr kumimoji="0" lang="en-US" altLang="zh-CN" sz="3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778824" y="835318"/>
            <a:ext cx="1079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noProof="0" dirty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2. </a:t>
            </a:r>
            <a:r>
              <a:rPr lang="nl-NL" sz="3600" dirty="0">
                <a:solidFill>
                  <a:srgbClr val="7030A0"/>
                </a:solidFill>
                <a:latin typeface="SVN-Cookies" panose="02040603050506020204" pitchFamily="18" charset="0"/>
              </a:rPr>
              <a:t>Hai đường chéo của hình thoi có đặc điểm gì?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D79E84-B125-4E42-8407-FBD2DF9491A7}"/>
              </a:ext>
            </a:extLst>
          </p:cNvPr>
          <p:cNvSpPr txBox="1"/>
          <p:nvPr/>
        </p:nvSpPr>
        <p:spPr>
          <a:xfrm>
            <a:off x="1337124" y="3475967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</a:t>
            </a:r>
            <a:r>
              <a:rPr kumimoji="0" lang="en-US" altLang="zh-C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  Song </a:t>
            </a:r>
            <a:r>
              <a:rPr kumimoji="0" lang="en-US" altLang="zh-CN" sz="3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3292" y="1571102"/>
            <a:ext cx="1802278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1404" y="2595914"/>
            <a:ext cx="9663540" cy="2273338"/>
            <a:chOff x="2733675" y="2864086"/>
            <a:chExt cx="8424451" cy="227333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2864086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3739051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6932985" y="1670731"/>
            <a:ext cx="4468970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953474" y="1428645"/>
            <a:ext cx="6792250" cy="1862048"/>
            <a:chOff x="2733676" y="3098405"/>
            <a:chExt cx="6792250" cy="186204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970546" y="3079659"/>
            <a:ext cx="9654260" cy="4339651"/>
            <a:chOff x="2733674" y="1859604"/>
            <a:chExt cx="8416361" cy="4339651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HÌNH THOI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1859605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HÌNH THOI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VF Remachine Script" panose="02000000000000000000" pitchFamily="2" charset="0"/>
              </a:rPr>
              <a:t>MĂNGNON</a:t>
            </a:r>
          </a:p>
        </p:txBody>
      </p:sp>
    </p:spTree>
    <p:extLst>
      <p:ext uri="{BB962C8B-B14F-4D97-AF65-F5344CB8AC3E}">
        <p14:creationId xmlns:p14="http://schemas.microsoft.com/office/powerpoint/2010/main" val="40098122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D7D6D8-53B3-FB44-AA10-6C081A47B0D2}"/>
              </a:ext>
            </a:extLst>
          </p:cNvPr>
          <p:cNvSpPr txBox="1"/>
          <p:nvPr/>
        </p:nvSpPr>
        <p:spPr>
          <a:xfrm>
            <a:off x="3254862" y="1075693"/>
            <a:ext cx="653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Yêu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đạt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96D9C9"/>
              </a:solidFill>
              <a:latin typeface="UTM Cookies" panose="02040603050506020204" pitchFamily="1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FB2C85-D23E-9843-9E65-7F0584874200}"/>
              </a:ext>
            </a:extLst>
          </p:cNvPr>
          <p:cNvSpPr txBox="1"/>
          <p:nvPr/>
        </p:nvSpPr>
        <p:spPr>
          <a:xfrm>
            <a:off x="1537348" y="2234435"/>
            <a:ext cx="10354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tính diện tích hình thoi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Lập được công thức tính diện tích hình thoi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Làm được các bài tập liên quan đến diện tích hình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380470" y="1109024"/>
            <a:ext cx="91109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AC= m, BD = n</a:t>
            </a: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5962650" y="2292350"/>
            <a:ext cx="4032250" cy="2952750"/>
          </a:xfrm>
          <a:prstGeom prst="diamond">
            <a:avLst/>
          </a:pr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848600" y="5181600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D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530851" y="3587750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104438" y="358775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C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818438" y="190500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B</a:t>
            </a: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7985125" y="2303463"/>
            <a:ext cx="1588" cy="2951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5962650" y="3773489"/>
            <a:ext cx="40322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7564438" y="3733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5962650" y="3792539"/>
            <a:ext cx="1588" cy="2160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>
            <a:off x="10006013" y="3792539"/>
            <a:ext cx="61912" cy="2181225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>
            <a:off x="5962651" y="3765550"/>
            <a:ext cx="4105275" cy="1588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7980363" y="59436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m</a:t>
            </a: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5027613" y="5243514"/>
            <a:ext cx="2951162" cy="1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H="1">
            <a:off x="5019676" y="2330450"/>
            <a:ext cx="2951163" cy="1588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>
            <a:off x="7986714" y="2286000"/>
            <a:ext cx="1587" cy="295275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640264" y="346075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463829" y="2628734"/>
            <a:ext cx="2725625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</a:t>
            </a:r>
            <a:r>
              <a:rPr lang="en-US" altLang="en-US" sz="4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ABCD  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45" name="Freeform 30"/>
          <p:cNvSpPr>
            <a:spLocks/>
          </p:cNvSpPr>
          <p:nvPr/>
        </p:nvSpPr>
        <p:spPr bwMode="auto">
          <a:xfrm>
            <a:off x="7970838" y="3597276"/>
            <a:ext cx="182562" cy="182563"/>
          </a:xfrm>
          <a:custGeom>
            <a:avLst/>
            <a:gdLst>
              <a:gd name="T0" fmla="*/ 0 w 672"/>
              <a:gd name="T1" fmla="*/ 0 h 672"/>
              <a:gd name="T2" fmla="*/ 2147483646 w 672"/>
              <a:gd name="T3" fmla="*/ 0 h 672"/>
              <a:gd name="T4" fmla="*/ 2147483646 w 672"/>
              <a:gd name="T5" fmla="*/ 2147483646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0"/>
                </a:moveTo>
                <a:lnTo>
                  <a:pt x="672" y="0"/>
                </a:lnTo>
                <a:lnTo>
                  <a:pt x="672" y="67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0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66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36994E-6 L -0.00157 0.313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5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24128 0.00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21" grpId="0" animBg="1"/>
      <p:bldP spid="26" grpId="0"/>
      <p:bldP spid="28" grpId="0"/>
      <p:bldP spid="30" grpId="0"/>
      <p:bldP spid="31" grpId="0" animBg="1"/>
      <p:bldP spid="32" grpId="0" animBg="1"/>
      <p:bldP spid="33" grpId="0"/>
      <p:bldP spid="34" grpId="0" animBg="1"/>
      <p:bldP spid="36" grpId="0" animBg="1"/>
      <p:bldP spid="37" grpId="0" animBg="1"/>
      <p:bldP spid="37" grpId="1" animBg="1"/>
      <p:bldP spid="39" grpId="0"/>
      <p:bldP spid="40" grpId="0" animBg="1"/>
      <p:bldP spid="41" grpId="0" animBg="1"/>
      <p:bldP spid="42" grpId="0" animBg="1"/>
      <p:bldP spid="42" grpId="1" animBg="1"/>
      <p:bldP spid="43" grpId="0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551341" y="2295557"/>
            <a:ext cx="2993833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Cắt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AOD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COD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rồi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ghép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ABC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nhật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MNCA </a:t>
            </a: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6784705" y="19145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38" name="AutoShape 23"/>
          <p:cNvSpPr>
            <a:spLocks noChangeArrowheads="1"/>
          </p:cNvSpPr>
          <p:nvPr/>
        </p:nvSpPr>
        <p:spPr bwMode="auto">
          <a:xfrm rot="5400000">
            <a:off x="8384905" y="27527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8003905" y="22955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7" name="AutoShape 25"/>
          <p:cNvSpPr>
            <a:spLocks noChangeArrowheads="1"/>
          </p:cNvSpPr>
          <p:nvPr/>
        </p:nvSpPr>
        <p:spPr bwMode="auto">
          <a:xfrm rot="10800000">
            <a:off x="6403705" y="31337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7851505" y="393703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816580" y="192090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9527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6098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7699105" y="2981358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6403705" y="3133758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Rectangle 33"/>
          <p:cNvSpPr>
            <a:spLocks noChangeArrowheads="1"/>
          </p:cNvSpPr>
          <p:nvPr/>
        </p:nvSpPr>
        <p:spPr bwMode="auto">
          <a:xfrm rot="10800000">
            <a:off x="9318355" y="2859121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8384905" y="4429158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403705" y="4810158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 rot="16200000">
            <a:off x="7544324" y="5520564"/>
            <a:ext cx="590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8" name="Line 37"/>
          <p:cNvSpPr>
            <a:spLocks noChangeShapeType="1"/>
          </p:cNvSpPr>
          <p:nvPr/>
        </p:nvSpPr>
        <p:spPr bwMode="auto">
          <a:xfrm flipV="1">
            <a:off x="8003905" y="4810158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6022705" y="192408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9451705" y="1990758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6403703" y="3792977"/>
            <a:ext cx="3255374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7807737" y="3681798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m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7998237" y="2314829"/>
            <a:ext cx="6850" cy="83401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31"/>
              <p:cNvSpPr txBox="1">
                <a:spLocks noChangeArrowheads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02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162 L -0.35039 -0.00209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972 L 1.25E-6 -0.175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2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111 L 0.13281 -0.36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775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417 L -0.13099 -0.366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38" grpId="0" animBg="1"/>
      <p:bldP spid="38" grpId="1" animBg="1"/>
      <p:bldP spid="47" grpId="0" animBg="1"/>
      <p:bldP spid="47" grpId="1" animBg="1"/>
      <p:bldP spid="48" grpId="0"/>
      <p:bldP spid="52" grpId="0"/>
      <p:bldP spid="53" grpId="0" animBg="1"/>
      <p:bldP spid="53" grpId="1" animBg="1"/>
      <p:bldP spid="54" grpId="0"/>
      <p:bldP spid="54" grpId="1"/>
      <p:bldP spid="54" grpId="2"/>
      <p:bldP spid="55" grpId="0" animBg="1"/>
      <p:bldP spid="55" grpId="1" animBg="1"/>
      <p:bldP spid="56" grpId="0" animBg="1"/>
      <p:bldP spid="56" grpId="1" animBg="1"/>
      <p:bldP spid="57" grpId="0"/>
      <p:bldP spid="57" grpId="1"/>
      <p:bldP spid="57" grpId="2"/>
      <p:bldP spid="58" grpId="0" animBg="1"/>
      <p:bldP spid="58" grpId="1" animBg="1"/>
      <p:bldP spid="59" grpId="0"/>
      <p:bldP spid="60" grpId="0"/>
      <p:bldP spid="62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525</Words>
  <Application>Microsoft Office PowerPoint</Application>
  <PresentationFormat>Widescreen</PresentationFormat>
  <Paragraphs>149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Tahoma</vt:lpstr>
      <vt:lpstr>Cambria</vt:lpstr>
      <vt:lpstr>UTM Cookies</vt:lpstr>
      <vt:lpstr>.VnAvant</vt:lpstr>
      <vt:lpstr>UTM Loko</vt:lpstr>
      <vt:lpstr>Calibri Light</vt:lpstr>
      <vt:lpstr>Wingdings 2</vt:lpstr>
      <vt:lpstr>字魂70号-灵悦黑体</vt:lpstr>
      <vt:lpstr>Cambria Math</vt:lpstr>
      <vt:lpstr>Times New Roman</vt:lpstr>
      <vt:lpstr>Arial</vt:lpstr>
      <vt:lpstr>SVN-Cookies</vt:lpstr>
      <vt:lpstr>等线 Light</vt:lpstr>
      <vt:lpstr>UVF Remachine Script</vt:lpstr>
      <vt:lpstr>SVN-Newton</vt:lpstr>
      <vt:lpstr>Calibri</vt:lpstr>
      <vt:lpstr>UTM Azuki</vt:lpstr>
      <vt:lpstr>UVF Funkydori</vt:lpstr>
      <vt:lpstr>Batang</vt:lpstr>
      <vt:lpstr>Wingdings</vt:lpstr>
      <vt:lpstr>等线</vt:lpstr>
      <vt:lpstr>UTM Thanh Nhac TL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32</cp:revision>
  <dcterms:created xsi:type="dcterms:W3CDTF">2022-03-01T05:40:18Z</dcterms:created>
  <dcterms:modified xsi:type="dcterms:W3CDTF">2023-03-17T08:29:41Z</dcterms:modified>
</cp:coreProperties>
</file>