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audio4.wav" ContentType="audio/x-wav"/>
  <Override PartName="/ppt/tags/tag2.xml" ContentType="application/vnd.openxmlformats-officedocument.presentationml.tags+xml"/>
  <Override PartName="/ppt/media/audio6.wav" ContentType="audio/x-wav"/>
  <Override PartName="/ppt/media/audio7.wav" ContentType="audio/x-wav"/>
  <Override PartName="/ppt/media/audio8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700" r:id="rId4"/>
    <p:sldMasterId id="2147483727" r:id="rId5"/>
  </p:sldMasterIdLst>
  <p:notesMasterIdLst>
    <p:notesMasterId r:id="rId27"/>
  </p:notesMasterIdLst>
  <p:sldIdLst>
    <p:sldId id="283" r:id="rId6"/>
    <p:sldId id="279" r:id="rId7"/>
    <p:sldId id="281" r:id="rId8"/>
    <p:sldId id="282" r:id="rId9"/>
    <p:sldId id="280" r:id="rId10"/>
    <p:sldId id="285" r:id="rId11"/>
    <p:sldId id="263" r:id="rId12"/>
    <p:sldId id="271" r:id="rId13"/>
    <p:sldId id="266" r:id="rId14"/>
    <p:sldId id="259" r:id="rId15"/>
    <p:sldId id="262" r:id="rId16"/>
    <p:sldId id="267" r:id="rId17"/>
    <p:sldId id="268" r:id="rId18"/>
    <p:sldId id="269" r:id="rId19"/>
    <p:sldId id="272" r:id="rId20"/>
    <p:sldId id="270" r:id="rId21"/>
    <p:sldId id="273" r:id="rId22"/>
    <p:sldId id="274" r:id="rId23"/>
    <p:sldId id="275" r:id="rId24"/>
    <p:sldId id="276" r:id="rId25"/>
    <p:sldId id="265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84FFF-771E-429F-A177-4C3E81B2031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D7CBE-83C0-4E17-A8B4-A2F82BF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A7D6-7490-44D0-B4A9-C507BC14FC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47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6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2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2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2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64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1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43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71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763" y="4953000"/>
            <a:ext cx="9148763" cy="1912938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6739" y="4832896"/>
              <a:ext cx="7457261" cy="51943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593" y="5135152"/>
              <a:ext cx="9108407" cy="839244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5" y="1752616"/>
            <a:ext cx="7772400" cy="1829761"/>
          </a:xfrm>
        </p:spPr>
        <p:txBody>
          <a:bodyPr anchor="b"/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5" y="3611607"/>
            <a:ext cx="7772400" cy="1199704"/>
          </a:xfrm>
        </p:spPr>
        <p:txBody>
          <a:bodyPr lIns="50012" rIns="50012"/>
          <a:lstStyle>
            <a:lvl1pPr marL="0" marR="70017" indent="0" algn="r">
              <a:buNone/>
              <a:defRPr>
                <a:solidFill>
                  <a:schemeClr val="tx2"/>
                </a:solidFill>
              </a:defRPr>
            </a:lvl1pPr>
            <a:lvl2pPr marL="500127" indent="0" algn="ctr">
              <a:buNone/>
            </a:lvl2pPr>
            <a:lvl3pPr marL="1000250" indent="0" algn="ctr">
              <a:buNone/>
            </a:lvl3pPr>
            <a:lvl4pPr marL="1500375" indent="0" algn="ctr">
              <a:buNone/>
            </a:lvl4pPr>
            <a:lvl5pPr marL="2000501" indent="0" algn="ctr">
              <a:buNone/>
            </a:lvl5pPr>
            <a:lvl6pPr marL="2500625" indent="0" algn="ctr">
              <a:buNone/>
            </a:lvl6pPr>
            <a:lvl7pPr marL="3000749" indent="0" algn="ctr">
              <a:buNone/>
            </a:lvl7pPr>
            <a:lvl8pPr marL="3500877" indent="0" algn="ctr">
              <a:buNone/>
            </a:lvl8pPr>
            <a:lvl9pPr marL="4001001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BFAA3917-3E70-476D-B957-1C3EA8656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41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8D7A12A-3B07-4318-920B-58475190E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676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6725"/>
            <a:ext cx="182562" cy="22701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1225" y="3006725"/>
            <a:ext cx="182563" cy="22701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62E3647D-56A6-4C3B-8724-BDF3177E10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107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43"/>
            <a:ext cx="4038600" cy="452596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43"/>
            <a:ext cx="4038600" cy="452596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267BC886-3151-4B14-B6FD-DC9FAD152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5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9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0051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5410200"/>
            <a:ext cx="4041776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0051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6" y="1444309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309"/>
            <a:ext cx="4041776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2B7B36E-6EEA-4D31-A14E-2C5A112DF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864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43B4CA9C-EDEA-4971-B2BF-D28D67DFB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3CE8C86-4271-40B9-AB9F-FED0C0C83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567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876803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7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5" y="5355102"/>
            <a:ext cx="3974592" cy="91440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2" y="274320"/>
            <a:ext cx="7479792" cy="457200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936C61A-3918-4503-A17A-00F5AD06D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933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4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475" y="5945188"/>
            <a:ext cx="4941888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029" tIns="50012" rIns="100029" bIns="500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5037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0029" tIns="50012" rIns="100029" bIns="500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25" y="5787753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9513"/>
            <a:ext cx="182563" cy="22701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9513"/>
            <a:ext cx="182563" cy="22701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20006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83DF21F0-BFBF-4CE4-9092-D99805745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289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1481334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0C49566-6524-4151-A5FD-4A31641EA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708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9" y="274649"/>
            <a:ext cx="1777471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91F9579-09D3-496F-B810-F87D71D5C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618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07B2785-90EA-4CF5-846A-269A985A6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00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D7D03-6319-4FE5-A2CB-0C2CD4DBF9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0356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8E91-72ED-40E8-B72A-080CE47C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4908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8E91-72ED-40E8-B72A-080CE47C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1709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8E91-72ED-40E8-B72A-080CE47C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2356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9689-9CEF-47E4-8A26-BFCBA6E4C0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1938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1122-BB3A-4E40-96C6-EB45D60166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217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0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B098-CC93-45D7-BEED-A3B0B39FB8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5110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B29F8-1433-4619-9FED-31165B00BD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916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5546-71B9-464B-82E9-48E3C807C0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9078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A54E0-B69C-4F44-98FC-1CEBA2DDE1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491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4382-DB7F-4568-8D43-C1A3E108EB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3901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038B-B291-4405-B3DF-B9C1E8738C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9980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965E-D287-4803-B556-AF7A1CFE61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2925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F3A7-F433-424B-BD75-80FCC3474A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8493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E5BB-B01D-45DD-BCE9-C41E3A0006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7066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6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922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9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9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6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7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8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1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4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3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7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03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4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6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901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2023/3/18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112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633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38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016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334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323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56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738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51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883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592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3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705FA-56A1-4E58-BBB2-6A44C72AFFF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52" r:id="rId8"/>
    <p:sldLayoutId id="2147483751" r:id="rId9"/>
    <p:sldLayoutId id="2147483750" r:id="rId10"/>
    <p:sldLayoutId id="2147483749" r:id="rId11"/>
    <p:sldLayoutId id="2147483748" r:id="rId12"/>
    <p:sldLayoutId id="2147483747" r:id="rId13"/>
    <p:sldLayoutId id="2147483746" r:id="rId14"/>
    <p:sldLayoutId id="2147483745" r:id="rId15"/>
    <p:sldLayoutId id="2147483744" r:id="rId16"/>
    <p:sldLayoutId id="2147483743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475" y="5945188"/>
            <a:ext cx="4941888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029" tIns="50012" rIns="100029" bIns="500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Freeform 11"/>
          <p:cNvSpPr>
            <a:spLocks/>
          </p:cNvSpPr>
          <p:nvPr/>
        </p:nvSpPr>
        <p:spPr bwMode="auto">
          <a:xfrm>
            <a:off x="485775" y="5938838"/>
            <a:ext cx="3690938" cy="935037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0029" tIns="50012" rIns="100029" bIns="500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25" y="5787753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00029" tIns="50012" rIns="100029" bIns="5001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29" tIns="50012" rIns="100029" bIns="500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lIns="100029" tIns="50012" rIns="100029" bIns="50012" anchor="b"/>
          <a:lstStyle>
            <a:lvl1pPr algn="l" eaLnBrk="1" latinLnBrk="0" hangingPunct="1">
              <a:defRPr kumimoji="0" sz="1100">
                <a:solidFill>
                  <a:prstClr val="black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lIns="100029" tIns="50012" rIns="100029" bIns="50012" anchor="b"/>
          <a:lstStyle>
            <a:lvl1pPr algn="r" eaLnBrk="1" latinLnBrk="0" hangingPunct="1">
              <a:defRPr kumimoji="0" sz="1100">
                <a:solidFill>
                  <a:prstClr val="black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100029" tIns="50012" rIns="100029" bIns="500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59B19-9EB7-431F-9797-02A85F782BA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03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5pPr>
      <a:lvl6pPr marL="456818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6pPr>
      <a:lvl7pPr marL="913638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7pPr>
      <a:lvl8pPr marL="1370456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8pPr>
      <a:lvl9pPr marL="1827275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98463" indent="-277813" algn="l" rtl="0" eaLnBrk="0" fontAlgn="base" hangingPunct="0">
        <a:spcBef>
          <a:spcPts val="438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7863" indent="-247650" algn="l" rtl="0" eaLnBrk="0" fontAlgn="base" hangingPunct="0">
        <a:spcBef>
          <a:spcPts val="3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38213" indent="-247650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49363" indent="-247650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98600" indent="-247650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50441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00501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564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625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0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0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003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005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00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007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00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010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2A05B-DA24-4C1E-8BA0-72DEE7EFC06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742" r:id="rId3"/>
    <p:sldLayoutId id="2147483741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40A7F4-4064-4F46-AE67-7DB29F477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3" r="4273"/>
          <a:stretch>
            <a:fillRect/>
          </a:stretch>
        </p:blipFill>
        <p:spPr>
          <a:xfrm>
            <a:off x="4859721" y="0"/>
            <a:ext cx="428427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79F7B6-11D8-42D7-9351-AC849119F56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39031" cy="6858000"/>
          </a:xfrm>
          <a:prstGeom prst="rect">
            <a:avLst/>
          </a:prstGeom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AF92B0BB-96D5-4669-BB94-EAF61F82BD98}"/>
              </a:ext>
            </a:extLst>
          </p:cNvPr>
          <p:cNvSpPr txBox="1"/>
          <p:nvPr userDrawn="1"/>
        </p:nvSpPr>
        <p:spPr>
          <a:xfrm>
            <a:off x="3238500" y="3084195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srgbClr val="F4CB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225" b="0" i="0" u="none" strike="noStrike" kern="1200" cap="none" spc="0" normalizeH="0" baseline="0" noProof="0" dirty="0">
                <a:ln>
                  <a:noFill/>
                </a:ln>
                <a:solidFill>
                  <a:srgbClr val="F4CB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srgbClr val="F4CB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" b="0" i="0" u="none" strike="noStrike" kern="1200" cap="none" spc="0" normalizeH="0" baseline="0" noProof="0" dirty="0">
                <a:ln>
                  <a:noFill/>
                </a:ln>
                <a:solidFill>
                  <a:srgbClr val="F4CB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E296D5-3DE2-4357-B1C7-9A840D9970E1}"/>
              </a:ext>
            </a:extLst>
          </p:cNvPr>
          <p:cNvSpPr txBox="1"/>
          <p:nvPr userDrawn="1"/>
        </p:nvSpPr>
        <p:spPr>
          <a:xfrm>
            <a:off x="8315325" y="1"/>
            <a:ext cx="828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DAA73"/>
                </a:solidFill>
                <a:effectLst/>
                <a:uLnTx/>
                <a:uFillTx/>
                <a:latin typeface="UTM Erie Black" panose="02040603050506020204" pitchFamily="18" charset="0"/>
                <a:ea typeface="+mn-ea"/>
                <a:cs typeface="+mn-cs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8F7AD0-B801-441B-8D46-926156567B1D}"/>
              </a:ext>
            </a:extLst>
          </p:cNvPr>
          <p:cNvSpPr txBox="1"/>
          <p:nvPr userDrawn="1"/>
        </p:nvSpPr>
        <p:spPr>
          <a:xfrm>
            <a:off x="0" y="6457891"/>
            <a:ext cx="828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DAA73"/>
                </a:solidFill>
                <a:effectLst/>
                <a:uLnTx/>
                <a:uFillTx/>
                <a:latin typeface="UTM Erie Black" panose="02040603050506020204" pitchFamily="18" charset="0"/>
                <a:ea typeface="+mn-ea"/>
                <a:cs typeface="+mn-cs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1492" y="18694550"/>
            <a:ext cx="1411034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2" y="8102750"/>
            <a:ext cx="1411034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158" y="-13766651"/>
            <a:ext cx="1411034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0295" y="-13718246"/>
            <a:ext cx="1411034" cy="1625303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78CA585B-30F3-4AD1-8689-ADC07FC3BC15}"/>
              </a:ext>
            </a:extLst>
          </p:cNvPr>
          <p:cNvSpPr txBox="1"/>
          <p:nvPr userDrawn="1"/>
        </p:nvSpPr>
        <p:spPr>
          <a:xfrm>
            <a:off x="2160585" y="8558172"/>
            <a:ext cx="6983415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hệ page: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1"/>
              </a:rPr>
              <a:t>https://www.facebook.com/teamKTUTS</a:t>
            </a: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458" y="18999350"/>
            <a:ext cx="1411034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8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40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7.wav"/><Relationship Id="rId7" Type="http://schemas.openxmlformats.org/officeDocument/2006/relationships/image" Target="../media/image28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7.wav"/><Relationship Id="rId7" Type="http://schemas.openxmlformats.org/officeDocument/2006/relationships/image" Target="../media/image28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7.wav"/><Relationship Id="rId7" Type="http://schemas.openxmlformats.org/officeDocument/2006/relationships/image" Target="../media/image28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77659" y="1386398"/>
            <a:ext cx="5673199" cy="457147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C01FF69-1D25-484E-93E2-586C4E3D656B}"/>
              </a:ext>
            </a:extLst>
          </p:cNvPr>
          <p:cNvGrpSpPr/>
          <p:nvPr/>
        </p:nvGrpSpPr>
        <p:grpSpPr>
          <a:xfrm>
            <a:off x="127868" y="858490"/>
            <a:ext cx="1958107" cy="3282565"/>
            <a:chOff x="380040" y="-16395"/>
            <a:chExt cx="2610809" cy="4376753"/>
          </a:xfrm>
        </p:grpSpPr>
        <p:sp>
          <p:nvSpPr>
            <p:cNvPr id="2" name="心形 1">
              <a:extLst>
                <a:ext uri="{FF2B5EF4-FFF2-40B4-BE49-F238E27FC236}">
                  <a16:creationId xmlns:a16="http://schemas.microsoft.com/office/drawing/2014/main" id="{4A442B96-F44C-43D9-BAC1-FC2745B7FCA6}"/>
                </a:ext>
              </a:extLst>
            </p:cNvPr>
            <p:cNvSpPr/>
            <p:nvPr/>
          </p:nvSpPr>
          <p:spPr>
            <a:xfrm>
              <a:off x="380040" y="2070882"/>
              <a:ext cx="2610809" cy="2289476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DengXian"/>
                <a:ea typeface="DengXian" panose="020B0604020202020204" charset="-122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6DF46AF9-DE2E-4867-8C03-408BD4BCB177}"/>
                </a:ext>
              </a:extLst>
            </p:cNvPr>
            <p:cNvCxnSpPr>
              <a:cxnSpLocks/>
              <a:endCxn id="2" idx="0"/>
            </p:cNvCxnSpPr>
            <p:nvPr/>
          </p:nvCxnSpPr>
          <p:spPr>
            <a:xfrm>
              <a:off x="1685445" y="-16395"/>
              <a:ext cx="0" cy="26596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23A5134-3942-4F16-8E17-F5D31077412F}"/>
                </a:ext>
              </a:extLst>
            </p:cNvPr>
            <p:cNvSpPr txBox="1"/>
            <p:nvPr/>
          </p:nvSpPr>
          <p:spPr>
            <a:xfrm>
              <a:off x="380040" y="2314102"/>
              <a:ext cx="2578057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950" dirty="0" err="1">
                  <a:solidFill>
                    <a:prstClr val="white"/>
                  </a:solidFill>
                  <a:latin typeface="UTM Cookies" panose="02040603050506020204" pitchFamily="18" charset="0"/>
                  <a:ea typeface="华文琥珀" panose="02010800040101010101" pitchFamily="2" charset="-122"/>
                </a:rPr>
                <a:t>Luyện</a:t>
              </a:r>
              <a:endParaRPr lang="zh-CN" altLang="en-US" sz="4950" dirty="0">
                <a:solidFill>
                  <a:prstClr val="white"/>
                </a:solidFill>
                <a:latin typeface="UTM Cookies" panose="02040603050506020204" pitchFamily="18" charset="0"/>
                <a:ea typeface="华文琥珀" panose="02010800040101010101" pitchFamily="2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E60D5A6-75C4-49FF-A448-7AE81388B413}"/>
              </a:ext>
            </a:extLst>
          </p:cNvPr>
          <p:cNvGrpSpPr/>
          <p:nvPr/>
        </p:nvGrpSpPr>
        <p:grpSpPr>
          <a:xfrm>
            <a:off x="2110285" y="825425"/>
            <a:ext cx="1243013" cy="1553162"/>
            <a:chOff x="380041" y="0"/>
            <a:chExt cx="1657350" cy="2679114"/>
          </a:xfrm>
        </p:grpSpPr>
        <p:sp>
          <p:nvSpPr>
            <p:cNvPr id="16" name="心形 15">
              <a:extLst>
                <a:ext uri="{FF2B5EF4-FFF2-40B4-BE49-F238E27FC236}">
                  <a16:creationId xmlns:a16="http://schemas.microsoft.com/office/drawing/2014/main" id="{1314B5E6-EA09-4BB2-9450-80E87E25847B}"/>
                </a:ext>
              </a:extLst>
            </p:cNvPr>
            <p:cNvSpPr/>
            <p:nvPr/>
          </p:nvSpPr>
          <p:spPr>
            <a:xfrm>
              <a:off x="380041" y="1010156"/>
              <a:ext cx="1657350" cy="1668958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DengXian"/>
                <a:ea typeface="DengXian" panose="020B0604020202020204" charset="-122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E0D2319-7FE7-4AAF-900E-C6B192845090}"/>
                </a:ext>
              </a:extLst>
            </p:cNvPr>
            <p:cNvCxnSpPr>
              <a:cxnSpLocks/>
            </p:cNvCxnSpPr>
            <p:nvPr/>
          </p:nvCxnSpPr>
          <p:spPr>
            <a:xfrm>
              <a:off x="1208716" y="0"/>
              <a:ext cx="0" cy="135548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F73316C-6A7D-4D61-BCD1-E04640712478}"/>
                </a:ext>
              </a:extLst>
            </p:cNvPr>
            <p:cNvSpPr txBox="1"/>
            <p:nvPr/>
          </p:nvSpPr>
          <p:spPr>
            <a:xfrm>
              <a:off x="594693" y="1086280"/>
              <a:ext cx="1028486" cy="1473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950" dirty="0" err="1">
                  <a:solidFill>
                    <a:prstClr val="white"/>
                  </a:solidFill>
                  <a:latin typeface="UTM Cookies" panose="02040603050506020204" pitchFamily="18" charset="0"/>
                  <a:ea typeface="华文琥珀" panose="02010800040101010101" pitchFamily="2" charset="-122"/>
                </a:rPr>
                <a:t>từ</a:t>
              </a:r>
              <a:endParaRPr lang="zh-CN" altLang="en-US" sz="4950" dirty="0">
                <a:solidFill>
                  <a:prstClr val="white"/>
                </a:solidFill>
                <a:latin typeface="UTM Cookies" panose="02040603050506020204" pitchFamily="18" charset="0"/>
                <a:ea typeface="华文琥珀" panose="02010800040101010101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EF03D68-37FD-40EE-B3D9-8545D2D8A80F}"/>
              </a:ext>
            </a:extLst>
          </p:cNvPr>
          <p:cNvGrpSpPr/>
          <p:nvPr/>
        </p:nvGrpSpPr>
        <p:grpSpPr>
          <a:xfrm>
            <a:off x="6108579" y="853293"/>
            <a:ext cx="1243013" cy="1925002"/>
            <a:chOff x="2037391" y="0"/>
            <a:chExt cx="1657350" cy="3320517"/>
          </a:xfrm>
        </p:grpSpPr>
        <p:sp>
          <p:nvSpPr>
            <p:cNvPr id="21" name="心形 20">
              <a:extLst>
                <a:ext uri="{FF2B5EF4-FFF2-40B4-BE49-F238E27FC236}">
                  <a16:creationId xmlns:a16="http://schemas.microsoft.com/office/drawing/2014/main" id="{CF0FE194-B256-43E2-86D2-E07FD8980B00}"/>
                </a:ext>
              </a:extLst>
            </p:cNvPr>
            <p:cNvSpPr/>
            <p:nvPr/>
          </p:nvSpPr>
          <p:spPr>
            <a:xfrm>
              <a:off x="2037391" y="1651559"/>
              <a:ext cx="1657350" cy="1668958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DengXian"/>
                <a:ea typeface="DengXian" panose="020B0604020202020204" charset="-122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A416714-B310-45D6-917E-4BBBD862EBD3}"/>
                </a:ext>
              </a:extLst>
            </p:cNvPr>
            <p:cNvCxnSpPr>
              <a:cxnSpLocks/>
            </p:cNvCxnSpPr>
            <p:nvPr/>
          </p:nvCxnSpPr>
          <p:spPr>
            <a:xfrm>
              <a:off x="2866346" y="0"/>
              <a:ext cx="0" cy="29093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B05EE81-3860-40E4-A79E-60636386FC23}"/>
                </a:ext>
              </a:extLst>
            </p:cNvPr>
            <p:cNvSpPr txBox="1"/>
            <p:nvPr/>
          </p:nvSpPr>
          <p:spPr>
            <a:xfrm>
              <a:off x="2250818" y="1769328"/>
              <a:ext cx="1084057" cy="1473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950" dirty="0" err="1">
                  <a:solidFill>
                    <a:prstClr val="white"/>
                  </a:solidFill>
                  <a:latin typeface="UTM Cookies" panose="02040603050506020204" pitchFamily="18" charset="0"/>
                  <a:ea typeface="华文琥珀" panose="02010800040101010101" pitchFamily="2" charset="-122"/>
                </a:rPr>
                <a:t>và</a:t>
              </a:r>
              <a:endParaRPr lang="zh-CN" altLang="en-US" sz="4950" dirty="0">
                <a:solidFill>
                  <a:prstClr val="white"/>
                </a:solidFill>
                <a:latin typeface="UTM Cookies" panose="02040603050506020204" pitchFamily="18" charset="0"/>
                <a:ea typeface="华文琥珀" panose="02010800040101010101" pitchFamily="2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36AF810-B93F-4DC1-B5F0-C9BA26127AA6}"/>
              </a:ext>
            </a:extLst>
          </p:cNvPr>
          <p:cNvGrpSpPr/>
          <p:nvPr/>
        </p:nvGrpSpPr>
        <p:grpSpPr>
          <a:xfrm>
            <a:off x="7330196" y="776781"/>
            <a:ext cx="1628813" cy="3269360"/>
            <a:chOff x="1264665" y="-117595"/>
            <a:chExt cx="2171750" cy="5639458"/>
          </a:xfrm>
        </p:grpSpPr>
        <p:sp>
          <p:nvSpPr>
            <p:cNvPr id="26" name="心形 25">
              <a:extLst>
                <a:ext uri="{FF2B5EF4-FFF2-40B4-BE49-F238E27FC236}">
                  <a16:creationId xmlns:a16="http://schemas.microsoft.com/office/drawing/2014/main" id="{C4054A3F-0C33-47EB-A21E-615BAF9D58D9}"/>
                </a:ext>
              </a:extLst>
            </p:cNvPr>
            <p:cNvSpPr/>
            <p:nvPr/>
          </p:nvSpPr>
          <p:spPr>
            <a:xfrm>
              <a:off x="1264665" y="3334902"/>
              <a:ext cx="2171750" cy="2186961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DengXian"/>
                <a:ea typeface="DengXian" panose="020B0604020202020204" charset="-122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ECC45834-4E5C-4778-BDC1-3A95BAD60414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2350540" y="-117595"/>
              <a:ext cx="0" cy="39992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95595CC-199D-44D6-80F1-7FF4A7DDB4BD}"/>
                </a:ext>
              </a:extLst>
            </p:cNvPr>
            <p:cNvSpPr txBox="1"/>
            <p:nvPr/>
          </p:nvSpPr>
          <p:spPr>
            <a:xfrm>
              <a:off x="1523986" y="3731692"/>
              <a:ext cx="1507250" cy="1473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950" dirty="0" err="1">
                  <a:solidFill>
                    <a:prstClr val="white"/>
                  </a:solidFill>
                  <a:latin typeface="UTM Cookies" panose="02040603050506020204" pitchFamily="18" charset="0"/>
                  <a:ea typeface="华文琥珀" panose="02010800040101010101" pitchFamily="2" charset="-122"/>
                </a:rPr>
                <a:t>câu</a:t>
              </a:r>
              <a:endParaRPr lang="zh-CN" altLang="en-US" sz="4950" dirty="0">
                <a:solidFill>
                  <a:prstClr val="white"/>
                </a:solidFill>
                <a:latin typeface="UTM Cookies" panose="02040603050506020204" pitchFamily="18" charset="0"/>
                <a:ea typeface="华文琥珀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9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14 0.03472 L -0.31614 0.03496 C -0.19036 0.04792 -0.29856 0.0375 0.00873 0.0375 L 0.00873 0.03773 L 0.00873 0.0375 " pathEditMode="relative" rAng="0" ptsTypes="AAAAA">
                                      <p:cBhvr>
                                        <p:cTn id="6" dur="3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đẹp 74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8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47" y="76200"/>
            <a:ext cx="9020653" cy="63248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a) Cuối cùng, nàng quay lại bảo thị nữ:</a:t>
            </a:r>
            <a:br>
              <a:rPr lang="vi-VN" sz="5400" dirty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Hãy gọi người hàng hành vào cho ta!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LỌ NƯỚC THẦN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05204"/>
            <a:ext cx="8915400" cy="22477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người hàng hành 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 cho ta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95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"/>
            <a:ext cx="9143999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47" y="226159"/>
            <a:ext cx="9020653" cy="655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) Một anh chiến sĩ đến nâng con cá lên hai bàn tay nói nựng: “Có đau không, chú mình?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Lần sau, khi nhảy múa phải chú ý nhé! Đừng có nhảy lên boong tàu!”</a:t>
            </a:r>
          </a:p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HÀ ĐÌNH CẨN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740759"/>
            <a:ext cx="8915400" cy="2590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sau, khi nhảy múa phải chú ý nhé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Đừng có nhảy lên boong tàu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6473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đẹp 74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8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47" y="567690"/>
            <a:ext cx="9020653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Con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rùa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sợ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nhô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nữa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kumimoji="0" 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SỰ TÍCH HỒ GƯƠM</a:t>
            </a:r>
            <a:endParaRPr kumimoji="0" 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124200"/>
            <a:ext cx="8991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</a:t>
            </a:r>
            <a:r>
              <a:rPr kumimoji="0" lang="en-US" sz="5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18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"/>
            <a:ext cx="9143999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-36195"/>
            <a:ext cx="9020653" cy="68941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xong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rằng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Con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ta.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CÂY TRE TRĂM ĐỐT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1" y="2478405"/>
            <a:ext cx="8839200" cy="24817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- Con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19946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94638"/>
            <a:ext cx="8991600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1. Tìm câu khiến trong những đoạn trích đã cho: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Cuối cùng, nàng quay lại bảo thị nữ: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gọi người hàng hành vào cho ta!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LỌ NƯỚC THẦN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Một anh chiến sĩ đến nâng con cá lên hai bàn tay nói nựng: “Có đau không, chú mình?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sau, khi nhảy múa phải chú ý nhé! Đừng có nhảy lên boong tàu!”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HÀ ĐÌNH CẨN</a:t>
            </a:r>
          </a:p>
          <a:p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rùa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nữa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SỰ TÍCH HỒ GƯƠM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xong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rằng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Con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CÂY TRE TRĂM ĐỐT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001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gita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983163"/>
            <a:ext cx="88233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 Box 9232"/>
          <p:cNvSpPr txBox="1">
            <a:spLocks noChangeArrowheads="1"/>
          </p:cNvSpPr>
          <p:nvPr/>
        </p:nvSpPr>
        <p:spPr bwMode="auto">
          <a:xfrm>
            <a:off x="439738" y="2098675"/>
            <a:ext cx="87042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Toán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9234" name="Text Box 9233"/>
          <p:cNvSpPr txBox="1">
            <a:spLocks noChangeArrowheads="1"/>
          </p:cNvSpPr>
          <p:nvPr/>
        </p:nvSpPr>
        <p:spPr bwMode="auto">
          <a:xfrm>
            <a:off x="439738" y="4289425"/>
            <a:ext cx="8704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Hãy kể về những đổi mới ở quê em.</a:t>
            </a:r>
          </a:p>
        </p:txBody>
      </p:sp>
      <p:sp>
        <p:nvSpPr>
          <p:cNvPr id="9235" name="Text Box 9234"/>
          <p:cNvSpPr txBox="1">
            <a:spLocks noChangeArrowheads="1"/>
          </p:cNvSpPr>
          <p:nvPr/>
        </p:nvSpPr>
        <p:spPr bwMode="auto">
          <a:xfrm>
            <a:off x="439738" y="3679825"/>
            <a:ext cx="8704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Hãy tính chu vi và diện tích của hình chữ nhật đó.</a:t>
            </a:r>
          </a:p>
        </p:txBody>
      </p:sp>
      <p:sp>
        <p:nvSpPr>
          <p:cNvPr id="9236" name="Text Box 9235"/>
          <p:cNvSpPr txBox="1">
            <a:spLocks noChangeArrowheads="1"/>
          </p:cNvSpPr>
          <p:nvPr/>
        </p:nvSpPr>
        <p:spPr bwMode="auto">
          <a:xfrm>
            <a:off x="439738" y="3070225"/>
            <a:ext cx="8704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Vào ngay ! ( Ga - vrốt ngoài chiến luỹ)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03600" y="914400"/>
            <a:ext cx="233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Câu khiến   </a:t>
            </a: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  <a:endParaRPr lang="vi-V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48" name="Text Box 9237"/>
          <p:cNvSpPr txBox="1">
            <a:spLocks noChangeArrowheads="1"/>
          </p:cNvSpPr>
          <p:nvPr/>
        </p:nvSpPr>
        <p:spPr bwMode="auto">
          <a:xfrm>
            <a:off x="381000" y="339725"/>
            <a:ext cx="87042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10249" name="Text Box 9239"/>
          <p:cNvSpPr txBox="1">
            <a:spLocks noChangeArrowheads="1"/>
          </p:cNvSpPr>
          <p:nvPr/>
        </p:nvSpPr>
        <p:spPr bwMode="auto">
          <a:xfrm>
            <a:off x="142875" y="1317625"/>
            <a:ext cx="2828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III. Luyện tập</a:t>
            </a: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A3C6D1CD-F919-4536-95C9-67E71ED37F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0701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9234" grpId="0"/>
      <p:bldP spid="9235" grpId="0"/>
      <p:bldP spid="92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đẹp 74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8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7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7543" y="304800"/>
            <a:ext cx="7653057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2522" y="1676400"/>
            <a:ext cx="4406976" cy="661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3339405"/>
            <a:ext cx="4934364" cy="66120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3886" y="5015805"/>
            <a:ext cx="6678431" cy="661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225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egita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38800"/>
            <a:ext cx="8070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06400" y="2286000"/>
            <a:ext cx="856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3. Hãy đặt một câu khiến để nói với bạn, với anh chị, hoặc với cô giáo ( thầy giáo ).</a:t>
            </a:r>
          </a:p>
        </p:txBody>
      </p:sp>
      <p:sp>
        <p:nvSpPr>
          <p:cNvPr id="10256" name="Text Box 10255"/>
          <p:cNvSpPr txBox="1">
            <a:spLocks noChangeArrowheads="1"/>
          </p:cNvSpPr>
          <p:nvPr/>
        </p:nvSpPr>
        <p:spPr bwMode="auto">
          <a:xfrm>
            <a:off x="396875" y="4876800"/>
            <a:ext cx="83550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Em xin phép cô cho em vào lớp ạ ! </a:t>
            </a:r>
          </a:p>
        </p:txBody>
      </p:sp>
      <p:sp>
        <p:nvSpPr>
          <p:cNvPr id="10257" name="Text Box 10256"/>
          <p:cNvSpPr txBox="1">
            <a:spLocks noChangeArrowheads="1"/>
          </p:cNvSpPr>
          <p:nvPr/>
        </p:nvSpPr>
        <p:spPr bwMode="auto">
          <a:xfrm>
            <a:off x="396875" y="3987800"/>
            <a:ext cx="8355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Chị ơi, cho em mượn con gấu bông của chị một lát nhé !</a:t>
            </a:r>
          </a:p>
        </p:txBody>
      </p:sp>
      <p:sp>
        <p:nvSpPr>
          <p:cNvPr id="10259" name="Text Box 10258"/>
          <p:cNvSpPr txBox="1">
            <a:spLocks noChangeArrowheads="1"/>
          </p:cNvSpPr>
          <p:nvPr/>
        </p:nvSpPr>
        <p:spPr bwMode="auto">
          <a:xfrm>
            <a:off x="406400" y="3352800"/>
            <a:ext cx="8142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Cho mình mượn cây bút của bạn một tí !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84550" y="1066800"/>
            <a:ext cx="2300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Câu khiến     </a:t>
            </a:r>
            <a:endParaRPr lang="vi-V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1272" name="Text Box 10260"/>
          <p:cNvSpPr txBox="1">
            <a:spLocks noChangeArrowheads="1"/>
          </p:cNvSpPr>
          <p:nvPr/>
        </p:nvSpPr>
        <p:spPr bwMode="auto">
          <a:xfrm>
            <a:off x="406400" y="533400"/>
            <a:ext cx="8569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11273" name="Text Box 10262"/>
          <p:cNvSpPr txBox="1">
            <a:spLocks noChangeArrowheads="1"/>
          </p:cNvSpPr>
          <p:nvPr/>
        </p:nvSpPr>
        <p:spPr bwMode="auto">
          <a:xfrm>
            <a:off x="131763" y="1600200"/>
            <a:ext cx="2786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III.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7270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56" grpId="0"/>
      <p:bldP spid="10257" grpId="0"/>
      <p:bldP spid="102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Object 2"/>
          <p:cNvGraphicFramePr>
            <a:graphicFrameLocks noGrp="1"/>
          </p:cNvGraphicFramePr>
          <p:nvPr>
            <p:ph idx="4294967295"/>
          </p:nvPr>
        </p:nvGraphicFramePr>
        <p:xfrm>
          <a:off x="129540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535680" imgH="4450080" progId="MS_ClipArt_Gallery.2">
                  <p:embed/>
                </p:oleObj>
              </mc:Choice>
              <mc:Fallback>
                <p:oleObj r:id="rId6" imgW="3535680" imgH="4450080" progId="MS_ClipArt_Gallery.2">
                  <p:embed/>
                  <p:pic>
                    <p:nvPicPr>
                      <p:cNvPr id="12289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03800"/>
                        <a:ext cx="914400" cy="10922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WordArt 3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, Ai đúng?</a:t>
            </a:r>
          </a:p>
        </p:txBody>
      </p:sp>
      <p:pic>
        <p:nvPicPr>
          <p:cNvPr id="12291" name="Picture 4" descr="Picture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762000" y="1524000"/>
            <a:ext cx="75438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438400" y="2286000"/>
            <a:ext cx="495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n-US" altLang="en-US" sz="2400" b="1" i="1">
              <a:latin typeface="Times New Roman" panose="02020603050405020304" pitchFamily="18" charset="0"/>
            </a:endParaRPr>
          </a:p>
          <a:p>
            <a:pPr algn="just"/>
            <a:endParaRPr lang="en-US" altLang="en-US" sz="2400" b="1" i="1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400" b="1" i="1">
                <a:latin typeface="Times New Roman" panose="02020603050405020304" pitchFamily="18" charset="0"/>
              </a:rPr>
              <a:t>  1. Câu khiến </a:t>
            </a:r>
            <a:r>
              <a:rPr lang="en-US" altLang="en-US" sz="2400" i="1">
                <a:latin typeface="Times New Roman" panose="02020603050405020304" pitchFamily="18" charset="0"/>
              </a:rPr>
              <a:t>dùng để </a:t>
            </a:r>
            <a:r>
              <a:rPr lang="en-US" altLang="en-US" sz="2400" b="1" i="1">
                <a:latin typeface="Times New Roman" panose="02020603050405020304" pitchFamily="18" charset="0"/>
              </a:rPr>
              <a:t>:</a:t>
            </a:r>
          </a:p>
          <a:p>
            <a:pPr algn="just"/>
            <a:endParaRPr lang="en-US" altLang="en-US" sz="2400" i="1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400">
                <a:latin typeface="Times New Roman" panose="02020603050405020304" pitchFamily="18" charset="0"/>
              </a:rPr>
              <a:t>        </a:t>
            </a:r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8248" name="AutoShape 8"/>
          <p:cNvSpPr>
            <a:spLocks noChangeArrowheads="1"/>
          </p:cNvSpPr>
          <p:nvPr/>
        </p:nvSpPr>
        <p:spPr bwMode="auto"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8249" name="AutoShape 9"/>
          <p:cNvSpPr>
            <a:spLocks noChangeArrowheads="1"/>
          </p:cNvSpPr>
          <p:nvPr/>
        </p:nvSpPr>
        <p:spPr bwMode="auto"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8250" name="AutoShape 10"/>
          <p:cNvSpPr>
            <a:spLocks noChangeArrowheads="1"/>
          </p:cNvSpPr>
          <p:nvPr/>
        </p:nvSpPr>
        <p:spPr bwMode="auto"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8251" name="AutoShape 11"/>
          <p:cNvSpPr>
            <a:spLocks noChangeArrowheads="1"/>
          </p:cNvSpPr>
          <p:nvPr/>
        </p:nvSpPr>
        <p:spPr bwMode="auto"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819400" y="2895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a. </a:t>
            </a:r>
            <a:r>
              <a:rPr lang="en-US" altLang="en-US" sz="2400" i="1">
                <a:latin typeface="Times New Roman" panose="02020603050405020304" pitchFamily="18" charset="0"/>
              </a:rPr>
              <a:t>Hỏi những điều chưa biết…</a:t>
            </a: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819400" y="33528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b. </a:t>
            </a:r>
            <a:r>
              <a:rPr lang="en-US" altLang="en-US" sz="2400" i="1">
                <a:latin typeface="Times New Roman" panose="02020603050405020304" pitchFamily="18" charset="0"/>
              </a:rPr>
              <a:t>Miêu tả, thuật lại sự vật, sự việc… </a:t>
            </a:r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590800" y="3810000"/>
            <a:ext cx="5486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   c. </a:t>
            </a:r>
            <a:r>
              <a:rPr lang="en-US" altLang="en-US" sz="2400" i="1">
                <a:latin typeface="Times New Roman" panose="02020603050405020304" pitchFamily="18" charset="0"/>
              </a:rPr>
              <a:t>Nêu yêu cầu, đề nghị, mong muốn, …của người nói, người viết với người khác.</a:t>
            </a:r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2743200" y="38100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708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3824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  <p:bldP spid="138246" grpId="0" animBg="1"/>
      <p:bldP spid="138247" grpId="0" animBg="1"/>
      <p:bldP spid="138248" grpId="0" animBg="1"/>
      <p:bldP spid="138249" grpId="0" animBg="1"/>
      <p:bldP spid="138250" grpId="0" animBg="1"/>
      <p:bldP spid="138251" grpId="0" animBg="1"/>
      <p:bldP spid="138253" grpId="0"/>
      <p:bldP spid="138254" grpId="0"/>
      <p:bldP spid="138255" grpId="0"/>
      <p:bldP spid="1382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2"/>
          <p:cNvGraphicFramePr>
            <a:graphicFrameLocks noGrp="1"/>
          </p:cNvGraphicFramePr>
          <p:nvPr>
            <p:ph idx="4294967295"/>
          </p:nvPr>
        </p:nvGraphicFramePr>
        <p:xfrm>
          <a:off x="129540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535680" imgH="4450080" progId="MS_ClipArt_Gallery.2">
                  <p:embed/>
                </p:oleObj>
              </mc:Choice>
              <mc:Fallback>
                <p:oleObj r:id="rId6" imgW="3535680" imgH="4450080" progId="MS_ClipArt_Gallery.2">
                  <p:embed/>
                  <p:pic>
                    <p:nvPicPr>
                      <p:cNvPr id="13313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03800"/>
                        <a:ext cx="914400" cy="10922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US" sz="4000" i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4" descr="Picture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762000" y="1524000"/>
            <a:ext cx="75438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352800" y="3124200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 b="1" i="1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i="1">
                <a:latin typeface="Times New Roman" panose="02020603050405020304" pitchFamily="18" charset="0"/>
              </a:rPr>
              <a:t>2. </a:t>
            </a:r>
            <a:r>
              <a:rPr lang="en-US" altLang="en-US" sz="2400" i="1">
                <a:latin typeface="Times New Roman" panose="02020603050405020304" pitchFamily="18" charset="0"/>
              </a:rPr>
              <a:t>Cuối</a:t>
            </a:r>
            <a:r>
              <a:rPr lang="en-US" altLang="en-US" sz="2400" b="1" i="1">
                <a:latin typeface="Times New Roman" panose="02020603050405020304" pitchFamily="18" charset="0"/>
              </a:rPr>
              <a:t> câu khiến </a:t>
            </a:r>
            <a:r>
              <a:rPr lang="en-US" altLang="en-US" sz="2400" i="1">
                <a:latin typeface="Times New Roman" panose="02020603050405020304" pitchFamily="18" charset="0"/>
              </a:rPr>
              <a:t>có dấu</a:t>
            </a:r>
            <a:r>
              <a:rPr lang="en-US" altLang="en-US" sz="2400" b="1" i="1">
                <a:latin typeface="Times New Roman" panose="02020603050405020304" pitchFamily="18" charset="0"/>
              </a:rPr>
              <a:t>:</a:t>
            </a:r>
          </a:p>
          <a:p>
            <a:pPr algn="ctr">
              <a:buFontTx/>
              <a:buChar char="•"/>
            </a:pPr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419600" y="4013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b.  Dấu chấm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4419600" y="4495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</a:rPr>
              <a:t>c. Cả hai ý trên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4495800" y="35814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400" i="1">
                <a:latin typeface="Times New Roman" panose="02020603050405020304" pitchFamily="18" charset="0"/>
              </a:rPr>
              <a:t>Dấu chấm than</a:t>
            </a:r>
          </a:p>
        </p:txBody>
      </p:sp>
      <p:sp>
        <p:nvSpPr>
          <p:cNvPr id="134156" name="AutoShape 12"/>
          <p:cNvSpPr>
            <a:spLocks noChangeArrowheads="1"/>
          </p:cNvSpPr>
          <p:nvPr/>
        </p:nvSpPr>
        <p:spPr bwMode="auto">
          <a:xfrm>
            <a:off x="7443788" y="527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4157" name="AutoShape 13"/>
          <p:cNvSpPr>
            <a:spLocks noChangeArrowheads="1"/>
          </p:cNvSpPr>
          <p:nvPr/>
        </p:nvSpPr>
        <p:spPr bwMode="auto">
          <a:xfrm>
            <a:off x="7446963" y="533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4158" name="AutoShape 14"/>
          <p:cNvSpPr>
            <a:spLocks noChangeArrowheads="1"/>
          </p:cNvSpPr>
          <p:nvPr/>
        </p:nvSpPr>
        <p:spPr bwMode="auto">
          <a:xfrm>
            <a:off x="7451725" y="5175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4159" name="AutoShape 15"/>
          <p:cNvSpPr>
            <a:spLocks noChangeArrowheads="1"/>
          </p:cNvSpPr>
          <p:nvPr/>
        </p:nvSpPr>
        <p:spPr bwMode="auto">
          <a:xfrm>
            <a:off x="7443788" y="5127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4160" name="AutoShape 16"/>
          <p:cNvSpPr>
            <a:spLocks noChangeArrowheads="1"/>
          </p:cNvSpPr>
          <p:nvPr/>
        </p:nvSpPr>
        <p:spPr bwMode="auto">
          <a:xfrm>
            <a:off x="7443788" y="5175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4161" name="AutoShape 17"/>
          <p:cNvSpPr>
            <a:spLocks noChangeArrowheads="1"/>
          </p:cNvSpPr>
          <p:nvPr/>
        </p:nvSpPr>
        <p:spPr bwMode="auto">
          <a:xfrm>
            <a:off x="7434263" y="508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34173" name="Oval 29"/>
          <p:cNvSpPr>
            <a:spLocks noChangeArrowheads="1"/>
          </p:cNvSpPr>
          <p:nvPr/>
        </p:nvSpPr>
        <p:spPr bwMode="auto">
          <a:xfrm>
            <a:off x="4343400" y="44958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241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34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4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  <p:bldP spid="134153" grpId="0"/>
      <p:bldP spid="134155" grpId="0"/>
      <p:bldP spid="134156" grpId="0" animBg="1"/>
      <p:bldP spid="134157" grpId="0" animBg="1"/>
      <p:bldP spid="134158" grpId="0" animBg="1"/>
      <p:bldP spid="134159" grpId="0" animBg="1"/>
      <p:bldP spid="134160" grpId="0" animBg="1"/>
      <p:bldP spid="134161" grpId="0" animBg="1"/>
      <p:bldP spid="1341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6000">
              <a:srgbClr val="FF6633"/>
            </a:gs>
            <a:gs pos="50000">
              <a:srgbClr val="FFFF00"/>
            </a:gs>
            <a:gs pos="98000">
              <a:srgbClr val="00FFCC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4" descr="2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3388" y="1030288"/>
            <a:ext cx="202406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3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8538"/>
            <a:ext cx="2586038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GRANS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882" flipH="1">
            <a:off x="2062163" y="5114925"/>
            <a:ext cx="144621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AutoShape 12"/>
          <p:cNvSpPr>
            <a:spLocks noChangeArrowheads="1"/>
          </p:cNvSpPr>
          <p:nvPr/>
        </p:nvSpPr>
        <p:spPr bwMode="auto">
          <a:xfrm rot="-1541575">
            <a:off x="901700" y="906463"/>
            <a:ext cx="6488113" cy="3414712"/>
          </a:xfrm>
          <a:prstGeom prst="cloudCallout">
            <a:avLst>
              <a:gd name="adj1" fmla="val -50167"/>
              <a:gd name="adj2" fmla="val 8056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63" tIns="45682" rIns="91363" bIns="45682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590" name="WordArt 20"/>
          <p:cNvSpPr>
            <a:spLocks noChangeArrowheads="1" noChangeShapeType="1" noTextEdit="1"/>
          </p:cNvSpPr>
          <p:nvPr/>
        </p:nvSpPr>
        <p:spPr bwMode="auto">
          <a:xfrm rot="-1819918">
            <a:off x="1893888" y="1793875"/>
            <a:ext cx="4822825" cy="1468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grpSp>
        <p:nvGrpSpPr>
          <p:cNvPr id="67591" name="Group 9"/>
          <p:cNvGrpSpPr>
            <a:grpSpLocks/>
          </p:cNvGrpSpPr>
          <p:nvPr/>
        </p:nvGrpSpPr>
        <p:grpSpPr bwMode="auto">
          <a:xfrm>
            <a:off x="0" y="-76200"/>
            <a:ext cx="9258300" cy="7086600"/>
            <a:chOff x="8" y="0"/>
            <a:chExt cx="5760" cy="4320"/>
          </a:xfrm>
        </p:grpSpPr>
        <p:pic>
          <p:nvPicPr>
            <p:cNvPr id="67599" name="Picture 10" descr="GRANS0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0" name="Picture 11" descr="GRANS0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601" name="Group 12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67602" name="Picture 13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03" name="Picture 14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04" name="Picture 15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05" name="Picture 16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7592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6788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08952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425132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7305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7992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240338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00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2"/>
          <p:cNvGraphicFramePr>
            <a:graphicFrameLocks noGrp="1"/>
          </p:cNvGraphicFramePr>
          <p:nvPr>
            <p:ph idx="4294967295"/>
          </p:nvPr>
        </p:nvGraphicFramePr>
        <p:xfrm>
          <a:off x="129540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535680" imgH="4450080" progId="MS_ClipArt_Gallery.2">
                  <p:embed/>
                </p:oleObj>
              </mc:Choice>
              <mc:Fallback>
                <p:oleObj r:id="rId6" imgW="3535680" imgH="4450080" progId="MS_ClipArt_Gallery.2">
                  <p:embed/>
                  <p:pic>
                    <p:nvPicPr>
                      <p:cNvPr id="15361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03800"/>
                        <a:ext cx="914400" cy="10922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</a:p>
        </p:txBody>
      </p:sp>
      <p:pic>
        <p:nvPicPr>
          <p:cNvPr id="15363" name="Picture 4" descr="Picture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685800" y="1524000"/>
            <a:ext cx="7620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590800" y="2286000"/>
            <a:ext cx="510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b="1" i="1">
                <a:latin typeface="Times New Roman" panose="02020603050405020304" pitchFamily="18" charset="0"/>
              </a:rPr>
              <a:t>4. </a:t>
            </a:r>
            <a:r>
              <a:rPr lang="en-US" altLang="en-US" sz="2400" i="1">
                <a:latin typeface="Times New Roman" panose="02020603050405020304" pitchFamily="18" charset="0"/>
              </a:rPr>
              <a:t>Câu:  “</a:t>
            </a:r>
            <a:r>
              <a:rPr lang="en-US" altLang="en-US" sz="2400" b="1" i="1">
                <a:latin typeface="Times New Roman" panose="02020603050405020304" pitchFamily="18" charset="0"/>
              </a:rPr>
              <a:t>Con phải học bài.”</a:t>
            </a:r>
            <a:r>
              <a:rPr lang="en-US" altLang="en-US" sz="2400" i="1">
                <a:latin typeface="Times New Roman" panose="02020603050405020304" pitchFamily="18" charset="0"/>
              </a:rPr>
              <a:t>là câu:</a:t>
            </a:r>
          </a:p>
        </p:txBody>
      </p:sp>
      <p:sp>
        <p:nvSpPr>
          <p:cNvPr id="139270" name="AutoShape 6"/>
          <p:cNvSpPr>
            <a:spLocks noChangeArrowheads="1"/>
          </p:cNvSpPr>
          <p:nvPr/>
        </p:nvSpPr>
        <p:spPr bwMode="auto"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9271" name="AutoShape 7"/>
          <p:cNvSpPr>
            <a:spLocks noChangeArrowheads="1"/>
          </p:cNvSpPr>
          <p:nvPr/>
        </p:nvSpPr>
        <p:spPr bwMode="auto"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9272" name="AutoShape 8"/>
          <p:cNvSpPr>
            <a:spLocks noChangeArrowheads="1"/>
          </p:cNvSpPr>
          <p:nvPr/>
        </p:nvSpPr>
        <p:spPr bwMode="auto"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3200400" y="31242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i="1">
                <a:latin typeface="Times New Roman" panose="02020603050405020304" pitchFamily="18" charset="0"/>
              </a:rPr>
              <a:t>a. Câu kể</a:t>
            </a:r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3200400" y="37338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i="1">
                <a:latin typeface="Times New Roman" panose="02020603050405020304" pitchFamily="18" charset="0"/>
              </a:rPr>
              <a:t>b. Câu khiến</a:t>
            </a:r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3200400" y="42672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i="1">
                <a:latin typeface="Times New Roman" panose="02020603050405020304" pitchFamily="18" charset="0"/>
              </a:rPr>
              <a:t>c. Câu hỏi</a:t>
            </a:r>
          </a:p>
        </p:txBody>
      </p:sp>
      <p:sp>
        <p:nvSpPr>
          <p:cNvPr id="139280" name="Oval 16"/>
          <p:cNvSpPr>
            <a:spLocks noChangeArrowheads="1"/>
          </p:cNvSpPr>
          <p:nvPr/>
        </p:nvSpPr>
        <p:spPr bwMode="auto">
          <a:xfrm>
            <a:off x="3048000" y="3810000"/>
            <a:ext cx="4572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326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3927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/>
      <p:bldP spid="139279" grpId="0"/>
      <p:bldP spid="1392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owerpoint đẹp chuyên nghiệp tiện lợi cho công việ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371600"/>
            <a:ext cx="7496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86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AutoShape 3"/>
          <p:cNvSpPr>
            <a:spLocks noChangeArrowheads="1"/>
          </p:cNvSpPr>
          <p:nvPr/>
        </p:nvSpPr>
        <p:spPr bwMode="auto">
          <a:xfrm rot="600000">
            <a:off x="6096000" y="4572000"/>
            <a:ext cx="455613" cy="454025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09572" name="AutoShape 4"/>
          <p:cNvCxnSpPr>
            <a:cxnSpLocks noChangeShapeType="1"/>
          </p:cNvCxnSpPr>
          <p:nvPr/>
        </p:nvCxnSpPr>
        <p:spPr bwMode="auto">
          <a:xfrm flipH="1" flipV="1">
            <a:off x="6781800" y="3276600"/>
            <a:ext cx="115888" cy="12652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3" name="AutoShape 5"/>
          <p:cNvSpPr>
            <a:spLocks noChangeArrowheads="1"/>
          </p:cNvSpPr>
          <p:nvPr/>
        </p:nvSpPr>
        <p:spPr bwMode="auto">
          <a:xfrm rot="470587">
            <a:off x="6705600" y="4572000"/>
            <a:ext cx="473075" cy="5334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 rot="9300000">
            <a:off x="7924800" y="3886200"/>
            <a:ext cx="455613" cy="4810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109575" name="AutoShape 7"/>
          <p:cNvCxnSpPr>
            <a:cxnSpLocks noChangeShapeType="1"/>
          </p:cNvCxnSpPr>
          <p:nvPr/>
        </p:nvCxnSpPr>
        <p:spPr bwMode="auto">
          <a:xfrm>
            <a:off x="6781800" y="3276600"/>
            <a:ext cx="1138238" cy="7747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6" name="AutoShape 8"/>
          <p:cNvSpPr>
            <a:spLocks noChangeArrowheads="1"/>
          </p:cNvSpPr>
          <p:nvPr/>
        </p:nvSpPr>
        <p:spPr bwMode="auto">
          <a:xfrm rot="-4200000">
            <a:off x="5497513" y="4179887"/>
            <a:ext cx="433388" cy="4556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cxnSp>
        <p:nvCxnSpPr>
          <p:cNvPr id="109577" name="AutoShape 9"/>
          <p:cNvCxnSpPr>
            <a:cxnSpLocks noChangeShapeType="1"/>
          </p:cNvCxnSpPr>
          <p:nvPr/>
        </p:nvCxnSpPr>
        <p:spPr bwMode="auto">
          <a:xfrm flipH="1">
            <a:off x="5867400" y="3276600"/>
            <a:ext cx="819150" cy="9969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8" name="AutoShape 10"/>
          <p:cNvSpPr>
            <a:spLocks noChangeArrowheads="1"/>
          </p:cNvSpPr>
          <p:nvPr/>
        </p:nvSpPr>
        <p:spPr bwMode="auto">
          <a:xfrm rot="4620000">
            <a:off x="7512050" y="4451350"/>
            <a:ext cx="368300" cy="4572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09579" name="AutoShape 11"/>
          <p:cNvCxnSpPr>
            <a:cxnSpLocks noChangeShapeType="1"/>
          </p:cNvCxnSpPr>
          <p:nvPr/>
        </p:nvCxnSpPr>
        <p:spPr bwMode="auto">
          <a:xfrm>
            <a:off x="6781800" y="3352800"/>
            <a:ext cx="815975" cy="11366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80" name="AutoShape 12"/>
          <p:cNvCxnSpPr>
            <a:cxnSpLocks noChangeShapeType="1"/>
          </p:cNvCxnSpPr>
          <p:nvPr/>
        </p:nvCxnSpPr>
        <p:spPr bwMode="auto">
          <a:xfrm flipH="1">
            <a:off x="6400800" y="3352800"/>
            <a:ext cx="322263" cy="1289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8" name="AutoShape 13"/>
          <p:cNvSpPr>
            <a:spLocks noChangeArrowheads="1"/>
          </p:cNvSpPr>
          <p:nvPr/>
        </p:nvSpPr>
        <p:spPr bwMode="auto">
          <a:xfrm>
            <a:off x="5486400" y="914400"/>
            <a:ext cx="2524125" cy="237172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582" name="Text Box 14">
            <a:hlinkClick r:id="" action="ppaction://noaction">
              <a:snd r:embed="rId7" name="bomb.wav"/>
            </a:hlinkClick>
            <a:hlinkHover r:id="" action="ppaction://noaction">
              <a:snd r:embed="rId7" name="bomb.wav"/>
            </a:hlinkHover>
          </p:cNvPr>
          <p:cNvSpPr txBox="1">
            <a:spLocks noChangeArrowheads="1"/>
          </p:cNvSpPr>
          <p:nvPr/>
        </p:nvSpPr>
        <p:spPr bwMode="auto">
          <a:xfrm>
            <a:off x="59436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00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59436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02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01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04</a:t>
            </a: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59436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03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06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05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58674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08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867400" y="11430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07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10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09</a:t>
            </a:r>
          </a:p>
        </p:txBody>
      </p:sp>
      <p:pic>
        <p:nvPicPr>
          <p:cNvPr id="45080" name="Picture 25" descr="star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1" name="Text Box 26"/>
          <p:cNvSpPr txBox="1">
            <a:spLocks noChangeArrowheads="1"/>
          </p:cNvSpPr>
          <p:nvPr/>
        </p:nvSpPr>
        <p:spPr bwMode="auto">
          <a:xfrm>
            <a:off x="838200" y="381000"/>
            <a:ext cx="525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  <a:latin typeface="VNi times new roman"/>
              </a:rPr>
              <a:t>Dòng nào dưới đây cùng nghĩa với từ Dũng cảm.</a:t>
            </a:r>
          </a:p>
        </p:txBody>
      </p:sp>
      <p:sp>
        <p:nvSpPr>
          <p:cNvPr id="45082" name="Text Box 27"/>
          <p:cNvSpPr txBox="1">
            <a:spLocks noChangeArrowheads="1"/>
          </p:cNvSpPr>
          <p:nvPr/>
        </p:nvSpPr>
        <p:spPr bwMode="auto">
          <a:xfrm>
            <a:off x="609600" y="1544638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A. Anh hùng, thương yêu, dũng cảm, gan dạ.</a:t>
            </a:r>
          </a:p>
        </p:txBody>
      </p:sp>
      <p:sp>
        <p:nvSpPr>
          <p:cNvPr id="45083" name="Text Box 28"/>
          <p:cNvSpPr txBox="1">
            <a:spLocks noChangeArrowheads="1"/>
          </p:cNvSpPr>
          <p:nvPr/>
        </p:nvSpPr>
        <p:spPr bwMode="auto">
          <a:xfrm>
            <a:off x="601663" y="2759075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B. Gan góc, táo bạo, gan lì, dũng mãnh.</a:t>
            </a:r>
          </a:p>
        </p:txBody>
      </p:sp>
      <p:sp>
        <p:nvSpPr>
          <p:cNvPr id="45084" name="Text Box 29"/>
          <p:cNvSpPr txBox="1">
            <a:spLocks noChangeArrowheads="1"/>
          </p:cNvSpPr>
          <p:nvPr/>
        </p:nvSpPr>
        <p:spPr bwMode="auto">
          <a:xfrm>
            <a:off x="647700" y="3902075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C. Can trường, can đảm,gan lì, yếu ớt.</a:t>
            </a:r>
          </a:p>
        </p:txBody>
      </p:sp>
      <p:sp>
        <p:nvSpPr>
          <p:cNvPr id="45085" name="Oval 30"/>
          <p:cNvSpPr>
            <a:spLocks noChangeArrowheads="1"/>
          </p:cNvSpPr>
          <p:nvPr/>
        </p:nvSpPr>
        <p:spPr bwMode="auto">
          <a:xfrm>
            <a:off x="6096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599" name="Oval 31"/>
          <p:cNvSpPr>
            <a:spLocks noChangeArrowheads="1"/>
          </p:cNvSpPr>
          <p:nvPr/>
        </p:nvSpPr>
        <p:spPr bwMode="auto">
          <a:xfrm>
            <a:off x="404813" y="26670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601" name="AutoShape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00600" y="5181600"/>
            <a:ext cx="533400" cy="609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NI-Rev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0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3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47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3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70"/>
                            </p:stCondLst>
                            <p:childTnLst>
                              <p:par>
                                <p:cTn id="62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63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3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9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3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11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27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3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37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90"/>
                            </p:stCondLst>
                            <p:childTnLst>
                              <p:par>
                                <p:cTn id="147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3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62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910"/>
                            </p:stCondLst>
                            <p:childTnLst>
                              <p:par>
                                <p:cTn id="17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24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3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570"/>
                            </p:stCondLst>
                            <p:childTnLst>
                              <p:par>
                                <p:cTn id="187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230"/>
                            </p:stCondLst>
                            <p:childTnLst>
                              <p:par>
                                <p:cTn id="19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3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890"/>
                            </p:stCondLst>
                            <p:childTnLst>
                              <p:par>
                                <p:cTn id="2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22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188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3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2210"/>
                            </p:stCondLst>
                            <p:childTnLst>
                              <p:par>
                                <p:cTn id="23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54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287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3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3530"/>
                            </p:stCondLst>
                            <p:childTnLst>
                              <p:par>
                                <p:cTn id="262" presetID="1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3860"/>
                            </p:stCondLst>
                            <p:childTnLst>
                              <p:par>
                                <p:cTn id="26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5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1" grpId="1" animBg="1"/>
      <p:bldP spid="109571" grpId="2" animBg="1"/>
      <p:bldP spid="109571" grpId="3" animBg="1"/>
      <p:bldP spid="109571" grpId="4" animBg="1"/>
      <p:bldP spid="109571" grpId="5" animBg="1"/>
      <p:bldP spid="109571" grpId="6" animBg="1"/>
      <p:bldP spid="109573" grpId="0" animBg="1"/>
      <p:bldP spid="109573" grpId="1" animBg="1"/>
      <p:bldP spid="109573" grpId="2" animBg="1"/>
      <p:bldP spid="109573" grpId="3" animBg="1"/>
      <p:bldP spid="109573" grpId="4" animBg="1"/>
      <p:bldP spid="109573" grpId="5" animBg="1"/>
      <p:bldP spid="109573" grpId="6" animBg="1"/>
      <p:bldP spid="109573" grpId="7" animBg="1"/>
      <p:bldP spid="109573" grpId="8" animBg="1"/>
      <p:bldP spid="109573" grpId="9" animBg="1"/>
      <p:bldP spid="109573" grpId="10" animBg="1"/>
      <p:bldP spid="109574" grpId="0" animBg="1"/>
      <p:bldP spid="109574" grpId="1" animBg="1"/>
      <p:bldP spid="109574" grpId="2" animBg="1"/>
      <p:bldP spid="109574" grpId="3" animBg="1"/>
      <p:bldP spid="109574" grpId="4" animBg="1"/>
      <p:bldP spid="109574" grpId="5" animBg="1"/>
      <p:bldP spid="109578" grpId="0" animBg="1"/>
      <p:bldP spid="109578" grpId="1" animBg="1"/>
      <p:bldP spid="109578" grpId="2" animBg="1"/>
      <p:bldP spid="109578" grpId="3" animBg="1"/>
      <p:bldP spid="109578" grpId="4" animBg="1"/>
      <p:bldP spid="109578" grpId="5" animBg="1"/>
      <p:bldP spid="109578" grpId="6" animBg="1"/>
      <p:bldP spid="109578" grpId="7" animBg="1"/>
      <p:bldP spid="109578" grpId="8" animBg="1"/>
      <p:bldP spid="109578" grpId="9" animBg="1"/>
      <p:bldP spid="109582" grpId="0"/>
      <p:bldP spid="109583" grpId="0"/>
      <p:bldP spid="109583" grpId="1"/>
      <p:bldP spid="109584" grpId="0"/>
      <p:bldP spid="109584" grpId="1"/>
      <p:bldP spid="109585" grpId="0"/>
      <p:bldP spid="109585" grpId="1"/>
      <p:bldP spid="109586" grpId="0"/>
      <p:bldP spid="109586" grpId="1"/>
      <p:bldP spid="109587" grpId="0"/>
      <p:bldP spid="109587" grpId="1"/>
      <p:bldP spid="109588" grpId="0"/>
      <p:bldP spid="109588" grpId="1"/>
      <p:bldP spid="109589" grpId="0"/>
      <p:bldP spid="109589" grpId="1"/>
      <p:bldP spid="109590" grpId="0"/>
      <p:bldP spid="109590" grpId="1"/>
      <p:bldP spid="109591" grpId="0"/>
      <p:bldP spid="109591" grpId="1"/>
      <p:bldP spid="109592" grpId="0"/>
      <p:bldP spid="10959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AutoShape 3"/>
          <p:cNvSpPr>
            <a:spLocks noChangeArrowheads="1"/>
          </p:cNvSpPr>
          <p:nvPr/>
        </p:nvSpPr>
        <p:spPr bwMode="auto">
          <a:xfrm rot="600000">
            <a:off x="6096000" y="4572000"/>
            <a:ext cx="455613" cy="454025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13668" name="AutoShape 4"/>
          <p:cNvCxnSpPr>
            <a:cxnSpLocks noChangeShapeType="1"/>
          </p:cNvCxnSpPr>
          <p:nvPr/>
        </p:nvCxnSpPr>
        <p:spPr bwMode="auto">
          <a:xfrm flipH="1" flipV="1">
            <a:off x="6781800" y="3276600"/>
            <a:ext cx="115888" cy="12652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69" name="AutoShape 5"/>
          <p:cNvSpPr>
            <a:spLocks noChangeArrowheads="1"/>
          </p:cNvSpPr>
          <p:nvPr/>
        </p:nvSpPr>
        <p:spPr bwMode="auto">
          <a:xfrm rot="470587">
            <a:off x="6705600" y="4572000"/>
            <a:ext cx="473075" cy="5334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 rot="9300000">
            <a:off x="7924800" y="3886200"/>
            <a:ext cx="455613" cy="4810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113671" name="AutoShape 7"/>
          <p:cNvCxnSpPr>
            <a:cxnSpLocks noChangeShapeType="1"/>
          </p:cNvCxnSpPr>
          <p:nvPr/>
        </p:nvCxnSpPr>
        <p:spPr bwMode="auto">
          <a:xfrm>
            <a:off x="6781800" y="3276600"/>
            <a:ext cx="1138238" cy="7747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72" name="AutoShape 8"/>
          <p:cNvSpPr>
            <a:spLocks noChangeArrowheads="1"/>
          </p:cNvSpPr>
          <p:nvPr/>
        </p:nvSpPr>
        <p:spPr bwMode="auto">
          <a:xfrm rot="-4200000">
            <a:off x="5497513" y="4179887"/>
            <a:ext cx="433388" cy="4556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cxnSp>
        <p:nvCxnSpPr>
          <p:cNvPr id="113673" name="AutoShape 9"/>
          <p:cNvCxnSpPr>
            <a:cxnSpLocks noChangeShapeType="1"/>
          </p:cNvCxnSpPr>
          <p:nvPr/>
        </p:nvCxnSpPr>
        <p:spPr bwMode="auto">
          <a:xfrm flipH="1">
            <a:off x="5867400" y="3276600"/>
            <a:ext cx="819150" cy="9969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74" name="AutoShape 10"/>
          <p:cNvSpPr>
            <a:spLocks noChangeArrowheads="1"/>
          </p:cNvSpPr>
          <p:nvPr/>
        </p:nvSpPr>
        <p:spPr bwMode="auto">
          <a:xfrm rot="4620000">
            <a:off x="7512050" y="4451350"/>
            <a:ext cx="368300" cy="4572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13675" name="AutoShape 11"/>
          <p:cNvCxnSpPr>
            <a:cxnSpLocks noChangeShapeType="1"/>
          </p:cNvCxnSpPr>
          <p:nvPr/>
        </p:nvCxnSpPr>
        <p:spPr bwMode="auto">
          <a:xfrm>
            <a:off x="6781800" y="3352800"/>
            <a:ext cx="815975" cy="11366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676" name="AutoShape 12"/>
          <p:cNvCxnSpPr>
            <a:cxnSpLocks noChangeShapeType="1"/>
          </p:cNvCxnSpPr>
          <p:nvPr/>
        </p:nvCxnSpPr>
        <p:spPr bwMode="auto">
          <a:xfrm flipH="1">
            <a:off x="6400800" y="3352800"/>
            <a:ext cx="322263" cy="1289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92" name="AutoShape 13"/>
          <p:cNvSpPr>
            <a:spLocks noChangeArrowheads="1"/>
          </p:cNvSpPr>
          <p:nvPr/>
        </p:nvSpPr>
        <p:spPr bwMode="auto">
          <a:xfrm>
            <a:off x="5486400" y="914400"/>
            <a:ext cx="2524125" cy="237172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3678" name="Text Box 14">
            <a:hlinkClick r:id="" action="ppaction://noaction">
              <a:snd r:embed="rId7" name="bomb.wav"/>
            </a:hlinkClick>
            <a:hlinkHover r:id="" action="ppaction://noaction">
              <a:snd r:embed="rId7" name="bomb.wav"/>
            </a:hlinkHover>
          </p:cNvPr>
          <p:cNvSpPr txBox="1">
            <a:spLocks noChangeArrowheads="1"/>
          </p:cNvSpPr>
          <p:nvPr/>
        </p:nvSpPr>
        <p:spPr bwMode="auto">
          <a:xfrm>
            <a:off x="59436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00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59436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02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01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04</a:t>
            </a: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59436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03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06</a:t>
            </a: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05</a:t>
            </a: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58674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08</a:t>
            </a: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5867400" y="11430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07</a:t>
            </a: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10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09</a:t>
            </a:r>
          </a:p>
        </p:txBody>
      </p:sp>
      <p:pic>
        <p:nvPicPr>
          <p:cNvPr id="46104" name="Picture 25" descr="star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5" name="Text Box 26"/>
          <p:cNvSpPr txBox="1">
            <a:spLocks noChangeArrowheads="1"/>
          </p:cNvSpPr>
          <p:nvPr/>
        </p:nvSpPr>
        <p:spPr bwMode="auto">
          <a:xfrm>
            <a:off x="838200" y="381000"/>
            <a:ext cx="525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  <a:latin typeface="VNi times new roman"/>
              </a:rPr>
              <a:t>Dòng nào dưới đây trái nghĩa với từ Dũng cảm.</a:t>
            </a:r>
          </a:p>
        </p:txBody>
      </p:sp>
      <p:sp>
        <p:nvSpPr>
          <p:cNvPr id="46106" name="Text Box 27"/>
          <p:cNvSpPr txBox="1">
            <a:spLocks noChangeArrowheads="1"/>
          </p:cNvSpPr>
          <p:nvPr/>
        </p:nvSpPr>
        <p:spPr bwMode="auto">
          <a:xfrm>
            <a:off x="638175" y="1589088"/>
            <a:ext cx="487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A. Hèn nhát, nhút nhát  quả cảm,hèn mạt.</a:t>
            </a:r>
          </a:p>
        </p:txBody>
      </p:sp>
      <p:sp>
        <p:nvSpPr>
          <p:cNvPr id="46107" name="Text Box 28"/>
          <p:cNvSpPr txBox="1">
            <a:spLocks noChangeArrowheads="1"/>
          </p:cNvSpPr>
          <p:nvPr/>
        </p:nvSpPr>
        <p:spPr bwMode="auto">
          <a:xfrm>
            <a:off x="687388" y="2820988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B. Hèn nhát, hèn hạ, bạc nhược, gan lì.</a:t>
            </a:r>
          </a:p>
        </p:txBody>
      </p:sp>
      <p:sp>
        <p:nvSpPr>
          <p:cNvPr id="46108" name="Text Box 29"/>
          <p:cNvSpPr txBox="1">
            <a:spLocks noChangeArrowheads="1"/>
          </p:cNvSpPr>
          <p:nvPr/>
        </p:nvSpPr>
        <p:spPr bwMode="auto">
          <a:xfrm>
            <a:off x="558800" y="3929063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C. Nhu nhược, hèn nhát khiếp nhược, nhát gan.</a:t>
            </a:r>
          </a:p>
        </p:txBody>
      </p:sp>
      <p:sp>
        <p:nvSpPr>
          <p:cNvPr id="113694" name="Oval 30"/>
          <p:cNvSpPr>
            <a:spLocks noChangeArrowheads="1"/>
          </p:cNvSpPr>
          <p:nvPr/>
        </p:nvSpPr>
        <p:spPr bwMode="auto">
          <a:xfrm>
            <a:off x="419100" y="3929063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3695" name="AutoShap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38800" y="5181600"/>
            <a:ext cx="533400" cy="609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NI-Rev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5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3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47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3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70"/>
                            </p:stCondLst>
                            <p:childTnLst>
                              <p:par>
                                <p:cTn id="62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63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3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9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3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11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27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3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37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90"/>
                            </p:stCondLst>
                            <p:childTnLst>
                              <p:par>
                                <p:cTn id="147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3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62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910"/>
                            </p:stCondLst>
                            <p:childTnLst>
                              <p:par>
                                <p:cTn id="17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24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3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570"/>
                            </p:stCondLst>
                            <p:childTnLst>
                              <p:par>
                                <p:cTn id="187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230"/>
                            </p:stCondLst>
                            <p:childTnLst>
                              <p:par>
                                <p:cTn id="19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3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890"/>
                            </p:stCondLst>
                            <p:childTnLst>
                              <p:par>
                                <p:cTn id="2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22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188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3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2210"/>
                            </p:stCondLst>
                            <p:childTnLst>
                              <p:par>
                                <p:cTn id="23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54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287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3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3530"/>
                            </p:stCondLst>
                            <p:childTnLst>
                              <p:par>
                                <p:cTn id="262" presetID="1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3860"/>
                            </p:stCondLst>
                            <p:childTnLst>
                              <p:par>
                                <p:cTn id="26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  <p:bldP spid="113667" grpId="1" animBg="1"/>
      <p:bldP spid="113667" grpId="2" animBg="1"/>
      <p:bldP spid="113667" grpId="3" animBg="1"/>
      <p:bldP spid="113667" grpId="4" animBg="1"/>
      <p:bldP spid="113667" grpId="5" animBg="1"/>
      <p:bldP spid="113667" grpId="6" animBg="1"/>
      <p:bldP spid="113669" grpId="0" animBg="1"/>
      <p:bldP spid="113669" grpId="1" animBg="1"/>
      <p:bldP spid="113669" grpId="2" animBg="1"/>
      <p:bldP spid="113669" grpId="3" animBg="1"/>
      <p:bldP spid="113669" grpId="4" animBg="1"/>
      <p:bldP spid="113669" grpId="5" animBg="1"/>
      <p:bldP spid="113669" grpId="6" animBg="1"/>
      <p:bldP spid="113669" grpId="7" animBg="1"/>
      <p:bldP spid="113669" grpId="8" animBg="1"/>
      <p:bldP spid="113669" grpId="9" animBg="1"/>
      <p:bldP spid="113669" grpId="10" animBg="1"/>
      <p:bldP spid="113670" grpId="0" animBg="1"/>
      <p:bldP spid="113670" grpId="1" animBg="1"/>
      <p:bldP spid="113670" grpId="2" animBg="1"/>
      <p:bldP spid="113670" grpId="3" animBg="1"/>
      <p:bldP spid="113670" grpId="4" animBg="1"/>
      <p:bldP spid="113670" grpId="5" animBg="1"/>
      <p:bldP spid="113674" grpId="0" animBg="1"/>
      <p:bldP spid="113674" grpId="1" animBg="1"/>
      <p:bldP spid="113674" grpId="2" animBg="1"/>
      <p:bldP spid="113674" grpId="3" animBg="1"/>
      <p:bldP spid="113674" grpId="4" animBg="1"/>
      <p:bldP spid="113674" grpId="5" animBg="1"/>
      <p:bldP spid="113674" grpId="6" animBg="1"/>
      <p:bldP spid="113674" grpId="7" animBg="1"/>
      <p:bldP spid="113674" grpId="8" animBg="1"/>
      <p:bldP spid="113674" grpId="9" animBg="1"/>
      <p:bldP spid="113678" grpId="0"/>
      <p:bldP spid="113679" grpId="0"/>
      <p:bldP spid="113679" grpId="1"/>
      <p:bldP spid="113680" grpId="0"/>
      <p:bldP spid="113680" grpId="1"/>
      <p:bldP spid="113681" grpId="0"/>
      <p:bldP spid="113681" grpId="1"/>
      <p:bldP spid="113682" grpId="0"/>
      <p:bldP spid="113682" grpId="1"/>
      <p:bldP spid="113683" grpId="0"/>
      <p:bldP spid="113683" grpId="1"/>
      <p:bldP spid="113684" grpId="0"/>
      <p:bldP spid="113684" grpId="1"/>
      <p:bldP spid="113685" grpId="0"/>
      <p:bldP spid="113685" grpId="1"/>
      <p:bldP spid="113686" grpId="0"/>
      <p:bldP spid="113686" grpId="1"/>
      <p:bldP spid="113687" grpId="0"/>
      <p:bldP spid="113687" grpId="1"/>
      <p:bldP spid="113688" grpId="0"/>
      <p:bldP spid="11368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D934-F700-4583-8C83-347BAA2BFFAC}"/>
              </a:ext>
            </a:extLst>
          </p:cNvPr>
          <p:cNvSpPr>
            <a:spLocks noGrp="1"/>
          </p:cNvSpPr>
          <p:nvPr/>
        </p:nvSpPr>
        <p:spPr bwMode="auto">
          <a:xfrm>
            <a:off x="435373" y="-60767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5FD1E-C3C0-4AF3-A4AB-42B2990D78E1}"/>
              </a:ext>
            </a:extLst>
          </p:cNvPr>
          <p:cNvSpPr>
            <a:spLocks noGrp="1"/>
          </p:cNvSpPr>
          <p:nvPr/>
        </p:nvSpPr>
        <p:spPr bwMode="auto">
          <a:xfrm>
            <a:off x="435373" y="71789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 descr="grass">
            <a:extLst>
              <a:ext uri="{FF2B5EF4-FFF2-40B4-BE49-F238E27FC236}">
                <a16:creationId xmlns:a16="http://schemas.microsoft.com/office/drawing/2014/main" id="{741F1085-D0C4-4B95-9432-F9AE1B254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4953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6">
            <a:extLst>
              <a:ext uri="{FF2B5EF4-FFF2-40B4-BE49-F238E27FC236}">
                <a16:creationId xmlns:a16="http://schemas.microsoft.com/office/drawing/2014/main" id="{84748225-0477-415C-A4DB-0A554DC412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421903"/>
            <a:ext cx="6792536" cy="48589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3B7AF-950F-4A1D-A875-0BA19981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11" y="677763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altLang="en-US" sz="3200" b="1" dirty="0" err="1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>
                <a:solidFill>
                  <a:srgbClr val="050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2023</a:t>
            </a:r>
            <a:endParaRPr lang="en-US" altLang="en-US" sz="3200" b="1" dirty="0">
              <a:solidFill>
                <a:srgbClr val="0505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20">
            <a:extLst>
              <a:ext uri="{FF2B5EF4-FFF2-40B4-BE49-F238E27FC236}">
                <a16:creationId xmlns:a16="http://schemas.microsoft.com/office/drawing/2014/main" id="{3F29225D-91E5-4E04-B787-F72952269B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7424" y="1905000"/>
            <a:ext cx="6317375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351B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khiến</a:t>
            </a:r>
          </a:p>
        </p:txBody>
      </p:sp>
    </p:spTree>
    <p:extLst>
      <p:ext uri="{BB962C8B-B14F-4D97-AF65-F5344CB8AC3E}">
        <p14:creationId xmlns:p14="http://schemas.microsoft.com/office/powerpoint/2010/main" val="280479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21645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4902" y="879131"/>
            <a:ext cx="4630783" cy="7837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YÊU CẦU CẦN ĐẠT</a:t>
            </a:r>
            <a:endParaRPr lang="en-US" sz="27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4714" y="1832882"/>
            <a:ext cx="5574573" cy="13030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1. Hiểu được cấu tạo và tác dụng của câu khiến.</a:t>
            </a:r>
            <a:endParaRPr lang="en-US" sz="2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84714" y="3278346"/>
            <a:ext cx="5574573" cy="93399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2.Nhận diện được câu khiến, sử dụng linh hoạt câu khiến trong văn cảnh lời nói.</a:t>
            </a:r>
            <a:endParaRPr lang="en-US" sz="21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12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244" y="145044"/>
            <a:ext cx="8944453" cy="28007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I. Nhận xét</a:t>
            </a:r>
          </a:p>
          <a:p>
            <a:r>
              <a:rPr lang="vi-VN" sz="3200" b="1" dirty="0">
                <a:latin typeface="+mj-lt"/>
              </a:rPr>
              <a:t>1. Câu in nghiêng dưới đây dùng làm gì?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Gióng nhìn mẹ, mở miệng, bật lên thành tiếng:</a:t>
            </a:r>
          </a:p>
          <a:p>
            <a:r>
              <a:rPr lang="vi-VN" sz="3200" i="1" dirty="0">
                <a:latin typeface="+mj-lt"/>
              </a:rPr>
              <a:t>- Mẹ mời sứ giả vào đây cho con</a:t>
            </a:r>
            <a:r>
              <a:rPr lang="en-US" sz="3200" i="1" dirty="0">
                <a:latin typeface="+mj-lt"/>
              </a:rPr>
              <a:t> </a:t>
            </a:r>
            <a:r>
              <a:rPr lang="vi-VN" sz="3200" i="1" dirty="0">
                <a:latin typeface="+mj-lt"/>
              </a:rPr>
              <a:t>!</a:t>
            </a:r>
            <a:endParaRPr lang="en-US" sz="3200" dirty="0">
              <a:latin typeface="+mj-lt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695" y="1598103"/>
            <a:ext cx="8835002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i="1" dirty="0">
                <a:solidFill>
                  <a:srgbClr val="FF0000"/>
                </a:solidFill>
                <a:latin typeface="+mj-lt"/>
              </a:rPr>
              <a:t>- Mẹ mời sứ giả vào đây cho con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dirty="0">
                <a:solidFill>
                  <a:srgbClr val="FF0000"/>
                </a:solidFill>
              </a:rPr>
              <a:t>!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34301" y="1674303"/>
            <a:ext cx="410053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244" y="3491811"/>
            <a:ext cx="5973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657" y="2360291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sứ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0695" y="4403042"/>
            <a:ext cx="8458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vở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5719" y="5518369"/>
            <a:ext cx="7712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ơi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vở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</a:rPr>
              <a:t> !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96950" y="3505200"/>
            <a:ext cx="76136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3200" i="1">
              <a:latin typeface="VNI Times" pitchFamily="2" charset="0"/>
            </a:endParaRPr>
          </a:p>
          <a:p>
            <a:pPr algn="ctr"/>
            <a:endParaRPr lang="en-US" altLang="en-US" sz="3200">
              <a:latin typeface="VNI Times" pitchFamily="2" charset="0"/>
            </a:endParaRPr>
          </a:p>
          <a:p>
            <a:pPr algn="ctr"/>
            <a:endParaRPr lang="en-US" altLang="en-US" sz="3200">
              <a:latin typeface="VNI Times" pitchFamily="2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862013" y="2362200"/>
            <a:ext cx="79009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429000" y="719372"/>
            <a:ext cx="2312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57162" y="1000545"/>
            <a:ext cx="2586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I 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xét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23875" y="2767012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nghiêng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175" name="Text Box 20498"/>
          <p:cNvSpPr txBox="1">
            <a:spLocks noChangeArrowheads="1"/>
          </p:cNvSpPr>
          <p:nvPr/>
        </p:nvSpPr>
        <p:spPr bwMode="auto">
          <a:xfrm>
            <a:off x="458086" y="1529791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 dirty="0"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nghiêng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176" name="Text Box 20499"/>
          <p:cNvSpPr txBox="1">
            <a:spLocks noChangeArrowheads="1"/>
          </p:cNvSpPr>
          <p:nvPr/>
        </p:nvSpPr>
        <p:spPr bwMode="auto">
          <a:xfrm>
            <a:off x="493711" y="1918985"/>
            <a:ext cx="862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miệng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2800" b="1" i="1" dirty="0">
                <a:latin typeface="Times New Roman" panose="02020603050405020304" pitchFamily="18" charset="0"/>
              </a:rPr>
              <a:t>       -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sứ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con !                                                                      </a:t>
            </a:r>
          </a:p>
        </p:txBody>
      </p:sp>
      <p:sp>
        <p:nvSpPr>
          <p:cNvPr id="7177" name="Text Box 20500"/>
          <p:cNvSpPr txBox="1">
            <a:spLocks noChangeArrowheads="1"/>
          </p:cNvSpPr>
          <p:nvPr/>
        </p:nvSpPr>
        <p:spPr bwMode="auto">
          <a:xfrm>
            <a:off x="493712" y="226453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err="1">
                <a:latin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523875" y="0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0503" name="Text Box 20502"/>
          <p:cNvSpPr txBox="1">
            <a:spLocks noChangeArrowheads="1"/>
          </p:cNvSpPr>
          <p:nvPr/>
        </p:nvSpPr>
        <p:spPr bwMode="auto">
          <a:xfrm>
            <a:off x="157163" y="3733800"/>
            <a:ext cx="2586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II. Ghi nhớ</a:t>
            </a:r>
          </a:p>
        </p:txBody>
      </p:sp>
      <p:sp>
        <p:nvSpPr>
          <p:cNvPr id="20504" name="Text Box 20503"/>
          <p:cNvSpPr txBox="1">
            <a:spLocks noChangeArrowheads="1"/>
          </p:cNvSpPr>
          <p:nvPr/>
        </p:nvSpPr>
        <p:spPr bwMode="auto">
          <a:xfrm>
            <a:off x="523875" y="5638800"/>
            <a:ext cx="862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 ( ! 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505" name="Text Box 20504"/>
          <p:cNvSpPr txBox="1">
            <a:spLocks noChangeArrowheads="1"/>
          </p:cNvSpPr>
          <p:nvPr/>
        </p:nvSpPr>
        <p:spPr bwMode="auto">
          <a:xfrm>
            <a:off x="406400" y="5638800"/>
            <a:ext cx="6680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2.Khi viết cuối câu khiến có dấu gì?</a:t>
            </a:r>
          </a:p>
        </p:txBody>
      </p:sp>
      <p:sp>
        <p:nvSpPr>
          <p:cNvPr id="20506" name="Text Box 20505"/>
          <p:cNvSpPr txBox="1">
            <a:spLocks noChangeArrowheads="1"/>
          </p:cNvSpPr>
          <p:nvPr/>
        </p:nvSpPr>
        <p:spPr bwMode="auto">
          <a:xfrm>
            <a:off x="523875" y="4267200"/>
            <a:ext cx="8620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  Câu khiến ( câu cầu khiến ) dùng để nêu yêu cầu, đề nghị, mong muốn,… của người nói, người viết với người khác.</a:t>
            </a:r>
          </a:p>
        </p:txBody>
      </p:sp>
      <p:sp>
        <p:nvSpPr>
          <p:cNvPr id="20507" name="Text Box 20506"/>
          <p:cNvSpPr txBox="1">
            <a:spLocks noChangeArrowheads="1"/>
          </p:cNvSpPr>
          <p:nvPr/>
        </p:nvSpPr>
        <p:spPr bwMode="auto">
          <a:xfrm>
            <a:off x="523875" y="4191000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1.Câu  khiến dùng để làm gì?</a:t>
            </a:r>
          </a:p>
        </p:txBody>
      </p:sp>
    </p:spTree>
    <p:extLst>
      <p:ext uri="{BB962C8B-B14F-4D97-AF65-F5344CB8AC3E}">
        <p14:creationId xmlns:p14="http://schemas.microsoft.com/office/powerpoint/2010/main" val="11025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/>
      <p:bldP spid="20504" grpId="0"/>
      <p:bldP spid="20505" grpId="0"/>
      <p:bldP spid="20505" grpId="1"/>
      <p:bldP spid="20506" grpId="0"/>
      <p:bldP spid="20507" grpId="0"/>
      <p:bldP spid="2050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50+ Hình Nền Slide PowerPoint Thuyết Trình Đẹp Nhất trong 2021 | Hình nền, 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" y="5366"/>
            <a:ext cx="9143999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-23039"/>
            <a:ext cx="70866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II. Luyện tập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1. Tìm câu khiến trong những đoạn trích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a) Cuối cùng, nàng quay lại bảo thị nữ:</a:t>
            </a:r>
            <a:br>
              <a:rPr lang="vi-VN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Hãy gọi người hàng hành vào cho ta!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LỌ NƯỚC THẦN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b) Một anh chiến sĩ đến nâng con cá lên hai bàn tay nói nựng: “Có đau không, chú mình? Lần sau, khi nhảy múa phải chú ý nhé! Đừng có nhảy lên boong tàu!”</a:t>
            </a:r>
          </a:p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HÀ ĐÌNH CẨN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br>
              <a:rPr lang="vi-VN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Con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rùa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sợ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nữa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SỰ TÍCH HỒ GƯƠM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xong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rằng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Con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ta.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CÂY TRE TRĂM ĐỐT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0/0222/t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25" y="38862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img.loigiaihay.com/picture/2020/0222/t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25" y="5486400"/>
            <a:ext cx="18899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img.loigiaihay.com/picture/2020/0222/t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93357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img.loigiaihay.com/picture/2020/0222/t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1903471" cy="13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81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187503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true,&quot;TimerValue&quot;:&quot;04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Revu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Revue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1287</Words>
  <Application>Microsoft Office PowerPoint</Application>
  <PresentationFormat>On-screen Show (4:3)</PresentationFormat>
  <Paragraphs>178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5" baseType="lpstr">
      <vt:lpstr>DengXian</vt:lpstr>
      <vt:lpstr>DengXian</vt:lpstr>
      <vt:lpstr>DengXian Light</vt:lpstr>
      <vt:lpstr>微软雅黑</vt:lpstr>
      <vt:lpstr>Arial</vt:lpstr>
      <vt:lpstr>Calibri</vt:lpstr>
      <vt:lpstr>Lucida Sans Unicode</vt:lpstr>
      <vt:lpstr>Times New Roman</vt:lpstr>
      <vt:lpstr>UTM Cookies</vt:lpstr>
      <vt:lpstr>UTM Erie Black</vt:lpstr>
      <vt:lpstr>Verdana</vt:lpstr>
      <vt:lpstr>VNI Times</vt:lpstr>
      <vt:lpstr>VNi times new roman</vt:lpstr>
      <vt:lpstr>VNI-Helve</vt:lpstr>
      <vt:lpstr>VNI-Revue</vt:lpstr>
      <vt:lpstr>VNI-Times new noman</vt:lpstr>
      <vt:lpstr>Wingdings 2</vt:lpstr>
      <vt:lpstr>Wingdings 3</vt:lpstr>
      <vt:lpstr>Office Theme</vt:lpstr>
      <vt:lpstr>1_Concourse</vt:lpstr>
      <vt:lpstr>Default Design</vt:lpstr>
      <vt:lpstr>Office 主题</vt:lpstr>
      <vt:lpstr>1_Office Theme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ADMIN</cp:lastModifiedBy>
  <cp:revision>33</cp:revision>
  <dcterms:created xsi:type="dcterms:W3CDTF">2021-03-20T16:10:31Z</dcterms:created>
  <dcterms:modified xsi:type="dcterms:W3CDTF">2023-03-18T15:25:14Z</dcterms:modified>
</cp:coreProperties>
</file>