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15"/>
  </p:notesMasterIdLst>
  <p:sldIdLst>
    <p:sldId id="259" r:id="rId3"/>
    <p:sldId id="1780" r:id="rId4"/>
    <p:sldId id="269" r:id="rId5"/>
    <p:sldId id="273" r:id="rId6"/>
    <p:sldId id="263" r:id="rId7"/>
    <p:sldId id="1779" r:id="rId8"/>
    <p:sldId id="267" r:id="rId9"/>
    <p:sldId id="272" r:id="rId10"/>
    <p:sldId id="275" r:id="rId11"/>
    <p:sldId id="1777" r:id="rId12"/>
    <p:sldId id="274" r:id="rId13"/>
    <p:sldId id="285" r:id="rId14"/>
  </p:sldIdLst>
  <p:sldSz cx="12192000" cy="6858000"/>
  <p:notesSz cx="6858000" cy="9144000"/>
  <p:embeddedFontLst>
    <p:embeddedFont>
      <p:font typeface="等线" panose="02010600030101010101" pitchFamily="2" charset="-122"/>
      <p:regular r:id="rId16"/>
    </p:embeddedFont>
    <p:embeddedFont>
      <p:font typeface="微软雅黑" panose="020B0503020204020204" pitchFamily="34" charset="-122"/>
      <p:regular r:id="rId17"/>
      <p:bold r:id="rId18"/>
    </p:embeddedFont>
    <p:embeddedFont>
      <p:font typeface="#9Slide07 HoneyCream" panose="020B0604020202020204" charset="0"/>
      <p:regular r:id="rId19"/>
    </p:embeddedFont>
    <p:embeddedFont>
      <p:font typeface="Calibri" panose="020F0502020204030204" pitchFamily="34"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
      <p:font typeface="UVF HarringTon" panose="020B0604020202020204" charset="0"/>
      <p:regular r:id="rId28"/>
    </p:embeddedFont>
    <p:embeddedFont>
      <p:font typeface="UVF Saint-Andrew Queen" panose="020B0604020202020204" charset="0"/>
      <p:regular r:id="rId29"/>
    </p:embeddedFont>
    <p:embeddedFont>
      <p:font typeface="UVF Slim Tony" panose="020B0604020202020204" charset="0"/>
      <p:regular r:id="rId30"/>
    </p:embeddedFont>
    <p:embeddedFont>
      <p:font typeface="UVN Saigon" panose="00000400000000000000" pitchFamily="2" charset="0"/>
      <p:regular r:id="rId31"/>
      <p:bold r:id="rId32"/>
      <p:italic r:id="rId33"/>
      <p:boldItalic r:id="rId34"/>
    </p:embeddedFont>
  </p:embeddedFontLst>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543"/>
    <a:srgbClr val="6CB979"/>
    <a:srgbClr val="27BD8D"/>
    <a:srgbClr val="FFA52A"/>
    <a:srgbClr val="2D96C5"/>
    <a:srgbClr val="E4C448"/>
    <a:srgbClr val="C60625"/>
    <a:srgbClr val="E4CBCB"/>
    <a:srgbClr val="FAB600"/>
    <a:srgbClr val="EDDB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2" autoAdjust="0"/>
    <p:restoredTop sz="94660"/>
  </p:normalViewPr>
  <p:slideViewPr>
    <p:cSldViewPr snapToGrid="0">
      <p:cViewPr varScale="1">
        <p:scale>
          <a:sx n="63" d="100"/>
          <a:sy n="63" d="100"/>
        </p:scale>
        <p:origin x="660" y="60"/>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2023/3/19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092419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19470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615933" y="6414184"/>
            <a:ext cx="1800200" cy="118430"/>
          </a:xfrm>
          <a:prstGeom prst="rect">
            <a:avLst/>
          </a:prstGeom>
          <a:noFill/>
        </p:spPr>
        <p:txBody>
          <a:bodyPr wrap="square" rtlCol="0">
            <a:spAutoFit/>
          </a:bodyPr>
          <a:lstStyle/>
          <a:p>
            <a:pPr defTabSz="914400">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811760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761353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59824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326927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2023/3/19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41828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2023/3/19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694293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9F21F5-ABE3-4D54-BA2B-0B53883CF5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010175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377792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73652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17365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512996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107504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02506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284988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1173773" y="0"/>
            <a:ext cx="1018227" cy="261610"/>
          </a:xfrm>
          <a:prstGeom prst="rect">
            <a:avLst/>
          </a:prstGeom>
          <a:noFill/>
        </p:spPr>
        <p:txBody>
          <a:bodyPr wrap="none" lIns="91440" tIns="45720" rIns="91440" bIns="45720">
            <a:spAutoFit/>
          </a:bodyPr>
          <a:lstStyle/>
          <a:p>
            <a:pPr algn="ctr"/>
            <a:r>
              <a:rPr lang="en-US" sz="11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MANGNON</a:t>
            </a:r>
          </a:p>
        </p:txBody>
      </p:sp>
      <p:sp>
        <p:nvSpPr>
          <p:cNvPr id="3" name="Rectangle 2"/>
          <p:cNvSpPr/>
          <p:nvPr userDrawn="1"/>
        </p:nvSpPr>
        <p:spPr>
          <a:xfrm>
            <a:off x="-6194" y="6598920"/>
            <a:ext cx="1088233" cy="261610"/>
          </a:xfrm>
          <a:prstGeom prst="rect">
            <a:avLst/>
          </a:prstGeom>
          <a:noFill/>
        </p:spPr>
        <p:txBody>
          <a:bodyPr wrap="square" lIns="91440" tIns="45720" rIns="91440" bIns="45720">
            <a:spAutoFit/>
          </a:bodyPr>
          <a:lstStyle/>
          <a:p>
            <a:pPr algn="ctr"/>
            <a:r>
              <a:rPr lang="en-US" sz="11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MANGNON</a:t>
            </a:r>
          </a:p>
        </p:txBody>
      </p:sp>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60638" y="-1277200"/>
            <a:ext cx="1414395" cy="2036240"/>
          </a:xfrm>
          <a:prstGeom prst="rect">
            <a:avLst/>
          </a:prstGeom>
        </p:spPr>
      </p:pic>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192000" y="5138840"/>
            <a:ext cx="1414395" cy="2036240"/>
          </a:xfrm>
          <a:prstGeom prst="rect">
            <a:avLst/>
          </a:prstGeom>
        </p:spPr>
      </p:pic>
      <p:pic>
        <p:nvPicPr>
          <p:cNvPr id="6" name="Picture 5">
            <a:extLst>
              <a:ext uri="{FF2B5EF4-FFF2-40B4-BE49-F238E27FC236}">
                <a16:creationId xmlns:a16="http://schemas.microsoft.com/office/drawing/2014/main" id="{7D266571-FEC7-41BC-A89C-61AE4FF35CD8}"/>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0548448" y="-3640617"/>
            <a:ext cx="1802776" cy="3065652"/>
          </a:xfrm>
          <a:prstGeom prst="rect">
            <a:avLst/>
          </a:prstGeom>
        </p:spPr>
      </p:pic>
      <p:pic>
        <p:nvPicPr>
          <p:cNvPr id="7" name="Picture 6">
            <a:extLst>
              <a:ext uri="{FF2B5EF4-FFF2-40B4-BE49-F238E27FC236}">
                <a16:creationId xmlns:a16="http://schemas.microsoft.com/office/drawing/2014/main" id="{A235DCBA-2E33-432E-B6DF-3D59D5CE4D1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829780" y="6371968"/>
            <a:ext cx="1152128" cy="1959214"/>
          </a:xfrm>
          <a:prstGeom prst="rect">
            <a:avLst/>
          </a:prstGeom>
        </p:spPr>
      </p:pic>
      <p:sp>
        <p:nvSpPr>
          <p:cNvPr id="8" name="TextBox 3">
            <a:extLst>
              <a:ext uri="{FF2B5EF4-FFF2-40B4-BE49-F238E27FC236}">
                <a16:creationId xmlns:a16="http://schemas.microsoft.com/office/drawing/2014/main" id="{2582DB1C-EF15-478A-A941-51ACBF9ECE24}"/>
              </a:ext>
            </a:extLst>
          </p:cNvPr>
          <p:cNvSpPr txBox="1"/>
          <p:nvPr userDrawn="1"/>
        </p:nvSpPr>
        <p:spPr>
          <a:xfrm>
            <a:off x="2981908" y="717508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0"/>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E62A156F-9D15-4D52-89EB-294249DF519B}"/>
              </a:ext>
            </a:extLst>
          </p:cNvPr>
          <p:cNvSpPr txBox="1">
            <a:spLocks/>
          </p:cNvSpPr>
          <p:nvPr userDrawn="1"/>
        </p:nvSpPr>
        <p:spPr>
          <a:xfrm>
            <a:off x="10356712"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A6841-92FA-421F-A648-2FDCA1BB9EC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89224" y="-3640617"/>
            <a:ext cx="1802776" cy="3065652"/>
          </a:xfrm>
          <a:prstGeom prst="rect">
            <a:avLst/>
          </a:prstGeom>
        </p:spPr>
      </p:pic>
      <p:pic>
        <p:nvPicPr>
          <p:cNvPr id="3" name="Picture 2">
            <a:extLst>
              <a:ext uri="{FF2B5EF4-FFF2-40B4-BE49-F238E27FC236}">
                <a16:creationId xmlns:a16="http://schemas.microsoft.com/office/drawing/2014/main" id="{F35A53C1-3FF8-4069-98A6-ECF9DE6772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0925" y="5757242"/>
            <a:ext cx="1753837" cy="2982431"/>
          </a:xfrm>
          <a:prstGeom prst="rect">
            <a:avLst/>
          </a:prstGeom>
        </p:spPr>
      </p:pic>
      <p:sp>
        <p:nvSpPr>
          <p:cNvPr id="4" name="TextBox 3">
            <a:extLst>
              <a:ext uri="{FF2B5EF4-FFF2-40B4-BE49-F238E27FC236}">
                <a16:creationId xmlns:a16="http://schemas.microsoft.com/office/drawing/2014/main" id="{D3388DCD-AE50-4506-89D1-945403B09AFE}"/>
              </a:ext>
            </a:extLst>
          </p:cNvPr>
          <p:cNvSpPr txBox="1"/>
          <p:nvPr userDrawn="1"/>
        </p:nvSpPr>
        <p:spPr>
          <a:xfrm>
            <a:off x="3114762" y="724845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F2E88564-621A-4D42-9C7A-2D3E09E4E17F}"/>
              </a:ext>
            </a:extLst>
          </p:cNvPr>
          <p:cNvSpPr txBox="1">
            <a:spLocks/>
          </p:cNvSpPr>
          <p:nvPr userDrawn="1"/>
        </p:nvSpPr>
        <p:spPr>
          <a:xfrm>
            <a:off x="10197488" y="-83894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48045496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1AE4D6-7D9E-4DAB-91A7-8486DF115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786" y="3431167"/>
            <a:ext cx="9992635" cy="3670628"/>
          </a:xfrm>
          <a:prstGeom prst="rect">
            <a:avLst/>
          </a:prstGeom>
        </p:spPr>
      </p:pic>
      <p:pic>
        <p:nvPicPr>
          <p:cNvPr id="11" name="图片 10">
            <a:extLst>
              <a:ext uri="{FF2B5EF4-FFF2-40B4-BE49-F238E27FC236}">
                <a16:creationId xmlns:a16="http://schemas.microsoft.com/office/drawing/2014/main" id="{F0E28278-D75B-41BA-B017-3E1E302D6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499" y="-639437"/>
            <a:ext cx="2554190" cy="3429001"/>
          </a:xfrm>
          <a:prstGeom prst="rect">
            <a:avLst/>
          </a:prstGeom>
        </p:spPr>
      </p:pic>
      <p:pic>
        <p:nvPicPr>
          <p:cNvPr id="8" name="图片 6">
            <a:extLst>
              <a:ext uri="{FF2B5EF4-FFF2-40B4-BE49-F238E27FC236}">
                <a16:creationId xmlns:a16="http://schemas.microsoft.com/office/drawing/2014/main" id="{8F5B092F-95AE-4E9D-9A91-90C4072363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2830" y="3743437"/>
            <a:ext cx="1929170" cy="3114563"/>
          </a:xfrm>
          <a:prstGeom prst="rect">
            <a:avLst/>
          </a:prstGeom>
        </p:spPr>
      </p:pic>
      <p:pic>
        <p:nvPicPr>
          <p:cNvPr id="10" name="图片 7">
            <a:extLst>
              <a:ext uri="{FF2B5EF4-FFF2-40B4-BE49-F238E27FC236}">
                <a16:creationId xmlns:a16="http://schemas.microsoft.com/office/drawing/2014/main" id="{66508263-9DA8-48DF-8B8E-A2B1BEF561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440" y="4300622"/>
            <a:ext cx="1902691" cy="2000191"/>
          </a:xfrm>
          <a:prstGeom prst="rect">
            <a:avLst/>
          </a:prstGeom>
        </p:spPr>
      </p:pic>
      <p:sp>
        <p:nvSpPr>
          <p:cNvPr id="15" name="TextBox 14">
            <a:extLst>
              <a:ext uri="{FF2B5EF4-FFF2-40B4-BE49-F238E27FC236}">
                <a16:creationId xmlns:a16="http://schemas.microsoft.com/office/drawing/2014/main" id="{A4A918AF-02EA-4E80-B76D-2CD38829BEE2}"/>
              </a:ext>
            </a:extLst>
          </p:cNvPr>
          <p:cNvSpPr txBox="1"/>
          <p:nvPr/>
        </p:nvSpPr>
        <p:spPr>
          <a:xfrm>
            <a:off x="835461" y="786908"/>
            <a:ext cx="4054184" cy="1200329"/>
          </a:xfrm>
          <a:prstGeom prst="rect">
            <a:avLst/>
          </a:prstGeom>
          <a:noFill/>
        </p:spPr>
        <p:txBody>
          <a:bodyPr wrap="square" rtlCol="0">
            <a:spAutoFit/>
          </a:bodyPr>
          <a:lstStyle/>
          <a:p>
            <a:r>
              <a:rPr lang="en-US" sz="7200" b="1" spc="300" dirty="0">
                <a:ln w="3175">
                  <a:solidFill>
                    <a:srgbClr val="525414"/>
                  </a:solidFill>
                </a:ln>
                <a:solidFill>
                  <a:srgbClr val="525415"/>
                </a:solidFill>
                <a:latin typeface="UVF Saint-Andrew Queen" panose="02000500000000000000" pitchFamily="2" charset="0"/>
              </a:rPr>
              <a:t>Kể chuyện</a:t>
            </a:r>
            <a:endParaRPr lang="vi-VN" sz="7200" b="1" spc="300" dirty="0">
              <a:ln w="3175">
                <a:solidFill>
                  <a:srgbClr val="525414"/>
                </a:solidFill>
              </a:ln>
              <a:solidFill>
                <a:srgbClr val="525415"/>
              </a:solidFill>
              <a:latin typeface="UVF Saint-Andrew Queen" panose="02000500000000000000" pitchFamily="2" charset="0"/>
            </a:endParaRPr>
          </a:p>
        </p:txBody>
      </p:sp>
      <p:grpSp>
        <p:nvGrpSpPr>
          <p:cNvPr id="3" name="Group 2"/>
          <p:cNvGrpSpPr/>
          <p:nvPr/>
        </p:nvGrpSpPr>
        <p:grpSpPr>
          <a:xfrm>
            <a:off x="337037" y="2081934"/>
            <a:ext cx="11240736" cy="953870"/>
            <a:chOff x="337037" y="2081934"/>
            <a:chExt cx="11240736" cy="953870"/>
          </a:xfrm>
        </p:grpSpPr>
        <p:sp>
          <p:nvSpPr>
            <p:cNvPr id="18" name="TextBox 17">
              <a:extLst>
                <a:ext uri="{FF2B5EF4-FFF2-40B4-BE49-F238E27FC236}">
                  <a16:creationId xmlns:a16="http://schemas.microsoft.com/office/drawing/2014/main" id="{036AB6DA-A2C4-453C-9862-87EC63E4F711}"/>
                </a:ext>
              </a:extLst>
            </p:cNvPr>
            <p:cNvSpPr txBox="1"/>
            <p:nvPr/>
          </p:nvSpPr>
          <p:spPr>
            <a:xfrm>
              <a:off x="337037" y="2204807"/>
              <a:ext cx="11240736" cy="830997"/>
            </a:xfrm>
            <a:prstGeom prst="rect">
              <a:avLst/>
            </a:prstGeom>
            <a:noFill/>
          </p:spPr>
          <p:txBody>
            <a:bodyPr wrap="square" rtlCol="0">
              <a:spAutoFit/>
            </a:bodyPr>
            <a:lstStyle/>
            <a:p>
              <a:pPr algn="ctr"/>
              <a:r>
                <a:rPr lang="en-US" sz="4800" b="1" dirty="0">
                  <a:ln w="12700">
                    <a:solidFill>
                      <a:schemeClr val="tx1"/>
                    </a:solidFill>
                  </a:ln>
                  <a:solidFill>
                    <a:srgbClr val="FAB600"/>
                  </a:solidFill>
                  <a:effectLst>
                    <a:glow rad="101600">
                      <a:schemeClr val="accent3">
                        <a:satMod val="175000"/>
                        <a:alpha val="40000"/>
                      </a:schemeClr>
                    </a:glow>
                  </a:effectLst>
                  <a:latin typeface="UVN Saigon" panose="00000400000000000000" pitchFamily="2" charset="0"/>
                </a:rPr>
                <a:t>được chứng kiến hoặc tham gia</a:t>
              </a:r>
              <a:endParaRPr lang="vi-VN" sz="4800" b="1" dirty="0">
                <a:ln w="12700">
                  <a:solidFill>
                    <a:schemeClr val="tx1"/>
                  </a:solidFill>
                </a:ln>
                <a:solidFill>
                  <a:srgbClr val="FAB600"/>
                </a:solidFill>
                <a:effectLst>
                  <a:glow rad="101600">
                    <a:schemeClr val="accent3">
                      <a:satMod val="175000"/>
                      <a:alpha val="40000"/>
                    </a:schemeClr>
                  </a:glow>
                </a:effectLst>
                <a:latin typeface="UVF Slim Tony" panose="02000000000000000000" pitchFamily="2" charset="0"/>
              </a:endParaRPr>
            </a:p>
          </p:txBody>
        </p:sp>
        <p:grpSp>
          <p:nvGrpSpPr>
            <p:cNvPr id="19" name="Group 18">
              <a:extLst>
                <a:ext uri="{FF2B5EF4-FFF2-40B4-BE49-F238E27FC236}">
                  <a16:creationId xmlns:a16="http://schemas.microsoft.com/office/drawing/2014/main" id="{921C98D3-82E4-44BD-AE86-3D06559D3680}"/>
                </a:ext>
              </a:extLst>
            </p:cNvPr>
            <p:cNvGrpSpPr/>
            <p:nvPr/>
          </p:nvGrpSpPr>
          <p:grpSpPr>
            <a:xfrm>
              <a:off x="567060" y="2081934"/>
              <a:ext cx="10780085" cy="839344"/>
              <a:chOff x="4288156" y="352073"/>
              <a:chExt cx="7277883" cy="1855561"/>
            </a:xfrm>
          </p:grpSpPr>
          <p:sp>
            <p:nvSpPr>
              <p:cNvPr id="20" name="任意多边形: 形状 24">
                <a:extLst>
                  <a:ext uri="{FF2B5EF4-FFF2-40B4-BE49-F238E27FC236}">
                    <a16:creationId xmlns:a16="http://schemas.microsoft.com/office/drawing/2014/main" id="{71A50730-EF6F-4EC9-BC52-B2217DDA4BFB}"/>
                  </a:ext>
                </a:extLst>
              </p:cNvPr>
              <p:cNvSpPr/>
              <p:nvPr/>
            </p:nvSpPr>
            <p:spPr>
              <a:xfrm flipH="1">
                <a:off x="4288156" y="352073"/>
                <a:ext cx="7277883"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1" name="TextBox 20">
                <a:extLst>
                  <a:ext uri="{FF2B5EF4-FFF2-40B4-BE49-F238E27FC236}">
                    <a16:creationId xmlns:a16="http://schemas.microsoft.com/office/drawing/2014/main" id="{641EED9F-577D-4C9F-835C-D05777FBADFD}"/>
                  </a:ext>
                </a:extLst>
              </p:cNvPr>
              <p:cNvSpPr txBox="1"/>
              <p:nvPr/>
            </p:nvSpPr>
            <p:spPr>
              <a:xfrm>
                <a:off x="4719871" y="407706"/>
                <a:ext cx="6693895" cy="473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9789" y="5100543"/>
            <a:ext cx="1047805" cy="150847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C77B78F7-AEBD-4548-ADC4-14AC3D74B6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10" b="-36504"/>
          <a:stretch/>
        </p:blipFill>
        <p:spPr>
          <a:xfrm>
            <a:off x="608372" y="4998579"/>
            <a:ext cx="11182372" cy="2203716"/>
          </a:xfrm>
          <a:prstGeom prst="rect">
            <a:avLst/>
          </a:prstGeom>
        </p:spPr>
      </p:pic>
      <p:pic>
        <p:nvPicPr>
          <p:cNvPr id="7" name="图片 6">
            <a:extLst>
              <a:ext uri="{FF2B5EF4-FFF2-40B4-BE49-F238E27FC236}">
                <a16:creationId xmlns:a16="http://schemas.microsoft.com/office/drawing/2014/main" id="{8F5B092F-95AE-4E9D-9A91-90C4072363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4288" y="414031"/>
            <a:ext cx="3576831" cy="5774641"/>
          </a:xfrm>
          <a:prstGeom prst="rect">
            <a:avLst/>
          </a:prstGeom>
        </p:spPr>
      </p:pic>
      <p:pic>
        <p:nvPicPr>
          <p:cNvPr id="9" name="图片 8" descr="图片包含 屏幕截图, 监视器&#10;&#10;自动生成的说明">
            <a:extLst>
              <a:ext uri="{FF2B5EF4-FFF2-40B4-BE49-F238E27FC236}">
                <a16:creationId xmlns:a16="http://schemas.microsoft.com/office/drawing/2014/main" id="{782D14D3-C2BB-4ACA-BAE4-E21550451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892" y="762000"/>
            <a:ext cx="6318000" cy="4617720"/>
          </a:xfrm>
          <a:prstGeom prst="rect">
            <a:avLst/>
          </a:prstGeom>
        </p:spPr>
      </p:pic>
      <p:sp>
        <p:nvSpPr>
          <p:cNvPr id="10" name="文本框 9">
            <a:extLst>
              <a:ext uri="{FF2B5EF4-FFF2-40B4-BE49-F238E27FC236}">
                <a16:creationId xmlns:a16="http://schemas.microsoft.com/office/drawing/2014/main" id="{369EC4D0-6ECB-4DF1-B778-B1452B911FB8}"/>
              </a:ext>
            </a:extLst>
          </p:cNvPr>
          <p:cNvSpPr txBox="1"/>
          <p:nvPr/>
        </p:nvSpPr>
        <p:spPr>
          <a:xfrm>
            <a:off x="1782565" y="2563028"/>
            <a:ext cx="3908654" cy="1015663"/>
          </a:xfrm>
          <a:prstGeom prst="rect">
            <a:avLst/>
          </a:prstGeom>
          <a:noFill/>
        </p:spPr>
        <p:txBody>
          <a:bodyPr wrap="square" rtlCol="0">
            <a:spAutoFit/>
          </a:bodyPr>
          <a:lstStyle/>
          <a:p>
            <a:pPr algn="ctr"/>
            <a:r>
              <a:rPr lang="en-US" altLang="zh-CN" sz="6000" dirty="0">
                <a:solidFill>
                  <a:srgbClr val="00B050"/>
                </a:solidFill>
                <a:effectLst>
                  <a:glow rad="139700">
                    <a:schemeClr val="accent3">
                      <a:satMod val="175000"/>
                      <a:alpha val="40000"/>
                    </a:schemeClr>
                  </a:glow>
                </a:effectLst>
                <a:latin typeface="UVF HarringTon" panose="04040505050A02020702" pitchFamily="82" charset="0"/>
                <a:cs typeface="+mn-ea"/>
                <a:sym typeface="+mn-lt"/>
              </a:rPr>
              <a:t>Kể chuyện</a:t>
            </a:r>
            <a:endParaRPr lang="zh-CN" altLang="en-US" sz="6000" dirty="0">
              <a:solidFill>
                <a:srgbClr val="00B050"/>
              </a:solidFill>
              <a:effectLst>
                <a:glow rad="139700">
                  <a:schemeClr val="accent3">
                    <a:satMod val="175000"/>
                    <a:alpha val="40000"/>
                  </a:schemeClr>
                </a:glow>
              </a:effectLst>
              <a:latin typeface="UVF HarringTon" panose="04040505050A02020702" pitchFamily="82" charset="0"/>
              <a:cs typeface="+mn-ea"/>
              <a:sym typeface="+mn-lt"/>
            </a:endParaRPr>
          </a:p>
        </p:txBody>
      </p:sp>
    </p:spTree>
    <p:extLst>
      <p:ext uri="{BB962C8B-B14F-4D97-AF65-F5344CB8AC3E}">
        <p14:creationId xmlns:p14="http://schemas.microsoft.com/office/powerpoint/2010/main" val="171740848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256" y="167640"/>
            <a:ext cx="1610424" cy="2164080"/>
          </a:xfrm>
          <a:prstGeom prst="rect">
            <a:avLst/>
          </a:prstGeom>
        </p:spPr>
      </p:pic>
      <p:pic>
        <p:nvPicPr>
          <p:cNvPr id="7" name="图片 6" descr="图片包含 文字&#10;&#10;自动生成的说明">
            <a:extLst>
              <a:ext uri="{FF2B5EF4-FFF2-40B4-BE49-F238E27FC236}">
                <a16:creationId xmlns:a16="http://schemas.microsoft.com/office/drawing/2014/main" id="{38EEC3F7-2202-4281-9872-0F33CF0763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413" y="1759388"/>
            <a:ext cx="5627707" cy="4380901"/>
          </a:xfrm>
          <a:prstGeom prst="rect">
            <a:avLst/>
          </a:prstGeom>
        </p:spPr>
      </p:pic>
      <p:pic>
        <p:nvPicPr>
          <p:cNvPr id="9" name="图片 8">
            <a:extLst>
              <a:ext uri="{FF2B5EF4-FFF2-40B4-BE49-F238E27FC236}">
                <a16:creationId xmlns:a16="http://schemas.microsoft.com/office/drawing/2014/main" id="{C00B1365-2473-415A-86FB-A6D985AFF5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1992" y="1723379"/>
            <a:ext cx="4966981" cy="4966981"/>
          </a:xfrm>
          <a:prstGeom prst="rect">
            <a:avLst/>
          </a:prstGeom>
        </p:spPr>
      </p:pic>
      <p:sp>
        <p:nvSpPr>
          <p:cNvPr id="11" name="文本框 10">
            <a:extLst>
              <a:ext uri="{FF2B5EF4-FFF2-40B4-BE49-F238E27FC236}">
                <a16:creationId xmlns:a16="http://schemas.microsoft.com/office/drawing/2014/main" id="{5586FEE2-A5CA-40DC-8EF1-503A4778524A}"/>
              </a:ext>
            </a:extLst>
          </p:cNvPr>
          <p:cNvSpPr txBox="1"/>
          <p:nvPr/>
        </p:nvSpPr>
        <p:spPr>
          <a:xfrm>
            <a:off x="2846368" y="2626399"/>
            <a:ext cx="4058830" cy="1323439"/>
          </a:xfrm>
          <a:prstGeom prst="rect">
            <a:avLst/>
          </a:prstGeom>
          <a:noFill/>
        </p:spPr>
        <p:txBody>
          <a:bodyPr wrap="square" rtlCol="0">
            <a:spAutoFit/>
          </a:bodyPr>
          <a:lstStyle/>
          <a:p>
            <a:r>
              <a:rPr lang="en-US" altLang="zh-CN" sz="8000" dirty="0">
                <a:solidFill>
                  <a:schemeClr val="accent2">
                    <a:lumMod val="75000"/>
                  </a:schemeClr>
                </a:solidFill>
                <a:latin typeface="UTM Showcard" panose="02040603050506020204" pitchFamily="18" charset="0"/>
                <a:cs typeface="+mn-ea"/>
                <a:sym typeface="+mn-lt"/>
              </a:rPr>
              <a:t>DẶN DÒ</a:t>
            </a:r>
            <a:endParaRPr lang="zh-CN" altLang="en-US" sz="8000" dirty="0">
              <a:solidFill>
                <a:schemeClr val="accent2">
                  <a:lumMod val="75000"/>
                </a:schemeClr>
              </a:solidFill>
              <a:latin typeface="UTM Showcard" panose="02040603050506020204" pitchFamily="18" charset="0"/>
              <a:cs typeface="+mn-ea"/>
              <a:sym typeface="+mn-lt"/>
            </a:endParaRPr>
          </a:p>
        </p:txBody>
      </p:sp>
    </p:spTree>
    <p:extLst>
      <p:ext uri="{BB962C8B-B14F-4D97-AF65-F5344CB8AC3E}">
        <p14:creationId xmlns:p14="http://schemas.microsoft.com/office/powerpoint/2010/main" val="1898202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1+#ppt_w/2"/>
                                          </p:val>
                                        </p:tav>
                                        <p:tav tm="100000">
                                          <p:val>
                                            <p:strVal val="#ppt_x"/>
                                          </p:val>
                                        </p:tav>
                                      </p:tavLst>
                                    </p:anim>
                                    <p:anim calcmode="lin" valueType="num">
                                      <p:cBhvr additive="base">
                                        <p:cTn id="15"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1AE4D6-7D9E-4DAB-91A7-8486DF115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786" y="3431167"/>
            <a:ext cx="9992635" cy="3670628"/>
          </a:xfrm>
          <a:prstGeom prst="rect">
            <a:avLst/>
          </a:prstGeom>
        </p:spPr>
      </p:pic>
      <p:pic>
        <p:nvPicPr>
          <p:cNvPr id="11" name="图片 10">
            <a:extLst>
              <a:ext uri="{FF2B5EF4-FFF2-40B4-BE49-F238E27FC236}">
                <a16:creationId xmlns:a16="http://schemas.microsoft.com/office/drawing/2014/main" id="{F0E28278-D75B-41BA-B017-3E1E302D6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64" y="1714498"/>
            <a:ext cx="2554190" cy="3429001"/>
          </a:xfrm>
          <a:prstGeom prst="rect">
            <a:avLst/>
          </a:prstGeom>
        </p:spPr>
      </p:pic>
      <p:sp>
        <p:nvSpPr>
          <p:cNvPr id="14" name="文本框 13">
            <a:extLst>
              <a:ext uri="{FF2B5EF4-FFF2-40B4-BE49-F238E27FC236}">
                <a16:creationId xmlns:a16="http://schemas.microsoft.com/office/drawing/2014/main" id="{8585492F-EB02-41F2-80A2-E01EA584F69D}"/>
              </a:ext>
            </a:extLst>
          </p:cNvPr>
          <p:cNvSpPr txBox="1"/>
          <p:nvPr/>
        </p:nvSpPr>
        <p:spPr>
          <a:xfrm>
            <a:off x="2681934" y="529169"/>
            <a:ext cx="6258818" cy="2800767"/>
          </a:xfrm>
          <a:prstGeom prst="rect">
            <a:avLst/>
          </a:prstGeom>
          <a:noFill/>
        </p:spPr>
        <p:txBody>
          <a:bodyPr wrap="square" rtlCol="0">
            <a:spAutoFit/>
          </a:bodyPr>
          <a:lstStyle/>
          <a:p>
            <a:pPr algn="ctr"/>
            <a:r>
              <a:rPr lang="en-US" altLang="zh-CN" sz="8800" dirty="0">
                <a:solidFill>
                  <a:schemeClr val="tx1">
                    <a:lumMod val="50000"/>
                    <a:lumOff val="50000"/>
                  </a:schemeClr>
                </a:solidFill>
                <a:latin typeface="SVN-Cookies" panose="02040603050506020204" pitchFamily="18" charset="0"/>
                <a:cs typeface="+mn-ea"/>
                <a:sym typeface="+mn-lt"/>
              </a:rPr>
              <a:t>Chúc các em học tốt!</a:t>
            </a:r>
          </a:p>
        </p:txBody>
      </p:sp>
    </p:spTree>
    <p:extLst>
      <p:ext uri="{BB962C8B-B14F-4D97-AF65-F5344CB8AC3E}">
        <p14:creationId xmlns:p14="http://schemas.microsoft.com/office/powerpoint/2010/main" val="33435337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316181" y="1620908"/>
            <a:ext cx="9365673" cy="3253968"/>
          </a:xfrm>
          <a:prstGeom prst="rect">
            <a:avLst/>
          </a:prstGeom>
        </p:spPr>
        <p:txBody>
          <a:bodyPr wrap="square">
            <a:spAutoFit/>
          </a:bodyPr>
          <a:lstStyle/>
          <a:p>
            <a:pPr algn="ctr">
              <a:lnSpc>
                <a:spcPct val="107000"/>
              </a:lnSpc>
              <a:spcAft>
                <a:spcPts val="0"/>
              </a:spcAf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YÊU CẦU CẦN ĐẠT</a:t>
            </a:r>
          </a:p>
          <a:p>
            <a:pPr>
              <a:lnSpc>
                <a:spcPct val="107000"/>
              </a:lnSpc>
              <a:spcAft>
                <a:spcPts val="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 Hiểu nội dung, ý nghĩa của truyện về </a:t>
            </a:r>
            <a:r>
              <a:rPr lang="vi-VN" sz="3200" dirty="0">
                <a:latin typeface="Times New Roman" panose="02020603050405020304" pitchFamily="18" charset="0"/>
                <a:ea typeface="Arial" panose="020B0604020202020204" pitchFamily="34" charset="0"/>
                <a:cs typeface="Angsana New"/>
              </a:rPr>
              <a:t>lòng dũng cảm</a:t>
            </a:r>
            <a:endParaRPr lang="en-US" sz="3200" dirty="0">
              <a:latin typeface="Times New Roman" panose="02020603050405020304" pitchFamily="18" charset="0"/>
              <a:ea typeface="Arial" panose="020B0604020202020204" pitchFamily="34" charset="0"/>
              <a:cs typeface="Angsana New"/>
            </a:endParaRPr>
          </a:p>
          <a:p>
            <a:pPr>
              <a:lnSpc>
                <a:spcPct val="107000"/>
              </a:lnSpc>
              <a:spcAft>
                <a:spcPts val="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 Kể đ­ược những câu chuyện về người có lòng dũng cảm </a:t>
            </a:r>
            <a:r>
              <a:rPr lang="vi-VN" sz="3200" dirty="0">
                <a:latin typeface="Times New Roman" panose="02020603050405020304" pitchFamily="18" charset="0"/>
                <a:ea typeface="Arial" panose="020B0604020202020204" pitchFamily="34" charset="0"/>
                <a:cs typeface="Angsana New"/>
              </a:rPr>
              <a:t>mà mình đã tham gia hoặc chứng kiến.</a:t>
            </a:r>
            <a:endParaRPr lang="en-US" sz="3200" dirty="0">
              <a:latin typeface="Times New Roman" panose="02020603050405020304" pitchFamily="18" charset="0"/>
              <a:ea typeface="Arial" panose="020B0604020202020204" pitchFamily="34" charset="0"/>
              <a:cs typeface="Angsana New"/>
            </a:endParaRPr>
          </a:p>
          <a:p>
            <a:pPr>
              <a:lnSpc>
                <a:spcPct val="107000"/>
              </a:lnSpc>
              <a:spcAft>
                <a:spcPts val="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 Biết nhận xét, đánh giá, lời kể của các bạn theo tiêu chí đánh giá, trao đổi với bạn về ý nghĩa truyện.</a:t>
            </a:r>
            <a:endParaRPr lang="en-US" sz="3200" dirty="0">
              <a:latin typeface="Times New Roman" panose="02020603050405020304" pitchFamily="18" charset="0"/>
              <a:ea typeface="Arial" panose="020B0604020202020204" pitchFamily="34" charset="0"/>
              <a:cs typeface="Angsana New"/>
            </a:endParaRPr>
          </a:p>
        </p:txBody>
      </p:sp>
    </p:spTree>
    <p:extLst>
      <p:ext uri="{BB962C8B-B14F-4D97-AF65-F5344CB8AC3E}">
        <p14:creationId xmlns:p14="http://schemas.microsoft.com/office/powerpoint/2010/main" val="10874327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092" y="163103"/>
            <a:ext cx="1610424" cy="2164080"/>
          </a:xfrm>
          <a:prstGeom prst="rect">
            <a:avLst/>
          </a:prstGeom>
        </p:spPr>
      </p:pic>
      <p:sp>
        <p:nvSpPr>
          <p:cNvPr id="5" name="文本框 4">
            <a:extLst>
              <a:ext uri="{FF2B5EF4-FFF2-40B4-BE49-F238E27FC236}">
                <a16:creationId xmlns:a16="http://schemas.microsoft.com/office/drawing/2014/main" id="{6CA3558A-7DC6-4793-980A-93227EB6D3B1}"/>
              </a:ext>
            </a:extLst>
          </p:cNvPr>
          <p:cNvSpPr txBox="1"/>
          <p:nvPr/>
        </p:nvSpPr>
        <p:spPr>
          <a:xfrm>
            <a:off x="2512458" y="583423"/>
            <a:ext cx="7094130" cy="1323439"/>
          </a:xfrm>
          <a:prstGeom prst="rect">
            <a:avLst/>
          </a:prstGeom>
          <a:noFill/>
        </p:spPr>
        <p:txBody>
          <a:bodyPr wrap="square" rtlCol="0">
            <a:spAutoFit/>
          </a:bodyPr>
          <a:lstStyle/>
          <a:p>
            <a:pPr algn="ctr"/>
            <a:r>
              <a:rPr lang="en-US" altLang="zh-CN" sz="8000" dirty="0">
                <a:ln>
                  <a:solidFill>
                    <a:schemeClr val="tx1"/>
                  </a:solidFill>
                </a:ln>
                <a:blipFill dpi="0" rotWithShape="1">
                  <a:blip r:embed="rId3" cstate="print">
                    <a:extLst>
                      <a:ext uri="{28A0092B-C50C-407E-A947-70E740481C1C}">
                        <a14:useLocalDpi xmlns:a14="http://schemas.microsoft.com/office/drawing/2010/main" val="0"/>
                      </a:ext>
                    </a:extLst>
                  </a:blip>
                  <a:srcRect/>
                  <a:stretch>
                    <a:fillRect/>
                  </a:stretch>
                </a:blipFill>
                <a:latin typeface="UTM Showcard" panose="02040603050506020204" pitchFamily="18" charset="0"/>
                <a:cs typeface="+mn-ea"/>
                <a:sym typeface="+mn-lt"/>
              </a:rPr>
              <a:t>Đề bài</a:t>
            </a:r>
            <a:endParaRPr lang="zh-CN" altLang="en-US" sz="8000" dirty="0">
              <a:ln>
                <a:solidFill>
                  <a:schemeClr val="tx1"/>
                </a:solidFill>
              </a:ln>
              <a:blipFill dpi="0" rotWithShape="1">
                <a:blip r:embed="rId3" cstate="print">
                  <a:extLst>
                    <a:ext uri="{28A0092B-C50C-407E-A947-70E740481C1C}">
                      <a14:useLocalDpi xmlns:a14="http://schemas.microsoft.com/office/drawing/2010/main" val="0"/>
                    </a:ext>
                  </a:extLst>
                </a:blip>
                <a:srcRect/>
                <a:stretch>
                  <a:fillRect/>
                </a:stretch>
              </a:blipFill>
              <a:latin typeface="UTM Showcard" panose="02040603050506020204" pitchFamily="18" charset="0"/>
              <a:cs typeface="+mn-ea"/>
              <a:sym typeface="+mn-lt"/>
            </a:endParaRPr>
          </a:p>
        </p:txBody>
      </p:sp>
      <p:sp>
        <p:nvSpPr>
          <p:cNvPr id="6" name="矩形 5">
            <a:extLst>
              <a:ext uri="{FF2B5EF4-FFF2-40B4-BE49-F238E27FC236}">
                <a16:creationId xmlns:a16="http://schemas.microsoft.com/office/drawing/2014/main" id="{912C703F-E04F-494E-BD58-9F41DB5FF135}"/>
              </a:ext>
            </a:extLst>
          </p:cNvPr>
          <p:cNvSpPr/>
          <p:nvPr/>
        </p:nvSpPr>
        <p:spPr>
          <a:xfrm>
            <a:off x="328302" y="1800087"/>
            <a:ext cx="8557791" cy="3054682"/>
          </a:xfrm>
          <a:prstGeom prst="rect">
            <a:avLst/>
          </a:prstGeom>
        </p:spPr>
        <p:txBody>
          <a:bodyPr wrap="square">
            <a:spAutoFit/>
          </a:bodyPr>
          <a:lstStyle/>
          <a:p>
            <a:pPr algn="ctr">
              <a:lnSpc>
                <a:spcPct val="150000"/>
              </a:lnSpc>
            </a:pPr>
            <a:r>
              <a:rPr lang="en-US" altLang="zh-CN" sz="4400" dirty="0">
                <a:solidFill>
                  <a:srgbClr val="FFA52A"/>
                </a:solidFill>
                <a:latin typeface="UTM Flavour" panose="02040603050506020204" pitchFamily="18" charset="0"/>
                <a:cs typeface="+mn-ea"/>
                <a:sym typeface="+mn-lt"/>
              </a:rPr>
              <a:t>Kể lại một câu chuyện nói về</a:t>
            </a:r>
          </a:p>
          <a:p>
            <a:pPr algn="ctr">
              <a:lnSpc>
                <a:spcPct val="150000"/>
              </a:lnSpc>
            </a:pPr>
            <a:r>
              <a:rPr lang="en-US" altLang="zh-CN" sz="4400" dirty="0">
                <a:solidFill>
                  <a:srgbClr val="FFA52A"/>
                </a:solidFill>
                <a:latin typeface="UTM Flavour" panose="02040603050506020204" pitchFamily="18" charset="0"/>
                <a:cs typeface="+mn-ea"/>
                <a:sym typeface="+mn-lt"/>
              </a:rPr>
              <a:t> lòng dũng cảm mà em đã được nghe</a:t>
            </a:r>
          </a:p>
          <a:p>
            <a:pPr algn="ctr">
              <a:lnSpc>
                <a:spcPct val="150000"/>
              </a:lnSpc>
            </a:pPr>
            <a:r>
              <a:rPr lang="en-US" altLang="zh-CN" sz="4400" dirty="0">
                <a:solidFill>
                  <a:srgbClr val="FFA52A"/>
                </a:solidFill>
                <a:latin typeface="UTM Flavour" panose="02040603050506020204" pitchFamily="18" charset="0"/>
                <a:cs typeface="+mn-ea"/>
                <a:sym typeface="+mn-lt"/>
              </a:rPr>
              <a:t> hoặc được đọc..</a:t>
            </a:r>
          </a:p>
        </p:txBody>
      </p:sp>
      <p:pic>
        <p:nvPicPr>
          <p:cNvPr id="7" name="图片 6">
            <a:extLst>
              <a:ext uri="{FF2B5EF4-FFF2-40B4-BE49-F238E27FC236}">
                <a16:creationId xmlns:a16="http://schemas.microsoft.com/office/drawing/2014/main" id="{7EB1F983-E8A4-4A34-A210-CB95EA3EB5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7828" y="1669139"/>
            <a:ext cx="5486411" cy="5486411"/>
          </a:xfrm>
          <a:prstGeom prst="rect">
            <a:avLst/>
          </a:prstGeom>
        </p:spPr>
      </p:pic>
      <p:sp>
        <p:nvSpPr>
          <p:cNvPr id="22" name="TextBox 21"/>
          <p:cNvSpPr txBox="1"/>
          <p:nvPr/>
        </p:nvSpPr>
        <p:spPr>
          <a:xfrm>
            <a:off x="543465" y="6694897"/>
            <a:ext cx="1800200" cy="123111"/>
          </a:xfrm>
          <a:prstGeom prst="rect">
            <a:avLst/>
          </a:prstGeom>
          <a:noFill/>
        </p:spPr>
        <p:txBody>
          <a:bodyPr wrap="square" rtlCol="0">
            <a:spAutoFit/>
          </a:bodyPr>
          <a:lstStyle/>
          <a:p>
            <a:pPr defTabSz="914400">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4363730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256" y="167640"/>
            <a:ext cx="1610424" cy="2164080"/>
          </a:xfrm>
          <a:prstGeom prst="rect">
            <a:avLst/>
          </a:prstGeom>
        </p:spPr>
      </p:pic>
      <p:sp>
        <p:nvSpPr>
          <p:cNvPr id="5" name="文本框 4">
            <a:extLst>
              <a:ext uri="{FF2B5EF4-FFF2-40B4-BE49-F238E27FC236}">
                <a16:creationId xmlns:a16="http://schemas.microsoft.com/office/drawing/2014/main" id="{6CA3558A-7DC6-4793-980A-93227EB6D3B1}"/>
              </a:ext>
            </a:extLst>
          </p:cNvPr>
          <p:cNvSpPr txBox="1"/>
          <p:nvPr/>
        </p:nvSpPr>
        <p:spPr>
          <a:xfrm>
            <a:off x="2011680" y="902719"/>
            <a:ext cx="7488809" cy="1446550"/>
          </a:xfrm>
          <a:prstGeom prst="rect">
            <a:avLst/>
          </a:prstGeom>
          <a:noFill/>
        </p:spPr>
        <p:txBody>
          <a:bodyPr wrap="square" rtlCol="0">
            <a:spAutoFit/>
          </a:bodyPr>
          <a:lstStyle/>
          <a:p>
            <a:r>
              <a:rPr lang="en-US" altLang="zh-CN" sz="4400" dirty="0">
                <a:solidFill>
                  <a:srgbClr val="27BD8D"/>
                </a:solidFill>
                <a:latin typeface="SVN-Cookies" panose="02040603050506020204" pitchFamily="18" charset="0"/>
                <a:cs typeface="+mn-ea"/>
                <a:sym typeface="+mn-lt"/>
              </a:rPr>
              <a:t>Tìm ví dụ về lòng dũng cảm:</a:t>
            </a:r>
          </a:p>
          <a:p>
            <a:endParaRPr lang="zh-CN" altLang="en-US" sz="4400" dirty="0">
              <a:solidFill>
                <a:srgbClr val="27BD8D"/>
              </a:solidFill>
              <a:latin typeface="SVN-Cookies" panose="02040603050506020204" pitchFamily="18" charset="0"/>
              <a:cs typeface="+mn-ea"/>
              <a:sym typeface="+mn-lt"/>
            </a:endParaRPr>
          </a:p>
        </p:txBody>
      </p:sp>
      <p:pic>
        <p:nvPicPr>
          <p:cNvPr id="7" name="图片 6" descr="图片包含 玩具&#10;&#10;自动生成的说明">
            <a:extLst>
              <a:ext uri="{FF2B5EF4-FFF2-40B4-BE49-F238E27FC236}">
                <a16:creationId xmlns:a16="http://schemas.microsoft.com/office/drawing/2014/main" id="{0BE29B1C-C3CC-4372-8620-4B3270D63E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826" r="713"/>
          <a:stretch/>
        </p:blipFill>
        <p:spPr>
          <a:xfrm>
            <a:off x="7902639" y="2241176"/>
            <a:ext cx="3930773" cy="3677328"/>
          </a:xfrm>
          <a:prstGeom prst="rect">
            <a:avLst/>
          </a:prstGeom>
        </p:spPr>
      </p:pic>
      <p:sp>
        <p:nvSpPr>
          <p:cNvPr id="6" name="文本框 4">
            <a:extLst>
              <a:ext uri="{FF2B5EF4-FFF2-40B4-BE49-F238E27FC236}">
                <a16:creationId xmlns:a16="http://schemas.microsoft.com/office/drawing/2014/main" id="{6CA3558A-7DC6-4793-980A-93227EB6D3B1}"/>
              </a:ext>
            </a:extLst>
          </p:cNvPr>
          <p:cNvSpPr txBox="1"/>
          <p:nvPr/>
        </p:nvSpPr>
        <p:spPr>
          <a:xfrm>
            <a:off x="578865" y="2176109"/>
            <a:ext cx="7488809" cy="4401205"/>
          </a:xfrm>
          <a:prstGeom prst="rect">
            <a:avLst/>
          </a:prstGeom>
          <a:noFill/>
        </p:spPr>
        <p:txBody>
          <a:bodyPr wrap="square" rtlCol="0">
            <a:spAutoFit/>
          </a:bodyPr>
          <a:lstStyle/>
          <a:p>
            <a:pPr algn="just"/>
            <a:r>
              <a:rPr lang="en-US" altLang="zh-CN" sz="4000" dirty="0">
                <a:latin typeface="Times New Roman" panose="02020603050405020304" pitchFamily="18" charset="0"/>
                <a:cs typeface="Times New Roman" panose="02020603050405020304" pitchFamily="18" charset="0"/>
                <a:sym typeface="+mn-lt"/>
              </a:rPr>
              <a:t>- Các chú bộ đội, công an và cả những người dân bình thường vật lộn với nước lũ để cứu người, cứu tài sản (Em đã xem những hình ảnh này trên ti vi hoặc trực tiếp chứng kiến).</a:t>
            </a:r>
          </a:p>
          <a:p>
            <a:endParaRPr lang="zh-CN" altLang="en-US" sz="4000" dirty="0">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728666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256" y="167640"/>
            <a:ext cx="1610424" cy="2164080"/>
          </a:xfrm>
          <a:prstGeom prst="rect">
            <a:avLst/>
          </a:prstGeom>
        </p:spPr>
      </p:pic>
      <p:pic>
        <p:nvPicPr>
          <p:cNvPr id="8" name="图片 7">
            <a:extLst>
              <a:ext uri="{FF2B5EF4-FFF2-40B4-BE49-F238E27FC236}">
                <a16:creationId xmlns:a16="http://schemas.microsoft.com/office/drawing/2014/main" id="{66508263-9DA8-48DF-8B8E-A2B1BEF561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1679" y="561791"/>
            <a:ext cx="3148468" cy="3309805"/>
          </a:xfrm>
          <a:prstGeom prst="rect">
            <a:avLst/>
          </a:prstGeom>
        </p:spPr>
      </p:pic>
      <p:sp>
        <p:nvSpPr>
          <p:cNvPr id="3" name="Rectangle 2"/>
          <p:cNvSpPr/>
          <p:nvPr/>
        </p:nvSpPr>
        <p:spPr>
          <a:xfrm>
            <a:off x="4336810" y="3975411"/>
            <a:ext cx="7145962" cy="369332"/>
          </a:xfrm>
          <a:prstGeom prst="rect">
            <a:avLst/>
          </a:prstGeom>
        </p:spPr>
        <p:txBody>
          <a:bodyPr wrap="square">
            <a:spAutoFit/>
          </a:bodyPr>
          <a:lstStyle/>
          <a:p>
            <a:r>
              <a:rPr lang="en-US" dirty="0"/>
              <a:t>https://www.youtube.com/watch?v=e6PKYkA_81k&amp;t=30s</a:t>
            </a:r>
          </a:p>
        </p:txBody>
      </p:sp>
      <p:sp>
        <p:nvSpPr>
          <p:cNvPr id="7" name="Rectangle 6"/>
          <p:cNvSpPr/>
          <p:nvPr/>
        </p:nvSpPr>
        <p:spPr>
          <a:xfrm>
            <a:off x="1050872" y="816516"/>
            <a:ext cx="8474128" cy="2123658"/>
          </a:xfrm>
          <a:prstGeom prst="rect">
            <a:avLst/>
          </a:prstGeom>
          <a:noFill/>
        </p:spPr>
        <p:txBody>
          <a:bodyPr wrap="square" lIns="91440" tIns="45720" rIns="91440" bIns="45720">
            <a:spAutoFit/>
          </a:bodyPr>
          <a:lstStyle/>
          <a:p>
            <a:pPr algn="ctr"/>
            <a:r>
              <a:rPr lang="en-US" sz="66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latin typeface="UTM Showcard" panose="02040603050506020204" pitchFamily="18" charset="0"/>
              </a:rPr>
              <a:t>Anh hùng </a:t>
            </a:r>
          </a:p>
          <a:p>
            <a:pPr algn="ctr"/>
            <a:r>
              <a:rPr lang="en-US"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							Võ Thị Sáu</a:t>
            </a:r>
          </a:p>
        </p:txBody>
      </p:sp>
      <p:pic>
        <p:nvPicPr>
          <p:cNvPr id="3074" name="Picture 2" descr="Đúng, Võ Thị Sáu là nữ anh hùng lực lượng vũ trang trẻ nhất Việt Nam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53" y="2474462"/>
            <a:ext cx="3326786" cy="37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09236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1)">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256" y="167640"/>
            <a:ext cx="1610424" cy="2164080"/>
          </a:xfrm>
          <a:prstGeom prst="rect">
            <a:avLst/>
          </a:prstGeom>
        </p:spPr>
      </p:pic>
      <p:sp>
        <p:nvSpPr>
          <p:cNvPr id="5" name="文本框 4">
            <a:extLst>
              <a:ext uri="{FF2B5EF4-FFF2-40B4-BE49-F238E27FC236}">
                <a16:creationId xmlns:a16="http://schemas.microsoft.com/office/drawing/2014/main" id="{6CA3558A-7DC6-4793-980A-93227EB6D3B1}"/>
              </a:ext>
            </a:extLst>
          </p:cNvPr>
          <p:cNvSpPr txBox="1"/>
          <p:nvPr/>
        </p:nvSpPr>
        <p:spPr>
          <a:xfrm>
            <a:off x="1979011" y="514159"/>
            <a:ext cx="7774069" cy="1077218"/>
          </a:xfrm>
          <a:prstGeom prst="rect">
            <a:avLst/>
          </a:prstGeom>
          <a:noFill/>
        </p:spPr>
        <p:txBody>
          <a:bodyPr wrap="square" rtlCol="0">
            <a:spAutoFit/>
          </a:bodyPr>
          <a:lstStyle/>
          <a:p>
            <a:r>
              <a:rPr lang="en-US" altLang="zh-CN" sz="3200" dirty="0">
                <a:solidFill>
                  <a:srgbClr val="FFC000"/>
                </a:solidFill>
                <a:latin typeface="SVN-Cookies" panose="02040603050506020204" pitchFamily="18" charset="0"/>
                <a:cs typeface="+mn-ea"/>
                <a:sym typeface="+mn-lt"/>
              </a:rPr>
              <a:t>Nhân vật truyện em đã được nghe, được học</a:t>
            </a:r>
            <a:endParaRPr lang="zh-CN" altLang="en-US" sz="3200" dirty="0">
              <a:solidFill>
                <a:srgbClr val="FFC000"/>
              </a:solidFill>
              <a:latin typeface="SVN-Cookies" panose="02040603050506020204" pitchFamily="18" charset="0"/>
              <a:cs typeface="+mn-ea"/>
              <a:sym typeface="+mn-lt"/>
            </a:endParaRPr>
          </a:p>
        </p:txBody>
      </p:sp>
      <p:pic>
        <p:nvPicPr>
          <p:cNvPr id="8" name="图片 7">
            <a:extLst>
              <a:ext uri="{FF2B5EF4-FFF2-40B4-BE49-F238E27FC236}">
                <a16:creationId xmlns:a16="http://schemas.microsoft.com/office/drawing/2014/main" id="{66508263-9DA8-48DF-8B8E-A2B1BEF561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1679" y="561791"/>
            <a:ext cx="3148468" cy="3309805"/>
          </a:xfrm>
          <a:prstGeom prst="rect">
            <a:avLst/>
          </a:prstGeom>
        </p:spPr>
      </p:pic>
      <p:pic>
        <p:nvPicPr>
          <p:cNvPr id="27" name="Picture 17" descr="Picture 006"/>
          <p:cNvPicPr>
            <a:picLocks noChangeAspect="1" noChangeArrowheads="1"/>
          </p:cNvPicPr>
          <p:nvPr/>
        </p:nvPicPr>
        <p:blipFill>
          <a:blip r:embed="rId4">
            <a:lum contrast="14000"/>
            <a:extLst>
              <a:ext uri="{28A0092B-C50C-407E-A947-70E740481C1C}">
                <a14:useLocalDpi xmlns:a14="http://schemas.microsoft.com/office/drawing/2010/main" val="0"/>
              </a:ext>
            </a:extLst>
          </a:blip>
          <a:srcRect l="7176" r="18471" b="19829"/>
          <a:stretch>
            <a:fillRect/>
          </a:stretch>
        </p:blipFill>
        <p:spPr bwMode="auto">
          <a:xfrm rot="18688759">
            <a:off x="1782882" y="2325396"/>
            <a:ext cx="2360612"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descr="Picture 006"/>
          <p:cNvPicPr>
            <a:picLocks noChangeAspect="1" noChangeArrowheads="1"/>
          </p:cNvPicPr>
          <p:nvPr/>
        </p:nvPicPr>
        <p:blipFill>
          <a:blip r:embed="rId4">
            <a:lum contrast="14000"/>
            <a:extLst>
              <a:ext uri="{28A0092B-C50C-407E-A947-70E740481C1C}">
                <a14:useLocalDpi xmlns:a14="http://schemas.microsoft.com/office/drawing/2010/main" val="0"/>
              </a:ext>
            </a:extLst>
          </a:blip>
          <a:srcRect l="7176" r="18471" b="19829"/>
          <a:stretch>
            <a:fillRect/>
          </a:stretch>
        </p:blipFill>
        <p:spPr bwMode="auto">
          <a:xfrm rot="20619583">
            <a:off x="3186231" y="1815809"/>
            <a:ext cx="2360613"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Picture 007"/>
          <p:cNvPicPr>
            <a:picLocks noChangeAspect="1" noChangeArrowheads="1"/>
          </p:cNvPicPr>
          <p:nvPr/>
        </p:nvPicPr>
        <p:blipFill>
          <a:blip r:embed="rId5">
            <a:extLst>
              <a:ext uri="{28A0092B-C50C-407E-A947-70E740481C1C}">
                <a14:useLocalDpi xmlns:a14="http://schemas.microsoft.com/office/drawing/2010/main" val="0"/>
              </a:ext>
            </a:extLst>
          </a:blip>
          <a:srcRect l="9804" t="2136" r="13725" b="21368"/>
          <a:stretch>
            <a:fillRect/>
          </a:stretch>
        </p:blipFill>
        <p:spPr bwMode="auto">
          <a:xfrm rot="21133783">
            <a:off x="4145081" y="1918996"/>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0" descr="Picture 004"/>
          <p:cNvPicPr>
            <a:picLocks noChangeAspect="1" noChangeArrowheads="1"/>
          </p:cNvPicPr>
          <p:nvPr/>
        </p:nvPicPr>
        <p:blipFill>
          <a:blip r:embed="rId6">
            <a:extLst>
              <a:ext uri="{28A0092B-C50C-407E-A947-70E740481C1C}">
                <a14:useLocalDpi xmlns:a14="http://schemas.microsoft.com/office/drawing/2010/main" val="0"/>
              </a:ext>
            </a:extLst>
          </a:blip>
          <a:srcRect l="13084" r="12767" b="20845"/>
          <a:stretch>
            <a:fillRect/>
          </a:stretch>
        </p:blipFill>
        <p:spPr bwMode="auto">
          <a:xfrm rot="1108227">
            <a:off x="5364281" y="1995196"/>
            <a:ext cx="23828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1" descr="Picture 008"/>
          <p:cNvPicPr>
            <a:picLocks noChangeAspect="1" noChangeArrowheads="1"/>
          </p:cNvPicPr>
          <p:nvPr/>
        </p:nvPicPr>
        <p:blipFill>
          <a:blip r:embed="rId7">
            <a:extLst>
              <a:ext uri="{28A0092B-C50C-407E-A947-70E740481C1C}">
                <a14:useLocalDpi xmlns:a14="http://schemas.microsoft.com/office/drawing/2010/main" val="0"/>
              </a:ext>
            </a:extLst>
          </a:blip>
          <a:srcRect l="9375" r="19368" b="19614"/>
          <a:stretch>
            <a:fillRect/>
          </a:stretch>
        </p:blipFill>
        <p:spPr bwMode="auto">
          <a:xfrm rot="2329789">
            <a:off x="6507281" y="2387309"/>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2" descr="Picture 008"/>
          <p:cNvPicPr>
            <a:picLocks noChangeAspect="1" noChangeArrowheads="1"/>
          </p:cNvPicPr>
          <p:nvPr/>
        </p:nvPicPr>
        <p:blipFill>
          <a:blip r:embed="rId7">
            <a:extLst>
              <a:ext uri="{28A0092B-C50C-407E-A947-70E740481C1C}">
                <a14:useLocalDpi xmlns:a14="http://schemas.microsoft.com/office/drawing/2010/main" val="0"/>
              </a:ext>
            </a:extLst>
          </a:blip>
          <a:srcRect l="9375" r="19368" b="19614"/>
          <a:stretch>
            <a:fillRect/>
          </a:stretch>
        </p:blipFill>
        <p:spPr bwMode="auto">
          <a:xfrm rot="3565641">
            <a:off x="7307381" y="2909596"/>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0266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256" y="167640"/>
            <a:ext cx="1610424" cy="2164080"/>
          </a:xfrm>
          <a:prstGeom prst="rect">
            <a:avLst/>
          </a:prstGeom>
        </p:spPr>
      </p:pic>
      <p:sp>
        <p:nvSpPr>
          <p:cNvPr id="5" name="文本框 4">
            <a:extLst>
              <a:ext uri="{FF2B5EF4-FFF2-40B4-BE49-F238E27FC236}">
                <a16:creationId xmlns:a16="http://schemas.microsoft.com/office/drawing/2014/main" id="{6CA3558A-7DC6-4793-980A-93227EB6D3B1}"/>
              </a:ext>
            </a:extLst>
          </p:cNvPr>
          <p:cNvSpPr txBox="1"/>
          <p:nvPr/>
        </p:nvSpPr>
        <p:spPr>
          <a:xfrm>
            <a:off x="1768515" y="614448"/>
            <a:ext cx="7234807" cy="707886"/>
          </a:xfrm>
          <a:prstGeom prst="rect">
            <a:avLst/>
          </a:prstGeom>
          <a:noFill/>
        </p:spPr>
        <p:txBody>
          <a:bodyPr wrap="square" rtlCol="0">
            <a:spAutoFit/>
          </a:bodyPr>
          <a:lstStyle/>
          <a:p>
            <a:r>
              <a:rPr lang="en-US" altLang="zh-CN" sz="4000" dirty="0">
                <a:solidFill>
                  <a:srgbClr val="00B050"/>
                </a:solidFill>
                <a:latin typeface="SVN-Cookies" panose="02040603050506020204" pitchFamily="18" charset="0"/>
                <a:cs typeface="Times New Roman" panose="02020603050405020304" pitchFamily="18" charset="0"/>
                <a:sym typeface="+mn-lt"/>
              </a:rPr>
              <a:t>Hướng dẫn kể chuyện</a:t>
            </a:r>
            <a:endParaRPr lang="zh-CN" altLang="en-US" sz="4000" dirty="0">
              <a:solidFill>
                <a:srgbClr val="00B050"/>
              </a:solidFill>
              <a:latin typeface="SVN-Cookies" panose="02040603050506020204" pitchFamily="18" charset="0"/>
              <a:cs typeface="Times New Roman" panose="02020603050405020304" pitchFamily="18" charset="0"/>
              <a:sym typeface="+mn-lt"/>
            </a:endParaRPr>
          </a:p>
        </p:txBody>
      </p:sp>
      <p:pic>
        <p:nvPicPr>
          <p:cNvPr id="7" name="图片 6" descr="图片包含 玩具, LEGO, 矢量图形&#10;&#10;自动生成的说明">
            <a:extLst>
              <a:ext uri="{FF2B5EF4-FFF2-40B4-BE49-F238E27FC236}">
                <a16:creationId xmlns:a16="http://schemas.microsoft.com/office/drawing/2014/main" id="{1DC79841-E8FA-4EB7-9393-FC9DAA35D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858" y="1478129"/>
            <a:ext cx="4121886" cy="4676125"/>
          </a:xfrm>
          <a:prstGeom prst="rect">
            <a:avLst/>
          </a:prstGeom>
        </p:spPr>
      </p:pic>
      <p:sp>
        <p:nvSpPr>
          <p:cNvPr id="48" name="íŝ1iḓè">
            <a:extLst>
              <a:ext uri="{FF2B5EF4-FFF2-40B4-BE49-F238E27FC236}">
                <a16:creationId xmlns:a16="http://schemas.microsoft.com/office/drawing/2014/main" id="{921D2456-A6A6-43F5-AD86-0A010D24A2F0}"/>
              </a:ext>
            </a:extLst>
          </p:cNvPr>
          <p:cNvSpPr txBox="1"/>
          <p:nvPr/>
        </p:nvSpPr>
        <p:spPr>
          <a:xfrm>
            <a:off x="1676646" y="2160463"/>
            <a:ext cx="6327246" cy="654489"/>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3200" dirty="0">
                <a:solidFill>
                  <a:srgbClr val="00B0F0"/>
                </a:solidFill>
                <a:latin typeface="Times New Roman" panose="02020603050405020304" pitchFamily="18" charset="0"/>
                <a:cs typeface="Times New Roman" panose="02020603050405020304" pitchFamily="18" charset="0"/>
                <a:sym typeface="+mn-lt"/>
              </a:rPr>
              <a:t>Nhớ và ghi lại  vắn tắt câu chuyện định kể</a:t>
            </a:r>
            <a:endParaRPr lang="zh-CN" altLang="en-US" sz="3200" dirty="0">
              <a:solidFill>
                <a:srgbClr val="00B0F0"/>
              </a:solidFill>
              <a:latin typeface="Times New Roman" panose="02020603050405020304" pitchFamily="18" charset="0"/>
              <a:cs typeface="Times New Roman" panose="02020603050405020304" pitchFamily="18" charset="0"/>
              <a:sym typeface="+mn-lt"/>
            </a:endParaRPr>
          </a:p>
        </p:txBody>
      </p:sp>
      <p:sp>
        <p:nvSpPr>
          <p:cNvPr id="47" name="ísḻïḋe">
            <a:extLst>
              <a:ext uri="{FF2B5EF4-FFF2-40B4-BE49-F238E27FC236}">
                <a16:creationId xmlns:a16="http://schemas.microsoft.com/office/drawing/2014/main" id="{921D2456-A6A6-43F5-AD86-0A010D24A2F0}"/>
              </a:ext>
            </a:extLst>
          </p:cNvPr>
          <p:cNvSpPr txBox="1"/>
          <p:nvPr/>
        </p:nvSpPr>
        <p:spPr>
          <a:xfrm>
            <a:off x="571040" y="1996341"/>
            <a:ext cx="770571" cy="604195"/>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rgbClr val="FFA52A"/>
                </a:solidFill>
                <a:latin typeface="Times New Roman" panose="02020603050405020304" pitchFamily="18" charset="0"/>
                <a:cs typeface="Times New Roman" panose="02020603050405020304" pitchFamily="18" charset="0"/>
                <a:sym typeface="+mn-lt"/>
              </a:rPr>
              <a:t>01.</a:t>
            </a:r>
            <a:endParaRPr lang="id-ID" sz="3600" b="1" dirty="0">
              <a:solidFill>
                <a:srgbClr val="FFA52A"/>
              </a:solidFill>
              <a:latin typeface="Times New Roman" panose="02020603050405020304" pitchFamily="18" charset="0"/>
              <a:cs typeface="Times New Roman" panose="02020603050405020304" pitchFamily="18" charset="0"/>
              <a:sym typeface="+mn-lt"/>
            </a:endParaRPr>
          </a:p>
        </p:txBody>
      </p:sp>
      <p:sp>
        <p:nvSpPr>
          <p:cNvPr id="16" name="íŝ1iḓè">
            <a:extLst>
              <a:ext uri="{FF2B5EF4-FFF2-40B4-BE49-F238E27FC236}">
                <a16:creationId xmlns:a16="http://schemas.microsoft.com/office/drawing/2014/main" id="{921D2456-A6A6-43F5-AD86-0A010D24A2F0}"/>
              </a:ext>
            </a:extLst>
          </p:cNvPr>
          <p:cNvSpPr txBox="1"/>
          <p:nvPr/>
        </p:nvSpPr>
        <p:spPr>
          <a:xfrm>
            <a:off x="1676646" y="3268733"/>
            <a:ext cx="6760226" cy="698956"/>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3200" dirty="0">
                <a:solidFill>
                  <a:srgbClr val="7030A0"/>
                </a:solidFill>
                <a:latin typeface="Times New Roman" panose="02020603050405020304" pitchFamily="18" charset="0"/>
                <a:cs typeface="Times New Roman" panose="02020603050405020304" pitchFamily="18" charset="0"/>
                <a:sym typeface="+mn-lt"/>
              </a:rPr>
              <a:t>Câu chuyện bắt đầu ra sao? </a:t>
            </a:r>
          </a:p>
          <a:p>
            <a:r>
              <a:rPr lang="en-US" altLang="zh-CN" sz="3200" dirty="0">
                <a:solidFill>
                  <a:srgbClr val="7030A0"/>
                </a:solidFill>
                <a:latin typeface="Times New Roman" panose="02020603050405020304" pitchFamily="18" charset="0"/>
                <a:cs typeface="Times New Roman" panose="02020603050405020304" pitchFamily="18" charset="0"/>
                <a:sym typeface="+mn-lt"/>
              </a:rPr>
              <a:t>Tên của người có hành động dũng cảm.</a:t>
            </a:r>
            <a:endParaRPr lang="zh-CN" altLang="en-US" sz="3200" dirty="0">
              <a:solidFill>
                <a:srgbClr val="7030A0"/>
              </a:solidFill>
              <a:latin typeface="Times New Roman" panose="02020603050405020304" pitchFamily="18" charset="0"/>
              <a:cs typeface="Times New Roman" panose="02020603050405020304" pitchFamily="18" charset="0"/>
              <a:sym typeface="+mn-lt"/>
            </a:endParaRPr>
          </a:p>
        </p:txBody>
      </p:sp>
      <p:sp>
        <p:nvSpPr>
          <p:cNvPr id="17" name="íŝ1iḓè">
            <a:extLst>
              <a:ext uri="{FF2B5EF4-FFF2-40B4-BE49-F238E27FC236}">
                <a16:creationId xmlns:a16="http://schemas.microsoft.com/office/drawing/2014/main" id="{921D2456-A6A6-43F5-AD86-0A010D24A2F0}"/>
              </a:ext>
            </a:extLst>
          </p:cNvPr>
          <p:cNvSpPr txBox="1"/>
          <p:nvPr/>
        </p:nvSpPr>
        <p:spPr>
          <a:xfrm>
            <a:off x="1676646" y="4385491"/>
            <a:ext cx="5822215" cy="1035936"/>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3200" dirty="0">
                <a:solidFill>
                  <a:schemeClr val="accent2">
                    <a:lumMod val="75000"/>
                  </a:schemeClr>
                </a:solidFill>
                <a:latin typeface="Times New Roman" panose="02020603050405020304" pitchFamily="18" charset="0"/>
                <a:cs typeface="Times New Roman" panose="02020603050405020304" pitchFamily="18" charset="0"/>
                <a:sym typeface="+mn-lt"/>
              </a:rPr>
              <a:t>Diễn biến chính của câu chuyện.</a:t>
            </a:r>
            <a:endParaRPr lang="zh-CN" altLang="en-US" sz="3200" dirty="0">
              <a:solidFill>
                <a:schemeClr val="accent2">
                  <a:lumMod val="75000"/>
                </a:schemeClr>
              </a:solidFill>
              <a:latin typeface="Times New Roman" panose="02020603050405020304" pitchFamily="18" charset="0"/>
              <a:cs typeface="Times New Roman" panose="02020603050405020304" pitchFamily="18" charset="0"/>
              <a:sym typeface="+mn-lt"/>
            </a:endParaRPr>
          </a:p>
        </p:txBody>
      </p:sp>
      <p:sp>
        <p:nvSpPr>
          <p:cNvPr id="18" name="íŝ1iḓè">
            <a:extLst>
              <a:ext uri="{FF2B5EF4-FFF2-40B4-BE49-F238E27FC236}">
                <a16:creationId xmlns:a16="http://schemas.microsoft.com/office/drawing/2014/main" id="{921D2456-A6A6-43F5-AD86-0A010D24A2F0}"/>
              </a:ext>
            </a:extLst>
          </p:cNvPr>
          <p:cNvSpPr txBox="1"/>
          <p:nvPr/>
        </p:nvSpPr>
        <p:spPr>
          <a:xfrm>
            <a:off x="1676645" y="5476404"/>
            <a:ext cx="5822215" cy="1035936"/>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3200" dirty="0">
                <a:solidFill>
                  <a:srgbClr val="6CB979"/>
                </a:solidFill>
                <a:latin typeface="Times New Roman" panose="02020603050405020304" pitchFamily="18" charset="0"/>
                <a:cs typeface="Times New Roman" panose="02020603050405020304" pitchFamily="18" charset="0"/>
                <a:sym typeface="+mn-lt"/>
              </a:rPr>
              <a:t>Câu chuyện kết thúc thế nào?</a:t>
            </a:r>
            <a:endParaRPr lang="zh-CN" altLang="en-US" sz="3200" dirty="0">
              <a:solidFill>
                <a:srgbClr val="6CB979"/>
              </a:solidFill>
              <a:latin typeface="Times New Roman" panose="02020603050405020304" pitchFamily="18" charset="0"/>
              <a:cs typeface="Times New Roman" panose="02020603050405020304" pitchFamily="18" charset="0"/>
              <a:sym typeface="+mn-lt"/>
            </a:endParaRPr>
          </a:p>
        </p:txBody>
      </p:sp>
      <p:sp>
        <p:nvSpPr>
          <p:cNvPr id="19" name="ísḻïḋe">
            <a:extLst>
              <a:ext uri="{FF2B5EF4-FFF2-40B4-BE49-F238E27FC236}">
                <a16:creationId xmlns:a16="http://schemas.microsoft.com/office/drawing/2014/main" id="{921D2456-A6A6-43F5-AD86-0A010D24A2F0}"/>
              </a:ext>
            </a:extLst>
          </p:cNvPr>
          <p:cNvSpPr txBox="1"/>
          <p:nvPr/>
        </p:nvSpPr>
        <p:spPr>
          <a:xfrm>
            <a:off x="567115" y="3504258"/>
            <a:ext cx="774495" cy="423896"/>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rgbClr val="FFA52A"/>
                </a:solidFill>
                <a:latin typeface="Times New Roman" panose="02020603050405020304" pitchFamily="18" charset="0"/>
                <a:cs typeface="Times New Roman" panose="02020603050405020304" pitchFamily="18" charset="0"/>
                <a:sym typeface="+mn-lt"/>
              </a:rPr>
              <a:t>02.</a:t>
            </a:r>
            <a:endParaRPr lang="id-ID" sz="3600" b="1" dirty="0">
              <a:solidFill>
                <a:srgbClr val="FFA52A"/>
              </a:solidFill>
              <a:latin typeface="Times New Roman" panose="02020603050405020304" pitchFamily="18" charset="0"/>
              <a:cs typeface="Times New Roman" panose="02020603050405020304" pitchFamily="18" charset="0"/>
              <a:sym typeface="+mn-lt"/>
            </a:endParaRPr>
          </a:p>
        </p:txBody>
      </p:sp>
      <p:sp>
        <p:nvSpPr>
          <p:cNvPr id="20" name="ísḻïḋe">
            <a:extLst>
              <a:ext uri="{FF2B5EF4-FFF2-40B4-BE49-F238E27FC236}">
                <a16:creationId xmlns:a16="http://schemas.microsoft.com/office/drawing/2014/main" id="{921D2456-A6A6-43F5-AD86-0A010D24A2F0}"/>
              </a:ext>
            </a:extLst>
          </p:cNvPr>
          <p:cNvSpPr txBox="1"/>
          <p:nvPr/>
        </p:nvSpPr>
        <p:spPr>
          <a:xfrm>
            <a:off x="558581" y="4808200"/>
            <a:ext cx="902335" cy="450811"/>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rgbClr val="FFA52A"/>
                </a:solidFill>
                <a:latin typeface="Times New Roman" panose="02020603050405020304" pitchFamily="18" charset="0"/>
                <a:cs typeface="Times New Roman" panose="02020603050405020304" pitchFamily="18" charset="0"/>
                <a:sym typeface="+mn-lt"/>
              </a:rPr>
              <a:t>03.</a:t>
            </a:r>
            <a:endParaRPr lang="id-ID" sz="3600" b="1" dirty="0">
              <a:solidFill>
                <a:srgbClr val="FFA52A"/>
              </a:solidFill>
              <a:latin typeface="Times New Roman" panose="02020603050405020304" pitchFamily="18" charset="0"/>
              <a:cs typeface="Times New Roman" panose="02020603050405020304" pitchFamily="18" charset="0"/>
              <a:sym typeface="+mn-lt"/>
            </a:endParaRPr>
          </a:p>
        </p:txBody>
      </p:sp>
      <p:sp>
        <p:nvSpPr>
          <p:cNvPr id="21" name="ísḻïḋe">
            <a:extLst>
              <a:ext uri="{FF2B5EF4-FFF2-40B4-BE49-F238E27FC236}">
                <a16:creationId xmlns:a16="http://schemas.microsoft.com/office/drawing/2014/main" id="{921D2456-A6A6-43F5-AD86-0A010D24A2F0}"/>
              </a:ext>
            </a:extLst>
          </p:cNvPr>
          <p:cNvSpPr txBox="1"/>
          <p:nvPr/>
        </p:nvSpPr>
        <p:spPr>
          <a:xfrm>
            <a:off x="480071" y="5764938"/>
            <a:ext cx="1011546" cy="458868"/>
          </a:xfrm>
          <a:prstGeom prst="rect">
            <a:avLst/>
          </a:prstGeom>
          <a:noFill/>
        </p:spPr>
        <p:txBody>
          <a:bodyPr wrap="square" lIns="91440" tIns="45720" rIns="91440" bIns="45720"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rgbClr val="FFA52A"/>
                </a:solidFill>
                <a:latin typeface="Times New Roman" panose="02020603050405020304" pitchFamily="18" charset="0"/>
                <a:cs typeface="Times New Roman" panose="02020603050405020304" pitchFamily="18" charset="0"/>
                <a:sym typeface="+mn-lt"/>
              </a:rPr>
              <a:t>04.</a:t>
            </a:r>
            <a:endParaRPr lang="id-ID" sz="3600" b="1" dirty="0">
              <a:solidFill>
                <a:srgbClr val="FFA52A"/>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154006147"/>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left)">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8" grpId="0"/>
      <p:bldP spid="47" grpId="0"/>
      <p:bldP spid="16" grpId="0"/>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256" y="167640"/>
            <a:ext cx="1610424" cy="2164080"/>
          </a:xfrm>
          <a:prstGeom prst="rect">
            <a:avLst/>
          </a:prstGeom>
        </p:spPr>
      </p:pic>
      <p:sp>
        <p:nvSpPr>
          <p:cNvPr id="5" name="文本框 4">
            <a:extLst>
              <a:ext uri="{FF2B5EF4-FFF2-40B4-BE49-F238E27FC236}">
                <a16:creationId xmlns:a16="http://schemas.microsoft.com/office/drawing/2014/main" id="{6CA3558A-7DC6-4793-980A-93227EB6D3B1}"/>
              </a:ext>
            </a:extLst>
          </p:cNvPr>
          <p:cNvSpPr txBox="1"/>
          <p:nvPr/>
        </p:nvSpPr>
        <p:spPr>
          <a:xfrm>
            <a:off x="3068483" y="979826"/>
            <a:ext cx="6055033" cy="769441"/>
          </a:xfrm>
          <a:prstGeom prst="rect">
            <a:avLst/>
          </a:prstGeom>
          <a:noFill/>
        </p:spPr>
        <p:txBody>
          <a:bodyPr wrap="square" rtlCol="0">
            <a:spAutoFit/>
          </a:bodyPr>
          <a:lstStyle/>
          <a:p>
            <a:pPr algn="ctr"/>
            <a:r>
              <a:rPr lang="en-US" altLang="zh-CN" sz="4400" dirty="0">
                <a:solidFill>
                  <a:schemeClr val="accent2">
                    <a:lumMod val="75000"/>
                  </a:schemeClr>
                </a:solidFill>
                <a:latin typeface="SVN-Cookies" panose="02040603050506020204" pitchFamily="18" charset="0"/>
                <a:cs typeface="+mn-ea"/>
                <a:sym typeface="+mn-lt"/>
              </a:rPr>
              <a:t>Dàn ý bài kể chuyện</a:t>
            </a:r>
            <a:endParaRPr lang="zh-CN" altLang="en-US" sz="4400" dirty="0">
              <a:solidFill>
                <a:schemeClr val="accent2">
                  <a:lumMod val="75000"/>
                </a:schemeClr>
              </a:solidFill>
              <a:latin typeface="SVN-Cookies" panose="02040603050506020204" pitchFamily="18" charset="0"/>
              <a:cs typeface="+mn-ea"/>
              <a:sym typeface="+mn-lt"/>
            </a:endParaRPr>
          </a:p>
        </p:txBody>
      </p:sp>
      <p:pic>
        <p:nvPicPr>
          <p:cNvPr id="7" name="图片 6" descr="图片包含 名片, 文字&#10;&#10;自动生成的说明">
            <a:extLst>
              <a:ext uri="{FF2B5EF4-FFF2-40B4-BE49-F238E27FC236}">
                <a16:creationId xmlns:a16="http://schemas.microsoft.com/office/drawing/2014/main" id="{348497C3-8451-4371-AC8B-7F45FE5152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3105" y="2882553"/>
            <a:ext cx="4347639" cy="3807807"/>
          </a:xfrm>
          <a:prstGeom prst="rect">
            <a:avLst/>
          </a:prstGeom>
        </p:spPr>
      </p:pic>
      <p:sp>
        <p:nvSpPr>
          <p:cNvPr id="25" name="Text Box 14"/>
          <p:cNvSpPr txBox="1">
            <a:spLocks noChangeArrowheads="1"/>
          </p:cNvSpPr>
          <p:nvPr/>
        </p:nvSpPr>
        <p:spPr bwMode="auto">
          <a:xfrm>
            <a:off x="646968" y="2116440"/>
            <a:ext cx="727783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a:r>
              <a:rPr lang="en-US" altLang="en-US" sz="4000" dirty="0">
                <a:solidFill>
                  <a:srgbClr val="002060"/>
                </a:solidFill>
                <a:latin typeface="Times New Roman" panose="02020603050405020304" pitchFamily="18" charset="0"/>
                <a:cs typeface="Times New Roman" panose="02020603050405020304" pitchFamily="18" charset="0"/>
              </a:rPr>
              <a:t>- Giới thiệu câu chuyện.</a:t>
            </a:r>
          </a:p>
          <a:p>
            <a:pPr algn="just"/>
            <a:r>
              <a:rPr lang="en-US" altLang="en-US" sz="4000" dirty="0">
                <a:solidFill>
                  <a:srgbClr val="002060"/>
                </a:solidFill>
                <a:latin typeface="Times New Roman" panose="02020603050405020304" pitchFamily="18" charset="0"/>
                <a:cs typeface="Times New Roman" panose="02020603050405020304" pitchFamily="18" charset="0"/>
              </a:rPr>
              <a:t>+ Nêu tên câu chuyện.</a:t>
            </a:r>
          </a:p>
          <a:p>
            <a:pPr algn="just"/>
            <a:r>
              <a:rPr lang="en-US" altLang="en-US" sz="4000" dirty="0">
                <a:solidFill>
                  <a:srgbClr val="002060"/>
                </a:solidFill>
                <a:latin typeface="Times New Roman" panose="02020603050405020304" pitchFamily="18" charset="0"/>
                <a:cs typeface="Times New Roman" panose="02020603050405020304" pitchFamily="18" charset="0"/>
              </a:rPr>
              <a:t>+ Nêu tên nhân vật.</a:t>
            </a:r>
          </a:p>
          <a:p>
            <a:pPr algn="just"/>
            <a:r>
              <a:rPr lang="vi-VN" altLang="en-US" sz="4000" dirty="0">
                <a:solidFill>
                  <a:srgbClr val="002060"/>
                </a:solidFill>
                <a:latin typeface="Times New Roman" panose="02020603050405020304" pitchFamily="18" charset="0"/>
                <a:cs typeface="Times New Roman" panose="02020603050405020304" pitchFamily="18" charset="0"/>
              </a:rPr>
              <a:t> Kể diễn biến của câu chuyện, nhấn mạnh hành động anh hùng, </a:t>
            </a:r>
          </a:p>
          <a:p>
            <a:pPr algn="just"/>
            <a:r>
              <a:rPr lang="en-US" altLang="en-US" sz="4000" dirty="0">
                <a:solidFill>
                  <a:srgbClr val="002060"/>
                </a:solidFill>
                <a:latin typeface="Times New Roman" panose="02020603050405020304" pitchFamily="18" charset="0"/>
                <a:cs typeface="Times New Roman" panose="02020603050405020304" pitchFamily="18" charset="0"/>
              </a:rPr>
              <a:t>dũng cảm của nhân vật.</a:t>
            </a:r>
          </a:p>
          <a:p>
            <a:pPr algn="just"/>
            <a:r>
              <a:rPr lang="en-US" altLang="en-US" sz="4000" dirty="0">
                <a:solidFill>
                  <a:srgbClr val="002060"/>
                </a:solidFill>
                <a:latin typeface="Times New Roman" panose="02020603050405020304" pitchFamily="18" charset="0"/>
                <a:cs typeface="Times New Roman" panose="02020603050405020304" pitchFamily="18" charset="0"/>
              </a:rPr>
              <a:t>- Kết thúc câu chuyện.</a:t>
            </a:r>
          </a:p>
        </p:txBody>
      </p:sp>
    </p:spTree>
    <p:extLst>
      <p:ext uri="{BB962C8B-B14F-4D97-AF65-F5344CB8AC3E}">
        <p14:creationId xmlns:p14="http://schemas.microsoft.com/office/powerpoint/2010/main" val="18303798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C76DE-6C8B-405B-8FB1-478BA872CBCA}"/>
              </a:ext>
            </a:extLst>
          </p:cNvPr>
          <p:cNvSpPr/>
          <p:nvPr/>
        </p:nvSpPr>
        <p:spPr>
          <a:xfrm>
            <a:off x="401256" y="280686"/>
            <a:ext cx="11389488" cy="6296628"/>
          </a:xfrm>
          <a:prstGeom prst="rect">
            <a:avLst/>
          </a:prstGeom>
          <a:noFill/>
          <a:ln w="76200">
            <a:solidFill>
              <a:srgbClr val="1F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0A86C0FF-0FD6-4065-9E45-02BF682CDA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256" y="167640"/>
            <a:ext cx="1610424" cy="2164080"/>
          </a:xfrm>
          <a:prstGeom prst="rect">
            <a:avLst/>
          </a:prstGeom>
        </p:spPr>
      </p:pic>
      <p:sp>
        <p:nvSpPr>
          <p:cNvPr id="5" name="文本框 4">
            <a:extLst>
              <a:ext uri="{FF2B5EF4-FFF2-40B4-BE49-F238E27FC236}">
                <a16:creationId xmlns:a16="http://schemas.microsoft.com/office/drawing/2014/main" id="{6CA3558A-7DC6-4793-980A-93227EB6D3B1}"/>
              </a:ext>
            </a:extLst>
          </p:cNvPr>
          <p:cNvSpPr txBox="1"/>
          <p:nvPr/>
        </p:nvSpPr>
        <p:spPr>
          <a:xfrm>
            <a:off x="1768516" y="614448"/>
            <a:ext cx="4952324" cy="1015663"/>
          </a:xfrm>
          <a:prstGeom prst="rect">
            <a:avLst/>
          </a:prstGeom>
          <a:noFill/>
        </p:spPr>
        <p:txBody>
          <a:bodyPr wrap="square" rtlCol="0">
            <a:spAutoFit/>
          </a:bodyPr>
          <a:lstStyle/>
          <a:p>
            <a:r>
              <a:rPr lang="en-US" altLang="zh-CN" sz="6000" dirty="0">
                <a:solidFill>
                  <a:srgbClr val="00B050"/>
                </a:solidFill>
                <a:latin typeface="UTM Showcard" panose="02040603050506020204" pitchFamily="18" charset="0"/>
                <a:cs typeface="+mn-ea"/>
                <a:sym typeface="+mn-lt"/>
              </a:rPr>
              <a:t>Yêu cầu</a:t>
            </a:r>
            <a:endParaRPr lang="zh-CN" altLang="en-US" sz="6000" dirty="0">
              <a:solidFill>
                <a:srgbClr val="00B050"/>
              </a:solidFill>
              <a:latin typeface="UTM Showcard" panose="02040603050506020204" pitchFamily="18" charset="0"/>
              <a:cs typeface="+mn-ea"/>
              <a:sym typeface="+mn-lt"/>
            </a:endParaRPr>
          </a:p>
        </p:txBody>
      </p:sp>
      <p:pic>
        <p:nvPicPr>
          <p:cNvPr id="7" name="图片 6">
            <a:extLst>
              <a:ext uri="{FF2B5EF4-FFF2-40B4-BE49-F238E27FC236}">
                <a16:creationId xmlns:a16="http://schemas.microsoft.com/office/drawing/2014/main" id="{59323F70-C48B-428F-9185-CC6BA9BE2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22" y="2231420"/>
            <a:ext cx="5147804" cy="5147804"/>
          </a:xfrm>
          <a:prstGeom prst="rect">
            <a:avLst/>
          </a:prstGeom>
        </p:spPr>
      </p:pic>
      <p:sp>
        <p:nvSpPr>
          <p:cNvPr id="3" name="Rectangle 2"/>
          <p:cNvSpPr/>
          <p:nvPr/>
        </p:nvSpPr>
        <p:spPr>
          <a:xfrm>
            <a:off x="2788920" y="1614302"/>
            <a:ext cx="9001824" cy="378565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en-US" altLang="zh-CN" sz="3200" dirty="0">
                <a:solidFill>
                  <a:srgbClr val="2A582B"/>
                </a:solidFill>
                <a:latin typeface="UTM God's Word" panose="02040603050506020204" pitchFamily="18" charset="0"/>
                <a:ea typeface="微软雅黑" panose="020B0503020204020204" pitchFamily="34" charset="-122"/>
                <a:cs typeface="Times New Roman" panose="02020603050405020304" pitchFamily="18" charset="0"/>
              </a:rPr>
              <a:t>Kể chuyện đúng yêu cầu đề bài.</a:t>
            </a:r>
          </a:p>
          <a:p>
            <a:pPr marL="571500" indent="-571500" algn="just">
              <a:lnSpc>
                <a:spcPct val="150000"/>
              </a:lnSpc>
              <a:buFont typeface="Wingdings" panose="05000000000000000000" pitchFamily="2" charset="2"/>
              <a:buChar char="ü"/>
            </a:pPr>
            <a:r>
              <a:rPr lang="en-US" altLang="zh-CN" sz="3200" dirty="0">
                <a:solidFill>
                  <a:srgbClr val="2A582B"/>
                </a:solidFill>
                <a:latin typeface="UTM God's Word" panose="02040603050506020204" pitchFamily="18" charset="0"/>
                <a:ea typeface="微软雅黑" panose="020B0503020204020204" pitchFamily="34" charset="-122"/>
                <a:cs typeface="Times New Roman" panose="02020603050405020304" pitchFamily="18" charset="0"/>
              </a:rPr>
              <a:t>Kết hợp điệu bộ, cử chỉ trong khi kể chuyện.</a:t>
            </a:r>
          </a:p>
          <a:p>
            <a:pPr marL="571500" indent="-571500" algn="just">
              <a:lnSpc>
                <a:spcPct val="150000"/>
              </a:lnSpc>
              <a:buFont typeface="Wingdings" panose="05000000000000000000" pitchFamily="2" charset="2"/>
              <a:buChar char="ü"/>
            </a:pPr>
            <a:r>
              <a:rPr lang="en-US" altLang="zh-CN" sz="3200" dirty="0">
                <a:solidFill>
                  <a:srgbClr val="2A582B"/>
                </a:solidFill>
                <a:latin typeface="UTM God's Word" panose="02040603050506020204" pitchFamily="18" charset="0"/>
                <a:ea typeface="微软雅黑" panose="020B0503020204020204" pitchFamily="34" charset="-122"/>
                <a:cs typeface="Times New Roman" panose="02020603050405020304" pitchFamily="18" charset="0"/>
              </a:rPr>
              <a:t>Thảo luận với bạn về ý nghĩa câu chuyện vừa kể.</a:t>
            </a:r>
          </a:p>
          <a:p>
            <a:pPr marL="571500" indent="-571500" algn="just">
              <a:lnSpc>
                <a:spcPct val="150000"/>
              </a:lnSpc>
              <a:buFont typeface="Wingdings" panose="05000000000000000000" pitchFamily="2" charset="2"/>
              <a:buChar char="ü"/>
            </a:pPr>
            <a:r>
              <a:rPr lang="en-US" altLang="zh-CN" sz="3200" dirty="0">
                <a:solidFill>
                  <a:srgbClr val="2A582B"/>
                </a:solidFill>
                <a:latin typeface="UTM God's Word" panose="02040603050506020204" pitchFamily="18" charset="0"/>
                <a:ea typeface="微软雅黑" panose="020B0503020204020204" pitchFamily="34" charset="-122"/>
                <a:cs typeface="Times New Roman" panose="02020603050405020304" pitchFamily="18" charset="0"/>
              </a:rPr>
              <a:t>Lắng nghe và nhận xét khi bạn kể.</a:t>
            </a:r>
            <a:endParaRPr lang="en-US" altLang="zh-CN" sz="4000" dirty="0">
              <a:solidFill>
                <a:srgbClr val="CD0F05"/>
              </a:solidFill>
              <a:latin typeface="UTM God's Word" panose="020406030505060202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4070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www.jp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spnvjx2w">
      <a:majorFont>
        <a:latin typeface="微软雅黑"/>
        <a:ea typeface="义启小魏楷"/>
        <a:cs typeface=""/>
      </a:majorFont>
      <a:minorFont>
        <a:latin typeface="微软雅黑"/>
        <a:ea typeface="义启小魏楷"/>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360</Words>
  <Application>Microsoft Office PowerPoint</Application>
  <PresentationFormat>Widescreen</PresentationFormat>
  <Paragraphs>42</Paragraphs>
  <Slides>12</Slides>
  <Notes>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12</vt:i4>
      </vt:variant>
    </vt:vector>
  </HeadingPairs>
  <TitlesOfParts>
    <vt:vector size="32" baseType="lpstr">
      <vt:lpstr>UVF Slim Tony</vt:lpstr>
      <vt:lpstr>#9Slide07 HoneyCream</vt:lpstr>
      <vt:lpstr>Constantia</vt:lpstr>
      <vt:lpstr>Arial</vt:lpstr>
      <vt:lpstr>微软雅黑</vt:lpstr>
      <vt:lpstr>UVF Saint-Andrew Queen</vt:lpstr>
      <vt:lpstr>SVN-Cookies</vt:lpstr>
      <vt:lpstr>UVF HarringTon</vt:lpstr>
      <vt:lpstr>UTM Flavour</vt:lpstr>
      <vt:lpstr>思源黑体 CN Regular</vt:lpstr>
      <vt:lpstr>UTM Showcard</vt:lpstr>
      <vt:lpstr>Times New Roman</vt:lpstr>
      <vt:lpstr>UVN Saigon</vt:lpstr>
      <vt:lpstr>Wingdings</vt:lpstr>
      <vt:lpstr>UTM God's Word</vt:lpstr>
      <vt:lpstr>SVN-Newton</vt:lpstr>
      <vt:lpstr>Calibri</vt:lpstr>
      <vt:lpstr>等线</vt:lpstr>
      <vt:lpstr>www.jpppt.com</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MANG NON</dc:creator>
  <cp:keywords>MANG NON</cp:keywords>
  <dc:description>www.freeppt7.com</dc:description>
  <cp:lastModifiedBy>ADMIN</cp:lastModifiedBy>
  <cp:revision>139</cp:revision>
  <dcterms:created xsi:type="dcterms:W3CDTF">2019-01-22T07:31:24Z</dcterms:created>
  <dcterms:modified xsi:type="dcterms:W3CDTF">2023-03-19T01:20:20Z</dcterms:modified>
</cp:coreProperties>
</file>