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3" r:id="rId3"/>
    <p:sldId id="256" r:id="rId4"/>
    <p:sldId id="258" r:id="rId5"/>
    <p:sldId id="274" r:id="rId6"/>
    <p:sldId id="301" r:id="rId7"/>
    <p:sldId id="276" r:id="rId8"/>
    <p:sldId id="302" r:id="rId9"/>
    <p:sldId id="277" r:id="rId10"/>
    <p:sldId id="278" r:id="rId11"/>
    <p:sldId id="279" r:id="rId12"/>
    <p:sldId id="300" r:id="rId13"/>
    <p:sldId id="280" r:id="rId14"/>
    <p:sldId id="285" r:id="rId15"/>
    <p:sldId id="283" r:id="rId16"/>
    <p:sldId id="291" r:id="rId17"/>
    <p:sldId id="293" r:id="rId18"/>
    <p:sldId id="294" r:id="rId19"/>
    <p:sldId id="295" r:id="rId20"/>
    <p:sldId id="296" r:id="rId21"/>
    <p:sldId id="297" r:id="rId22"/>
    <p:sldId id="298" r:id="rId23"/>
    <p:sldId id="299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DengXian" panose="020B0604020202020204" charset="-122"/>
      <p:regular r:id="rId32"/>
      <p:bold r:id="rId33"/>
    </p:embeddedFont>
    <p:embeddedFont>
      <p:font typeface="UTM Erie Black" panose="02040603050506020204" pitchFamily="18" charset="0"/>
      <p:regular r:id="rId34"/>
    </p:embeddedFont>
    <p:embeddedFont>
      <p:font typeface="DengXian Light" panose="020B0604020202020204" charset="-122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DengXian" panose="020B0604020202020204" charset="-122"/>
      <p:regular r:id="rId32"/>
      <p:bold r:id="rId33"/>
    </p:embeddedFont>
    <p:embeddedFont>
      <p:font typeface="UTM Cookies" panose="02040603050506020204" pitchFamily="18" charset="0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C88DC9"/>
    <a:srgbClr val="DFBEE0"/>
    <a:srgbClr val="F1BB8F"/>
    <a:srgbClr val="B5E5CA"/>
    <a:srgbClr val="EEDAEE"/>
    <a:srgbClr val="9FDDBA"/>
    <a:srgbClr val="EDAA73"/>
    <a:srgbClr val="ED7C2F"/>
    <a:srgbClr val="F4C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4174-8376-4869-BABF-367EF849113E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A7D6-7490-44D0-B4A9-C507BC14F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w9R659k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15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3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9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4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6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youtube.com/</a:t>
            </a:r>
            <a:r>
              <a:rPr lang="en-US" sz="1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watch?v</a:t>
            </a: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=flsw9R659kE</a:t>
            </a: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6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1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01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3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5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0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3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07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40A7F4-4064-4F46-AE67-7DB29F477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r="4273"/>
          <a:stretch>
            <a:fillRect/>
          </a:stretch>
        </p:blipFill>
        <p:spPr>
          <a:xfrm>
            <a:off x="6479628" y="0"/>
            <a:ext cx="571237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79F7B6-11D8-42D7-9351-AC849119F5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18708" cy="685800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AF92B0BB-96D5-4669-BB94-EAF61F82BD98}"/>
              </a:ext>
            </a:extLst>
          </p:cNvPr>
          <p:cNvSpPr txBox="1"/>
          <p:nvPr userDrawn="1"/>
        </p:nvSpPr>
        <p:spPr>
          <a:xfrm>
            <a:off x="4318000" y="3084195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96D5-3DE2-4357-B1C7-9A840D9970E1}"/>
              </a:ext>
            </a:extLst>
          </p:cNvPr>
          <p:cNvSpPr txBox="1"/>
          <p:nvPr userDrawn="1"/>
        </p:nvSpPr>
        <p:spPr>
          <a:xfrm>
            <a:off x="11087100" y="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F7AD0-B801-441B-8D46-926156567B1D}"/>
              </a:ext>
            </a:extLst>
          </p:cNvPr>
          <p:cNvSpPr txBox="1"/>
          <p:nvPr userDrawn="1"/>
        </p:nvSpPr>
        <p:spPr>
          <a:xfrm>
            <a:off x="0" y="645789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flsw9R659k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621546" y="-254001"/>
            <a:ext cx="7282244" cy="1193800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1461923" y="837853"/>
            <a:ext cx="3876994" cy="2620617"/>
          </a:xfrm>
          <a:prstGeom prst="cloudCallout">
            <a:avLst>
              <a:gd name="adj1" fmla="val -25127"/>
              <a:gd name="adj2" fmla="val 658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6017342" y="2040487"/>
            <a:ext cx="5107858" cy="28359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gần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0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0155">
            <a:off x="-2907547" y="3534910"/>
            <a:ext cx="7282244" cy="1193800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7487230" y="1504603"/>
            <a:ext cx="3876994" cy="2620617"/>
          </a:xfrm>
          <a:prstGeom prst="cloudCallout">
            <a:avLst>
              <a:gd name="adj1" fmla="val -34463"/>
              <a:gd name="adj2" fmla="val 65877"/>
            </a:avLst>
          </a:prstGeom>
          <a:solidFill>
            <a:srgbClr val="EE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Dũng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906690" y="879666"/>
            <a:ext cx="5494110" cy="2835965"/>
          </a:xfrm>
          <a:prstGeom prst="ellipse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cảm là có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khí, dám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đương đầu với khó khăn và nguy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hiểm.</a:t>
            </a:r>
          </a:p>
        </p:txBody>
      </p:sp>
    </p:spTree>
    <p:extLst>
      <p:ext uri="{BB962C8B-B14F-4D97-AF65-F5344CB8AC3E}">
        <p14:creationId xmlns:p14="http://schemas.microsoft.com/office/powerpoint/2010/main" val="1213874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319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002235" y="3960082"/>
            <a:ext cx="1560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27009" y="2505077"/>
            <a:ext cx="1593014" cy="46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80343" y="2500462"/>
            <a:ext cx="1593014" cy="46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549872" y="2490271"/>
            <a:ext cx="698280" cy="4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27009" y="2991294"/>
            <a:ext cx="1007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17998" y="2986679"/>
            <a:ext cx="1593014" cy="46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500758" y="2991294"/>
            <a:ext cx="796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32366" y="3487037"/>
            <a:ext cx="1059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400391" y="3487037"/>
            <a:ext cx="1519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40193" y="3490640"/>
            <a:ext cx="10159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451645" y="3505814"/>
            <a:ext cx="796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57443" y="3960082"/>
            <a:ext cx="796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911865" y="-180493"/>
            <a:ext cx="7282244" cy="1193800"/>
          </a:xfrm>
          <a:prstGeom prst="rect">
            <a:avLst/>
          </a:prstGeom>
        </p:spPr>
      </p:pic>
      <p:sp>
        <p:nvSpPr>
          <p:cNvPr id="7" name="Chỗ dành sẵn cho Nội dung 3">
            <a:extLst>
              <a:ext uri="{FF2B5EF4-FFF2-40B4-BE49-F238E27FC236}">
                <a16:creationId xmlns:a16="http://schemas.microsoft.com/office/drawing/2014/main" id="{5720B3FF-5873-49EC-A814-FFBC7C386553}"/>
              </a:ext>
            </a:extLst>
          </p:cNvPr>
          <p:cNvSpPr txBox="1">
            <a:spLocks/>
          </p:cNvSpPr>
          <p:nvPr/>
        </p:nvSpPr>
        <p:spPr>
          <a:xfrm>
            <a:off x="878784" y="1044932"/>
            <a:ext cx="10494066" cy="2676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500616" y="3745624"/>
            <a:ext cx="3003769" cy="3355509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918682" y="4042484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4" y="5045907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35" y="-142266"/>
            <a:ext cx="7282244" cy="11938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367442" y="4123297"/>
            <a:ext cx="2665685" cy="2977836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728183" y="4899733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5" y="902216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B19625D6-7604-4B70-A2B9-DD24B918B1D4}"/>
              </a:ext>
            </a:extLst>
          </p:cNvPr>
          <p:cNvSpPr txBox="1"/>
          <p:nvPr/>
        </p:nvSpPr>
        <p:spPr>
          <a:xfrm>
            <a:off x="552450" y="963286"/>
            <a:ext cx="4533900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85502151-CEB8-45E6-9429-EA28A5C793F4}"/>
              </a:ext>
            </a:extLst>
          </p:cNvPr>
          <p:cNvSpPr txBox="1"/>
          <p:nvPr/>
        </p:nvSpPr>
        <p:spPr>
          <a:xfrm>
            <a:off x="6188764" y="3064808"/>
            <a:ext cx="5619750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12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6006">
            <a:off x="5521928" y="761421"/>
            <a:ext cx="7282244" cy="1193800"/>
          </a:xfrm>
          <a:prstGeom prst="rect">
            <a:avLst/>
          </a:prstGeom>
        </p:spPr>
      </p:pic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C4E01F1E-DD8B-4F0D-9A4A-65E8F9A4C0A6}"/>
              </a:ext>
            </a:extLst>
          </p:cNvPr>
          <p:cNvSpPr txBox="1"/>
          <p:nvPr/>
        </p:nvSpPr>
        <p:spPr>
          <a:xfrm>
            <a:off x="0" y="585814"/>
            <a:ext cx="6188764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BAEC3BC0-0E68-4656-98B7-EB56ED8C83C9}"/>
              </a:ext>
            </a:extLst>
          </p:cNvPr>
          <p:cNvSpPr txBox="1"/>
          <p:nvPr/>
        </p:nvSpPr>
        <p:spPr>
          <a:xfrm>
            <a:off x="5067300" y="3198158"/>
            <a:ext cx="6741214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877BA5FC-ABE4-4363-BF1C-0CBF5568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1757416" y="4225400"/>
            <a:ext cx="2574285" cy="28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6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23850"/>
            <a:ext cx="5472113" cy="362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5892" y="2333602"/>
            <a:ext cx="5526058" cy="414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414337" y="421005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Nam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8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trao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tặng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Huy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6477000" y="114300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Võ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Sáu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khuất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ngang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1727B383-6D26-4F26-B8AC-B82F45E1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133282"/>
            <a:ext cx="1630856" cy="1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337" y="323850"/>
            <a:ext cx="5072063" cy="410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2650" y="2366804"/>
            <a:ext cx="5829300" cy="387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357187" y="4733925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Văn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Trỗi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thản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Mỹ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xử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bắn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5962650" y="914400"/>
            <a:ext cx="5753100" cy="10858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sĩ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Đức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Mạnh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đấu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tội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phạm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nạn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</a:rPr>
              <a:t>trao bằng khen gương Người tốt, việc tốt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F49428F-4DE7-4BBF-A8DA-1D741F207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591174"/>
            <a:ext cx="1220961" cy="1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39087">
            <a:off x="7236427" y="-324430"/>
            <a:ext cx="7282244" cy="11938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759685D-29BA-4775-B3A2-C08E95FA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>
            <a:off x="9850706" y="4610099"/>
            <a:ext cx="2341294" cy="2615459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smtClean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B.</a:t>
            </a:r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C795D657-BFC0-491A-B1F6-3AA7F867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56126"/>
              </p:ext>
            </p:extLst>
          </p:nvPr>
        </p:nvGraphicFramePr>
        <p:xfrm>
          <a:off x="1186069" y="1909900"/>
          <a:ext cx="1981202" cy="32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graphicFrame>
        <p:nvGraphicFramePr>
          <p:cNvPr id="12" name="Bảng 8">
            <a:extLst>
              <a:ext uri="{FF2B5EF4-FFF2-40B4-BE49-F238E27FC236}">
                <a16:creationId xmlns:a16="http://schemas.microsoft.com/office/drawing/2014/main" id="{C6BD48BD-D7AA-4296-A04C-2EAB247C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33880"/>
              </p:ext>
            </p:extLst>
          </p:nvPr>
        </p:nvGraphicFramePr>
        <p:xfrm>
          <a:off x="4851323" y="1909901"/>
          <a:ext cx="4999383" cy="32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83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chọi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kiên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cường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lùi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Gan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mức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trơ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ra,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sợ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gì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80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20BE73-A413-4993-9C1B-C7F99054CA5C}"/>
              </a:ext>
            </a:extLst>
          </p:cNvPr>
          <p:cNvCxnSpPr/>
          <p:nvPr/>
        </p:nvCxnSpPr>
        <p:spPr>
          <a:xfrm>
            <a:off x="3167271" y="2305050"/>
            <a:ext cx="1684052" cy="2381250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8111D-8D05-4359-8067-DC9E72D7DC1D}"/>
              </a:ext>
            </a:extLst>
          </p:cNvPr>
          <p:cNvCxnSpPr>
            <a:cxnSpLocks/>
          </p:cNvCxnSpPr>
          <p:nvPr/>
        </p:nvCxnSpPr>
        <p:spPr>
          <a:xfrm flipV="1">
            <a:off x="3167271" y="2457450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B5777-40C8-4513-A3D5-2BE01F6106D7}"/>
              </a:ext>
            </a:extLst>
          </p:cNvPr>
          <p:cNvCxnSpPr>
            <a:cxnSpLocks/>
          </p:cNvCxnSpPr>
          <p:nvPr/>
        </p:nvCxnSpPr>
        <p:spPr>
          <a:xfrm flipV="1">
            <a:off x="3167271" y="3495675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107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smtClean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2152650"/>
            <a:ext cx="10801350" cy="269866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 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…………,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 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2967108" y="1711091"/>
            <a:ext cx="620554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Hỏi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nhanh</a:t>
            </a:r>
            <a:endParaRPr lang="en-US" altLang="zh-CN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đáp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lẹ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?</a:t>
            </a:r>
            <a:endParaRPr lang="zh-CN" altLang="en-US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8FE102FA-5EEE-42B3-B4E2-6A3DBE2521D6}"/>
              </a:ext>
            </a:extLst>
          </p:cNvPr>
          <p:cNvSpPr txBox="1"/>
          <p:nvPr/>
        </p:nvSpPr>
        <p:spPr>
          <a:xfrm>
            <a:off x="3992149" y="900921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Khởi</a:t>
            </a:r>
            <a:r>
              <a:rPr lang="en-US" altLang="zh-C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động</a:t>
            </a:r>
            <a:endParaRPr lang="zh-CN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876300"/>
            <a:ext cx="10801350" cy="21145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13ABE4-FFA1-444B-B881-FE7FDADE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738313" y="3133150"/>
            <a:ext cx="8472487" cy="28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BEED-1074-4797-88EC-B55D8CA0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877032"/>
            <a:ext cx="3786188" cy="500941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5238750" y="877032"/>
            <a:ext cx="5962649" cy="3829050"/>
          </a:xfrm>
          <a:prstGeom prst="rect">
            <a:avLst/>
          </a:prstGeom>
          <a:solidFill>
            <a:srgbClr val="FFF7E1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(1928 – 1943)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Trưwờn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Minh.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7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2704435" y="5553075"/>
            <a:ext cx="6672263" cy="7048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/>
              </a:rPr>
              <a:t>youtube.com/watch?v=flsw9R659kE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799334-9A3A-4F29-903F-D84C2921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414712" y="877032"/>
            <a:ext cx="4738688" cy="43230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3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10809" cy="4376753"/>
            <a:chOff x="380040" y="-16395"/>
            <a:chExt cx="2610809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614478" y="2314102"/>
              <a:ext cx="214193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Chúc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6327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em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1" y="-42433"/>
            <a:ext cx="2051379" cy="2910533"/>
            <a:chOff x="2037390" y="-48070"/>
            <a:chExt cx="2051379" cy="3765376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0" y="1651559"/>
              <a:ext cx="2051379" cy="2065747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5896" y="-4807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học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tốt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219" y="3704896"/>
            <a:ext cx="3163176" cy="33933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24FCBF1-44D6-4264-ADF3-40E2C757F991}"/>
              </a:ext>
            </a:extLst>
          </p:cNvPr>
          <p:cNvGrpSpPr/>
          <p:nvPr/>
        </p:nvGrpSpPr>
        <p:grpSpPr>
          <a:xfrm>
            <a:off x="1891459" y="1620113"/>
            <a:ext cx="6116475" cy="1697476"/>
            <a:chOff x="799411" y="2283307"/>
            <a:chExt cx="3733800" cy="2218996"/>
          </a:xfrm>
        </p:grpSpPr>
        <p:sp>
          <p:nvSpPr>
            <p:cNvPr id="7" name="对话气泡: 圆角矩形 6">
              <a:extLst>
                <a:ext uri="{FF2B5EF4-FFF2-40B4-BE49-F238E27FC236}">
                  <a16:creationId xmlns:a16="http://schemas.microsoft.com/office/drawing/2014/main" id="{9B4F9A15-DE08-470F-A183-0E9569C3FC8A}"/>
                </a:ext>
              </a:extLst>
            </p:cNvPr>
            <p:cNvSpPr/>
            <p:nvPr/>
          </p:nvSpPr>
          <p:spPr>
            <a:xfrm>
              <a:off x="799411" y="2283307"/>
              <a:ext cx="3733800" cy="2218996"/>
            </a:xfrm>
            <a:prstGeom prst="wedgeRoundRectCallout">
              <a:avLst>
                <a:gd name="adj1" fmla="val -2236"/>
                <a:gd name="adj2" fmla="val 70509"/>
                <a:gd name="adj3" fmla="val 16667"/>
              </a:avLst>
            </a:prstGeom>
            <a:solidFill>
              <a:srgbClr val="F2A068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6CF9EF-A987-4CDC-93BA-5A579F3139B4}"/>
                </a:ext>
              </a:extLst>
            </p:cNvPr>
            <p:cNvSpPr txBox="1"/>
            <p:nvPr/>
          </p:nvSpPr>
          <p:spPr>
            <a:xfrm>
              <a:off x="1246043" y="2568035"/>
              <a:ext cx="2840533" cy="1305716"/>
            </a:xfrm>
            <a:prstGeom prst="rect">
              <a:avLst/>
            </a:prstGeom>
            <a:solidFill>
              <a:srgbClr val="F2A068"/>
            </a:solidFill>
            <a:effectLst>
              <a:reflection blurRad="6350" stA="50000" endA="300" endPos="38500" dist="508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Ở bài trước chúng ta </a:t>
              </a:r>
            </a:p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đã học kiểu câu gì ?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56ACED-C885-43A9-B05B-2E705041D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720" y="3909848"/>
            <a:ext cx="3005521" cy="3224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10FF99-7E93-4964-A14B-74F1689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7926">
            <a:off x="-730576" y="970485"/>
            <a:ext cx="5841270" cy="7426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2930D-46F2-465B-B365-D73D48F60D52}"/>
              </a:ext>
            </a:extLst>
          </p:cNvPr>
          <p:cNvSpPr txBox="1"/>
          <p:nvPr/>
        </p:nvSpPr>
        <p:spPr>
          <a:xfrm>
            <a:off x="4249241" y="864168"/>
            <a:ext cx="6841546" cy="3771318"/>
          </a:xfrm>
          <a:prstGeom prst="cloudCallout">
            <a:avLst>
              <a:gd name="adj1" fmla="val -51108"/>
              <a:gd name="adj2" fmla="val 48672"/>
            </a:avLst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631940" y="1094145"/>
            <a:ext cx="10972800" cy="1722883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Xác định thành phần chủ ngữ và vị ngữ trong câu sau: </a:t>
            </a:r>
          </a:p>
          <a:p>
            <a:pPr algn="ctr">
              <a:lnSpc>
                <a:spcPct val="150000"/>
              </a:lnSpc>
            </a:pPr>
            <a:r>
              <a:rPr lang="vi-VN" altLang="zh-CN" sz="3000" b="1" i="1" dirty="0">
                <a:latin typeface="UTM Avo" panose="02040603050506020204" pitchFamily="18" charset="0"/>
                <a:ea typeface="华文彩云" panose="02010800040101010101" pitchFamily="2" charset="-122"/>
              </a:rPr>
              <a:t>“Anh Nguyễn Ngọc Mạnh là 1 tấm gương dũng cảm”.</a:t>
            </a:r>
            <a:endParaRPr lang="en-US" altLang="zh-CN" sz="3000" b="1" i="1" dirty="0">
              <a:latin typeface="UTM Avo" panose="02040603050506020204" pitchFamily="18" charset="0"/>
              <a:ea typeface="华文彩云" panose="0201080004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147">
            <a:off x="7145939" y="556175"/>
            <a:ext cx="7282244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5217-D980-4E9C-8438-F1606953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06" y="2975246"/>
            <a:ext cx="3202859" cy="320285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ACED0D6-1C56-47B8-9859-6DA92BBDD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2705460" y="4154129"/>
            <a:ext cx="3147411" cy="33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3250005" y="2380113"/>
            <a:ext cx="5726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KHÁM PHÁ</a:t>
            </a:r>
            <a:endParaRPr lang="zh-CN" altLang="en-US" sz="72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sp>
        <p:nvSpPr>
          <p:cNvPr id="29" name="文本框 10">
            <a:extLst>
              <a:ext uri="{FF2B5EF4-FFF2-40B4-BE49-F238E27FC236}">
                <a16:creationId xmlns:a16="http://schemas.microsoft.com/office/drawing/2014/main" id="{DE701C20-8130-43EA-9E0F-658A8C7351E2}"/>
              </a:ext>
            </a:extLst>
          </p:cNvPr>
          <p:cNvSpPr txBox="1"/>
          <p:nvPr/>
        </p:nvSpPr>
        <p:spPr>
          <a:xfrm>
            <a:off x="3028366" y="247036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0" name="文本框 10">
            <a:extLst>
              <a:ext uri="{FF2B5EF4-FFF2-40B4-BE49-F238E27FC236}">
                <a16:creationId xmlns:a16="http://schemas.microsoft.com/office/drawing/2014/main" id="{6C26BBD1-DDAF-47B4-90CB-EFEC415B5170}"/>
              </a:ext>
            </a:extLst>
          </p:cNvPr>
          <p:cNvSpPr txBox="1"/>
          <p:nvPr/>
        </p:nvSpPr>
        <p:spPr>
          <a:xfrm>
            <a:off x="3102325" y="242511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A9E3E6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3159475" y="2390447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85" y="1765316"/>
            <a:ext cx="9622971" cy="3319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Tìm được các từ ngữ, hiểu được một số từ ngữ thuộc chủ điểm Dũng cảm.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Rèn kỹ năng sử dụng các từ ngữ để tạo thành những cụm từ có nghĩa hoàn chỉnh, câu văn, đoạn văn.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Tìm được từ cùng nghĩa với từ trong chủ đề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36684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319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724</Words>
  <Application>Microsoft Office PowerPoint</Application>
  <PresentationFormat>Widescreen</PresentationFormat>
  <Paragraphs>103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Times New Roman</vt:lpstr>
      <vt:lpstr>Calibri</vt:lpstr>
      <vt:lpstr>华文琥珀</vt:lpstr>
      <vt:lpstr>微软雅黑</vt:lpstr>
      <vt:lpstr>DengXian</vt:lpstr>
      <vt:lpstr>Arial</vt:lpstr>
      <vt:lpstr>UTM Erie Black</vt:lpstr>
      <vt:lpstr>华文彩云</vt:lpstr>
      <vt:lpstr>DengXian Light</vt:lpstr>
      <vt:lpstr>Angsana New</vt:lpstr>
      <vt:lpstr>UTM Avo</vt:lpstr>
      <vt:lpstr>DengXian</vt:lpstr>
      <vt:lpstr>UTM Cookies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Microsoft Office 用户</dc:creator>
  <cp:lastModifiedBy>Admin</cp:lastModifiedBy>
  <cp:revision>37</cp:revision>
  <dcterms:created xsi:type="dcterms:W3CDTF">2017-09-12T14:49:00Z</dcterms:created>
  <dcterms:modified xsi:type="dcterms:W3CDTF">2023-03-02T09:57:58Z</dcterms:modified>
  <cp:version>P17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