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0" r:id="rId2"/>
    <p:sldId id="311" r:id="rId3"/>
    <p:sldId id="317" r:id="rId4"/>
    <p:sldId id="312" r:id="rId5"/>
    <p:sldId id="315" r:id="rId6"/>
    <p:sldId id="313" r:id="rId7"/>
    <p:sldId id="316" r:id="rId8"/>
    <p:sldId id="297" r:id="rId9"/>
    <p:sldId id="298" r:id="rId10"/>
    <p:sldId id="302" r:id="rId11"/>
    <p:sldId id="303" r:id="rId12"/>
    <p:sldId id="304" r:id="rId13"/>
    <p:sldId id="305" r:id="rId14"/>
    <p:sldId id="306" r:id="rId15"/>
    <p:sldId id="308" r:id="rId16"/>
    <p:sldId id="256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5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198"/>
    <a:srgbClr val="00B3D1"/>
    <a:srgbClr val="5A804F"/>
    <a:srgbClr val="FF9900"/>
    <a:srgbClr val="A6A6A6"/>
    <a:srgbClr val="59A1C6"/>
    <a:srgbClr val="5DA156"/>
    <a:srgbClr val="EECF33"/>
    <a:srgbClr val="E5AC3C"/>
    <a:srgbClr val="D53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50" autoAdjust="0"/>
  </p:normalViewPr>
  <p:slideViewPr>
    <p:cSldViewPr>
      <p:cViewPr varScale="1">
        <p:scale>
          <a:sx n="88" d="100"/>
          <a:sy n="88" d="100"/>
        </p:scale>
        <p:origin x="90" y="138"/>
      </p:cViewPr>
      <p:guideLst>
        <p:guide orient="horz" pos="148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82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charset="0"/>
                <a:cs typeface="微软雅黑" charset="0"/>
              </a:defRPr>
            </a:lvl1pPr>
          </a:lstStyle>
          <a:p>
            <a:fld id="{F7BC7C30-895B-4974-8A60-19541C82F6B3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charset="0"/>
                <a:cs typeface="微软雅黑" charset="0"/>
              </a:defRPr>
            </a:lvl1pPr>
          </a:lstStyle>
          <a:p>
            <a:fld id="{68C1CD97-E9EA-4E82-9539-BE60926EC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3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1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6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4F7-4C80-4AC3-88E9-16C0B8E07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4F7-4C80-4AC3-88E9-16C0B8E078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4F7-4C80-4AC3-88E9-16C0B8E078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4F7-4C80-4AC3-88E9-16C0B8E078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8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7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0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1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2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1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4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9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/>
              <a:t>5/29/2019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0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charset="0"/>
          <a:cs typeface="微软雅黑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60.png"/><Relationship Id="rId12" Type="http://schemas.openxmlformats.org/officeDocument/2006/relationships/image" Target="../media/image19.png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59.png"/><Relationship Id="rId15" Type="http://schemas.openxmlformats.org/officeDocument/2006/relationships/image" Target="../media/image20.png"/><Relationship Id="rId10" Type="http://schemas.openxmlformats.org/officeDocument/2006/relationships/image" Target="../media/image64.png"/><Relationship Id="rId19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63.png"/><Relationship Id="rId1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6.wmf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1950"/>
            <a:ext cx="7644012" cy="3602525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326" y="886420"/>
            <a:ext cx="5450680" cy="3437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65735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84768" y="0"/>
            <a:ext cx="2679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0420" y="892055"/>
            <a:ext cx="2034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4943162" y="1556163"/>
                <a:ext cx="468871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3162" y="1556163"/>
                <a:ext cx="468871" cy="901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5564433" y="1558521"/>
                <a:ext cx="621670" cy="89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433" y="1558521"/>
                <a:ext cx="621670" cy="899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7"/>
          <p:cNvSpPr>
            <a:spLocks noChangeArrowheads="1"/>
          </p:cNvSpPr>
          <p:nvPr/>
        </p:nvSpPr>
        <p:spPr bwMode="auto">
          <a:xfrm flipH="1">
            <a:off x="5359575" y="1711048"/>
            <a:ext cx="433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flipH="1">
            <a:off x="4608490" y="1695147"/>
            <a:ext cx="56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4749123" y="2860372"/>
                <a:ext cx="46887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49122" y="3813830"/>
                <a:ext cx="468879" cy="910570"/>
              </a:xfrm>
              <a:prstGeom prst="rect">
                <a:avLst/>
              </a:prstGeom>
              <a:blipFill rotWithShape="1">
                <a:blip r:embed="rId5"/>
                <a:stretch>
                  <a:fillRect r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flipH="1">
                <a:off x="5446992" y="2858733"/>
                <a:ext cx="62167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46992" y="2858733"/>
                <a:ext cx="621670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7"/>
          <p:cNvSpPr>
            <a:spLocks noChangeArrowheads="1"/>
          </p:cNvSpPr>
          <p:nvPr/>
        </p:nvSpPr>
        <p:spPr bwMode="auto">
          <a:xfrm flipH="1">
            <a:off x="5218393" y="3011630"/>
            <a:ext cx="3646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flipH="1">
            <a:off x="4267201" y="2957830"/>
            <a:ext cx="5618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d)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265437" y="1568495"/>
                <a:ext cx="46887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5437" y="1568495"/>
                <a:ext cx="46887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886707" y="1570852"/>
                <a:ext cx="62167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6707" y="1570852"/>
                <a:ext cx="62167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7"/>
          <p:cNvSpPr>
            <a:spLocks noChangeArrowheads="1"/>
          </p:cNvSpPr>
          <p:nvPr/>
        </p:nvSpPr>
        <p:spPr bwMode="auto">
          <a:xfrm flipH="1">
            <a:off x="681849" y="1723379"/>
            <a:ext cx="433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 flipH="1">
            <a:off x="-64088" y="1688493"/>
            <a:ext cx="56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a)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flipH="1">
                <a:off x="357549" y="2853251"/>
                <a:ext cx="46887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7548" y="3804335"/>
                <a:ext cx="468879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1055418" y="2851612"/>
                <a:ext cx="621670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5418" y="3802149"/>
                <a:ext cx="621670" cy="9077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7"/>
          <p:cNvSpPr>
            <a:spLocks noChangeArrowheads="1"/>
          </p:cNvSpPr>
          <p:nvPr/>
        </p:nvSpPr>
        <p:spPr bwMode="auto">
          <a:xfrm flipH="1">
            <a:off x="773035" y="3019713"/>
            <a:ext cx="3646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 flipH="1">
            <a:off x="1" y="2950708"/>
            <a:ext cx="5618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b)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200305" y="2906623"/>
            <a:ext cx="2133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…..……….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1627051" y="1689069"/>
            <a:ext cx="2441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……….…….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1656930" y="2938378"/>
            <a:ext cx="2441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……………..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6290610" y="1613314"/>
            <a:ext cx="2236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…..………..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5954758" y="2934502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6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358750" y="1681434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6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479223" y="294936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6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052951" y="1651426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6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flipH="1">
                <a:off x="1355289" y="1559498"/>
                <a:ext cx="214991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55289" y="1559498"/>
                <a:ext cx="2149912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6019800" y="2820159"/>
                <a:ext cx="2149912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19800" y="2820159"/>
                <a:ext cx="2149912" cy="910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flipH="1">
                <a:off x="2933279" y="1550817"/>
                <a:ext cx="61782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33279" y="1550817"/>
                <a:ext cx="617824" cy="910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3524409" y="1748016"/>
            <a:ext cx="726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=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flipH="1">
                <a:off x="7798435" y="2816442"/>
                <a:ext cx="104262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8435" y="2816442"/>
                <a:ext cx="1042628" cy="892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flipH="1">
                <a:off x="1524262" y="2849634"/>
                <a:ext cx="2149912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24262" y="3799511"/>
                <a:ext cx="2149912" cy="9077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6112478" y="1513872"/>
                <a:ext cx="2149912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12478" y="1513872"/>
                <a:ext cx="2149912" cy="9019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505201" y="2970748"/>
            <a:ext cx="726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=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flipH="1">
                <a:off x="7780573" y="1532200"/>
                <a:ext cx="617824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80573" y="1532200"/>
                <a:ext cx="617824" cy="9019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flipH="1">
                <a:off x="8375465" y="1559790"/>
                <a:ext cx="774267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75465" y="1559790"/>
                <a:ext cx="774267" cy="9077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flipH="1">
                <a:off x="3007319" y="2816442"/>
                <a:ext cx="61782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07319" y="3755256"/>
                <a:ext cx="617824" cy="90178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1" grpId="0"/>
      <p:bldP spid="33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07254218"/>
              </p:ext>
            </p:extLst>
          </p:nvPr>
        </p:nvGraphicFramePr>
        <p:xfrm>
          <a:off x="6610350" y="1371601"/>
          <a:ext cx="114300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371601"/>
                        <a:ext cx="114300" cy="16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898641" y="234562"/>
            <a:ext cx="3782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flipH="1">
                <a:off x="378463" y="1204764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8463" y="1204764"/>
                <a:ext cx="468879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flipH="1">
                <a:off x="847341" y="1203125"/>
                <a:ext cx="621670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341" y="1203125"/>
                <a:ext cx="621670" cy="784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7"/>
          <p:cNvSpPr>
            <a:spLocks noChangeArrowheads="1"/>
          </p:cNvSpPr>
          <p:nvPr/>
        </p:nvSpPr>
        <p:spPr bwMode="auto">
          <a:xfrm flipH="1">
            <a:off x="713049" y="1317425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304541" y="1300875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697221" y="1221744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130995"/>
                </a:solidFill>
                <a:latin typeface="Times New Roman" pitchFamily="18" charset="0"/>
              </a:rPr>
              <a:t>……</a:t>
            </a:r>
            <a:endParaRPr lang="en-US" sz="3200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flipH="1">
                <a:off x="4680271" y="1238593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0271" y="1238593"/>
                <a:ext cx="468879" cy="784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7"/>
          <p:cNvSpPr>
            <a:spLocks noChangeArrowheads="1"/>
          </p:cNvSpPr>
          <p:nvPr/>
        </p:nvSpPr>
        <p:spPr bwMode="auto">
          <a:xfrm flipH="1">
            <a:off x="5040930" y="1351254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606350" y="1334704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5919710" y="1264834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130995"/>
                </a:solidFill>
                <a:latin typeface="Times New Roman" pitchFamily="18" charset="0"/>
              </a:rPr>
              <a:t>……</a:t>
            </a:r>
            <a:endParaRPr lang="en-US" sz="3200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01550" y="1220263"/>
                <a:ext cx="362092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50" y="1220263"/>
                <a:ext cx="362092" cy="784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flipH="1">
                <a:off x="2637968" y="2060995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37968" y="2060995"/>
                <a:ext cx="468879" cy="784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flipH="1">
                <a:off x="3205851" y="2083255"/>
                <a:ext cx="621670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05851" y="2083255"/>
                <a:ext cx="621670" cy="784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7"/>
          <p:cNvSpPr>
            <a:spLocks noChangeArrowheads="1"/>
          </p:cNvSpPr>
          <p:nvPr/>
        </p:nvSpPr>
        <p:spPr bwMode="auto">
          <a:xfrm flipH="1">
            <a:off x="3053454" y="2218856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746469" y="2193914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CC0099"/>
                </a:solidFill>
                <a:latin typeface="Times New Roman" pitchFamily="18" charset="0"/>
              </a:rPr>
              <a:t>=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3628568" y="2136764"/>
            <a:ext cx="771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…</a:t>
            </a:r>
            <a:endParaRPr lang="en-US" sz="32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flipH="1">
                <a:off x="4208522" y="2084895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08522" y="2084895"/>
                <a:ext cx="468879" cy="7842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7"/>
          <p:cNvSpPr>
            <a:spLocks noChangeArrowheads="1"/>
          </p:cNvSpPr>
          <p:nvPr/>
        </p:nvSpPr>
        <p:spPr bwMode="auto">
          <a:xfrm flipH="1">
            <a:off x="4682103" y="2218856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68104" y="2083255"/>
                <a:ext cx="362092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104" y="2083255"/>
                <a:ext cx="362092" cy="7842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899471" y="1250164"/>
                <a:ext cx="1418644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CC0099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400" b="1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99471" y="1250164"/>
                <a:ext cx="1418644" cy="7842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flipH="1">
                <a:off x="1597711" y="1203125"/>
                <a:ext cx="1418644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CC0099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400" b="1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97711" y="1203125"/>
                <a:ext cx="1418644" cy="78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flipH="1">
                <a:off x="2764021" y="1203125"/>
                <a:ext cx="468879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64021" y="1203125"/>
                <a:ext cx="468879" cy="7917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flipH="1">
                <a:off x="7042472" y="1253514"/>
                <a:ext cx="468879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42472" y="1253514"/>
                <a:ext cx="468879" cy="7917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160939" y="3325146"/>
            <a:ext cx="8689337" cy="83099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Khi ta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43218" y="2772277"/>
            <a:ext cx="3184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*</a:t>
            </a:r>
            <a:r>
              <a:rPr lang="en-US" sz="2400" b="1" i="1" dirty="0" err="1">
                <a:solidFill>
                  <a:srgbClr val="CC0099"/>
                </a:solidFill>
                <a:latin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C0099"/>
                </a:solidFill>
                <a:latin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C0099"/>
                </a:solidFill>
                <a:latin typeface="Times New Roman" pitchFamily="18" charset="0"/>
              </a:rPr>
              <a:t>giao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C0099"/>
                </a:solidFill>
                <a:latin typeface="Times New Roman" pitchFamily="18" charset="0"/>
              </a:rPr>
              <a:t>hoán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092" y="214427"/>
            <a:ext cx="116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52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41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7" grpId="0"/>
      <p:bldP spid="58" grpId="0"/>
      <p:bldP spid="59" grpId="0"/>
      <p:bldP spid="60" grpId="0"/>
      <p:bldP spid="61" grpId="0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2302" y="209550"/>
            <a:ext cx="4590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*</a:t>
            </a:r>
            <a:r>
              <a:rPr lang="en-US" sz="2800" b="1" i="1" dirty="0" err="1">
                <a:solidFill>
                  <a:srgbClr val="CC0099"/>
                </a:solidFill>
                <a:latin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99"/>
                </a:solidFill>
                <a:latin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99"/>
                </a:solidFill>
                <a:latin typeface="Times New Roman" pitchFamily="18" charset="0"/>
              </a:rPr>
              <a:t>giao</a:t>
            </a:r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99"/>
                </a:solidFill>
                <a:latin typeface="Times New Roman" pitchFamily="18" charset="0"/>
              </a:rPr>
              <a:t>hoán</a:t>
            </a:r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:</a:t>
            </a:r>
            <a:endParaRPr lang="en-US" sz="28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2892990" y="2114550"/>
            <a:ext cx="606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V="1">
            <a:off x="2816790" y="2642192"/>
            <a:ext cx="454590" cy="1"/>
          </a:xfrm>
          <a:prstGeom prst="line">
            <a:avLst/>
          </a:prstGeom>
          <a:ln>
            <a:solidFill>
              <a:srgbClr val="160597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solidFill>
                <a:srgbClr val="160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3734670" y="2114550"/>
            <a:ext cx="606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741459" y="2627592"/>
            <a:ext cx="45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 flipV="1">
            <a:off x="3743897" y="2640863"/>
            <a:ext cx="454590" cy="4702"/>
          </a:xfrm>
          <a:prstGeom prst="line">
            <a:avLst/>
          </a:prstGeom>
          <a:ln>
            <a:solidFill>
              <a:srgbClr val="160597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>
              <a:solidFill>
                <a:srgbClr val="160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4699806" y="2133168"/>
            <a:ext cx="606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4652792" y="2620225"/>
            <a:ext cx="378825" cy="2807"/>
          </a:xfrm>
          <a:prstGeom prst="line">
            <a:avLst/>
          </a:prstGeom>
          <a:ln>
            <a:solidFill>
              <a:srgbClr val="160597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solidFill>
                <a:srgbClr val="160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4677385" y="2598002"/>
            <a:ext cx="45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5508244" y="2133167"/>
            <a:ext cx="606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5528777" y="2611659"/>
            <a:ext cx="45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5053654" y="2325529"/>
            <a:ext cx="3598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70" name="Line 18"/>
          <p:cNvSpPr>
            <a:spLocks noChangeShapeType="1"/>
          </p:cNvSpPr>
          <p:nvPr/>
        </p:nvSpPr>
        <p:spPr bwMode="auto">
          <a:xfrm flipV="1">
            <a:off x="5528777" y="2640656"/>
            <a:ext cx="379416" cy="5194"/>
          </a:xfrm>
          <a:prstGeom prst="line">
            <a:avLst/>
          </a:prstGeom>
          <a:ln>
            <a:solidFill>
              <a:srgbClr val="160597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>
              <a:solidFill>
                <a:srgbClr val="160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4199715" y="2318554"/>
            <a:ext cx="60612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47700" y="939788"/>
            <a:ext cx="7848600" cy="95410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922369" y="2617917"/>
            <a:ext cx="45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273990" y="2343150"/>
            <a:ext cx="3598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0813" y="243325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0813" y="243325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60" grpId="0"/>
      <p:bldP spid="61" grpId="0"/>
      <p:bldP spid="63" grpId="0" animBg="1"/>
      <p:bldP spid="64" grpId="0"/>
      <p:bldP spid="65" grpId="0" animBg="1"/>
      <p:bldP spid="66" grpId="0"/>
      <p:bldP spid="67" grpId="0"/>
      <p:bldP spid="68" grpId="0"/>
      <p:bldP spid="69" grpId="0"/>
      <p:bldP spid="70" grpId="0" animBg="1"/>
      <p:bldP spid="71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>
                <a:off x="381000" y="747411"/>
                <a:ext cx="8382000" cy="1732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Hai 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</a:t>
                </a:r>
                <a:r>
                  <a:rPr lang="en-US" altLang="en-US" sz="2400" b="1" dirty="0" smtClean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747411"/>
                <a:ext cx="8382000" cy="1732462"/>
              </a:xfrm>
              <a:prstGeom prst="rect">
                <a:avLst/>
              </a:prstGeom>
              <a:blipFill>
                <a:blip r:embed="rId3"/>
                <a:stretch>
                  <a:fillRect l="-1164" t="-2817" b="-7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18214" y="209550"/>
            <a:ext cx="962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124316" y="2298248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1444348" y="2853124"/>
                <a:ext cx="5275348" cy="62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endParaRPr lang="en-US" altLang="en-US" sz="2400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348" y="2853124"/>
                <a:ext cx="5275348" cy="624466"/>
              </a:xfrm>
              <a:prstGeom prst="rect">
                <a:avLst/>
              </a:prstGeom>
              <a:blipFill>
                <a:blip r:embed="rId4"/>
                <a:stretch>
                  <a:fillRect l="-1850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1467429" y="3378502"/>
                <a:ext cx="4938344" cy="62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endParaRPr lang="en-US" altLang="en-US" sz="2400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429" y="3378502"/>
                <a:ext cx="4938344" cy="624466"/>
              </a:xfrm>
              <a:prstGeom prst="rect">
                <a:avLst/>
              </a:prstGeom>
              <a:blipFill>
                <a:blip r:embed="rId5"/>
                <a:stretch>
                  <a:fillRect l="-1975"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1364388" y="372292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469201" y="3849085"/>
            <a:ext cx="5902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: …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41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3" grpId="0"/>
      <p:bldP spid="54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446554" y="2344644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997731" y="2714506"/>
            <a:ext cx="6755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1748" y="219730"/>
            <a:ext cx="1091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CC0066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CC0066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217954" y="308820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1655615" y="823339"/>
                <a:ext cx="5275348" cy="62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endParaRPr lang="en-US" altLang="en-US" sz="2400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5615" y="823339"/>
                <a:ext cx="5275348" cy="624466"/>
              </a:xfrm>
              <a:prstGeom prst="rect">
                <a:avLst/>
              </a:prstGeom>
              <a:blipFill>
                <a:blip r:embed="rId2"/>
                <a:stretch>
                  <a:fillRect l="-1850"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2"/>
              <p:cNvSpPr txBox="1">
                <a:spLocks noChangeArrowheads="1"/>
              </p:cNvSpPr>
              <p:nvPr/>
            </p:nvSpPr>
            <p:spPr bwMode="auto">
              <a:xfrm>
                <a:off x="1635193" y="1350825"/>
                <a:ext cx="4938344" cy="62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endParaRPr lang="en-US" altLang="en-US" sz="2400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5193" y="1350825"/>
                <a:ext cx="4938344" cy="624466"/>
              </a:xfrm>
              <a:prstGeom prst="rect">
                <a:avLst/>
              </a:prstGeom>
              <a:blipFill>
                <a:blip r:embed="rId3"/>
                <a:stretch>
                  <a:fillRect l="-1852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9537" y="174554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88060" y="3272190"/>
            <a:ext cx="2642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 số gạo trong kho)</a:t>
            </a:r>
            <a:endParaRPr lang="en-US" sz="2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flipH="1">
                <a:off x="2563826" y="3176080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3826" y="3176080"/>
                <a:ext cx="468879" cy="78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7"/>
          <p:cNvSpPr>
            <a:spLocks noChangeArrowheads="1"/>
          </p:cNvSpPr>
          <p:nvPr/>
        </p:nvSpPr>
        <p:spPr bwMode="auto">
          <a:xfrm flipH="1">
            <a:off x="2979312" y="3288741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CC0066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685500" y="3272191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CC0066"/>
                </a:solidFill>
                <a:latin typeface="Times New Roman" pitchFamily="18" charset="0"/>
              </a:rPr>
              <a:t>=</a:t>
            </a:r>
            <a:endParaRPr lang="en-US" sz="32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23408" y="3174441"/>
                <a:ext cx="362092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408" y="3174441"/>
                <a:ext cx="362092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flipH="1">
                <a:off x="4011626" y="3174441"/>
                <a:ext cx="468879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11626" y="3174441"/>
                <a:ext cx="468879" cy="7917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3186430" y="3764748"/>
                <a:ext cx="4495924" cy="719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C0066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C0066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gạo</a:t>
                </a:r>
                <a:r>
                  <a:rPr lang="en-US" sz="24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kho</a:t>
                </a:r>
                <a:endParaRPr lang="en-US" sz="2400" b="1" dirty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430" y="3764748"/>
                <a:ext cx="4495924" cy="719364"/>
              </a:xfrm>
              <a:prstGeom prst="rect">
                <a:avLst/>
              </a:prstGeom>
              <a:blipFill>
                <a:blip r:embed="rId7"/>
                <a:stretch>
                  <a:fillRect l="-2171" b="-93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609296" y="1858202"/>
            <a:ext cx="5902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: …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52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40156255"/>
              </p:ext>
            </p:extLst>
          </p:nvPr>
        </p:nvGraphicFramePr>
        <p:xfrm>
          <a:off x="6762750" y="2738438"/>
          <a:ext cx="114300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2738438"/>
                        <a:ext cx="114300" cy="16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" y="1480134"/>
            <a:ext cx="8458200" cy="83099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2900" y="3050081"/>
            <a:ext cx="8458200" cy="83099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9740" y="2507605"/>
            <a:ext cx="3019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*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giao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hoán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136198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94158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*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Cách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phép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cộng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phân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mẫu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136198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38678" y="204222"/>
            <a:ext cx="5447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7789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657600" y="2858966"/>
            <a:ext cx="182880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984" y="2876305"/>
            <a:ext cx="640080" cy="1588"/>
          </a:xfrm>
          <a:prstGeom prst="line">
            <a:avLst/>
          </a:prstGeom>
          <a:ln w="190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BF329852-5AC0-43ED-9681-63261A3E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5735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136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sz="3200" b="1" dirty="0">
                <a:solidFill>
                  <a:srgbClr val="136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CHĂM NGOAN, HỌC </a:t>
            </a:r>
            <a:r>
              <a:rPr lang="en-US" sz="3200" b="1" dirty="0" smtClean="0">
                <a:solidFill>
                  <a:srgbClr val="136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GIỎI!</a:t>
            </a:r>
            <a:endParaRPr lang="en-US" sz="3200" b="1" dirty="0">
              <a:solidFill>
                <a:srgbClr val="1361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80975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762000" y="879868"/>
            <a:ext cx="7503937" cy="5847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Arial" charset="0"/>
              </a:rPr>
              <a:t>Điền</a:t>
            </a:r>
            <a:r>
              <a:rPr lang="en-US" sz="32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Arial" charset="0"/>
              </a:rPr>
              <a:t>dấu</a:t>
            </a:r>
            <a:r>
              <a:rPr lang="en-US" sz="32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Arial" charset="0"/>
              </a:rPr>
              <a:t>thích</a:t>
            </a:r>
            <a:r>
              <a:rPr lang="en-US" sz="32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Arial" charset="0"/>
              </a:rPr>
              <a:t>hợp</a:t>
            </a:r>
            <a:r>
              <a:rPr lang="en-US" sz="32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Arial" charset="0"/>
              </a:rPr>
              <a:t>vào</a:t>
            </a:r>
            <a:r>
              <a:rPr lang="en-US" sz="3200" dirty="0">
                <a:solidFill>
                  <a:srgbClr val="3333FF"/>
                </a:solidFill>
                <a:latin typeface="Arial" charset="0"/>
              </a:rPr>
              <a:t> ô </a:t>
            </a:r>
            <a:r>
              <a:rPr lang="en-US" sz="3200" dirty="0" err="1">
                <a:solidFill>
                  <a:srgbClr val="3333FF"/>
                </a:solidFill>
                <a:latin typeface="Arial" charset="0"/>
              </a:rPr>
              <a:t>trống</a:t>
            </a:r>
            <a:r>
              <a:rPr lang="en-US" sz="3200" dirty="0">
                <a:solidFill>
                  <a:srgbClr val="3333FF"/>
                </a:solidFill>
                <a:latin typeface="Arial" charset="0"/>
              </a:rPr>
              <a:t> (&gt;, &lt;, </a:t>
            </a:r>
            <a:r>
              <a:rPr lang="en-US" sz="3200" dirty="0" smtClean="0">
                <a:solidFill>
                  <a:srgbClr val="3333FF"/>
                </a:solidFill>
                <a:latin typeface="Arial" charset="0"/>
              </a:rPr>
              <a:t>=)</a:t>
            </a:r>
            <a:endParaRPr lang="en-US" sz="32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2971800" y="1515159"/>
            <a:ext cx="565331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 5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524000" y="2171700"/>
            <a:ext cx="41433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0" rIns="91420" bIns="45710"/>
          <a:lstStyle/>
          <a:p>
            <a:pPr>
              <a:defRPr/>
            </a:pP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971800" y="2171700"/>
            <a:ext cx="5334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0" rIns="91420" bIns="45710"/>
          <a:lstStyle/>
          <a:p>
            <a:pPr>
              <a:defRPr/>
            </a:pP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001962" y="1454419"/>
            <a:ext cx="457199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0" tIns="45710" rIns="91420" bIns="4571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251070" y="1802309"/>
            <a:ext cx="655638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charset="0"/>
              </a:rPr>
              <a:t>&lt;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508920" y="1451684"/>
            <a:ext cx="493712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0" tIns="45710" rIns="91420" bIns="4571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38199" y="1828800"/>
            <a:ext cx="744539" cy="7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a.</a:t>
            </a:r>
            <a:endParaRPr lang="en-US" sz="4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274" name="Text Box 27"/>
          <p:cNvSpPr txBox="1">
            <a:spLocks noChangeArrowheads="1"/>
          </p:cNvSpPr>
          <p:nvPr/>
        </p:nvSpPr>
        <p:spPr bwMode="auto">
          <a:xfrm>
            <a:off x="5944236" y="1862762"/>
            <a:ext cx="60325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 </a:t>
            </a: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7391411" y="2228850"/>
            <a:ext cx="47307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0" rIns="91420" bIns="45710"/>
          <a:lstStyle/>
          <a:p>
            <a:pPr>
              <a:defRPr/>
            </a:pP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7359469" y="1510695"/>
            <a:ext cx="46355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charset="0"/>
              </a:rPr>
              <a:t>5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7372895" y="2247482"/>
            <a:ext cx="446088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charset="0"/>
              </a:rPr>
              <a:t>5</a:t>
            </a: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6705611" y="1885960"/>
            <a:ext cx="51752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=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334000" y="1808570"/>
            <a:ext cx="686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b.</a:t>
            </a:r>
            <a:endParaRPr lang="en-US" sz="44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1600211" y="3730229"/>
            <a:ext cx="47307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0" rIns="91420" bIns="45710"/>
          <a:lstStyle/>
          <a:p>
            <a:pPr>
              <a:defRPr/>
            </a:pP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1600201" y="3714760"/>
            <a:ext cx="46355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2882911" y="3761355"/>
            <a:ext cx="47307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0" rIns="91420" bIns="45710"/>
          <a:lstStyle/>
          <a:p>
            <a:pPr>
              <a:defRPr/>
            </a:pP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2870012" y="2952750"/>
            <a:ext cx="49885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9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2895600" y="3803036"/>
            <a:ext cx="46355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7</a:t>
            </a: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1600201" y="3026476"/>
            <a:ext cx="46355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9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838210" y="3237320"/>
            <a:ext cx="6559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c.</a:t>
            </a:r>
            <a:endParaRPr lang="en-US" sz="44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1" name="Text Box 38"/>
          <p:cNvSpPr txBox="1">
            <a:spLocks noChangeArrowheads="1"/>
          </p:cNvSpPr>
          <p:nvPr/>
        </p:nvSpPr>
        <p:spPr bwMode="auto">
          <a:xfrm>
            <a:off x="6858010" y="3371860"/>
            <a:ext cx="51488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&lt;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334000" y="3351620"/>
            <a:ext cx="686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d.</a:t>
            </a:r>
            <a:endParaRPr lang="en-US" sz="44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8" name="Text Box 29"/>
          <p:cNvSpPr txBox="1">
            <a:spLocks noChangeArrowheads="1"/>
          </p:cNvSpPr>
          <p:nvPr/>
        </p:nvSpPr>
        <p:spPr bwMode="auto">
          <a:xfrm>
            <a:off x="1524001" y="2228860"/>
            <a:ext cx="46355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charset="0"/>
              </a:rPr>
              <a:t>5</a:t>
            </a:r>
          </a:p>
        </p:txBody>
      </p:sp>
      <p:sp>
        <p:nvSpPr>
          <p:cNvPr id="103" name="Text Box 38"/>
          <p:cNvSpPr txBox="1">
            <a:spLocks noChangeArrowheads="1"/>
          </p:cNvSpPr>
          <p:nvPr/>
        </p:nvSpPr>
        <p:spPr bwMode="auto">
          <a:xfrm>
            <a:off x="2286010" y="3429010"/>
            <a:ext cx="514885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20" tIns="45710" rIns="91420" bIns="4571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Arial" charset="0"/>
              </a:rPr>
              <a:t>&gt;</a:t>
            </a:r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2224087" y="1976824"/>
            <a:ext cx="685800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11292" name="Text Box 62"/>
          <p:cNvSpPr txBox="1">
            <a:spLocks noChangeArrowheads="1"/>
          </p:cNvSpPr>
          <p:nvPr/>
        </p:nvSpPr>
        <p:spPr bwMode="auto">
          <a:xfrm>
            <a:off x="8077200" y="2571751"/>
            <a:ext cx="4572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3551" name="Text Box 63"/>
          <p:cNvSpPr txBox="1">
            <a:spLocks noChangeArrowheads="1"/>
          </p:cNvSpPr>
          <p:nvPr/>
        </p:nvSpPr>
        <p:spPr bwMode="auto">
          <a:xfrm>
            <a:off x="6705600" y="2000251"/>
            <a:ext cx="609600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3552" name="Text Box 64"/>
          <p:cNvSpPr txBox="1">
            <a:spLocks noChangeArrowheads="1"/>
          </p:cNvSpPr>
          <p:nvPr/>
        </p:nvSpPr>
        <p:spPr bwMode="auto">
          <a:xfrm>
            <a:off x="2209800" y="3543301"/>
            <a:ext cx="609600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6858000" y="3486151"/>
            <a:ext cx="609600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3554" name="Text Box 66"/>
          <p:cNvSpPr txBox="1">
            <a:spLocks noChangeArrowheads="1"/>
          </p:cNvSpPr>
          <p:nvPr/>
        </p:nvSpPr>
        <p:spPr bwMode="auto">
          <a:xfrm>
            <a:off x="6172200" y="1943101"/>
            <a:ext cx="381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63555" name="Text Box 67"/>
          <p:cNvSpPr txBox="1">
            <a:spLocks noChangeArrowheads="1"/>
          </p:cNvSpPr>
          <p:nvPr/>
        </p:nvSpPr>
        <p:spPr bwMode="auto">
          <a:xfrm>
            <a:off x="6211019" y="3072642"/>
            <a:ext cx="5334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r>
              <a:rPr lang="en-US" sz="4400">
                <a:solidFill>
                  <a:schemeClr val="hlink"/>
                </a:solidFill>
                <a:latin typeface="Arial" charset="0"/>
              </a:rPr>
              <a:t>3</a:t>
            </a:r>
          </a:p>
          <a:p>
            <a:r>
              <a:rPr lang="en-US" sz="4400">
                <a:solidFill>
                  <a:schemeClr val="hlink"/>
                </a:solidFill>
                <a:latin typeface="Arial" charset="0"/>
              </a:rPr>
              <a:t>5</a:t>
            </a:r>
          </a:p>
        </p:txBody>
      </p:sp>
      <p:sp>
        <p:nvSpPr>
          <p:cNvPr id="63556" name="Line 68"/>
          <p:cNvSpPr>
            <a:spLocks noChangeShapeType="1"/>
          </p:cNvSpPr>
          <p:nvPr/>
        </p:nvSpPr>
        <p:spPr bwMode="auto">
          <a:xfrm>
            <a:off x="6134819" y="381373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0" tIns="45710" rIns="91420" bIns="45710"/>
          <a:lstStyle/>
          <a:p>
            <a:endParaRPr lang="en-US"/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7620000" y="3429010"/>
            <a:ext cx="6096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0" tIns="45710" rIns="91420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95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22" grpId="0"/>
      <p:bldP spid="21" grpId="0"/>
      <p:bldP spid="24" grpId="0"/>
      <p:bldP spid="31" grpId="0"/>
      <p:bldP spid="41" grpId="0"/>
      <p:bldP spid="42" grpId="0"/>
      <p:bldP spid="51" grpId="0"/>
      <p:bldP spid="59" grpId="0"/>
      <p:bldP spid="61" grpId="0"/>
      <p:bldP spid="62" grpId="0"/>
      <p:bldP spid="64" grpId="0"/>
      <p:bldP spid="69" grpId="0"/>
      <p:bldP spid="87" grpId="0"/>
      <p:bldP spid="88" grpId="0"/>
      <p:bldP spid="63549" grpId="0" animBg="1"/>
      <p:bldP spid="63551" grpId="0" animBg="1"/>
      <p:bldP spid="63552" grpId="0" animBg="1"/>
      <p:bldP spid="63553" grpId="0" animBg="1"/>
      <p:bldP spid="63554" grpId="0"/>
      <p:bldP spid="63555" grpId="0"/>
      <p:bldP spid="63556" grpId="0" animBg="1"/>
      <p:bldP spid="635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80975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1950"/>
            <a:ext cx="7644012" cy="3602525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326" y="886420"/>
            <a:ext cx="5450680" cy="343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7006" y="2640643"/>
            <a:ext cx="5334000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cộng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phân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số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57873" y="2876305"/>
            <a:ext cx="182880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984" y="2876305"/>
            <a:ext cx="640080" cy="1588"/>
          </a:xfrm>
          <a:prstGeom prst="line">
            <a:avLst/>
          </a:prstGeom>
          <a:ln w="190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74510" y="1635331"/>
            <a:ext cx="147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376788"/>
            <a:ext cx="784860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phép cộng 2 phân số cùng mẫu số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 cộng 2 phân số cùng mẫu 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     - </a:t>
            </a:r>
            <a:r>
              <a:rPr lang="vi-VN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Nhận biết tính chất giao hoán của phép cộng 2 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           </a:t>
            </a:r>
            <a:r>
              <a:rPr lang="vi-VN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phân số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     - </a:t>
            </a:r>
            <a:r>
              <a:rPr lang="pt-BR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Áp 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 kỹ năng cộng phân số cùng mẫu số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 để làm các bài </a:t>
            </a:r>
            <a:r>
              <a:rPr lang="pt-BR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tập.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819150"/>
            <a:ext cx="4572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YÊU CẦU CẦN ĐẠT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486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895350"/>
            <a:ext cx="85344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 dụ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Có một băng giấy, bạn Nam tô màu            băng</a:t>
            </a:r>
          </a:p>
          <a:p>
            <a:pPr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giấy, sau đó Nam tô màu tiếp           băng giấy.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đã tô màu bao nhiêu phần của băng giấy ?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067550" y="768350"/>
            <a:ext cx="612775" cy="1019175"/>
            <a:chOff x="3830" y="1804"/>
            <a:chExt cx="320" cy="642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830" y="1804"/>
              <a:ext cx="320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30" y="2116"/>
              <a:ext cx="293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033963" y="1619250"/>
            <a:ext cx="614362" cy="1019175"/>
            <a:chOff x="3830" y="1804"/>
            <a:chExt cx="320" cy="642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830" y="1804"/>
              <a:ext cx="320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30" y="2116"/>
              <a:ext cx="293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bg2">
                    <a:lumMod val="50000"/>
                  </a:schemeClr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3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91668" y="1139605"/>
            <a:ext cx="6152132" cy="108585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6037832" y="1139605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6781800" y="1139605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 dirty="0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3751832" y="1139605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2206812" y="1139605"/>
            <a:ext cx="2102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4513832" y="1139605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2989832" y="1139605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5275832" y="1139605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2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6874133"/>
              </p:ext>
            </p:extLst>
          </p:nvPr>
        </p:nvGraphicFramePr>
        <p:xfrm>
          <a:off x="2818382" y="1307484"/>
          <a:ext cx="114300" cy="16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382" y="1307484"/>
                        <a:ext cx="114300" cy="163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884966"/>
              </p:ext>
            </p:extLst>
          </p:nvPr>
        </p:nvGraphicFramePr>
        <p:xfrm>
          <a:off x="7009382" y="1307484"/>
          <a:ext cx="114300" cy="16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382" y="1307484"/>
                        <a:ext cx="114300" cy="163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29890" y="1139605"/>
            <a:ext cx="880110" cy="1085850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168884" y="1139607"/>
            <a:ext cx="841016" cy="1085850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495800" y="1139605"/>
            <a:ext cx="762000" cy="1085850"/>
          </a:xfrm>
          <a:prstGeom prst="rect">
            <a:avLst/>
          </a:prstGeom>
          <a:solidFill>
            <a:srgbClr val="EF1FE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733800" y="1139605"/>
            <a:ext cx="762000" cy="1085850"/>
          </a:xfrm>
          <a:prstGeom prst="rect">
            <a:avLst/>
          </a:prstGeom>
          <a:solidFill>
            <a:srgbClr val="EF1FE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  <p:sp>
        <p:nvSpPr>
          <p:cNvPr id="23" name="AutoShape 19"/>
          <p:cNvSpPr>
            <a:spLocks/>
          </p:cNvSpPr>
          <p:nvPr/>
        </p:nvSpPr>
        <p:spPr bwMode="auto">
          <a:xfrm rot="5400000">
            <a:off x="3143250" y="-1032095"/>
            <a:ext cx="342902" cy="3886200"/>
          </a:xfrm>
          <a:prstGeom prst="leftBrace">
            <a:avLst>
              <a:gd name="adj1" fmla="val 84722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24" name="AutoShape 20"/>
          <p:cNvSpPr>
            <a:spLocks/>
          </p:cNvSpPr>
          <p:nvPr/>
        </p:nvSpPr>
        <p:spPr bwMode="auto">
          <a:xfrm rot="5400000">
            <a:off x="2400809" y="1235364"/>
            <a:ext cx="285750" cy="2380232"/>
          </a:xfrm>
          <a:prstGeom prst="rightBrace">
            <a:avLst>
              <a:gd name="adj1" fmla="val 6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5" name="AutoShape 21"/>
          <p:cNvSpPr>
            <a:spLocks/>
          </p:cNvSpPr>
          <p:nvPr/>
        </p:nvSpPr>
        <p:spPr bwMode="auto">
          <a:xfrm rot="5400000">
            <a:off x="4370957" y="1663480"/>
            <a:ext cx="285750" cy="1524000"/>
          </a:xfrm>
          <a:prstGeom prst="rightBrace">
            <a:avLst>
              <a:gd name="adj1" fmla="val 4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124200" y="209550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30995"/>
                </a:solidFill>
              </a:rPr>
              <a:t>?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353568" y="1139607"/>
            <a:ext cx="800100" cy="1085850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24714" y="2584846"/>
                <a:ext cx="437940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14" y="2584846"/>
                <a:ext cx="437940" cy="786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337365" y="2532968"/>
                <a:ext cx="31687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365" y="2532968"/>
                <a:ext cx="316870" cy="786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6019800" y="3422372"/>
                <a:ext cx="481222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422372"/>
                <a:ext cx="481222" cy="901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6977273" y="3422372"/>
                <a:ext cx="316870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73" y="3422372"/>
                <a:ext cx="316870" cy="901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286000" y="3682470"/>
            <a:ext cx="51314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490136" y="3620914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536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18" grpId="0" animBg="1"/>
      <p:bldP spid="2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7713" y="590949"/>
                <a:ext cx="481222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130995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13" y="590949"/>
                <a:ext cx="481222" cy="901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2206" y="593329"/>
                <a:ext cx="316870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130995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06" y="593329"/>
                <a:ext cx="316870" cy="901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8180" y="784592"/>
            <a:ext cx="4871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82578" y="726248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+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1713" y="1761234"/>
            <a:ext cx="1281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4648" y="1555409"/>
                <a:ext cx="481222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130995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48" y="1555409"/>
                <a:ext cx="481222" cy="901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99142" y="1565103"/>
                <a:ext cx="316870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130995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42" y="1565103"/>
                <a:ext cx="316870" cy="901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31152" y="1766905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411460" y="1761234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569088" y="1534587"/>
            <a:ext cx="524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30995"/>
                </a:solidFill>
              </a:rPr>
              <a:t>2 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56590" y="2044490"/>
            <a:ext cx="1023124" cy="0"/>
          </a:xfrm>
          <a:prstGeom prst="line">
            <a:avLst/>
          </a:prstGeom>
          <a:ln w="28575">
            <a:solidFill>
              <a:srgbClr val="000099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b="1">
              <a:solidFill>
                <a:srgbClr val="130995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220441" y="2013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30995"/>
                </a:solidFill>
              </a:rPr>
              <a:t>8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64513" y="1712632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75857" y="1515751"/>
                <a:ext cx="485154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130995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857" y="1515751"/>
                <a:ext cx="485154" cy="910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831170" y="1555409"/>
            <a:ext cx="407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30995"/>
                </a:solidFill>
              </a:rPr>
              <a:t>3 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178811" y="1548695"/>
            <a:ext cx="407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30995"/>
                </a:solidFill>
              </a:rPr>
              <a:t>+ 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39041" y="2846094"/>
            <a:ext cx="7620000" cy="83099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  Muốn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7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 animBg="1"/>
      <p:bldP spid="19" grpId="0"/>
      <p:bldP spid="25" grpId="0"/>
      <p:bldP spid="26" grpId="0"/>
      <p:bldP spid="27" grpId="0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63569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505</Words>
  <Application>Microsoft Office PowerPoint</Application>
  <PresentationFormat>On-screen Show (16:9)</PresentationFormat>
  <Paragraphs>176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宋体</vt:lpstr>
      <vt:lpstr>Angsana New</vt:lpstr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Admin</cp:lastModifiedBy>
  <cp:revision>15</cp:revision>
  <dcterms:created xsi:type="dcterms:W3CDTF">2014-02-10T10:41:00Z</dcterms:created>
  <dcterms:modified xsi:type="dcterms:W3CDTF">2023-02-17T09:15:54Z</dcterms:modified>
  <cp:category>更多资源关注@好教师</cp:category>
</cp:coreProperties>
</file>