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notesSlides/notesSlide20.xml" ContentType="application/vnd.openxmlformats-officedocument.presentationml.notesSlide+xml"/>
  <Override PartName="/ppt/tags/tag62.xml" ContentType="application/vnd.openxmlformats-officedocument.presentationml.tags+xml"/>
  <Override PartName="/ppt/notesSlides/notesSlide21.xml" ContentType="application/vnd.openxmlformats-officedocument.presentationml.notesSlide+xml"/>
  <Override PartName="/ppt/tags/tag63.xml" ContentType="application/vnd.openxmlformats-officedocument.presentationml.tags+xml"/>
  <Override PartName="/ppt/notesSlides/notesSlide2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5.xml" ContentType="application/vnd.openxmlformats-officedocument.presentationml.notesSlide+xml"/>
  <Override PartName="/ppt/tags/tag71.xml" ContentType="application/vnd.openxmlformats-officedocument.presentationml.tags+xml"/>
  <Override PartName="/ppt/notesSlides/notesSlide26.xml" ContentType="application/vnd.openxmlformats-officedocument.presentationml.notesSlide+xml"/>
  <Override PartName="/ppt/tags/tag72.xml" ContentType="application/vnd.openxmlformats-officedocument.presentationml.tags+xml"/>
  <Override PartName="/ppt/notesSlides/notesSlide27.xml" ContentType="application/vnd.openxmlformats-officedocument.presentationml.notesSlide+xml"/>
  <Override PartName="/ppt/tags/tag73.xml" ContentType="application/vnd.openxmlformats-officedocument.presentationml.tags+xml"/>
  <Override PartName="/ppt/notesSlides/notesSlide28.xml" ContentType="application/vnd.openxmlformats-officedocument.presentationml.notesSlide+xml"/>
  <Override PartName="/ppt/tags/tag74.xml" ContentType="application/vnd.openxmlformats-officedocument.presentationml.tags+xml"/>
  <Override PartName="/ppt/notesSlides/notesSlide29.xml" ContentType="application/vnd.openxmlformats-officedocument.presentationml.notesSlide+xml"/>
  <Override PartName="/ppt/tags/tag75.xml" ContentType="application/vnd.openxmlformats-officedocument.presentationml.tags+xml"/>
  <Override PartName="/ppt/notesSlides/notesSlide30.xml" ContentType="application/vnd.openxmlformats-officedocument.presentationml.notesSlide+xml"/>
  <Override PartName="/ppt/tags/tag76.xml" ContentType="application/vnd.openxmlformats-officedocument.presentationml.tags+xml"/>
  <Override PartName="/ppt/notesSlides/notesSlide31.xml" ContentType="application/vnd.openxmlformats-officedocument.presentationml.notesSlide+xml"/>
  <Override PartName="/ppt/tags/tag77.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72" r:id="rId3"/>
    <p:sldId id="287" r:id="rId4"/>
    <p:sldId id="288" r:id="rId5"/>
    <p:sldId id="257" r:id="rId6"/>
    <p:sldId id="290" r:id="rId7"/>
    <p:sldId id="289" r:id="rId8"/>
    <p:sldId id="291" r:id="rId9"/>
    <p:sldId id="275" r:id="rId10"/>
    <p:sldId id="292" r:id="rId11"/>
    <p:sldId id="276" r:id="rId12"/>
    <p:sldId id="293" r:id="rId13"/>
    <p:sldId id="277" r:id="rId14"/>
    <p:sldId id="278" r:id="rId15"/>
    <p:sldId id="279" r:id="rId16"/>
    <p:sldId id="280" r:id="rId17"/>
    <p:sldId id="294" r:id="rId18"/>
    <p:sldId id="281" r:id="rId19"/>
    <p:sldId id="262" r:id="rId20"/>
    <p:sldId id="295" r:id="rId21"/>
    <p:sldId id="296" r:id="rId22"/>
    <p:sldId id="297" r:id="rId23"/>
    <p:sldId id="298" r:id="rId24"/>
    <p:sldId id="264" r:id="rId25"/>
    <p:sldId id="299" r:id="rId26"/>
    <p:sldId id="265" r:id="rId27"/>
    <p:sldId id="300" r:id="rId28"/>
    <p:sldId id="266" r:id="rId29"/>
    <p:sldId id="282" r:id="rId30"/>
    <p:sldId id="283" r:id="rId31"/>
    <p:sldId id="301" r:id="rId32"/>
    <p:sldId id="285" r:id="rId33"/>
    <p:sldId id="274" r:id="rId34"/>
  </p:sldIdLst>
  <p:sldSz cx="12192000" cy="6858000"/>
  <p:notesSz cx="6858000" cy="9144000"/>
  <p:embeddedFontLst>
    <p:embeddedFont>
      <p:font typeface="#9Slide05 Aphrodite Pro" panose="020B0604020202020204" charset="0"/>
      <p:regular r:id="rId36"/>
    </p:embeddedFont>
    <p:embeddedFont>
      <p:font typeface="宋体" panose="02010600030101010101" pitchFamily="2" charset="-122"/>
      <p:regular r:id="rId37"/>
    </p:embeddedFont>
    <p:embeddedFont>
      <p:font typeface="Tahoma" panose="020B0604030504040204" pitchFamily="34" charset="0"/>
      <p:regular r:id="rId38"/>
      <p:bold r:id="rId39"/>
    </p:embeddedFont>
    <p:embeddedFont>
      <p:font typeface="UVF Valentine" panose="020B0604020202020204" charset="0"/>
      <p:regular r:id="rId40"/>
    </p:embeddedFont>
    <p:embeddedFont>
      <p:font typeface="Century Gothic" panose="020B0502020202020204" pitchFamily="34" charset="0"/>
      <p:regular r:id="rId41"/>
      <p:bold r:id="rId42"/>
      <p:italic r:id="rId43"/>
      <p:boldItalic r:id="rId44"/>
    </p:embeddedFont>
    <p:embeddedFont>
      <p:font typeface="#9Slide03 AmpleSoft Bold" panose="020B0604020202020204" charset="0"/>
      <p:regular r:id="rId45"/>
    </p:embeddedFont>
    <p:embeddedFont>
      <p:font typeface="Aachen" panose="02020500000000000000" charset="0"/>
      <p:bold r:id="rId46"/>
    </p:embeddedFont>
    <p:embeddedFont>
      <p:font typeface="#9Slide03 Jura Bold" panose="020B0604020202020204" charset="0"/>
      <p:bold r:id="rId47"/>
    </p:embeddedFont>
    <p:embeddedFont>
      <p:font typeface="Calibri" panose="020F0502020204030204" pitchFamily="34" charset="0"/>
      <p:regular r:id="rId48"/>
      <p:bold r:id="rId49"/>
      <p:italic r:id="rId50"/>
      <p:boldItalic r:id="rId51"/>
    </p:embeddedFont>
    <p:embeddedFont>
      <p:font typeface="#9Slide05 Claudia" panose="020B0604020202020204" charset="0"/>
      <p:regular r:id="rId52"/>
    </p:embeddedFont>
    <p:embeddedFont>
      <p:font typeface="#9Slide07 Stormtrooper" panose="020B0604020202020204" charset="0"/>
      <p:regular r:id="rId53"/>
    </p:embeddedFont>
    <p:embeddedFont>
      <p:font typeface="黑体" panose="020B0604020202020204" charset="-122"/>
      <p:regular r:id="rId54"/>
    </p:embeddedFont>
    <p:embeddedFont>
      <p:font typeface="#9Slide05 Bodega Script" panose="020B0604020202020204" charset="0"/>
      <p:regular r:id="rId55"/>
    </p:embeddedFont>
    <p:embeddedFont>
      <p:font typeface="#9Slide03 AmpleSoft" panose="020B0604020202020204" charset="0"/>
      <p:regular r:id="rId5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323F"/>
    <a:srgbClr val="E6AC35"/>
    <a:srgbClr val="BABD3D"/>
    <a:srgbClr val="7B5A17"/>
    <a:srgbClr val="8B8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979" autoAdjust="0"/>
  </p:normalViewPr>
  <p:slideViewPr>
    <p:cSldViewPr snapToGrid="0">
      <p:cViewPr varScale="1">
        <p:scale>
          <a:sx n="68" d="100"/>
          <a:sy n="68" d="100"/>
        </p:scale>
        <p:origin x="76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4CCA6-6EA6-4EEA-A4EB-59FEDC1331C9}" type="datetimeFigureOut">
              <a:rPr lang="zh-CN" altLang="en-US" smtClean="0"/>
              <a:t>2023/2/15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A43CB-8CD8-481B-826F-9EA9627E8B14}" type="slidenum">
              <a:rPr lang="zh-CN" altLang="en-US" smtClean="0"/>
              <a:t>‹#›</a:t>
            </a:fld>
            <a:endParaRPr lang="zh-CN" altLang="en-US"/>
          </a:p>
        </p:txBody>
      </p:sp>
    </p:spTree>
    <p:extLst>
      <p:ext uri="{BB962C8B-B14F-4D97-AF65-F5344CB8AC3E}">
        <p14:creationId xmlns:p14="http://schemas.microsoft.com/office/powerpoint/2010/main" val="420117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a:t>
            </a:fld>
            <a:endParaRPr lang="zh-CN" altLang="en-US"/>
          </a:p>
        </p:txBody>
      </p:sp>
    </p:spTree>
    <p:extLst>
      <p:ext uri="{BB962C8B-B14F-4D97-AF65-F5344CB8AC3E}">
        <p14:creationId xmlns:p14="http://schemas.microsoft.com/office/powerpoint/2010/main" val="50913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11</a:t>
            </a:fld>
            <a:endParaRPr lang="zh-CN" altLang="en-US"/>
          </a:p>
        </p:txBody>
      </p:sp>
    </p:spTree>
    <p:extLst>
      <p:ext uri="{BB962C8B-B14F-4D97-AF65-F5344CB8AC3E}">
        <p14:creationId xmlns:p14="http://schemas.microsoft.com/office/powerpoint/2010/main" val="4155633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12</a:t>
            </a:fld>
            <a:endParaRPr lang="zh-CN" altLang="en-US"/>
          </a:p>
        </p:txBody>
      </p:sp>
    </p:spTree>
    <p:extLst>
      <p:ext uri="{BB962C8B-B14F-4D97-AF65-F5344CB8AC3E}">
        <p14:creationId xmlns:p14="http://schemas.microsoft.com/office/powerpoint/2010/main" val="373044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13</a:t>
            </a:fld>
            <a:endParaRPr lang="zh-CN" altLang="en-US"/>
          </a:p>
        </p:txBody>
      </p:sp>
    </p:spTree>
    <p:extLst>
      <p:ext uri="{BB962C8B-B14F-4D97-AF65-F5344CB8AC3E}">
        <p14:creationId xmlns:p14="http://schemas.microsoft.com/office/powerpoint/2010/main" val="293694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14</a:t>
            </a:fld>
            <a:endParaRPr lang="zh-CN" altLang="en-US"/>
          </a:p>
        </p:txBody>
      </p:sp>
    </p:spTree>
    <p:extLst>
      <p:ext uri="{BB962C8B-B14F-4D97-AF65-F5344CB8AC3E}">
        <p14:creationId xmlns:p14="http://schemas.microsoft.com/office/powerpoint/2010/main" val="2521670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15</a:t>
            </a:fld>
            <a:endParaRPr lang="zh-CN" altLang="en-US"/>
          </a:p>
        </p:txBody>
      </p:sp>
    </p:spTree>
    <p:extLst>
      <p:ext uri="{BB962C8B-B14F-4D97-AF65-F5344CB8AC3E}">
        <p14:creationId xmlns:p14="http://schemas.microsoft.com/office/powerpoint/2010/main" val="2716237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16</a:t>
            </a:fld>
            <a:endParaRPr lang="zh-CN" altLang="en-US"/>
          </a:p>
        </p:txBody>
      </p:sp>
    </p:spTree>
    <p:extLst>
      <p:ext uri="{BB962C8B-B14F-4D97-AF65-F5344CB8AC3E}">
        <p14:creationId xmlns:p14="http://schemas.microsoft.com/office/powerpoint/2010/main" val="3510487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3961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18</a:t>
            </a:fld>
            <a:endParaRPr lang="zh-CN" altLang="en-US"/>
          </a:p>
        </p:txBody>
      </p:sp>
    </p:spTree>
    <p:extLst>
      <p:ext uri="{BB962C8B-B14F-4D97-AF65-F5344CB8AC3E}">
        <p14:creationId xmlns:p14="http://schemas.microsoft.com/office/powerpoint/2010/main" val="167649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E20F667F-C8F0-47CD-BD54-79112A20AE84}" type="slidenum">
              <a:rPr lang="zh-CN" altLang="en-US" sz="1200">
                <a:latin typeface="Calibri" pitchFamily="34" charset="0"/>
                <a:ea typeface="宋体" pitchFamily="2" charset="-122"/>
              </a:rPr>
              <a:t>19</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836102864"/>
      </p:ext>
    </p:extLst>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719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2</a:t>
            </a:fld>
            <a:endParaRPr lang="zh-CN" altLang="en-US"/>
          </a:p>
        </p:txBody>
      </p:sp>
    </p:spTree>
    <p:extLst>
      <p:ext uri="{BB962C8B-B14F-4D97-AF65-F5344CB8AC3E}">
        <p14:creationId xmlns:p14="http://schemas.microsoft.com/office/powerpoint/2010/main" val="1236294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977112480"/>
      </p:ext>
    </p:extLst>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345359869"/>
      </p:ext>
    </p:extLst>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1271202319"/>
      </p:ext>
    </p:extLst>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9AAC8EF5-6E2D-4CEF-992C-421B83692790}" type="slidenum">
              <a:rPr lang="zh-CN" altLang="en-US" sz="1200">
                <a:latin typeface="Calibri" pitchFamily="34" charset="0"/>
                <a:ea typeface="宋体" pitchFamily="2" charset="-122"/>
              </a:rPr>
              <a:t>24</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986227548"/>
      </p:ext>
    </p:extLst>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313671063"/>
      </p:ext>
    </p:extLst>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26</a:t>
            </a:fld>
            <a:endParaRPr lang="zh-CN" altLang="en-US"/>
          </a:p>
        </p:txBody>
      </p:sp>
    </p:spTree>
    <p:extLst>
      <p:ext uri="{BB962C8B-B14F-4D97-AF65-F5344CB8AC3E}">
        <p14:creationId xmlns:p14="http://schemas.microsoft.com/office/powerpoint/2010/main" val="174694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711475317"/>
      </p:ext>
    </p:extLst>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28</a:t>
            </a:fld>
            <a:endParaRPr lang="zh-CN" altLang="en-US"/>
          </a:p>
        </p:txBody>
      </p:sp>
    </p:spTree>
    <p:extLst>
      <p:ext uri="{BB962C8B-B14F-4D97-AF65-F5344CB8AC3E}">
        <p14:creationId xmlns:p14="http://schemas.microsoft.com/office/powerpoint/2010/main" val="3639791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29</a:t>
            </a:fld>
            <a:endParaRPr lang="zh-CN" altLang="en-US"/>
          </a:p>
        </p:txBody>
      </p:sp>
    </p:spTree>
    <p:extLst>
      <p:ext uri="{BB962C8B-B14F-4D97-AF65-F5344CB8AC3E}">
        <p14:creationId xmlns:p14="http://schemas.microsoft.com/office/powerpoint/2010/main" val="4287293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30</a:t>
            </a:fld>
            <a:endParaRPr lang="zh-CN" altLang="en-US"/>
          </a:p>
        </p:txBody>
      </p:sp>
    </p:spTree>
    <p:extLst>
      <p:ext uri="{BB962C8B-B14F-4D97-AF65-F5344CB8AC3E}">
        <p14:creationId xmlns:p14="http://schemas.microsoft.com/office/powerpoint/2010/main" val="43176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3</a:t>
            </a:fld>
            <a:endParaRPr lang="zh-CN" altLang="en-US"/>
          </a:p>
        </p:txBody>
      </p:sp>
    </p:spTree>
    <p:extLst>
      <p:ext uri="{BB962C8B-B14F-4D97-AF65-F5344CB8AC3E}">
        <p14:creationId xmlns:p14="http://schemas.microsoft.com/office/powerpoint/2010/main" val="2018755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31</a:t>
            </a:fld>
            <a:endParaRPr lang="zh-CN" altLang="en-US"/>
          </a:p>
        </p:txBody>
      </p:sp>
    </p:spTree>
    <p:extLst>
      <p:ext uri="{BB962C8B-B14F-4D97-AF65-F5344CB8AC3E}">
        <p14:creationId xmlns:p14="http://schemas.microsoft.com/office/powerpoint/2010/main" val="1147695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32</a:t>
            </a:fld>
            <a:endParaRPr lang="zh-CN" altLang="en-US"/>
          </a:p>
        </p:txBody>
      </p:sp>
    </p:spTree>
    <p:extLst>
      <p:ext uri="{BB962C8B-B14F-4D97-AF65-F5344CB8AC3E}">
        <p14:creationId xmlns:p14="http://schemas.microsoft.com/office/powerpoint/2010/main" val="2628365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B7E48943-C09B-4F80-956F-720F0E00978C}" type="slidenum">
              <a:rPr lang="zh-CN" altLang="en-US" sz="1200">
                <a:latin typeface="Calibri" pitchFamily="34" charset="0"/>
                <a:ea typeface="宋体" pitchFamily="2" charset="-122"/>
              </a:rPr>
              <a:t>33</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888036289"/>
      </p:ext>
    </p:extLst>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4</a:t>
            </a:fld>
            <a:endParaRPr lang="zh-CN" altLang="en-US"/>
          </a:p>
        </p:txBody>
      </p:sp>
    </p:spTree>
    <p:extLst>
      <p:ext uri="{BB962C8B-B14F-4D97-AF65-F5344CB8AC3E}">
        <p14:creationId xmlns:p14="http://schemas.microsoft.com/office/powerpoint/2010/main" val="287290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5</a:t>
            </a:fld>
            <a:endParaRPr lang="zh-CN" altLang="en-US"/>
          </a:p>
        </p:txBody>
      </p:sp>
    </p:spTree>
    <p:extLst>
      <p:ext uri="{BB962C8B-B14F-4D97-AF65-F5344CB8AC3E}">
        <p14:creationId xmlns:p14="http://schemas.microsoft.com/office/powerpoint/2010/main" val="3296910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7</a:t>
            </a:fld>
            <a:endParaRPr lang="zh-CN" altLang="en-US"/>
          </a:p>
        </p:txBody>
      </p:sp>
    </p:spTree>
    <p:extLst>
      <p:ext uri="{BB962C8B-B14F-4D97-AF65-F5344CB8AC3E}">
        <p14:creationId xmlns:p14="http://schemas.microsoft.com/office/powerpoint/2010/main" val="210758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8</a:t>
            </a:fld>
            <a:endParaRPr lang="zh-CN" altLang="en-US"/>
          </a:p>
        </p:txBody>
      </p:sp>
    </p:spTree>
    <p:extLst>
      <p:ext uri="{BB962C8B-B14F-4D97-AF65-F5344CB8AC3E}">
        <p14:creationId xmlns:p14="http://schemas.microsoft.com/office/powerpoint/2010/main" val="284687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9</a:t>
            </a:fld>
            <a:endParaRPr lang="zh-CN" altLang="en-US"/>
          </a:p>
        </p:txBody>
      </p:sp>
    </p:spTree>
    <p:extLst>
      <p:ext uri="{BB962C8B-B14F-4D97-AF65-F5344CB8AC3E}">
        <p14:creationId xmlns:p14="http://schemas.microsoft.com/office/powerpoint/2010/main" val="2044847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10</a:t>
            </a:fld>
            <a:endParaRPr lang="zh-CN" altLang="en-US"/>
          </a:p>
        </p:txBody>
      </p:sp>
    </p:spTree>
    <p:extLst>
      <p:ext uri="{BB962C8B-B14F-4D97-AF65-F5344CB8AC3E}">
        <p14:creationId xmlns:p14="http://schemas.microsoft.com/office/powerpoint/2010/main" val="2249811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02969" y="2505075"/>
            <a:ext cx="9144000" cy="1135824"/>
          </a:xfrm>
        </p:spPr>
        <p:txBody>
          <a:bodyPr anchor="b"/>
          <a:lstStyle>
            <a:lvl1pPr algn="ctr">
              <a:defRPr sz="4000">
                <a:solidFill>
                  <a:schemeClr val="accent3">
                    <a:lumMod val="50000"/>
                  </a:schemeClr>
                </a:solidFill>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2002969" y="3640899"/>
            <a:ext cx="9144000" cy="588201"/>
          </a:xfrm>
          <a:blipFill>
            <a:blip r:embed="rId3"/>
            <a:stretch>
              <a:fillRect/>
            </a:stretch>
          </a:blipFill>
          <a:ln>
            <a:noFill/>
          </a:ln>
        </p:spPr>
        <p:txBody>
          <a:bodyPr anchor="ctr">
            <a:normAutofit/>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7" name="内容占位符 6"/>
          <p:cNvSpPr>
            <a:spLocks noGrp="1"/>
          </p:cNvSpPr>
          <p:nvPr>
            <p:ph sz="quarter" idx="13"/>
          </p:nvPr>
        </p:nvSpPr>
        <p:spPr>
          <a:xfrm>
            <a:off x="838201" y="555626"/>
            <a:ext cx="10644716" cy="517842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813791" y="1505377"/>
            <a:ext cx="8564418" cy="1659618"/>
          </a:xfrm>
        </p:spPr>
        <p:txBody>
          <a:bodyPr anchor="b">
            <a:normAutofit/>
          </a:bodyPr>
          <a:lstStyle>
            <a:lvl1pPr algn="ctr">
              <a:defRPr sz="3200"/>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1813791" y="3189178"/>
            <a:ext cx="8564418" cy="872754"/>
          </a:xfrm>
          <a:blipFill>
            <a:blip r:embed="rId2"/>
            <a:stretch>
              <a:fillRect t="-2000"/>
            </a:stretch>
          </a:blipFill>
        </p:spPr>
        <p:txBody>
          <a:bodyPr anchor="ctr">
            <a:normAutofit/>
          </a:bodyPr>
          <a:lstStyle>
            <a:lvl1pPr marL="0" indent="0" algn="ctr">
              <a:buNone/>
              <a:defRPr sz="1800">
                <a:solidFill>
                  <a:schemeClr val="accent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nchor="ctr">
            <a:normAutofit/>
          </a:bodyPr>
          <a:lstStyle>
            <a:lvl1pPr>
              <a:defRPr sz="3200"/>
            </a:lvl1pPr>
          </a:lstStyle>
          <a:p>
            <a:r>
              <a:rPr lang="zh-CN" altLang="en-US"/>
              <a:t>单击此处编辑母版标题样式</a:t>
            </a:r>
            <a:endParaRPr lang="en-US" dirty="0"/>
          </a:p>
        </p:txBody>
      </p:sp>
      <p:sp>
        <p:nvSpPr>
          <p:cNvPr id="3" name="Content Placeholder 2"/>
          <p:cNvSpPr>
            <a:spLocks noGrp="1"/>
          </p:cNvSpPr>
          <p:nvPr>
            <p:ph sz="half" idx="1"/>
          </p:nvPr>
        </p:nvSpPr>
        <p:spPr>
          <a:xfrm>
            <a:off x="838200" y="1474787"/>
            <a:ext cx="10515600" cy="228962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838200" y="3943799"/>
            <a:ext cx="10515600" cy="22896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756309"/>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45687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280786"/>
            <a:ext cx="5157787"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Text Placeholder 4"/>
          <p:cNvSpPr>
            <a:spLocks noGrp="1"/>
          </p:cNvSpPr>
          <p:nvPr>
            <p:ph type="body" sz="quarter" idx="3"/>
          </p:nvPr>
        </p:nvSpPr>
        <p:spPr>
          <a:xfrm>
            <a:off x="6172200" y="145687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280786"/>
            <a:ext cx="5183188"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Date Placeholder 6"/>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882712"/>
            <a:ext cx="10515600" cy="930275"/>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109850D-0D6D-4A73-86CC-0144F5CF1F23}" type="datetimeFigureOut">
              <a:rPr lang="zh-CN" altLang="en-US" smtClean="0"/>
              <a:t>2023/2/15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AC85E4F-3AC7-4976-9CE3-A9364AC471B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5" name="矩形 4"/>
          <p:cNvSpPr/>
          <p:nvPr/>
        </p:nvSpPr>
        <p:spPr>
          <a:xfrm>
            <a:off x="0" y="-2"/>
            <a:ext cx="12192000" cy="6858002"/>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dirty="0"/>
              <a:t>单击此处编辑母版标题样式</a:t>
            </a:r>
            <a:endParaRPr lang="en-US" dirty="0"/>
          </a:p>
        </p:txBody>
      </p:sp>
      <p:sp>
        <p:nvSpPr>
          <p:cNvPr id="4" name="Text Placeholder 3"/>
          <p:cNvSpPr>
            <a:spLocks noGrp="1"/>
          </p:cNvSpPr>
          <p:nvPr>
            <p:ph type="body" sz="half" idx="2"/>
          </p:nvPr>
        </p:nvSpPr>
        <p:spPr>
          <a:xfrm>
            <a:off x="837990" y="2074653"/>
            <a:ext cx="41652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9" name="图片占位符 2"/>
          <p:cNvSpPr>
            <a:spLocks noGrp="1"/>
          </p:cNvSpPr>
          <p:nvPr>
            <p:ph type="pic" idx="1" hasCustomPrompt="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单击添加图片</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48180" y="365125"/>
            <a:ext cx="1105619" cy="5811838"/>
          </a:xfrm>
        </p:spPr>
        <p:txBody>
          <a:bodyPr vert="eaVert"/>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0" y="365125"/>
            <a:ext cx="9185694"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2023/2/15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4">
            <a:extLst>
              <a:ext uri="{28A0092B-C50C-407E-A947-70E740481C1C}">
                <a14:useLocalDpi xmlns:a14="http://schemas.microsoft.com/office/drawing/2010/main" val="0"/>
              </a:ext>
            </a:extLst>
          </a:blip>
          <a:srcRect l="398" t="-1" b="11852"/>
          <a:stretch>
            <a:fillRect/>
          </a:stretch>
        </p:blipFill>
        <p:spPr>
          <a:xfrm>
            <a:off x="0" y="707370"/>
            <a:ext cx="12192000" cy="6150630"/>
          </a:xfrm>
          <a:prstGeom prst="rect">
            <a:avLst/>
          </a:prstGeom>
        </p:spPr>
      </p:pic>
      <p:sp>
        <p:nvSpPr>
          <p:cNvPr id="8" name="矩形 7"/>
          <p:cNvSpPr/>
          <p:nvPr/>
        </p:nvSpPr>
        <p:spPr>
          <a:xfrm>
            <a:off x="0" y="0"/>
            <a:ext cx="12192000" cy="6338784"/>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Placeholder 1"/>
          <p:cNvSpPr>
            <a:spLocks noGrp="1"/>
          </p:cNvSpPr>
          <p:nvPr>
            <p:ph type="title"/>
            <p:custDataLst>
              <p:tags r:id="rId12"/>
            </p:custDataLst>
          </p:nvPr>
        </p:nvSpPr>
        <p:spPr>
          <a:xfrm>
            <a:off x="838200" y="365125"/>
            <a:ext cx="10515600" cy="930275"/>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custDataLst>
              <p:tags r:id="rId13"/>
            </p:custDataLst>
          </p:nvPr>
        </p:nvSpPr>
        <p:spPr>
          <a:xfrm>
            <a:off x="838200" y="1478280"/>
            <a:ext cx="10515600" cy="469868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04805-93DF-4705-8899-8C802267297F}" type="datetimeFigureOut">
              <a:rPr lang="zh-CN" altLang="en-US" smtClean="0"/>
              <a:t>2023/2/15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2A499-BA2D-4B14-A23E-F832C66777E9}" type="slidenum">
              <a:rPr lang="zh-CN" altLang="en-US" smtClean="0"/>
              <a:t>‹#›</a:t>
            </a:fld>
            <a:endParaRPr lang="zh-CN" altLang="en-US"/>
          </a:p>
        </p:txBody>
      </p:sp>
      <p:sp>
        <p:nvSpPr>
          <p:cNvPr id="9" name="Rectangle 8"/>
          <p:cNvSpPr/>
          <p:nvPr userDrawn="1"/>
        </p:nvSpPr>
        <p:spPr>
          <a:xfrm>
            <a:off x="3048000" y="7086789"/>
            <a:ext cx="6096000" cy="175432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sẻ</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tặng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18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18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16320" y="-347158"/>
            <a:ext cx="854395" cy="145291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2800" b="1" kern="1200">
          <a:solidFill>
            <a:schemeClr val="accent1">
              <a:lumMod val="50000"/>
            </a:schemeClr>
          </a:solidFill>
          <a:latin typeface="黑体" pitchFamily="49" charset="-122"/>
          <a:ea typeface="黑体" pitchFamily="49" charset="-122"/>
          <a:cs typeface="+mj-cs"/>
        </a:defRPr>
      </a:lvl1pPr>
    </p:titleStyle>
    <p:bodyStyle>
      <a:lvl1pPr marL="228600" indent="-228600" algn="l" defTabSz="914400" rtl="0" eaLnBrk="1" latinLnBrk="0" hangingPunct="1">
        <a:lnSpc>
          <a:spcPct val="90000"/>
        </a:lnSpc>
        <a:spcBef>
          <a:spcPts val="1000"/>
        </a:spcBef>
        <a:buFontTx/>
        <a:buBlip>
          <a:blip r:embed="rId16"/>
        </a:buBlip>
        <a:defRPr sz="2400" kern="1200">
          <a:solidFill>
            <a:schemeClr val="tx1"/>
          </a:solidFill>
          <a:latin typeface="黑体" pitchFamily="49" charset="-122"/>
          <a:ea typeface="黑体" pitchFamily="49" charset="-122"/>
          <a:cs typeface="+mn-cs"/>
        </a:defRPr>
      </a:lvl1pPr>
      <a:lvl2pPr marL="685800" indent="-228600" algn="l" defTabSz="914400" rtl="0" eaLnBrk="1" latinLnBrk="0" hangingPunct="1">
        <a:lnSpc>
          <a:spcPct val="90000"/>
        </a:lnSpc>
        <a:spcBef>
          <a:spcPts val="500"/>
        </a:spcBef>
        <a:buFont typeface="Arial" pitchFamily="34" charset="0"/>
        <a:buChar char="•"/>
        <a:defRPr sz="2000" kern="1200">
          <a:solidFill>
            <a:schemeClr val="tx1"/>
          </a:solidFill>
          <a:latin typeface="黑体" pitchFamily="49" charset="-122"/>
          <a:ea typeface="黑体" pitchFamily="49" charset="-122"/>
          <a:cs typeface="+mn-cs"/>
        </a:defRPr>
      </a:lvl2pPr>
      <a:lvl3pPr marL="11430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7.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25.xml"/><Relationship Id="rId7" Type="http://schemas.openxmlformats.org/officeDocument/2006/relationships/image" Target="../media/image18.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26.xml"/></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tags" Target="../tags/tag29.xml"/><Relationship Id="rId7" Type="http://schemas.microsoft.com/office/2007/relationships/hdphoto" Target="../media/hdphoto3.wdp"/><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0.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5.xml"/><Relationship Id="rId7" Type="http://schemas.microsoft.com/office/2007/relationships/hdphoto" Target="../media/hdphoto5.wdp"/><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27.emf"/><Relationship Id="rId5"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18" Type="http://schemas.openxmlformats.org/officeDocument/2006/relationships/tags" Target="../tags/tag50.xml"/><Relationship Id="rId3" Type="http://schemas.openxmlformats.org/officeDocument/2006/relationships/tags" Target="../tags/tag35.xml"/><Relationship Id="rId21" Type="http://schemas.openxmlformats.org/officeDocument/2006/relationships/tags" Target="../tags/tag53.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notesSlide" Target="../notesSlides/notesSlide17.xml"/><Relationship Id="rId2" Type="http://schemas.openxmlformats.org/officeDocument/2006/relationships/tags" Target="../tags/tag34.xml"/><Relationship Id="rId16" Type="http://schemas.openxmlformats.org/officeDocument/2006/relationships/tags" Target="../tags/tag48.xml"/><Relationship Id="rId20" Type="http://schemas.openxmlformats.org/officeDocument/2006/relationships/tags" Target="../tags/tag52.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24" Type="http://schemas.openxmlformats.org/officeDocument/2006/relationships/slideLayout" Target="../slideLayouts/slideLayout2.xml"/><Relationship Id="rId5" Type="http://schemas.openxmlformats.org/officeDocument/2006/relationships/tags" Target="../tags/tag37.xml"/><Relationship Id="rId15" Type="http://schemas.openxmlformats.org/officeDocument/2006/relationships/tags" Target="../tags/tag47.xml"/><Relationship Id="rId23" Type="http://schemas.openxmlformats.org/officeDocument/2006/relationships/tags" Target="../tags/tag55.xml"/><Relationship Id="rId10" Type="http://schemas.openxmlformats.org/officeDocument/2006/relationships/tags" Target="../tags/tag42.xml"/><Relationship Id="rId19" Type="http://schemas.openxmlformats.org/officeDocument/2006/relationships/tags" Target="../tags/tag51.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31.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6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66.xml"/><Relationship Id="rId7" Type="http://schemas.openxmlformats.org/officeDocument/2006/relationships/image" Target="../media/image32.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tags" Target="../tags/tag67.xml"/><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7.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37.png"/><Relationship Id="rId9"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73.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41.emf"/><Relationship Id="rId5" Type="http://schemas.microsoft.com/office/2007/relationships/hdphoto" Target="../media/hdphoto10.wdp"/><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5.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31.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43.emf"/><Relationship Id="rId5" Type="http://schemas.openxmlformats.org/officeDocument/2006/relationships/image" Target="../media/image42.emf"/><Relationship Id="rId10" Type="http://schemas.microsoft.com/office/2007/relationships/hdphoto" Target="../media/hdphoto11.wdp"/><Relationship Id="rId4" Type="http://schemas.openxmlformats.org/officeDocument/2006/relationships/image" Target="../media/image12.png"/><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77.xml"/><Relationship Id="rId6" Type="http://schemas.microsoft.com/office/2007/relationships/hdphoto" Target="../media/hdphoto8.wdp"/><Relationship Id="rId5" Type="http://schemas.openxmlformats.org/officeDocument/2006/relationships/image" Target="../media/image37.png"/><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3.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15.xml"/><Relationship Id="rId7" Type="http://schemas.openxmlformats.org/officeDocument/2006/relationships/image" Target="../media/image1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A07BA093-AB6D-4747-910F-76B53B3EF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441" y="1207009"/>
            <a:ext cx="4425696" cy="1901992"/>
          </a:xfrm>
          <a:prstGeom prst="rect">
            <a:avLst/>
          </a:prstGeom>
        </p:spPr>
      </p:pic>
      <p:sp>
        <p:nvSpPr>
          <p:cNvPr id="7" name="Google Shape;1880;p40"/>
          <p:cNvSpPr txBox="1">
            <a:spLocks noGrp="1"/>
          </p:cNvSpPr>
          <p:nvPr>
            <p:ph type="ctrTitle"/>
          </p:nvPr>
        </p:nvSpPr>
        <p:spPr>
          <a:xfrm>
            <a:off x="125856" y="2556637"/>
            <a:ext cx="12340150" cy="238472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7000" dirty="0">
                <a:ln w="22225">
                  <a:solidFill>
                    <a:schemeClr val="accent2"/>
                  </a:solidFill>
                  <a:prstDash val="solid"/>
                </a:ln>
                <a:solidFill>
                  <a:schemeClr val="accent2">
                    <a:lumMod val="40000"/>
                    <a:lumOff val="60000"/>
                  </a:schemeClr>
                </a:solidFill>
                <a:latin typeface="#9Slide05 Aphrodite Pro" panose="02000000000000000000" pitchFamily="2" charset="0"/>
              </a:rPr>
              <a:t>Đoạn </a:t>
            </a: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văn trong</a:t>
            </a:r>
            <a:r>
              <a:rPr lang="en-US" sz="7000">
                <a:ln w="22225">
                  <a:solidFill>
                    <a:schemeClr val="accent2"/>
                  </a:solidFill>
                  <a:prstDash val="solid"/>
                </a:ln>
                <a:solidFill>
                  <a:schemeClr val="accent2">
                    <a:lumMod val="40000"/>
                    <a:lumOff val="60000"/>
                  </a:schemeClr>
                </a:solidFill>
                <a:latin typeface="#9Slide05 Aphrodite Pro" panose="02000000000000000000" pitchFamily="2" charset="0"/>
              </a:rPr>
              <a:t> </a:t>
            </a: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bài văn</a:t>
            </a:r>
            <a:r>
              <a:rPr lang="en-US" sz="7000">
                <a:ln w="22225">
                  <a:solidFill>
                    <a:schemeClr val="accent2"/>
                  </a:solidFill>
                  <a:prstDash val="solid"/>
                </a:ln>
                <a:solidFill>
                  <a:schemeClr val="accent2">
                    <a:lumMod val="40000"/>
                    <a:lumOff val="60000"/>
                  </a:schemeClr>
                </a:solidFill>
                <a:latin typeface="#9Slide05 Aphrodite Pro" panose="02000000000000000000" pitchFamily="2" charset="0"/>
              </a:rPr>
              <a:t/>
            </a:r>
            <a:br>
              <a:rPr lang="en-US" sz="7000">
                <a:ln w="22225">
                  <a:solidFill>
                    <a:schemeClr val="accent2"/>
                  </a:solidFill>
                  <a:prstDash val="solid"/>
                </a:ln>
                <a:solidFill>
                  <a:schemeClr val="accent2">
                    <a:lumMod val="40000"/>
                    <a:lumOff val="60000"/>
                  </a:schemeClr>
                </a:solidFill>
                <a:latin typeface="#9Slide05 Aphrodite Pro" panose="02000000000000000000" pitchFamily="2" charset="0"/>
              </a:rPr>
            </a:b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 </a:t>
            </a:r>
            <a:r>
              <a:rPr lang="vi-VN" sz="7000" dirty="0">
                <a:ln w="22225">
                  <a:solidFill>
                    <a:schemeClr val="accent2"/>
                  </a:solidFill>
                  <a:prstDash val="solid"/>
                </a:ln>
                <a:solidFill>
                  <a:schemeClr val="accent2">
                    <a:lumMod val="40000"/>
                    <a:lumOff val="60000"/>
                  </a:schemeClr>
                </a:solidFill>
                <a:latin typeface="#9Slide05 Aphrodite Pro" panose="02000000000000000000" pitchFamily="2" charset="0"/>
              </a:rPr>
              <a:t>miêu tả cây cối</a:t>
            </a:r>
            <a:endParaRPr sz="7000" dirty="0">
              <a:ln w="22225">
                <a:solidFill>
                  <a:schemeClr val="accent2"/>
                </a:solidFill>
                <a:prstDash val="solid"/>
              </a:ln>
              <a:solidFill>
                <a:schemeClr val="accent2">
                  <a:lumMod val="40000"/>
                  <a:lumOff val="60000"/>
                </a:schemeClr>
              </a:solidFill>
              <a:latin typeface="#9Slide05 Aphrodite Pro" panose="02000000000000000000" pitchFamily="2" charset="0"/>
            </a:endParaRPr>
          </a:p>
        </p:txBody>
      </p:sp>
      <p:sp>
        <p:nvSpPr>
          <p:cNvPr id="6" name="Google Shape;1880;p40">
            <a:extLst>
              <a:ext uri="{FF2B5EF4-FFF2-40B4-BE49-F238E27FC236}">
                <a16:creationId xmlns:a16="http://schemas.microsoft.com/office/drawing/2014/main" id="{01FE5878-82CC-480F-9C6A-88942516EBCC}"/>
              </a:ext>
            </a:extLst>
          </p:cNvPr>
          <p:cNvSpPr txBox="1">
            <a:spLocks/>
          </p:cNvSpPr>
          <p:nvPr/>
        </p:nvSpPr>
        <p:spPr>
          <a:xfrm>
            <a:off x="254860" y="2576063"/>
            <a:ext cx="12082142" cy="20373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5200"/>
              <a:buFont typeface="Dela Gothic One"/>
              <a:buNone/>
              <a:defRPr sz="6600">
                <a:solidFill>
                  <a:schemeClr val="dk1"/>
                </a:solidFill>
                <a:latin typeface="UVN Sang Song Nang" panose="03030802040007090B04" pitchFamily="66" charset="0"/>
                <a:ea typeface="Dela Gothic One"/>
                <a:cs typeface="Dela Gothic One"/>
                <a:sym typeface="Dela Gothic One"/>
              </a:defRPr>
            </a:lvl1pPr>
            <a:lvl2pPr algn="ctr">
              <a:buClr>
                <a:schemeClr val="dk1"/>
              </a:buClr>
              <a:buSzPts val="5200"/>
              <a:buNone/>
              <a:defRPr sz="5200">
                <a:solidFill>
                  <a:schemeClr val="dk1"/>
                </a:solidFill>
              </a:defRPr>
            </a:lvl2pPr>
            <a:lvl3pPr algn="ctr">
              <a:buClr>
                <a:schemeClr val="dk1"/>
              </a:buClr>
              <a:buSzPts val="5200"/>
              <a:buNone/>
              <a:defRPr sz="5200">
                <a:solidFill>
                  <a:schemeClr val="dk1"/>
                </a:solidFill>
              </a:defRPr>
            </a:lvl3pPr>
            <a:lvl4pPr algn="ctr">
              <a:buClr>
                <a:schemeClr val="dk1"/>
              </a:buClr>
              <a:buSzPts val="5200"/>
              <a:buNone/>
              <a:defRPr sz="5200">
                <a:solidFill>
                  <a:schemeClr val="dk1"/>
                </a:solidFill>
              </a:defRPr>
            </a:lvl4pPr>
            <a:lvl5pPr algn="ctr">
              <a:buClr>
                <a:schemeClr val="dk1"/>
              </a:buClr>
              <a:buSzPts val="5200"/>
              <a:buNone/>
              <a:defRPr sz="5200">
                <a:solidFill>
                  <a:schemeClr val="dk1"/>
                </a:solidFill>
              </a:defRPr>
            </a:lvl5pPr>
            <a:lvl6pPr algn="ctr">
              <a:buClr>
                <a:schemeClr val="dk1"/>
              </a:buClr>
              <a:buSzPts val="5200"/>
              <a:buNone/>
              <a:defRPr sz="5200">
                <a:solidFill>
                  <a:schemeClr val="dk1"/>
                </a:solidFill>
              </a:defRPr>
            </a:lvl6pPr>
            <a:lvl7pPr algn="ctr">
              <a:buClr>
                <a:schemeClr val="dk1"/>
              </a:buClr>
              <a:buSzPts val="5200"/>
              <a:buNone/>
              <a:defRPr sz="5200">
                <a:solidFill>
                  <a:schemeClr val="dk1"/>
                </a:solidFill>
              </a:defRPr>
            </a:lvl7pPr>
            <a:lvl8pPr algn="ctr">
              <a:buClr>
                <a:schemeClr val="dk1"/>
              </a:buClr>
              <a:buSzPts val="5200"/>
              <a:buNone/>
              <a:defRPr sz="5200">
                <a:solidFill>
                  <a:schemeClr val="dk1"/>
                </a:solidFill>
              </a:defRPr>
            </a:lvl8pPr>
            <a:lvl9pPr algn="ctr">
              <a:buClr>
                <a:schemeClr val="dk1"/>
              </a:buClr>
              <a:buSzPts val="5200"/>
              <a:buNone/>
              <a:defRPr sz="5200">
                <a:solidFill>
                  <a:schemeClr val="dk1"/>
                </a:solidFill>
              </a:defRPr>
            </a:lvl9pPr>
          </a:lstStyle>
          <a:p>
            <a:pPr>
              <a:lnSpc>
                <a:spcPct val="150000"/>
              </a:lnSpc>
            </a:pPr>
            <a:r>
              <a:rPr lang="vi-VN" sz="7000" dirty="0">
                <a:solidFill>
                  <a:schemeClr val="accent2">
                    <a:lumMod val="50000"/>
                  </a:schemeClr>
                </a:solidFill>
                <a:latin typeface="#9Slide05 Aphrodite Pro" panose="02000000000000000000" pitchFamily="2" charset="0"/>
              </a:rPr>
              <a:t>Đoạn </a:t>
            </a:r>
            <a:r>
              <a:rPr lang="vi-VN" sz="7000">
                <a:solidFill>
                  <a:schemeClr val="accent2">
                    <a:lumMod val="50000"/>
                  </a:schemeClr>
                </a:solidFill>
                <a:latin typeface="#9Slide05 Aphrodite Pro" panose="02000000000000000000" pitchFamily="2" charset="0"/>
              </a:rPr>
              <a:t>văn trong</a:t>
            </a:r>
            <a:r>
              <a:rPr lang="en-US" sz="7000">
                <a:solidFill>
                  <a:schemeClr val="accent2">
                    <a:lumMod val="50000"/>
                  </a:schemeClr>
                </a:solidFill>
                <a:latin typeface="#9Slide05 Aphrodite Pro" panose="02000000000000000000" pitchFamily="2" charset="0"/>
              </a:rPr>
              <a:t> </a:t>
            </a:r>
            <a:r>
              <a:rPr lang="vi-VN" sz="7000">
                <a:solidFill>
                  <a:schemeClr val="accent2">
                    <a:lumMod val="50000"/>
                  </a:schemeClr>
                </a:solidFill>
                <a:latin typeface="#9Slide05 Aphrodite Pro" panose="02000000000000000000" pitchFamily="2" charset="0"/>
              </a:rPr>
              <a:t>bài văn</a:t>
            </a:r>
            <a:endParaRPr lang="en-US" sz="7000">
              <a:solidFill>
                <a:schemeClr val="accent2">
                  <a:lumMod val="50000"/>
                </a:schemeClr>
              </a:solidFill>
              <a:latin typeface="#9Slide05 Aphrodite Pro" panose="02000000000000000000" pitchFamily="2" charset="0"/>
            </a:endParaRPr>
          </a:p>
          <a:p>
            <a:pPr>
              <a:lnSpc>
                <a:spcPct val="150000"/>
              </a:lnSpc>
            </a:pPr>
            <a:r>
              <a:rPr lang="vi-VN" sz="7000">
                <a:solidFill>
                  <a:schemeClr val="accent2">
                    <a:lumMod val="50000"/>
                  </a:schemeClr>
                </a:solidFill>
                <a:latin typeface="#9Slide05 Aphrodite Pro" panose="02000000000000000000" pitchFamily="2" charset="0"/>
              </a:rPr>
              <a:t> miêu </a:t>
            </a:r>
            <a:r>
              <a:rPr lang="vi-VN" sz="7000" dirty="0">
                <a:solidFill>
                  <a:schemeClr val="accent2">
                    <a:lumMod val="50000"/>
                  </a:schemeClr>
                </a:solidFill>
                <a:latin typeface="#9Slide05 Aphrodite Pro" panose="02000000000000000000" pitchFamily="2" charset="0"/>
              </a:rPr>
              <a:t>tả cây cối</a:t>
            </a:r>
          </a:p>
        </p:txBody>
      </p:sp>
      <p:sp>
        <p:nvSpPr>
          <p:cNvPr id="8" name="Google Shape;1881;p40"/>
          <p:cNvSpPr txBox="1">
            <a:spLocks noGrp="1"/>
          </p:cNvSpPr>
          <p:nvPr>
            <p:ph type="subTitle" idx="1"/>
          </p:nvPr>
        </p:nvSpPr>
        <p:spPr>
          <a:xfrm>
            <a:off x="4817301" y="2075781"/>
            <a:ext cx="2593976" cy="10005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rgbClr val="E6AC35"/>
                </a:solidFill>
                <a:latin typeface="#9Slide05 Claudia" pitchFamily="2" charset="0"/>
              </a:rPr>
              <a:t>T</a:t>
            </a:r>
            <a:r>
              <a:rPr lang="en" sz="4000" b="1" dirty="0">
                <a:solidFill>
                  <a:srgbClr val="E6AC35"/>
                </a:solidFill>
                <a:latin typeface="#9Slide05 Claudia" pitchFamily="2" charset="0"/>
              </a:rPr>
              <a:t>ập làm văn</a:t>
            </a:r>
            <a:endParaRPr sz="4000" b="1" dirty="0">
              <a:solidFill>
                <a:srgbClr val="E6AC35"/>
              </a:solidFill>
              <a:latin typeface="#9Slide05 Claudia" pitchFamily="2" charset="0"/>
            </a:endParaRPr>
          </a:p>
        </p:txBody>
      </p:sp>
      <p:pic>
        <p:nvPicPr>
          <p:cNvPr id="3" name="Picture 2">
            <a:extLst>
              <a:ext uri="{FF2B5EF4-FFF2-40B4-BE49-F238E27FC236}">
                <a16:creationId xmlns:a16="http://schemas.microsoft.com/office/drawing/2014/main" id="{E7EC32A2-ABFC-472E-BE95-4DE826A488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785" y="4704207"/>
            <a:ext cx="1329298" cy="2260495"/>
          </a:xfrm>
          <a:prstGeom prst="rect">
            <a:avLst/>
          </a:prstGeom>
        </p:spPr>
      </p:pic>
      <p:pic>
        <p:nvPicPr>
          <p:cNvPr id="10" name="Picture 9" descr="Diagram&#10;&#10;Description automatically generated">
            <a:extLst>
              <a:ext uri="{FF2B5EF4-FFF2-40B4-BE49-F238E27FC236}">
                <a16:creationId xmlns:a16="http://schemas.microsoft.com/office/drawing/2014/main" id="{CD73FE74-C33C-468D-8943-3103DB4C70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700" b="56000" l="2700" r="26067">
                        <a14:foregroundMark x1="24867" y1="27200" x2="24867" y2="27200"/>
                        <a14:foregroundMark x1="25333" y1="38050" x2="25333" y2="38050"/>
                        <a14:foregroundMark x1="26067" y1="38400" x2="26067" y2="38400"/>
                        <a14:foregroundMark x1="19067" y1="54750" x2="19067" y2="54750"/>
                        <a14:foregroundMark x1="15167" y1="56000" x2="15167" y2="56000"/>
                      </a14:backgroundRemoval>
                    </a14:imgEffect>
                  </a14:imgLayer>
                </a14:imgProps>
              </a:ext>
              <a:ext uri="{28A0092B-C50C-407E-A947-70E740481C1C}">
                <a14:useLocalDpi xmlns:a14="http://schemas.microsoft.com/office/drawing/2010/main" val="0"/>
              </a:ext>
            </a:extLst>
          </a:blip>
          <a:srcRect r="72587" b="42578"/>
          <a:stretch/>
        </p:blipFill>
        <p:spPr>
          <a:xfrm>
            <a:off x="1036322" y="99625"/>
            <a:ext cx="1182122" cy="1650823"/>
          </a:xfrm>
          <a:prstGeom prst="rect">
            <a:avLst/>
          </a:prstGeom>
        </p:spPr>
      </p:pic>
      <p:pic>
        <p:nvPicPr>
          <p:cNvPr id="12" name="Picture 11" descr="Diagram&#10;&#10;Description automatically generated">
            <a:extLst>
              <a:ext uri="{FF2B5EF4-FFF2-40B4-BE49-F238E27FC236}">
                <a16:creationId xmlns:a16="http://schemas.microsoft.com/office/drawing/2014/main" id="{0885E922-FB65-4BF9-97EE-6DC02BCDF7E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550" b="95550" l="48800" r="87567">
                        <a14:foregroundMark x1="68000" y1="59550" x2="68000" y2="59550"/>
                        <a14:foregroundMark x1="83300" y1="82150" x2="82933" y2="85500"/>
                        <a14:foregroundMark x1="83533" y1="89050" x2="81767" y2="91000"/>
                        <a14:foregroundMark x1="75233" y1="89600" x2="75233" y2="89600"/>
                        <a14:foregroundMark x1="74400" y1="89250" x2="74400" y2="89250"/>
                        <a14:foregroundMark x1="75000" y1="89950" x2="75000" y2="89950"/>
                      </a14:backgroundRemoval>
                    </a14:imgEffect>
                  </a14:imgLayer>
                </a14:imgProps>
              </a:ext>
              <a:ext uri="{28A0092B-C50C-407E-A947-70E740481C1C}">
                <a14:useLocalDpi xmlns:a14="http://schemas.microsoft.com/office/drawing/2010/main" val="0"/>
              </a:ext>
            </a:extLst>
          </a:blip>
          <a:srcRect l="43956" t="55644" r="7570"/>
          <a:stretch/>
        </p:blipFill>
        <p:spPr>
          <a:xfrm>
            <a:off x="9267998" y="3998796"/>
            <a:ext cx="2898277" cy="17680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bg1">
                    <a:lumMod val="95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bg1">
                  <a:lumMod val="95000"/>
                </a:schemeClr>
              </a:solidFill>
            </a:endParaRPr>
          </a:p>
        </p:txBody>
      </p:sp>
      <p:sp>
        <p:nvSpPr>
          <p:cNvPr id="4" name="Right Arrow 3"/>
          <p:cNvSpPr/>
          <p:nvPr/>
        </p:nvSpPr>
        <p:spPr>
          <a:xfrm>
            <a:off x="666159" y="4928675"/>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a16="http://schemas.microsoft.com/office/drawing/2014/main" id="{4B5914AF-9BF8-44F4-BFC3-C49632A37A8B}"/>
              </a:ext>
            </a:extLst>
          </p:cNvPr>
          <p:cNvSpPr/>
          <p:nvPr/>
        </p:nvSpPr>
        <p:spPr>
          <a:xfrm>
            <a:off x="1469851" y="4754684"/>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hết mùa hoa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528033" y="4837759"/>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331362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ỳ công cứu cây gạo cổ - BaoHaiDu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751" y="596950"/>
            <a:ext cx="6947248" cy="6124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5" name="直接连接符 14"/>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bg1">
                    <a:lumMod val="95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p>
        </p:txBody>
      </p:sp>
      <p:sp>
        <p:nvSpPr>
          <p:cNvPr id="4" name="Right Arrow 3"/>
          <p:cNvSpPr/>
          <p:nvPr/>
        </p:nvSpPr>
        <p:spPr>
          <a:xfrm>
            <a:off x="564559" y="3275940"/>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a16="http://schemas.microsoft.com/office/drawing/2014/main" id="{4B5914AF-9BF8-44F4-BFC3-C49632A37A8B}"/>
              </a:ext>
            </a:extLst>
          </p:cNvPr>
          <p:cNvSpPr/>
          <p:nvPr/>
        </p:nvSpPr>
        <p:spPr>
          <a:xfrm>
            <a:off x="1368251" y="3101949"/>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ra quả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426433" y="3185024"/>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367960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ối bông gòn tự nhiên, ruột từ 100% bông gạo nguyên chấ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688" y="1352831"/>
            <a:ext cx="5715000" cy="50006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8" name="直接连接符 17"/>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pic>
        <p:nvPicPr>
          <p:cNvPr id="4100" name="Picture 4" descr="Mộc mạc sắc trắng bông gạo giữa nắng hè Hà Nội - Nhịp sống Hà Nộ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163" y="527161"/>
            <a:ext cx="6296831" cy="40999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500" fill="hold"/>
                                        <p:tgtEl>
                                          <p:spTgt spid="4102"/>
                                        </p:tgtEl>
                                        <p:attrNameLst>
                                          <p:attrName>ppt_x</p:attrName>
                                        </p:attrNameLst>
                                      </p:cBhvr>
                                      <p:tavLst>
                                        <p:tav tm="0">
                                          <p:val>
                                            <p:strVal val="#ppt_x"/>
                                          </p:val>
                                        </p:tav>
                                        <p:tav tm="100000">
                                          <p:val>
                                            <p:strVal val="#ppt_x"/>
                                          </p:val>
                                        </p:tav>
                                      </p:tavLst>
                                    </p:anim>
                                    <p:anim calcmode="lin" valueType="num">
                                      <p:cBhvr additive="base">
                                        <p:cTn id="14"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3"/>
            </p:custDataLst>
          </p:nvPr>
        </p:nvCxnSpPr>
        <p:spPr>
          <a:xfrm>
            <a:off x="0" y="2560977"/>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2" descr="Học sinh tiểu học Miễn phí PNG và Clip nghệ thuật | Red scarves, Girl red  dress, Red hair little gir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8682" y="2651635"/>
            <a:ext cx="4662626" cy="397603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2">
            <a:extLst>
              <a:ext uri="{FF2B5EF4-FFF2-40B4-BE49-F238E27FC236}">
                <a16:creationId xmlns:a16="http://schemas.microsoft.com/office/drawing/2014/main" id="{078E89FD-8EBA-4F63-AECE-25AE7C1CDEBA}"/>
              </a:ext>
            </a:extLst>
          </p:cNvPr>
          <p:cNvPicPr>
            <a:picLocks noChangeAspect="1"/>
          </p:cNvPicPr>
          <p:nvPr/>
        </p:nvPicPr>
        <p:blipFill>
          <a:blip r:embed="rId8">
            <a:duotone>
              <a:prstClr val="black"/>
              <a:schemeClr val="accent4">
                <a:tint val="45000"/>
                <a:satMod val="400000"/>
              </a:schemeClr>
            </a:duotone>
          </a:blip>
          <a:stretch>
            <a:fillRect/>
          </a:stretch>
        </p:blipFill>
        <p:spPr>
          <a:xfrm>
            <a:off x="757382" y="3151493"/>
            <a:ext cx="8950562" cy="2172877"/>
          </a:xfrm>
          <a:prstGeom prst="rect">
            <a:avLst/>
          </a:prstGeom>
        </p:spPr>
      </p:pic>
      <p:sp>
        <p:nvSpPr>
          <p:cNvPr id="18" name="Content Placeholder 2"/>
          <p:cNvSpPr txBox="1">
            <a:spLocks/>
          </p:cNvSpPr>
          <p:nvPr/>
        </p:nvSpPr>
        <p:spPr>
          <a:xfrm>
            <a:off x="1524456" y="540608"/>
            <a:ext cx="7915108"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4800" dirty="0">
                <a:solidFill>
                  <a:srgbClr val="C00000"/>
                </a:solidFill>
                <a:latin typeface="UTM Androgyne" panose="02040603050506020204" pitchFamily="18" charset="0"/>
              </a:rPr>
              <a:t>Mỗi đoạn văn được </a:t>
            </a:r>
          </a:p>
          <a:p>
            <a:pPr marL="0" indent="0" algn="ctr">
              <a:spcBef>
                <a:spcPct val="50000"/>
              </a:spcBef>
              <a:buFont typeface="Arial" panose="020B0604020202020204" pitchFamily="34" charset="0"/>
              <a:buNone/>
            </a:pPr>
            <a:r>
              <a:rPr lang="vi-VN" altLang="en-US" sz="4800" dirty="0">
                <a:solidFill>
                  <a:srgbClr val="C00000"/>
                </a:solidFill>
                <a:latin typeface="UTM Androgyne" panose="02040603050506020204" pitchFamily="18" charset="0"/>
              </a:rPr>
              <a:t>miêu tả theo trình tự nào?</a:t>
            </a:r>
            <a:endParaRPr lang="en-US" altLang="en-US" sz="4800" dirty="0">
              <a:solidFill>
                <a:srgbClr val="C00000"/>
              </a:solidFill>
              <a:latin typeface="UTM Androgyne" panose="02040603050506020204" pitchFamily="18" charset="0"/>
            </a:endParaRPr>
          </a:p>
        </p:txBody>
      </p:sp>
      <p:sp>
        <p:nvSpPr>
          <p:cNvPr id="19" name="Content Placeholder 2"/>
          <p:cNvSpPr txBox="1">
            <a:spLocks/>
          </p:cNvSpPr>
          <p:nvPr/>
        </p:nvSpPr>
        <p:spPr>
          <a:xfrm>
            <a:off x="959839" y="3640781"/>
            <a:ext cx="8287029"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4000" dirty="0">
                <a:solidFill>
                  <a:schemeClr val="accent2">
                    <a:lumMod val="50000"/>
                  </a:schemeClr>
                </a:solidFill>
                <a:latin typeface="UTM Androgyne" panose="02040603050506020204" pitchFamily="18" charset="0"/>
              </a:rPr>
              <a:t>Tả một thời kì phát triển của cây (ra hoa – hết mùa hoa – ra quả ...) </a:t>
            </a:r>
            <a:endParaRPr lang="en-US" altLang="en-US" sz="4000" dirty="0">
              <a:solidFill>
                <a:schemeClr val="accent2">
                  <a:lumMod val="50000"/>
                </a:schemeClr>
              </a:solidFill>
              <a:latin typeface="UTM Androgyne"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7280E5AD-689F-4A81-B8CC-0F3254DED317}"/>
              </a:ext>
            </a:extLst>
          </p:cNvPr>
          <p:cNvPicPr>
            <a:picLocks noChangeAspect="1"/>
          </p:cNvPicPr>
          <p:nvPr/>
        </p:nvPicPr>
        <p:blipFill>
          <a:blip r:embed="rId4">
            <a:duotone>
              <a:prstClr val="black"/>
              <a:srgbClr val="D9C3A5">
                <a:tint val="50000"/>
                <a:satMod val="180000"/>
              </a:srgbClr>
            </a:duotone>
          </a:blip>
          <a:stretch>
            <a:fillRect/>
          </a:stretch>
        </p:blipFill>
        <p:spPr>
          <a:xfrm>
            <a:off x="565149" y="110836"/>
            <a:ext cx="10580687" cy="6983845"/>
          </a:xfrm>
          <a:prstGeom prst="rect">
            <a:avLst/>
          </a:prstGeom>
        </p:spPr>
      </p:pic>
      <p:pic>
        <p:nvPicPr>
          <p:cNvPr id="21" name="图片 3">
            <a:extLst>
              <a:ext uri="{FF2B5EF4-FFF2-40B4-BE49-F238E27FC236}">
                <a16:creationId xmlns:a16="http://schemas.microsoft.com/office/drawing/2014/main" id="{FC0A1A83-51F7-4A09-8F7E-DBFF2B173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2461" y="4019551"/>
            <a:ext cx="3206751" cy="2908300"/>
          </a:xfrm>
          <a:prstGeom prst="rect">
            <a:avLst/>
          </a:prstGeom>
        </p:spPr>
      </p:pic>
      <p:pic>
        <p:nvPicPr>
          <p:cNvPr id="22" name="图片 4">
            <a:extLst>
              <a:ext uri="{FF2B5EF4-FFF2-40B4-BE49-F238E27FC236}">
                <a16:creationId xmlns:a16="http://schemas.microsoft.com/office/drawing/2014/main" id="{A840C73D-BD99-4EBB-9FD8-C4A42D0D2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674115" cy="989803"/>
          </a:xfrm>
          <a:prstGeom prst="rect">
            <a:avLst/>
          </a:prstGeom>
        </p:spPr>
      </p:pic>
      <p:sp>
        <p:nvSpPr>
          <p:cNvPr id="24" name="Content Placeholder 2"/>
          <p:cNvSpPr txBox="1">
            <a:spLocks/>
          </p:cNvSpPr>
          <p:nvPr/>
        </p:nvSpPr>
        <p:spPr>
          <a:xfrm>
            <a:off x="1476375" y="1343357"/>
            <a:ext cx="8640762"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ct val="50000"/>
              </a:spcBef>
              <a:spcAft>
                <a:spcPts val="1200"/>
              </a:spcAft>
              <a:buFont typeface="Arial" panose="020B0604020202020204" pitchFamily="34" charset="0"/>
              <a:buNone/>
            </a:pPr>
            <a:r>
              <a:rPr lang="vi-VN" altLang="en-US" sz="2400" dirty="0">
                <a:solidFill>
                  <a:srgbClr val="002060"/>
                </a:solidFill>
                <a:latin typeface="UTM Androgyne" panose="02040603050506020204" pitchFamily="18" charset="0"/>
              </a:rPr>
              <a:t>Trong bài văn miêu tả cây cối, mỗi đoạn văn nêu nội dung như thế nào?</a:t>
            </a:r>
            <a:endParaRPr lang="en-US" altLang="en-US" sz="2400" dirty="0">
              <a:solidFill>
                <a:srgbClr val="002060"/>
              </a:solidFill>
              <a:latin typeface="UTM Androgyne" panose="02040603050506020204" pitchFamily="18" charset="0"/>
            </a:endParaRPr>
          </a:p>
        </p:txBody>
      </p:sp>
      <p:sp>
        <p:nvSpPr>
          <p:cNvPr id="26" name="Text Box 5"/>
          <p:cNvSpPr txBox="1">
            <a:spLocks noChangeArrowheads="1"/>
          </p:cNvSpPr>
          <p:nvPr/>
        </p:nvSpPr>
        <p:spPr bwMode="auto">
          <a:xfrm>
            <a:off x="1244670" y="2416724"/>
            <a:ext cx="8705780"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vi-VN" altLang="en-US" sz="2400" dirty="0">
                <a:solidFill>
                  <a:srgbClr val="7030A0"/>
                </a:solidFill>
                <a:latin typeface="UTM Androgyne" panose="02040603050506020204" pitchFamily="18" charset="0"/>
                <a:cs typeface="Times New Roman" panose="02020603050405020304" pitchFamily="18" charset="0"/>
              </a:rPr>
              <a:t>Trong bài văn miêu tả cây cối, mỗi đoạn văn có một nội dung nhất định, chẳng hạn: tả bao quát, tả từng bộ phận của cây hoặc tả cây theo từng mùa, từng thời kì phát triển.</a:t>
            </a:r>
            <a:endParaRPr lang="en-US" altLang="en-US" sz="2400" dirty="0">
              <a:solidFill>
                <a:srgbClr val="7030A0"/>
              </a:solidFill>
              <a:latin typeface="UTM Androgyne" panose="02040603050506020204" pitchFamily="18" charset="0"/>
              <a:cs typeface="Times New Roman" panose="02020603050405020304" pitchFamily="18" charset="0"/>
            </a:endParaRPr>
          </a:p>
        </p:txBody>
      </p:sp>
      <p:sp>
        <p:nvSpPr>
          <p:cNvPr id="28" name="Text Box 5"/>
          <p:cNvSpPr txBox="1">
            <a:spLocks noChangeArrowheads="1"/>
          </p:cNvSpPr>
          <p:nvPr/>
        </p:nvSpPr>
        <p:spPr bwMode="auto">
          <a:xfrm>
            <a:off x="1765156" y="4048279"/>
            <a:ext cx="8185294" cy="11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pPr>
            <a:r>
              <a:rPr lang="vi-VN" altLang="en-US" sz="2400" dirty="0">
                <a:solidFill>
                  <a:srgbClr val="002060"/>
                </a:solidFill>
                <a:latin typeface="UTM Androgyne" panose="02040603050506020204" pitchFamily="18" charset="0"/>
                <a:cs typeface="Times New Roman" panose="02020603050405020304" pitchFamily="18" charset="0"/>
              </a:rPr>
              <a:t>Khi viết, hết mỗi đoạn văn trong bài văn miêu tả cây cối cần chú ý điều gì?</a:t>
            </a:r>
            <a:endParaRPr lang="en-US" altLang="en-US" sz="2400" dirty="0">
              <a:solidFill>
                <a:srgbClr val="002060"/>
              </a:solidFill>
              <a:latin typeface="UTM Androgyne" panose="02040603050506020204" pitchFamily="18" charset="0"/>
              <a:cs typeface="Times New Roman" panose="02020603050405020304" pitchFamily="18" charset="0"/>
            </a:endParaRPr>
          </a:p>
        </p:txBody>
      </p:sp>
      <p:sp>
        <p:nvSpPr>
          <p:cNvPr id="30" name="Text Box 5"/>
          <p:cNvSpPr txBox="1">
            <a:spLocks noChangeArrowheads="1"/>
          </p:cNvSpPr>
          <p:nvPr/>
        </p:nvSpPr>
        <p:spPr bwMode="auto">
          <a:xfrm>
            <a:off x="1439861" y="5193867"/>
            <a:ext cx="7227888"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2400" dirty="0">
                <a:solidFill>
                  <a:srgbClr val="7030A0"/>
                </a:solidFill>
                <a:latin typeface="UTM Androgyne" panose="02040603050506020204" pitchFamily="18" charset="0"/>
                <a:cs typeface="Times New Roman" panose="02020603050405020304" pitchFamily="18" charset="0"/>
              </a:rPr>
              <a:t>Khi viết, hết mỗi đoạn văn cần xuống dòng.</a:t>
            </a:r>
            <a:endParaRPr lang="en-US" altLang="en-US" sz="2400" dirty="0">
              <a:solidFill>
                <a:srgbClr val="7030A0"/>
              </a:solidFill>
              <a:latin typeface="UTM Androgyne" panose="0204060305050602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emon Tree Song In Chinese - Lemon Tree Png, Transparent Png - kindpng">
            <a:extLst>
              <a:ext uri="{FF2B5EF4-FFF2-40B4-BE49-F238E27FC236}">
                <a16:creationId xmlns:a16="http://schemas.microsoft.com/office/drawing/2014/main" id="{87A75467-3853-42F6-8452-155A20B5BD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1996786" y="-781577"/>
            <a:ext cx="7750229" cy="9704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a:xfrm>
            <a:off x="2701514" y="839394"/>
            <a:ext cx="9359107" cy="5605744"/>
          </a:xfrm>
          <a:prstGeom prst="rect">
            <a:avLst/>
          </a:prstGeom>
        </p:spPr>
      </p:pic>
      <p:sp>
        <p:nvSpPr>
          <p:cNvPr id="7" name="Content Placeholder 2"/>
          <p:cNvSpPr txBox="1">
            <a:spLocks/>
          </p:cNvSpPr>
          <p:nvPr/>
        </p:nvSpPr>
        <p:spPr>
          <a:xfrm>
            <a:off x="5237166" y="1411978"/>
            <a:ext cx="4824413"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5000" dirty="0">
                <a:solidFill>
                  <a:srgbClr val="FF0000"/>
                </a:solidFill>
                <a:latin typeface="UTM Cookies" panose="02040603050506020204" pitchFamily="18" charset="0"/>
                <a:cs typeface="Times New Roman" panose="02020603050405020304" pitchFamily="18" charset="0"/>
              </a:rPr>
              <a:t>Ghi nhớ</a:t>
            </a:r>
            <a:endParaRPr lang="en-US" altLang="en-US" sz="5000" dirty="0">
              <a:solidFill>
                <a:srgbClr val="FF0000"/>
              </a:solidFill>
              <a:latin typeface="UTM Cookies" panose="02040603050506020204" pitchFamily="18" charset="0"/>
              <a:cs typeface="Times New Roman" panose="02020603050405020304" pitchFamily="18" charset="0"/>
            </a:endParaRPr>
          </a:p>
        </p:txBody>
      </p:sp>
      <p:pic>
        <p:nvPicPr>
          <p:cNvPr id="9" name="图片 2">
            <a:extLst>
              <a:ext uri="{FF2B5EF4-FFF2-40B4-BE49-F238E27FC236}">
                <a16:creationId xmlns:a16="http://schemas.microsoft.com/office/drawing/2014/main" id="{0444CC4B-213A-4DEA-BC4F-0B6F222317B9}"/>
              </a:ext>
            </a:extLst>
          </p:cNvPr>
          <p:cNvPicPr>
            <a:picLocks noChangeAspect="1"/>
          </p:cNvPicPr>
          <p:nvPr/>
        </p:nvPicPr>
        <p:blipFill>
          <a:blip r:embed="rId8"/>
          <a:stretch>
            <a:fillRect/>
          </a:stretch>
        </p:blipFill>
        <p:spPr>
          <a:xfrm>
            <a:off x="1977465" y="0"/>
            <a:ext cx="1981471" cy="1852369"/>
          </a:xfrm>
          <a:prstGeom prst="rect">
            <a:avLst/>
          </a:prstGeom>
        </p:spPr>
      </p:pic>
      <p:sp>
        <p:nvSpPr>
          <p:cNvPr id="10" name="Rectangle 9"/>
          <p:cNvSpPr/>
          <p:nvPr/>
        </p:nvSpPr>
        <p:spPr>
          <a:xfrm>
            <a:off x="3211849" y="2132817"/>
            <a:ext cx="8875048" cy="4031873"/>
          </a:xfrm>
          <a:prstGeom prst="rect">
            <a:avLst/>
          </a:prstGeom>
        </p:spPr>
        <p:txBody>
          <a:bodyPr wrap="square">
            <a:spAutoFit/>
          </a:bodyPr>
          <a:lstStyle/>
          <a:p>
            <a:pPr algn="just">
              <a:lnSpc>
                <a:spcPct val="150000"/>
              </a:lnSpc>
              <a:spcBef>
                <a:spcPct val="50000"/>
              </a:spcBef>
            </a:pPr>
            <a:r>
              <a:rPr lang="vi-VN" altLang="en-US" sz="3200" dirty="0">
                <a:solidFill>
                  <a:srgbClr val="002060"/>
                </a:solidFill>
                <a:latin typeface="UTM Androgyne" panose="02040603050506020204" pitchFamily="18" charset="0"/>
                <a:cs typeface="Times New Roman" panose="02020603050405020304" pitchFamily="18" charset="0"/>
              </a:rPr>
              <a:t>Trong bài văn miêu tả cây cối, mỗi đoạn văn có một nội dung nhất định, chẳng hạn: tả bao quát, tả từng bộ phận của cây hoặc tả cây theo từng mùa, từng thời kì phát triển.</a:t>
            </a:r>
          </a:p>
          <a:p>
            <a:pPr algn="just">
              <a:lnSpc>
                <a:spcPct val="150000"/>
              </a:lnSpc>
              <a:spcBef>
                <a:spcPct val="50000"/>
              </a:spcBef>
            </a:pPr>
            <a:r>
              <a:rPr lang="vi-VN" altLang="en-US" sz="3200" dirty="0">
                <a:solidFill>
                  <a:srgbClr val="002060"/>
                </a:solidFill>
                <a:latin typeface="UTM Androgyne" panose="02040603050506020204" pitchFamily="18" charset="0"/>
                <a:cs typeface="Times New Roman" panose="02020603050405020304" pitchFamily="18" charset="0"/>
              </a:rPr>
              <a:t>Khi viết, hết mỗi đoạn văn cần xuống dòng.</a:t>
            </a:r>
            <a:endParaRPr lang="en-US" altLang="en-US" sz="3200" dirty="0">
              <a:solidFill>
                <a:srgbClr val="002060"/>
              </a:solidFill>
              <a:latin typeface="UTM Androgyne" panose="0204060305050602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igital Clip Art Tree With - Cute Tree Clipart Png, Transparent Png ,  Transparent Png Image - PNGitem">
            <a:extLst>
              <a:ext uri="{FF2B5EF4-FFF2-40B4-BE49-F238E27FC236}">
                <a16:creationId xmlns:a16="http://schemas.microsoft.com/office/drawing/2014/main" id="{19EE9C6E-EF93-4E9D-B7D5-157A2B8CFB7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20" b="92608" l="4070" r="97442">
                        <a14:foregroundMark x1="62093" y1="7598" x2="62093" y2="7598"/>
                        <a14:foregroundMark x1="92326" y1="36550" x2="92326" y2="36550"/>
                        <a14:foregroundMark x1="94419" y1="74230" x2="94419" y2="74230"/>
                        <a14:foregroundMark x1="76977" y1="75154" x2="76977" y2="75154"/>
                        <a14:foregroundMark x1="39419" y1="72690" x2="39419" y2="72690"/>
                        <a14:foregroundMark x1="23837" y1="69405" x2="23837" y2="69405"/>
                        <a14:foregroundMark x1="4302" y1="68994" x2="4302" y2="68994"/>
                        <a14:foregroundMark x1="97442" y1="43224" x2="97442" y2="43224"/>
                        <a14:foregroundMark x1="60000" y1="92402" x2="60000" y2="92402"/>
                        <a14:foregroundMark x1="55581" y1="90144" x2="55581" y2="90144"/>
                        <a14:foregroundMark x1="62093" y1="92608" x2="62093" y2="92608"/>
                        <a14:foregroundMark x1="61047" y1="4620" x2="61047" y2="462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03234"/>
            <a:ext cx="6819889" cy="7264468"/>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5">
            <a:extLst>
              <a:ext uri="{FF2B5EF4-FFF2-40B4-BE49-F238E27FC236}">
                <a16:creationId xmlns:a16="http://schemas.microsoft.com/office/drawing/2014/main" id="{CF79171E-F9EC-430B-8266-59244DDCCF5E}"/>
              </a:ext>
            </a:extLst>
          </p:cNvPr>
          <p:cNvPicPr>
            <a:picLocks noChangeAspect="1"/>
          </p:cNvPicPr>
          <p:nvPr/>
        </p:nvPicPr>
        <p:blipFill>
          <a:blip r:embed="rId6"/>
          <a:stretch>
            <a:fillRect/>
          </a:stretch>
        </p:blipFill>
        <p:spPr>
          <a:xfrm>
            <a:off x="1410790" y="360786"/>
            <a:ext cx="7315200" cy="5395488"/>
          </a:xfrm>
          <a:prstGeom prst="rect">
            <a:avLst/>
          </a:prstGeom>
        </p:spPr>
      </p:pic>
      <p:pic>
        <p:nvPicPr>
          <p:cNvPr id="9" name="图片 7">
            <a:extLst>
              <a:ext uri="{FF2B5EF4-FFF2-40B4-BE49-F238E27FC236}">
                <a16:creationId xmlns:a16="http://schemas.microsoft.com/office/drawing/2014/main" id="{35F3A632-EAAE-435F-B060-CEF19BAF7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5" y="3378200"/>
            <a:ext cx="12192000" cy="3479800"/>
          </a:xfrm>
          <a:prstGeom prst="rect">
            <a:avLst/>
          </a:prstGeom>
        </p:spPr>
      </p:pic>
      <p:pic>
        <p:nvPicPr>
          <p:cNvPr id="10" name="图片 11">
            <a:extLst>
              <a:ext uri="{FF2B5EF4-FFF2-40B4-BE49-F238E27FC236}">
                <a16:creationId xmlns:a16="http://schemas.microsoft.com/office/drawing/2014/main" id="{C9502201-D05A-4517-8A35-13D7D3B36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2" name="图片 20">
            <a:extLst>
              <a:ext uri="{FF2B5EF4-FFF2-40B4-BE49-F238E27FC236}">
                <a16:creationId xmlns:a16="http://schemas.microsoft.com/office/drawing/2014/main" id="{B6AAA7AA-E5AE-4F8A-BB6E-2F19B6CBA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sp>
        <p:nvSpPr>
          <p:cNvPr id="13" name="TextBox 12"/>
          <p:cNvSpPr txBox="1"/>
          <p:nvPr/>
        </p:nvSpPr>
        <p:spPr>
          <a:xfrm>
            <a:off x="2369640" y="1006209"/>
            <a:ext cx="567690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EA323F"/>
                </a:solidFill>
                <a:effectLst/>
                <a:uLnTx/>
                <a:uFillTx/>
                <a:latin typeface="UTM Cookies" panose="02040603050506020204" pitchFamily="18" charset="0"/>
                <a:ea typeface="+mn-ea"/>
                <a:cs typeface="+mn-cs"/>
              </a:rPr>
              <a:t>LUYỆN</a:t>
            </a:r>
            <a:r>
              <a:rPr kumimoji="0" lang="vi-VN" sz="10000" b="0" i="0" u="none" strike="noStrike" kern="1200" cap="none" spc="0" normalizeH="0" noProof="0" dirty="0">
                <a:ln>
                  <a:noFill/>
                </a:ln>
                <a:solidFill>
                  <a:srgbClr val="EA323F"/>
                </a:solidFill>
                <a:effectLst/>
                <a:uLnTx/>
                <a:uFillTx/>
                <a:latin typeface="UTM Cookies" panose="02040603050506020204" pitchFamily="18" charset="0"/>
                <a:ea typeface="+mn-ea"/>
                <a:cs typeface="+mn-cs"/>
              </a:rPr>
              <a:t> TẬP</a:t>
            </a:r>
            <a:endParaRPr kumimoji="0" lang="en-US" sz="10000" b="0" i="0" u="none" strike="noStrike" kern="1200" cap="none" spc="0" normalizeH="0" baseline="0" noProof="0" dirty="0">
              <a:ln>
                <a:noFill/>
              </a:ln>
              <a:solidFill>
                <a:srgbClr val="EA323F"/>
              </a:solidFill>
              <a:effectLst/>
              <a:uLnTx/>
              <a:uFillTx/>
              <a:latin typeface="UTM Cookies"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3831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2"/>
            </p:custDataLst>
          </p:nvPr>
        </p:nvGrpSpPr>
        <p:grpSpPr>
          <a:xfrm>
            <a:off x="2447801" y="2157045"/>
            <a:ext cx="752253" cy="774821"/>
            <a:chOff x="1795462" y="2056910"/>
            <a:chExt cx="1111250" cy="1144588"/>
          </a:xfrm>
        </p:grpSpPr>
        <p:sp>
          <p:nvSpPr>
            <p:cNvPr id="3074" name="Freeform 12"/>
            <p:cNvSpPr/>
            <p:nvPr>
              <p:custDataLst>
                <p:tags r:id="rId16"/>
              </p:custDataLst>
            </p:nvPr>
          </p:nvSpPr>
          <p:spPr bwMode="auto">
            <a:xfrm>
              <a:off x="1795462" y="2056910"/>
              <a:ext cx="1111250" cy="1144588"/>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chemeClr val="accent2"/>
            </a:solidFill>
            <a:ln>
              <a:solidFill>
                <a:schemeClr val="bg1"/>
              </a:solidFill>
            </a:ln>
          </p:spPr>
          <p:txBody>
            <a:bodyPr>
              <a:normAutofit/>
            </a:bodyPr>
            <a:lstStyle/>
            <a:p>
              <a:pPr>
                <a:defRPr/>
              </a:pPr>
              <a:endParaRPr lang="zh-CN" altLang="en-US"/>
            </a:p>
          </p:txBody>
        </p:sp>
        <p:sp>
          <p:nvSpPr>
            <p:cNvPr id="5" name="Freeform 13"/>
            <p:cNvSpPr/>
            <p:nvPr>
              <p:custDataLst>
                <p:tags r:id="rId17"/>
              </p:custDataLst>
            </p:nvPr>
          </p:nvSpPr>
          <p:spPr bwMode="auto">
            <a:xfrm>
              <a:off x="1963737" y="2150573"/>
              <a:ext cx="844550" cy="728662"/>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20000"/>
                <a:lumOff val="80000"/>
              </a:schemeClr>
            </a:solidFill>
            <a:ln>
              <a:noFill/>
            </a:ln>
          </p:spPr>
          <p:txBody>
            <a:bodyPr>
              <a:normAutofit/>
            </a:bodyPr>
            <a:lstStyle/>
            <a:p>
              <a:pPr>
                <a:defRPr/>
              </a:pPr>
              <a:endParaRPr lang="zh-CN" altLang="en-US"/>
            </a:p>
          </p:txBody>
        </p:sp>
        <p:sp>
          <p:nvSpPr>
            <p:cNvPr id="6" name="Freeform 14"/>
            <p:cNvSpPr/>
            <p:nvPr>
              <p:custDataLst>
                <p:tags r:id="rId18"/>
              </p:custDataLst>
            </p:nvPr>
          </p:nvSpPr>
          <p:spPr bwMode="auto">
            <a:xfrm>
              <a:off x="2590799" y="2117235"/>
              <a:ext cx="117475" cy="163513"/>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7" name="Freeform 15"/>
            <p:cNvSpPr/>
            <p:nvPr>
              <p:custDataLst>
                <p:tags r:id="rId19"/>
              </p:custDataLst>
            </p:nvPr>
          </p:nvSpPr>
          <p:spPr bwMode="auto">
            <a:xfrm>
              <a:off x="2317749" y="2144223"/>
              <a:ext cx="142875" cy="325437"/>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20000"/>
                <a:lumOff val="80000"/>
              </a:schemeClr>
            </a:solidFill>
            <a:ln>
              <a:noFill/>
            </a:ln>
          </p:spPr>
          <p:txBody>
            <a:bodyPr>
              <a:normAutofit fontScale="55000" lnSpcReduction="20000"/>
            </a:bodyPr>
            <a:lstStyle/>
            <a:p>
              <a:pPr>
                <a:defRPr/>
              </a:pPr>
              <a:endParaRPr lang="zh-CN" altLang="en-US"/>
            </a:p>
          </p:txBody>
        </p:sp>
        <p:sp>
          <p:nvSpPr>
            <p:cNvPr id="8" name="Freeform 16"/>
            <p:cNvSpPr/>
            <p:nvPr>
              <p:custDataLst>
                <p:tags r:id="rId20"/>
              </p:custDataLst>
            </p:nvPr>
          </p:nvSpPr>
          <p:spPr bwMode="auto">
            <a:xfrm>
              <a:off x="2071687" y="2255348"/>
              <a:ext cx="187325" cy="454025"/>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20000"/>
                <a:lumOff val="80000"/>
              </a:schemeClr>
            </a:solidFill>
            <a:ln>
              <a:noFill/>
            </a:ln>
          </p:spPr>
          <p:txBody>
            <a:bodyPr>
              <a:normAutofit fontScale="92500" lnSpcReduction="20000"/>
            </a:bodyPr>
            <a:lstStyle/>
            <a:p>
              <a:pPr>
                <a:defRPr/>
              </a:pPr>
              <a:endParaRPr lang="zh-CN" altLang="en-US"/>
            </a:p>
          </p:txBody>
        </p:sp>
        <p:sp>
          <p:nvSpPr>
            <p:cNvPr id="9" name="Freeform 17"/>
            <p:cNvSpPr/>
            <p:nvPr>
              <p:custDataLst>
                <p:tags r:id="rId21"/>
              </p:custDataLst>
            </p:nvPr>
          </p:nvSpPr>
          <p:spPr bwMode="auto">
            <a:xfrm>
              <a:off x="2000249" y="2676035"/>
              <a:ext cx="474663" cy="138113"/>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10" name="Freeform 18"/>
            <p:cNvSpPr/>
            <p:nvPr>
              <p:custDataLst>
                <p:tags r:id="rId22"/>
              </p:custDataLst>
            </p:nvPr>
          </p:nvSpPr>
          <p:spPr bwMode="auto">
            <a:xfrm>
              <a:off x="2192337" y="2455373"/>
              <a:ext cx="438150" cy="133350"/>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11" name="Freeform 19"/>
            <p:cNvSpPr/>
            <p:nvPr>
              <p:custDataLst>
                <p:tags r:id="rId23"/>
              </p:custDataLst>
            </p:nvPr>
          </p:nvSpPr>
          <p:spPr bwMode="auto">
            <a:xfrm>
              <a:off x="2503487" y="2277573"/>
              <a:ext cx="317500" cy="69850"/>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grpSp>
      <p:cxnSp>
        <p:nvCxnSpPr>
          <p:cNvPr id="41" name="直接连接符 40"/>
          <p:cNvCxnSpPr/>
          <p:nvPr>
            <p:custDataLst>
              <p:tags r:id="rId3"/>
            </p:custDataLst>
          </p:nvPr>
        </p:nvCxnSpPr>
        <p:spPr>
          <a:xfrm>
            <a:off x="2447801" y="2931867"/>
            <a:ext cx="2583107"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p:custDataLst>
              <p:tags r:id="rId4"/>
            </p:custDataLst>
          </p:nvPr>
        </p:nvSpPr>
        <p:spPr>
          <a:xfrm>
            <a:off x="3408191" y="2308809"/>
            <a:ext cx="1959082" cy="369332"/>
          </a:xfrm>
          <a:prstGeom prst="rect">
            <a:avLst/>
          </a:prstGeom>
        </p:spPr>
        <p:txBody>
          <a:bodyPr wrap="square">
            <a:noAutofit/>
          </a:bodyPr>
          <a:lstStyle/>
          <a:p>
            <a:pPr algn="just">
              <a:defRPr/>
            </a:pPr>
            <a:r>
              <a:rPr lang="vi-VN" altLang="zh-CN" sz="3600" b="1" dirty="0">
                <a:solidFill>
                  <a:schemeClr val="accent1">
                    <a:lumMod val="75000"/>
                  </a:schemeClr>
                </a:solidFill>
                <a:latin typeface="+mj-lt"/>
                <a:ea typeface="+mj-ea"/>
                <a:cs typeface="+mj-cs"/>
              </a:rPr>
              <a:t>a.</a:t>
            </a:r>
            <a:endParaRPr lang="zh-CN" altLang="en-US" sz="3600" b="1" dirty="0">
              <a:solidFill>
                <a:schemeClr val="accent1">
                  <a:lumMod val="75000"/>
                </a:schemeClr>
              </a:solidFill>
              <a:latin typeface="+mj-lt"/>
              <a:ea typeface="+mj-ea"/>
              <a:cs typeface="+mj-cs"/>
            </a:endParaRPr>
          </a:p>
        </p:txBody>
      </p:sp>
      <p:grpSp>
        <p:nvGrpSpPr>
          <p:cNvPr id="16" name="组合 15"/>
          <p:cNvGrpSpPr/>
          <p:nvPr>
            <p:custDataLst>
              <p:tags r:id="rId5"/>
            </p:custDataLst>
          </p:nvPr>
        </p:nvGrpSpPr>
        <p:grpSpPr>
          <a:xfrm>
            <a:off x="7180993" y="2157045"/>
            <a:ext cx="752253" cy="774821"/>
            <a:chOff x="1795462" y="2056910"/>
            <a:chExt cx="1111250" cy="1144588"/>
          </a:xfrm>
        </p:grpSpPr>
        <p:sp>
          <p:nvSpPr>
            <p:cNvPr id="17" name="Freeform 12"/>
            <p:cNvSpPr/>
            <p:nvPr>
              <p:custDataLst>
                <p:tags r:id="rId8"/>
              </p:custDataLst>
            </p:nvPr>
          </p:nvSpPr>
          <p:spPr bwMode="auto">
            <a:xfrm>
              <a:off x="1795462" y="2056910"/>
              <a:ext cx="1111250" cy="1144588"/>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chemeClr val="accent2"/>
            </a:solidFill>
            <a:ln>
              <a:solidFill>
                <a:schemeClr val="bg1"/>
              </a:solidFill>
            </a:ln>
          </p:spPr>
          <p:txBody>
            <a:bodyPr>
              <a:normAutofit/>
            </a:bodyPr>
            <a:lstStyle/>
            <a:p>
              <a:pPr>
                <a:defRPr/>
              </a:pPr>
              <a:endParaRPr lang="zh-CN" altLang="en-US"/>
            </a:p>
          </p:txBody>
        </p:sp>
        <p:sp>
          <p:nvSpPr>
            <p:cNvPr id="18" name="Freeform 13"/>
            <p:cNvSpPr/>
            <p:nvPr>
              <p:custDataLst>
                <p:tags r:id="rId9"/>
              </p:custDataLst>
            </p:nvPr>
          </p:nvSpPr>
          <p:spPr bwMode="auto">
            <a:xfrm>
              <a:off x="1963737" y="2150573"/>
              <a:ext cx="844550" cy="728662"/>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20000"/>
                <a:lumOff val="80000"/>
              </a:schemeClr>
            </a:solidFill>
            <a:ln>
              <a:noFill/>
            </a:ln>
          </p:spPr>
          <p:txBody>
            <a:bodyPr>
              <a:normAutofit/>
            </a:bodyPr>
            <a:lstStyle/>
            <a:p>
              <a:pPr>
                <a:defRPr/>
              </a:pPr>
              <a:endParaRPr lang="zh-CN" altLang="en-US"/>
            </a:p>
          </p:txBody>
        </p:sp>
        <p:sp>
          <p:nvSpPr>
            <p:cNvPr id="19" name="Freeform 14"/>
            <p:cNvSpPr/>
            <p:nvPr>
              <p:custDataLst>
                <p:tags r:id="rId10"/>
              </p:custDataLst>
            </p:nvPr>
          </p:nvSpPr>
          <p:spPr bwMode="auto">
            <a:xfrm>
              <a:off x="2590799" y="2117235"/>
              <a:ext cx="117475" cy="163513"/>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0" name="Freeform 15"/>
            <p:cNvSpPr/>
            <p:nvPr>
              <p:custDataLst>
                <p:tags r:id="rId11"/>
              </p:custDataLst>
            </p:nvPr>
          </p:nvSpPr>
          <p:spPr bwMode="auto">
            <a:xfrm>
              <a:off x="2317749" y="2144223"/>
              <a:ext cx="142875" cy="325437"/>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20000"/>
                <a:lumOff val="80000"/>
              </a:schemeClr>
            </a:solidFill>
            <a:ln>
              <a:noFill/>
            </a:ln>
          </p:spPr>
          <p:txBody>
            <a:bodyPr>
              <a:normAutofit fontScale="55000" lnSpcReduction="20000"/>
            </a:bodyPr>
            <a:lstStyle/>
            <a:p>
              <a:pPr>
                <a:defRPr/>
              </a:pPr>
              <a:endParaRPr lang="zh-CN" altLang="en-US"/>
            </a:p>
          </p:txBody>
        </p:sp>
        <p:sp>
          <p:nvSpPr>
            <p:cNvPr id="21" name="Freeform 16"/>
            <p:cNvSpPr/>
            <p:nvPr>
              <p:custDataLst>
                <p:tags r:id="rId12"/>
              </p:custDataLst>
            </p:nvPr>
          </p:nvSpPr>
          <p:spPr bwMode="auto">
            <a:xfrm>
              <a:off x="2071687" y="2255348"/>
              <a:ext cx="187325" cy="454025"/>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20000"/>
                <a:lumOff val="80000"/>
              </a:schemeClr>
            </a:solidFill>
            <a:ln>
              <a:noFill/>
            </a:ln>
          </p:spPr>
          <p:txBody>
            <a:bodyPr>
              <a:normAutofit fontScale="92500" lnSpcReduction="20000"/>
            </a:bodyPr>
            <a:lstStyle/>
            <a:p>
              <a:pPr>
                <a:defRPr/>
              </a:pPr>
              <a:endParaRPr lang="zh-CN" altLang="en-US"/>
            </a:p>
          </p:txBody>
        </p:sp>
        <p:sp>
          <p:nvSpPr>
            <p:cNvPr id="22" name="Freeform 17"/>
            <p:cNvSpPr/>
            <p:nvPr>
              <p:custDataLst>
                <p:tags r:id="rId13"/>
              </p:custDataLst>
            </p:nvPr>
          </p:nvSpPr>
          <p:spPr bwMode="auto">
            <a:xfrm>
              <a:off x="2000249" y="2676035"/>
              <a:ext cx="474663" cy="138113"/>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3" name="Freeform 18"/>
            <p:cNvSpPr/>
            <p:nvPr>
              <p:custDataLst>
                <p:tags r:id="rId14"/>
              </p:custDataLst>
            </p:nvPr>
          </p:nvSpPr>
          <p:spPr bwMode="auto">
            <a:xfrm>
              <a:off x="2192337" y="2455373"/>
              <a:ext cx="438150" cy="133350"/>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4" name="Freeform 19"/>
            <p:cNvSpPr/>
            <p:nvPr>
              <p:custDataLst>
                <p:tags r:id="rId15"/>
              </p:custDataLst>
            </p:nvPr>
          </p:nvSpPr>
          <p:spPr bwMode="auto">
            <a:xfrm>
              <a:off x="2503487" y="2277573"/>
              <a:ext cx="317500" cy="69850"/>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grpSp>
      <p:cxnSp>
        <p:nvCxnSpPr>
          <p:cNvPr id="25" name="直接连接符 24"/>
          <p:cNvCxnSpPr/>
          <p:nvPr>
            <p:custDataLst>
              <p:tags r:id="rId6"/>
            </p:custDataLst>
          </p:nvPr>
        </p:nvCxnSpPr>
        <p:spPr>
          <a:xfrm>
            <a:off x="7180993" y="2931867"/>
            <a:ext cx="2583107"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7"/>
            </p:custDataLst>
          </p:nvPr>
        </p:nvSpPr>
        <p:spPr>
          <a:xfrm>
            <a:off x="8286805" y="2353705"/>
            <a:ext cx="1959082" cy="369332"/>
          </a:xfrm>
          <a:prstGeom prst="rect">
            <a:avLst/>
          </a:prstGeom>
        </p:spPr>
        <p:txBody>
          <a:bodyPr wrap="square">
            <a:noAutofit/>
          </a:bodyPr>
          <a:lstStyle/>
          <a:p>
            <a:pPr algn="just">
              <a:defRPr/>
            </a:pPr>
            <a:r>
              <a:rPr lang="vi-VN" altLang="zh-CN" sz="3600" b="1" dirty="0">
                <a:solidFill>
                  <a:schemeClr val="accent1">
                    <a:lumMod val="75000"/>
                  </a:schemeClr>
                </a:solidFill>
                <a:latin typeface="+mj-lt"/>
                <a:ea typeface="+mj-ea"/>
                <a:cs typeface="+mj-cs"/>
              </a:rPr>
              <a:t>b.</a:t>
            </a:r>
            <a:endParaRPr lang="zh-CN" altLang="en-US" sz="3600" b="1" dirty="0">
              <a:solidFill>
                <a:schemeClr val="accent1">
                  <a:lumMod val="75000"/>
                </a:schemeClr>
              </a:solidFill>
              <a:latin typeface="+mj-lt"/>
              <a:ea typeface="+mj-ea"/>
              <a:cs typeface="+mj-cs"/>
            </a:endParaRPr>
          </a:p>
        </p:txBody>
      </p:sp>
      <p:sp>
        <p:nvSpPr>
          <p:cNvPr id="28" name="Text Box 9"/>
          <p:cNvSpPr txBox="1">
            <a:spLocks noChangeArrowheads="1"/>
          </p:cNvSpPr>
          <p:nvPr/>
        </p:nvSpPr>
        <p:spPr bwMode="auto">
          <a:xfrm>
            <a:off x="1857961" y="3205329"/>
            <a:ext cx="376278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4000" b="1" dirty="0" err="1">
                <a:latin typeface="Aachen" panose="02020500000000000000" pitchFamily="18" charset="0"/>
                <a:ea typeface="Aachen" panose="02020500000000000000" pitchFamily="18" charset="0"/>
                <a:cs typeface="Aachen" panose="02020500000000000000" pitchFamily="18" charset="0"/>
              </a:rPr>
              <a:t>Tìm</a:t>
            </a:r>
            <a:r>
              <a:rPr lang="en-US" altLang="vi-VN" sz="4000" b="1" dirty="0">
                <a:latin typeface="Aachen" panose="02020500000000000000" pitchFamily="18" charset="0"/>
                <a:ea typeface="Aachen" panose="02020500000000000000" pitchFamily="18" charset="0"/>
                <a:cs typeface="Aachen" panose="02020500000000000000" pitchFamily="18" charset="0"/>
              </a:rPr>
              <a:t> </a:t>
            </a:r>
            <a:r>
              <a:rPr lang="en-US" altLang="vi-VN" sz="4000" b="1" dirty="0" err="1">
                <a:latin typeface="Aachen" panose="02020500000000000000" pitchFamily="18" charset="0"/>
                <a:ea typeface="Aachen" panose="02020500000000000000" pitchFamily="18" charset="0"/>
                <a:cs typeface="Aachen" panose="02020500000000000000" pitchFamily="18" charset="0"/>
              </a:rPr>
              <a:t>các</a:t>
            </a:r>
            <a:r>
              <a:rPr lang="en-US" altLang="vi-VN" sz="4000" b="1" dirty="0">
                <a:latin typeface="Aachen" panose="02020500000000000000" pitchFamily="18" charset="0"/>
                <a:ea typeface="Aachen" panose="02020500000000000000" pitchFamily="18" charset="0"/>
                <a:cs typeface="Aachen" panose="02020500000000000000" pitchFamily="18" charset="0"/>
              </a:rPr>
              <a:t> </a:t>
            </a:r>
            <a:r>
              <a:rPr lang="vi-VN" altLang="vi-VN" sz="4000" b="1" dirty="0">
                <a:latin typeface="Aachen" panose="02020500000000000000" pitchFamily="18" charset="0"/>
                <a:ea typeface="Aachen" panose="02020500000000000000" pitchFamily="18" charset="0"/>
                <a:cs typeface="Aachen" panose="02020500000000000000" pitchFamily="18" charset="0"/>
              </a:rPr>
              <a:t>đoạn trong bài văn nói trên.</a:t>
            </a:r>
            <a:endParaRPr lang="en-US" altLang="vi-VN" sz="4000" dirty="0">
              <a:latin typeface="Aachen" panose="02020500000000000000" pitchFamily="18" charset="0"/>
              <a:ea typeface="Aachen" panose="02020500000000000000" pitchFamily="18" charset="0"/>
              <a:cs typeface="Aachen" panose="02020500000000000000" pitchFamily="18" charset="0"/>
            </a:endParaRPr>
          </a:p>
        </p:txBody>
      </p:sp>
      <p:sp>
        <p:nvSpPr>
          <p:cNvPr id="31" name="Text Box 10"/>
          <p:cNvSpPr txBox="1">
            <a:spLocks noChangeArrowheads="1"/>
          </p:cNvSpPr>
          <p:nvPr/>
        </p:nvSpPr>
        <p:spPr bwMode="auto">
          <a:xfrm>
            <a:off x="6595655" y="3174901"/>
            <a:ext cx="47212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4000" b="1" dirty="0">
                <a:latin typeface="Aachen" panose="02020500000000000000" pitchFamily="18" charset="0"/>
                <a:ea typeface="Aachen" panose="02020500000000000000" pitchFamily="18" charset="0"/>
                <a:cs typeface="Aachen" panose="02020500000000000000" pitchFamily="18" charset="0"/>
              </a:rPr>
              <a:t>Cho biết nội dung chính của mỗi đoạn văn.</a:t>
            </a:r>
            <a:endParaRPr lang="en-US" altLang="vi-VN" sz="4000" dirty="0">
              <a:latin typeface="Aachen" panose="02020500000000000000" pitchFamily="18" charset="0"/>
              <a:ea typeface="Aachen" panose="02020500000000000000" pitchFamily="18" charset="0"/>
              <a:cs typeface="Aachen" panose="02020500000000000000" pitchFamily="18" charset="0"/>
            </a:endParaRPr>
          </a:p>
        </p:txBody>
      </p:sp>
      <p:sp>
        <p:nvSpPr>
          <p:cNvPr id="32" name="TextBox 31"/>
          <p:cNvSpPr txBox="1"/>
          <p:nvPr/>
        </p:nvSpPr>
        <p:spPr>
          <a:xfrm>
            <a:off x="1813370" y="532750"/>
            <a:ext cx="8794750" cy="1938992"/>
          </a:xfrm>
          <a:prstGeom prst="rect">
            <a:avLst/>
          </a:prstGeom>
          <a:noFill/>
        </p:spPr>
        <p:txBody>
          <a:bodyPr wrap="square" rtlCol="0">
            <a:spAutoFit/>
          </a:bodyPr>
          <a:lstStyle/>
          <a:p>
            <a:pPr algn="ctr"/>
            <a:r>
              <a:rPr lang="vi-VN" altLang="en-US" sz="4400" b="1" dirty="0">
                <a:solidFill>
                  <a:srgbClr val="002060"/>
                </a:solidFill>
                <a:latin typeface="UTM Cookies" panose="02040603050506020204" pitchFamily="18" charset="0"/>
              </a:rPr>
              <a:t>1. Đọc bài “Cây trám đen” và trả </a:t>
            </a:r>
            <a:r>
              <a:rPr lang="en-US" altLang="en-US" sz="4400" b="1" dirty="0" err="1">
                <a:solidFill>
                  <a:srgbClr val="002060"/>
                </a:solidFill>
                <a:latin typeface="UTM Cookies" panose="02040603050506020204" pitchFamily="18" charset="0"/>
              </a:rPr>
              <a:t>lời</a:t>
            </a:r>
            <a:r>
              <a:rPr lang="en-US" altLang="en-US" sz="4400" b="1" dirty="0">
                <a:solidFill>
                  <a:srgbClr val="002060"/>
                </a:solidFill>
                <a:latin typeface="UTM Cookies" panose="02040603050506020204" pitchFamily="18" charset="0"/>
              </a:rPr>
              <a:t> </a:t>
            </a:r>
            <a:r>
              <a:rPr lang="en-US" altLang="en-US" sz="4400" b="1" dirty="0" err="1">
                <a:solidFill>
                  <a:srgbClr val="002060"/>
                </a:solidFill>
                <a:latin typeface="UTM Cookies" panose="02040603050506020204" pitchFamily="18" charset="0"/>
              </a:rPr>
              <a:t>câu</a:t>
            </a:r>
            <a:r>
              <a:rPr lang="en-US" altLang="en-US" sz="4400" b="1" dirty="0">
                <a:solidFill>
                  <a:srgbClr val="002060"/>
                </a:solidFill>
                <a:latin typeface="UTM Cookies" panose="02040603050506020204" pitchFamily="18" charset="0"/>
              </a:rPr>
              <a:t> </a:t>
            </a:r>
            <a:r>
              <a:rPr lang="en-US" altLang="en-US" sz="4400" b="1" dirty="0" err="1">
                <a:solidFill>
                  <a:srgbClr val="002060"/>
                </a:solidFill>
                <a:latin typeface="UTM Cookies" panose="02040603050506020204" pitchFamily="18" charset="0"/>
              </a:rPr>
              <a:t>hỏ</a:t>
            </a:r>
            <a:r>
              <a:rPr lang="vi-VN" altLang="en-US" sz="4400" b="1" dirty="0">
                <a:solidFill>
                  <a:srgbClr val="002060"/>
                </a:solidFill>
                <a:latin typeface="UTM Cookies" panose="02040603050506020204" pitchFamily="18" charset="0"/>
              </a:rPr>
              <a:t>i sau đây:</a:t>
            </a:r>
            <a:endParaRPr lang="en-US" altLang="en-US" sz="3200" dirty="0">
              <a:solidFill>
                <a:srgbClr val="002060"/>
              </a:solidFill>
              <a:latin typeface="Times New Roman" panose="02020603050405020304" pitchFamily="18" charset="0"/>
            </a:endParaRPr>
          </a:p>
          <a:p>
            <a:endParaRPr lang="en-US"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
                                        </p:tgtEl>
                                        <p:attrNameLst>
                                          <p:attrName>style.visibility</p:attrName>
                                        </p:attrNameLst>
                                      </p:cBhvr>
                                      <p:to>
                                        <p:strVal val="visible"/>
                                      </p:to>
                                    </p:set>
                                    <p:anim calcmode="discrete" valueType="clr">
                                      <p:cBhvr override="childStyle">
                                        <p:cTn id="7"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
                                        </p:tgtEl>
                                        <p:attrNameLst>
                                          <p:attrName>fillcolor</p:attrName>
                                        </p:attrNameLst>
                                      </p:cBhvr>
                                      <p:tavLst>
                                        <p:tav tm="0">
                                          <p:val>
                                            <p:clrVal>
                                              <a:schemeClr val="accent2"/>
                                            </p:clrVal>
                                          </p:val>
                                        </p:tav>
                                        <p:tav tm="50000">
                                          <p:val>
                                            <p:clrVal>
                                              <a:schemeClr val="hlink"/>
                                            </p:clrVal>
                                          </p:val>
                                        </p:tav>
                                      </p:tavLst>
                                    </p:anim>
                                    <p:set>
                                      <p:cBhvr>
                                        <p:cTn id="9" dur="80"/>
                                        <p:tgtEl>
                                          <p:spTgt spid="2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1"/>
                                        </p:tgtEl>
                                        <p:attrNameLst>
                                          <p:attrName>style.visibility</p:attrName>
                                        </p:attrNameLst>
                                      </p:cBhvr>
                                      <p:to>
                                        <p:strVal val="visible"/>
                                      </p:to>
                                    </p:set>
                                    <p:anim calcmode="discrete" valueType="clr">
                                      <p:cBhvr override="childStyle">
                                        <p:cTn id="14"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1"/>
                                        </p:tgtEl>
                                        <p:attrNameLst>
                                          <p:attrName>fillcolor</p:attrName>
                                        </p:attrNameLst>
                                      </p:cBhvr>
                                      <p:tavLst>
                                        <p:tav tm="0">
                                          <p:val>
                                            <p:clrVal>
                                              <a:schemeClr val="accent2"/>
                                            </p:clrVal>
                                          </p:val>
                                        </p:tav>
                                        <p:tav tm="50000">
                                          <p:val>
                                            <p:clrVal>
                                              <a:schemeClr val="hlink"/>
                                            </p:clrVal>
                                          </p:val>
                                        </p:tav>
                                      </p:tavLst>
                                    </p:anim>
                                    <p:set>
                                      <p:cBhvr>
                                        <p:cTn id="16" dur="8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E29CDA05-86C8-4EE1-8E33-5085010A57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9" name="Rectangle: Rounded Corners 2">
            <a:extLst>
              <a:ext uri="{FF2B5EF4-FFF2-40B4-BE49-F238E27FC236}">
                <a16:creationId xmlns:a16="http://schemas.microsoft.com/office/drawing/2014/main" id="{7332630B-3A9D-4F95-9FC8-5A021798A8C8}"/>
              </a:ext>
            </a:extLst>
          </p:cNvPr>
          <p:cNvSpPr/>
          <p:nvPr/>
        </p:nvSpPr>
        <p:spPr>
          <a:xfrm>
            <a:off x="624238" y="305973"/>
            <a:ext cx="11567762" cy="6481508"/>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500975"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vi-VN" altLang="vi-VN" dirty="0">
                <a:solidFill>
                  <a:srgbClr val="C00000"/>
                </a:solidFill>
                <a:latin typeface="#9Slide07 Stormtrooper" panose="020B0500000000000000" pitchFamily="34" charset="0"/>
              </a:rPr>
              <a:t>CÂY TRÁM ĐEN</a:t>
            </a:r>
            <a:endParaRPr lang="en-US" altLang="vi-VN" dirty="0">
              <a:solidFill>
                <a:srgbClr val="C00000"/>
              </a:solidFill>
              <a:latin typeface="#9Slide07 Stormtrooper" panose="020B0500000000000000" pitchFamily="34" charset="0"/>
            </a:endParaRPr>
          </a:p>
        </p:txBody>
      </p:sp>
      <p:sp>
        <p:nvSpPr>
          <p:cNvPr id="6" name="Text Box 3"/>
          <p:cNvSpPr txBox="1">
            <a:spLocks noChangeArrowheads="1"/>
          </p:cNvSpPr>
          <p:nvPr/>
        </p:nvSpPr>
        <p:spPr bwMode="auto">
          <a:xfrm>
            <a:off x="337127" y="714375"/>
            <a:ext cx="11517745"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b="1" dirty="0">
                <a:solidFill>
                  <a:srgbClr val="002060"/>
                </a:solidFill>
                <a:latin typeface="Times New Roman" panose="02020603050405020304" pitchFamily="18" charset="0"/>
                <a:cs typeface="Times New Roman" panose="02020603050405020304" pitchFamily="18" charset="0"/>
              </a:rPr>
              <a:t>Ở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Thân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cao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vút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nước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từ</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xuống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Cành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mạp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nằm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ngang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vươn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tỏa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gọng</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Trên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gọng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xòe</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tròn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chiếc</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xanh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ngút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chỉ</a:t>
            </a:r>
            <a:r>
              <a:rPr lang="en-US" altLang="vi-VN" sz="2400" b="1" dirty="0">
                <a:solidFill>
                  <a:srgbClr val="002060"/>
                </a:solidFill>
                <a:latin typeface="Times New Roman" panose="02020603050405020304" pitchFamily="18" charset="0"/>
                <a:cs typeface="Times New Roman" panose="02020603050405020304" pitchFamily="18" charset="0"/>
              </a:rPr>
              <a:t> to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tay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đứa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chừng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gang.</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loại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chỉ</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nửa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nhót</a:t>
            </a:r>
            <a:r>
              <a:rPr lang="en-US" altLang="vi-VN" sz="2400" b="1" dirty="0">
                <a:solidFill>
                  <a:srgbClr val="002060"/>
                </a:solidFill>
                <a:latin typeface="Times New Roman" panose="02020603050405020304" pitchFamily="18" charset="0"/>
                <a:cs typeface="Times New Roman" panose="02020603050405020304" pitchFamily="18" charset="0"/>
              </a:rPr>
              <a:t> to,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nhọn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hơn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mỏng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cứng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phần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xác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ngon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nếp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nếp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cúng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tím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dày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bấm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tay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hạt</a:t>
            </a:r>
            <a:r>
              <a:rPr lang="en-US" altLang="vi-VN" sz="2400" b="1" dirty="0">
                <a:solidFill>
                  <a:srgbClr val="002060"/>
                </a:solidFill>
                <a:latin typeface="Times New Roman" panose="02020603050405020304" pitchFamily="18" charset="0"/>
                <a:cs typeface="Times New Roman" panose="02020603050405020304" pitchFamily="18" charset="0"/>
              </a:rPr>
              <a:t>.</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béo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ưa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xào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với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tóp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còn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được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dùng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làm</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mai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phơi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để</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ăn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dần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Người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miền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núi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thích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món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trộn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với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xôi</a:t>
            </a:r>
            <a:r>
              <a:rPr lang="en-US" altLang="vi-VN" sz="2400" b="1" dirty="0">
                <a:solidFill>
                  <a:srgbClr val="002060"/>
                </a:solidFill>
                <a:latin typeface="Times New Roman" panose="02020603050405020304" pitchFamily="18" charset="0"/>
                <a:cs typeface="Times New Roman" panose="02020603050405020304" pitchFamily="18" charset="0"/>
              </a:rPr>
              <a:t> hay </a:t>
            </a:r>
            <a:r>
              <a:rPr lang="en-US" altLang="vi-VN" sz="2400" b="1" dirty="0" err="1">
                <a:solidFill>
                  <a:srgbClr val="002060"/>
                </a:solidFill>
                <a:latin typeface="Times New Roman" panose="02020603050405020304" pitchFamily="18" charset="0"/>
                <a:cs typeface="Times New Roman" panose="02020603050405020304" pitchFamily="18" charset="0"/>
              </a:rPr>
              <a:t>cốm</a:t>
            </a:r>
            <a:r>
              <a:rPr lang="en-US" altLang="vi-VN" sz="2400" b="1" dirty="0">
                <a:solidFill>
                  <a:srgbClr val="002060"/>
                </a:solidFill>
                <a:latin typeface="Times New Roman" panose="02020603050405020304" pitchFamily="18" charset="0"/>
                <a:cs typeface="Times New Roman" panose="02020603050405020304" pitchFamily="18" charset="0"/>
              </a:rPr>
              <a:t>.</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thường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nhìn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vòm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Người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nhìn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xanh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treo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lửng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được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sức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quê</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chục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năm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vẫn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nhớ</a:t>
            </a:r>
            <a:r>
              <a:rPr lang="en-US" altLang="vi-VN" sz="2400" b="1" dirty="0">
                <a:solidFill>
                  <a:srgbClr val="002060"/>
                </a:solidFill>
                <a:latin typeface="Times New Roman" panose="02020603050405020304" pitchFamily="18" charset="0"/>
                <a:cs typeface="Times New Roman" panose="02020603050405020304" pitchFamily="18" charset="0"/>
              </a:rPr>
              <a:t> da </a:t>
            </a:r>
            <a:r>
              <a:rPr lang="en-US" altLang="vi-VN" sz="2400" b="1" dirty="0" err="1">
                <a:solidFill>
                  <a:srgbClr val="002060"/>
                </a:solidFill>
                <a:latin typeface="Times New Roman" panose="02020603050405020304" pitchFamily="18" charset="0"/>
                <a:cs typeface="Times New Roman" panose="02020603050405020304" pitchFamily="18" charset="0"/>
              </a:rPr>
              <a:t>diết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ở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a:t>
            </a:r>
          </a:p>
          <a:p>
            <a:pPr>
              <a:spcBef>
                <a:spcPct val="50000"/>
              </a:spcBef>
              <a:buFontTx/>
              <a:buNone/>
            </a:pPr>
            <a:r>
              <a:rPr lang="en-US" altLang="vi-VN" sz="2400" dirty="0">
                <a:solidFill>
                  <a:srgbClr val="002060"/>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1FBAA8D8-C721-4080-BCFD-4CC7D0124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230014"/>
            <a:ext cx="13821642" cy="9167514"/>
          </a:xfrm>
          <a:prstGeom prst="rect">
            <a:avLst/>
          </a:prstGeom>
        </p:spPr>
      </p:pic>
      <p:sp>
        <p:nvSpPr>
          <p:cNvPr id="10" name="Rectangle 9"/>
          <p:cNvSpPr/>
          <p:nvPr/>
        </p:nvSpPr>
        <p:spPr>
          <a:xfrm>
            <a:off x="2364221" y="2274547"/>
            <a:ext cx="7264400" cy="3785652"/>
          </a:xfrm>
          <a:prstGeom prst="rect">
            <a:avLst/>
          </a:prstGeom>
        </p:spPr>
        <p:txBody>
          <a:bodyPr wrap="square">
            <a:spAutoFit/>
          </a:bodyPr>
          <a:lstStyle/>
          <a:p>
            <a:pPr algn="just"/>
            <a:endParaRPr lang="en-US" sz="2400" dirty="0">
              <a:solidFill>
                <a:srgbClr val="002060"/>
              </a:solidFill>
              <a:latin typeface="UTM Cookies" panose="02040603050506020204" pitchFamily="18" charset="0"/>
              <a:ea typeface="Times New Roman" panose="02020603050405020304" pitchFamily="18" charset="0"/>
            </a:endParaRPr>
          </a:p>
          <a:p>
            <a:pPr algn="just"/>
            <a:r>
              <a:rPr lang="nl-NL" sz="3600" dirty="0">
                <a:latin typeface="Times New Roman" panose="02020603050405020304" pitchFamily="18" charset="0"/>
                <a:ea typeface="Times New Roman" panose="02020603050405020304" pitchFamily="18" charset="0"/>
              </a:rPr>
              <a:t>- </a:t>
            </a:r>
            <a:r>
              <a:rPr lang="nl-NL" sz="3600" dirty="0">
                <a:solidFill>
                  <a:srgbClr val="000000"/>
                </a:solidFill>
                <a:latin typeface="Times New Roman" panose="02020603050405020304" pitchFamily="18" charset="0"/>
                <a:ea typeface="Times New Roman" panose="02020603050405020304" pitchFamily="18" charset="0"/>
              </a:rPr>
              <a:t>Nắm </a:t>
            </a:r>
            <a:r>
              <a:rPr lang="vi-VN" sz="3600" dirty="0">
                <a:solidFill>
                  <a:srgbClr val="000000"/>
                </a:solidFill>
                <a:latin typeface="Times New Roman" panose="02020603050405020304" pitchFamily="18" charset="0"/>
                <a:ea typeface="Times New Roman" panose="02020603050405020304" pitchFamily="18" charset="0"/>
              </a:rPr>
              <a:t>được đặc điểm nội dung và hình thức của đoạn văn trong bài văn miêu tả cây cối.</a:t>
            </a:r>
            <a:endParaRPr lang="en-US" sz="3600" dirty="0">
              <a:latin typeface="Times New Roman" panose="02020603050405020304" pitchFamily="18" charset="0"/>
              <a:ea typeface="Times New Roman" panose="02020603050405020304" pitchFamily="18" charset="0"/>
            </a:endParaRPr>
          </a:p>
          <a:p>
            <a:pPr algn="just">
              <a:tabLst>
                <a:tab pos="-152400" algn="l"/>
              </a:tabLst>
            </a:pPr>
            <a:r>
              <a:rPr lang="de-DE" sz="3600" dirty="0" smtClean="0">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Nhận biết và bước đầu biết cách xây dựng một đoạn văn nói về lợi ích của loài cây em biết</a:t>
            </a:r>
            <a:r>
              <a:rPr lang="vi-VN" sz="3600" dirty="0" smtClean="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p:sp>
        <p:nvSpPr>
          <p:cNvPr id="11" name="TextBox 10"/>
          <p:cNvSpPr txBox="1"/>
          <p:nvPr/>
        </p:nvSpPr>
        <p:spPr>
          <a:xfrm>
            <a:off x="3543300" y="1911508"/>
            <a:ext cx="5486400" cy="1169551"/>
          </a:xfrm>
          <a:prstGeom prst="rect">
            <a:avLst/>
          </a:prstGeom>
          <a:noFill/>
        </p:spPr>
        <p:txBody>
          <a:bodyPr wrap="square" rtlCol="0">
            <a:spAutoFit/>
          </a:bodyPr>
          <a:lstStyle/>
          <a:p>
            <a:r>
              <a:rPr lang="nl-NL" sz="4000" dirty="0">
                <a:solidFill>
                  <a:srgbClr val="FF0000"/>
                </a:solidFill>
                <a:latin typeface="UTM Showcard" panose="02040603050506020204" pitchFamily="18" charset="0"/>
                <a:ea typeface="Times New Roman" panose="02020603050405020304" pitchFamily="18" charset="0"/>
              </a:rPr>
              <a:t>I. YÊU CẦU CẦN ĐẠT:</a:t>
            </a:r>
            <a:endParaRPr lang="en-US" sz="4000" dirty="0">
              <a:solidFill>
                <a:srgbClr val="FF0000"/>
              </a:solidFill>
              <a:latin typeface="UTM Showcard" panose="02040603050506020204" pitchFamily="18" charset="0"/>
            </a:endParaRPr>
          </a:p>
          <a:p>
            <a:endParaRPr lang="en-US" sz="3000" b="1" dirty="0">
              <a:solidFill>
                <a:srgbClr val="FF0000"/>
              </a:solidFill>
              <a:latin typeface="UTM Showcard" panose="02040603050506020204" pitchFamily="18"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
            </p:custDataLst>
          </p:nvPr>
        </p:nvSpPr>
        <p:spPr>
          <a:xfrm>
            <a:off x="6326909" y="135481"/>
            <a:ext cx="4636967" cy="1060450"/>
          </a:xfrm>
          <a:prstGeom prst="rect">
            <a:avLst/>
          </a:prstGeom>
          <a:noFill/>
        </p:spPr>
        <p:txBody>
          <a:bodyPr anchor="ct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vi-VN" altLang="zh-CN" sz="4000" b="1" spc="400" dirty="0">
                <a:solidFill>
                  <a:srgbClr val="BABD3D"/>
                </a:solidFill>
                <a:latin typeface="Arial" panose="020B0604020202020204" pitchFamily="34" charset="0"/>
                <a:ea typeface="+mj-ea"/>
              </a:rPr>
              <a:t>Cây trám đen</a:t>
            </a:r>
            <a:endParaRPr kumimoji="0" lang="en-US" altLang="zh-CN" sz="4000" b="1" i="0" u="none" strike="noStrike" kern="1200" cap="none" spc="400" normalizeH="0" baseline="0" noProof="0" dirty="0">
              <a:ln>
                <a:noFill/>
              </a:ln>
              <a:solidFill>
                <a:srgbClr val="BABD3D"/>
              </a:solidFill>
              <a:effectLst/>
              <a:uLnTx/>
              <a:uFillTx/>
              <a:latin typeface="Arial"/>
              <a:ea typeface="+mj-ea"/>
              <a:cs typeface="+mn-cs"/>
            </a:endParaRPr>
          </a:p>
        </p:txBody>
      </p:sp>
      <p:sp>
        <p:nvSpPr>
          <p:cNvPr id="9" name="TextBox 4"/>
          <p:cNvSpPr txBox="1">
            <a:spLocks noChangeArrowheads="1"/>
          </p:cNvSpPr>
          <p:nvPr/>
        </p:nvSpPr>
        <p:spPr bwMode="auto">
          <a:xfrm>
            <a:off x="7371733" y="1755304"/>
            <a:ext cx="465079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vi-VN" altLang="vi-VN" sz="2400" i="1" dirty="0">
                <a:solidFill>
                  <a:srgbClr val="002060"/>
                </a:solidFill>
                <a:latin typeface="Times New Roman" panose="02020603050405020304" pitchFamily="18" charset="0"/>
                <a:cs typeface="Times New Roman" panose="02020603050405020304" pitchFamily="18" charset="0"/>
              </a:rPr>
              <a:t>L</a:t>
            </a:r>
            <a:r>
              <a:rPr lang="en-US" altLang="vi-VN" sz="2400" i="1" dirty="0">
                <a:solidFill>
                  <a:srgbClr val="002060"/>
                </a:solidFill>
                <a:latin typeface="Times New Roman" panose="02020603050405020304" pitchFamily="18" charset="0"/>
                <a:cs typeface="Times New Roman" panose="02020603050405020304" pitchFamily="18" charset="0"/>
              </a:rPr>
              <a:t>à </a:t>
            </a:r>
            <a:r>
              <a:rPr lang="en-US" altLang="vi-VN" sz="2400" i="1" dirty="0" err="1">
                <a:solidFill>
                  <a:srgbClr val="002060"/>
                </a:solidFill>
                <a:latin typeface="Times New Roman" panose="02020603050405020304" pitchFamily="18" charset="0"/>
                <a:cs typeface="Times New Roman" panose="02020603050405020304" pitchFamily="18" charset="0"/>
              </a:rPr>
              <a:t>một</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trong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những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sản</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vật</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nổi</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tiếng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của</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làng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Vân</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Xuyên</a:t>
            </a:r>
            <a:r>
              <a:rPr lang="vi-VN" altLang="vi-VN" sz="2400" i="1" dirty="0">
                <a:solidFill>
                  <a:srgbClr val="002060"/>
                </a:solidFill>
                <a:latin typeface="Times New Roman" panose="02020603050405020304" pitchFamily="18" charset="0"/>
                <a:cs typeface="Times New Roman" panose="02020603050405020304" pitchFamily="18" charset="0"/>
              </a:rPr>
              <a:t>. Trám đen là cây thân mộc, có thể sống trên một trăm năm, ra hoa vào tháng </a:t>
            </a:r>
            <a:r>
              <a:rPr lang="en-US" altLang="vi-VN" sz="2400" i="1" dirty="0">
                <a:solidFill>
                  <a:srgbClr val="002060"/>
                </a:solidFill>
                <a:latin typeface="Times New Roman" panose="02020603050405020304" pitchFamily="18" charset="0"/>
                <a:cs typeface="Times New Roman" panose="02020603050405020304" pitchFamily="18" charset="0"/>
              </a:rPr>
              <a:t>2</a:t>
            </a:r>
            <a:r>
              <a:rPr lang="vi-VN" altLang="vi-VN" sz="2400" i="1" dirty="0">
                <a:solidFill>
                  <a:srgbClr val="002060"/>
                </a:solidFill>
                <a:latin typeface="Times New Roman" panose="02020603050405020304" pitchFamily="18" charset="0"/>
                <a:cs typeface="Times New Roman" panose="02020603050405020304" pitchFamily="18" charset="0"/>
              </a:rPr>
              <a:t>, chín quả vào tháng </a:t>
            </a:r>
            <a:r>
              <a:rPr lang="en-US" altLang="vi-VN" sz="2400" i="1" dirty="0">
                <a:solidFill>
                  <a:srgbClr val="002060"/>
                </a:solidFill>
                <a:latin typeface="Times New Roman" panose="02020603050405020304" pitchFamily="18" charset="0"/>
                <a:cs typeface="Times New Roman" panose="02020603050405020304" pitchFamily="18" charset="0"/>
              </a:rPr>
              <a:t>7.</a:t>
            </a:r>
            <a:r>
              <a:rPr lang="vi-VN"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a:solidFill>
                  <a:srgbClr val="002060"/>
                </a:solidFill>
                <a:latin typeface="Times New Roman" panose="02020603050405020304" pitchFamily="18" charset="0"/>
                <a:cs typeface="Times New Roman" panose="02020603050405020304" pitchFamily="18" charset="0"/>
              </a:rPr>
              <a:t>Q</a:t>
            </a:r>
            <a:r>
              <a:rPr lang="vi-VN" altLang="vi-VN" sz="2400" i="1" dirty="0">
                <a:solidFill>
                  <a:srgbClr val="002060"/>
                </a:solidFill>
                <a:latin typeface="Times New Roman" panose="02020603050405020304" pitchFamily="18" charset="0"/>
                <a:cs typeface="Times New Roman" panose="02020603050405020304" pitchFamily="18" charset="0"/>
              </a:rPr>
              <a:t>uả trám hình thoi, khi chín có màu đen, cùi trám màu vàng, hạt trám nhọn hai đầu, nhân trám trắng ngần. Thông thường có hai cách chế biến trám là trám om và trám nấu.</a:t>
            </a:r>
            <a:endParaRPr lang="en-US" altLang="vi-VN" sz="2400" i="1" dirty="0">
              <a:solidFill>
                <a:srgbClr val="00206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vi-VN" altLang="vi-VN" sz="20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124" name="Picture 4" descr="Cây trám đen nếp giống cây cao 1m | Shopee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67" y="1138148"/>
            <a:ext cx="6557818" cy="5503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65605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BCCC65A4-E6E8-497E-A77D-3E0810185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9" name="Rectangle: Rounded Corners 2">
            <a:extLst>
              <a:ext uri="{FF2B5EF4-FFF2-40B4-BE49-F238E27FC236}">
                <a16:creationId xmlns:a16="http://schemas.microsoft.com/office/drawing/2014/main" id="{A5D2E8FC-107B-4615-8F02-06B763FBE411}"/>
              </a:ext>
            </a:extLst>
          </p:cNvPr>
          <p:cNvSpPr/>
          <p:nvPr/>
        </p:nvSpPr>
        <p:spPr>
          <a:xfrm>
            <a:off x="624238" y="305973"/>
            <a:ext cx="11567762" cy="6481508"/>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690161" y="7051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i="0" u="none" strike="noStrike" kern="1200" cap="none" spc="0" normalizeH="0" baseline="0" noProof="0" dirty="0">
                <a:ln>
                  <a:noFill/>
                </a:ln>
                <a:solidFill>
                  <a:srgbClr val="C00000"/>
                </a:solidFill>
                <a:effectLst/>
                <a:uLnTx/>
                <a:uFillTx/>
                <a:latin typeface="#9Slide07 Stormtrooper" panose="020B0500000000000000" pitchFamily="34" charset="0"/>
                <a:cs typeface="Times New Roman" panose="02020603050405020304" pitchFamily="18" charset="0"/>
              </a:rPr>
              <a:t>CÂY TRÁM ĐEN</a:t>
            </a:r>
            <a:endParaRPr kumimoji="0" lang="en-US" altLang="vi-VN" sz="3200" i="0" u="none" strike="noStrike" kern="1200" cap="none" spc="0" normalizeH="0" baseline="0" noProof="0" dirty="0">
              <a:ln>
                <a:noFill/>
              </a:ln>
              <a:solidFill>
                <a:srgbClr val="C00000"/>
              </a:solidFill>
              <a:effectLst/>
              <a:uLnTx/>
              <a:uFillTx/>
              <a:latin typeface="#9Slide07 Stormtrooper" panose="020B0500000000000000" pitchFamily="34" charset="0"/>
              <a:cs typeface="Times New Roman" panose="02020603050405020304" pitchFamily="18" charset="0"/>
            </a:endParaRPr>
          </a:p>
        </p:txBody>
      </p:sp>
      <p:sp>
        <p:nvSpPr>
          <p:cNvPr id="6" name="Text Box 3"/>
          <p:cNvSpPr txBox="1">
            <a:spLocks noChangeArrowheads="1"/>
          </p:cNvSpPr>
          <p:nvPr/>
        </p:nvSpPr>
        <p:spPr bwMode="auto">
          <a:xfrm>
            <a:off x="35003" y="651818"/>
            <a:ext cx="12076386" cy="6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0" i="0" u="none" strike="noStrike" kern="1200" cap="none" spc="0" normalizeH="0" baseline="0" noProof="0" dirty="0">
                <a:ln>
                  <a:noFill/>
                </a:ln>
                <a:solidFill>
                  <a:srgbClr val="3D3F41"/>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Ở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mấy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Thân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cao</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vút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thẳng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rơi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xuống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Cành</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mập</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mạp</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nằm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ngang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vươn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tỏa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gọng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gọng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xòe</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tròn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chiếc</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xanh</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ngút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ngát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Lá</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chỉ</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to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tay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đứa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dài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chừng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hai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loại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chỉ</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nửa</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nhót</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to,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hai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nhọn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hơn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mỏng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cứng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phần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xác</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ngon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nếp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nếp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cúng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màu</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tím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mập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mỡ</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dày</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bấm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ngập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móng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ngón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tay</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hạt</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béo</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bùi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rất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ưa</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xào</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tóp</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mỡ</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còn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được</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dùng</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làm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mai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phơi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khô</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để</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ăn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dần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Người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miền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núi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rất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thích</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món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trộn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xôi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hay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cốm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Chiều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chiều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thường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ra</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nhìn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vòm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ngóng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về</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Người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nhìn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xanh</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treo</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lơ</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lửng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lưng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ấy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mà</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biết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được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sức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gió</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Xa</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quê</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đã</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ngót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chục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năm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vẫn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nhớ</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da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diết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ở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500" b="0" i="0" u="none" strike="noStrike" kern="1200" cap="none" spc="0" normalizeH="0" baseline="0" noProof="0" dirty="0">
                <a:ln>
                  <a:noFill/>
                </a:ln>
                <a:solidFill>
                  <a:srgbClr val="CCECFF"/>
                </a:solidFill>
                <a:effectLst/>
                <a:uLnTx/>
                <a:uFillTx/>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22395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srgbClr val="3D3F41"/>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Ở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mấy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Thân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cao</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vút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thẳng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nước</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từ</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rơi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xuống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Cành</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mập</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mạp</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nằm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ngang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vươn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tỏa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gọng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gọng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ấy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xòe</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tròn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chiếc</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xanh</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ngút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ngát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Lá</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chỉ</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to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bàn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tay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đứa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trẻ</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dài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chừng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endParaRPr kumimoji="0" lang="en-US" altLang="vi-VN" sz="22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a16="http://schemas.microsoft.com/office/drawing/2014/main" id="{4B5914AF-9BF8-44F4-BFC3-C49632A37A8B}"/>
              </a:ext>
            </a:extLst>
          </p:cNvPr>
          <p:cNvSpPr/>
          <p:nvPr/>
        </p:nvSpPr>
        <p:spPr>
          <a:xfrm>
            <a:off x="1603928" y="3549117"/>
            <a:ext cx="10007598" cy="136701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Giới</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thiệu cây trám đen, tả các bộ phận của cây trám đen.</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662110" y="3592865"/>
            <a:ext cx="9891233" cy="12839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2" name="Curved Right Arrow 1"/>
          <p:cNvSpPr/>
          <p:nvPr/>
        </p:nvSpPr>
        <p:spPr>
          <a:xfrm>
            <a:off x="1014398" y="3174993"/>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cxnSp>
        <p:nvCxnSpPr>
          <p:cNvPr id="4" name="Straight Connector 3"/>
          <p:cNvCxnSpPr/>
          <p:nvPr/>
        </p:nvCxnSpPr>
        <p:spPr>
          <a:xfrm>
            <a:off x="8563895" y="1140541"/>
            <a:ext cx="1612490"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a:off x="9266901" y="1568243"/>
            <a:ext cx="1612490"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a:off x="8313173" y="2443315"/>
            <a:ext cx="2246672"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spTree>
    <p:custDataLst>
      <p:tags r:id="rId1"/>
    </p:custDataLst>
    <p:extLst>
      <p:ext uri="{BB962C8B-B14F-4D97-AF65-F5344CB8AC3E}">
        <p14:creationId xmlns:p14="http://schemas.microsoft.com/office/powerpoint/2010/main" val="258590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44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hai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loại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chỉ</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nửa</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nhót</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to,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hai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nhọn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hơn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Cùi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mỏng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cứng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phần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xác</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ngon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nếp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nếp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cúng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màu</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tím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mập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mỡ</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cùi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dày</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bấm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ngập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móng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ngón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tay</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chạm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hạt</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a16="http://schemas.microsoft.com/office/drawing/2014/main" id="{4B5914AF-9BF8-44F4-BFC3-C49632A37A8B}"/>
              </a:ext>
            </a:extLst>
          </p:cNvPr>
          <p:cNvSpPr/>
          <p:nvPr/>
        </p:nvSpPr>
        <p:spPr>
          <a:xfrm>
            <a:off x="1702251" y="5073117"/>
            <a:ext cx="10007598" cy="136701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quả trám đen</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760433" y="5116865"/>
            <a:ext cx="9891233" cy="12839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0" name="Curved Right Arrow 9"/>
          <p:cNvSpPr/>
          <p:nvPr/>
        </p:nvSpPr>
        <p:spPr>
          <a:xfrm>
            <a:off x="1112721" y="4698993"/>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94019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椭圆 1"/>
          <p:cNvSpPr/>
          <p:nvPr>
            <p:custDataLst>
              <p:tags r:id="rId2"/>
            </p:custDataLst>
          </p:nvPr>
        </p:nvSpPr>
        <p:spPr bwMode="auto">
          <a:xfrm>
            <a:off x="2013438" y="422018"/>
            <a:ext cx="8747369" cy="4078731"/>
          </a:xfrm>
          <a:custGeom>
            <a:avLst/>
            <a:gdLst>
              <a:gd name="T0" fmla="*/ 7142506 w 7956378"/>
              <a:gd name="T1" fmla="*/ 0 h 3709684"/>
              <a:gd name="T2" fmla="*/ 7957238 w 7956378"/>
              <a:gd name="T3" fmla="*/ 30804 h 3709684"/>
              <a:gd name="T4" fmla="*/ 7957238 w 7956378"/>
              <a:gd name="T5" fmla="*/ 130235 h 3709684"/>
              <a:gd name="T6" fmla="*/ 7142506 w 7956378"/>
              <a:gd name="T7" fmla="*/ 99431 h 3709684"/>
              <a:gd name="T8" fmla="*/ 41911 w 7956378"/>
              <a:gd name="T9" fmla="*/ 3711199 h 3709684"/>
              <a:gd name="T10" fmla="*/ 0 w 7956378"/>
              <a:gd name="T11" fmla="*/ 3711199 h 3709684"/>
              <a:gd name="T12" fmla="*/ 7142506 w 7956378"/>
              <a:gd name="T13" fmla="*/ 0 h 37096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56378" h="3709684">
                <a:moveTo>
                  <a:pt x="7141736" y="0"/>
                </a:moveTo>
                <a:cubicBezTo>
                  <a:pt x="7417085" y="0"/>
                  <a:pt x="7688914" y="10152"/>
                  <a:pt x="7956378" y="30789"/>
                </a:cubicBezTo>
                <a:lnTo>
                  <a:pt x="7956378" y="130180"/>
                </a:lnTo>
                <a:cubicBezTo>
                  <a:pt x="7688914" y="109543"/>
                  <a:pt x="7417085" y="99391"/>
                  <a:pt x="7141736" y="99391"/>
                </a:cubicBezTo>
                <a:cubicBezTo>
                  <a:pt x="3765956" y="99391"/>
                  <a:pt x="919389" y="1625327"/>
                  <a:pt x="41906" y="3709684"/>
                </a:cubicBezTo>
                <a:lnTo>
                  <a:pt x="0" y="3709684"/>
                </a:lnTo>
                <a:cubicBezTo>
                  <a:pt x="828847" y="1574931"/>
                  <a:pt x="3712188" y="0"/>
                  <a:pt x="7141736" y="0"/>
                </a:cubicBezTo>
                <a:close/>
              </a:path>
            </a:pathLst>
          </a:custGeom>
          <a:solidFill>
            <a:schemeClr val="accent2">
              <a:lumMod val="60000"/>
              <a:lumOff val="40000"/>
            </a:schemeClr>
          </a:solidFill>
          <a:ln>
            <a:noFill/>
          </a:ln>
        </p:spPr>
        <p:txBody>
          <a:bodyPr anchor="ctr"/>
          <a:lstStyle/>
          <a:p>
            <a:endParaRPr lang="zh-CN" altLang="en-US"/>
          </a:p>
        </p:txBody>
      </p:sp>
      <p:cxnSp>
        <p:nvCxnSpPr>
          <p:cNvPr id="3080" name="直接连接符 10"/>
          <p:cNvCxnSpPr>
            <a:cxnSpLocks noChangeShapeType="1"/>
          </p:cNvCxnSpPr>
          <p:nvPr>
            <p:custDataLst>
              <p:tags r:id="rId3"/>
            </p:custDataLst>
          </p:nvPr>
        </p:nvCxnSpPr>
        <p:spPr bwMode="auto">
          <a:xfrm>
            <a:off x="2013438" y="869951"/>
            <a:ext cx="0" cy="2195513"/>
          </a:xfrm>
          <a:prstGeom prst="line">
            <a:avLst/>
          </a:prstGeom>
          <a:noFill/>
          <a:ln w="34925">
            <a:solidFill>
              <a:schemeClr val="accent1"/>
            </a:solidFill>
            <a:round/>
          </a:ln>
          <a:extLst>
            <a:ext uri="{909E8E84-426E-40DD-AFC4-6F175D3DCCD1}">
              <a14:hiddenFill xmlns:a14="http://schemas.microsoft.com/office/drawing/2010/main">
                <a:noFill/>
              </a14:hiddenFill>
            </a:ext>
          </a:extLst>
        </p:spPr>
      </p:cxnSp>
      <p:sp>
        <p:nvSpPr>
          <p:cNvPr id="3" name="文本框 2"/>
          <p:cNvSpPr txBox="1"/>
          <p:nvPr>
            <p:custDataLst>
              <p:tags r:id="rId4"/>
            </p:custDataLst>
          </p:nvPr>
        </p:nvSpPr>
        <p:spPr>
          <a:xfrm>
            <a:off x="1196976" y="781050"/>
            <a:ext cx="676275" cy="46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chor="ctr">
            <a:normAutofit lnSpcReduction="10000"/>
          </a:bodyPr>
          <a:lstStyle>
            <a:defPPr>
              <a:defRPr lang="zh-CN"/>
            </a:defPPr>
            <a:lvl1pPr>
              <a:lnSpc>
                <a:spcPct val="90000"/>
              </a:lnSpc>
              <a:spcBef>
                <a:spcPct val="0"/>
              </a:spcBef>
              <a:buFont typeface="Arial" pitchFamily="34" charset="0"/>
              <a:buNone/>
              <a:defRPr sz="3600" b="1">
                <a:solidFill>
                  <a:schemeClr val="accent1"/>
                </a:solidFill>
                <a:latin typeface="+mj-lt"/>
                <a:ea typeface="+mj-ea"/>
                <a:cs typeface="+mj-cs"/>
              </a:defRPr>
            </a:lvl1pPr>
            <a:lvl2pPr marL="742950" indent="-285750">
              <a:lnSpc>
                <a:spcPct val="90000"/>
              </a:lnSpc>
              <a:spcBef>
                <a:spcPts val="375"/>
              </a:spcBef>
              <a:buFont typeface="Arial" pitchFamily="34" charset="0"/>
              <a:buChar char="•"/>
              <a:defRPr>
                <a:latin typeface="Calibri" pitchFamily="34" charset="0"/>
                <a:ea typeface="宋体" pitchFamily="2" charset="-122"/>
              </a:defRPr>
            </a:lvl2pPr>
            <a:lvl3pPr marL="1143000" indent="-228600">
              <a:lnSpc>
                <a:spcPct val="90000"/>
              </a:lnSpc>
              <a:spcBef>
                <a:spcPts val="375"/>
              </a:spcBef>
              <a:buFont typeface="Arial" pitchFamily="34" charset="0"/>
              <a:buChar char="•"/>
              <a:defRPr sz="1500">
                <a:latin typeface="Calibri" pitchFamily="34" charset="0"/>
                <a:ea typeface="宋体" pitchFamily="2" charset="-122"/>
              </a:defRPr>
            </a:lvl3pPr>
            <a:lvl4pPr marL="1600200" indent="-228600">
              <a:lnSpc>
                <a:spcPct val="90000"/>
              </a:lnSpc>
              <a:spcBef>
                <a:spcPts val="375"/>
              </a:spcBef>
              <a:buFont typeface="Arial" pitchFamily="34" charset="0"/>
              <a:buChar char="•"/>
              <a:defRPr sz="1300">
                <a:latin typeface="Calibri" pitchFamily="34" charset="0"/>
                <a:ea typeface="宋体" pitchFamily="2" charset="-122"/>
              </a:defRPr>
            </a:lvl4pPr>
            <a:lvl5pPr marL="2057400" indent="-228600">
              <a:lnSpc>
                <a:spcPct val="90000"/>
              </a:lnSpc>
              <a:spcBef>
                <a:spcPts val="375"/>
              </a:spcBef>
              <a:buFont typeface="Arial" pitchFamily="34" charset="0"/>
              <a:buChar char="•"/>
              <a:defRPr sz="1300">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9pPr>
          </a:lstStyle>
          <a:p>
            <a:r>
              <a:rPr lang="vi-VN" altLang="zh-CN" dirty="0"/>
              <a:t>CÂY TRÁM ĐEN</a:t>
            </a:r>
            <a:endParaRPr lang="zh-CN" altLang="en-US" dirty="0"/>
          </a:p>
        </p:txBody>
      </p:sp>
      <p:pic>
        <p:nvPicPr>
          <p:cNvPr id="7170" name="Picture 2" descr="Cây trám đen giúp trị đau bụng, đau khớp hữu hiệ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0272" y="2528156"/>
            <a:ext cx="5191152" cy="42023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Cây Giống Trám Đen Nếp Lùn F1 Cho Quả Siêu Sớm - Huyện Lạng Giang, Bắc  Giang | Nông sản 68"/>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t="45857"/>
          <a:stretch/>
        </p:blipFill>
        <p:spPr bwMode="auto">
          <a:xfrm>
            <a:off x="6263149" y="550606"/>
            <a:ext cx="5452212" cy="36888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158751" y="6022112"/>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Trám</a:t>
            </a:r>
            <a:r>
              <a:rPr kumimoji="0" lang="vi-VN" altLang="vi-VN" sz="3200" b="1" i="0" u="none" strike="noStrike" kern="1200" cap="none" spc="0" normalizeH="0" noProof="0" dirty="0">
                <a:ln>
                  <a:noFill/>
                </a:ln>
                <a:solidFill>
                  <a:srgbClr val="C00000"/>
                </a:solidFill>
                <a:effectLst/>
                <a:uLnTx/>
                <a:uFillTx/>
                <a:latin typeface="#9Slide03 AmpleSoft Bold" panose="02000000000000000000" pitchFamily="2" charset="0"/>
                <a:ea typeface="+mn-ea"/>
                <a:cs typeface="+mn-cs"/>
              </a:rPr>
              <a:t> đen tẻ</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15" name="Text Box 2"/>
          <p:cNvSpPr txBox="1">
            <a:spLocks noChangeArrowheads="1"/>
          </p:cNvSpPr>
          <p:nvPr/>
        </p:nvSpPr>
        <p:spPr bwMode="auto">
          <a:xfrm>
            <a:off x="8989255" y="4039983"/>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Trám</a:t>
            </a:r>
            <a:r>
              <a:rPr kumimoji="0" lang="vi-VN" altLang="vi-VN" sz="3200" b="1" i="0" u="none" strike="noStrike" kern="1200" cap="none" spc="0" normalizeH="0" noProof="0" dirty="0">
                <a:ln>
                  <a:noFill/>
                </a:ln>
                <a:solidFill>
                  <a:srgbClr val="C00000"/>
                </a:solidFill>
                <a:effectLst/>
                <a:uLnTx/>
                <a:uFillTx/>
                <a:latin typeface="#9Slide03 AmpleSoft Bold" panose="02000000000000000000" pitchFamily="2" charset="0"/>
                <a:ea typeface="+mn-ea"/>
                <a:cs typeface="+mn-cs"/>
              </a:rPr>
              <a:t> đen nếp</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fade">
                                      <p:cBhvr>
                                        <p:cTn id="17" dur="500"/>
                                        <p:tgtEl>
                                          <p:spTgt spid="7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3D3F41"/>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Cùi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có</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chất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béo</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bùi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và</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thơm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rất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ưa</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xào</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với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tóp</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mỡ</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còn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được</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dùng</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làm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ô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mai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phơi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khô</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để</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ăn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dần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Người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miền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núi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rất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thích</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món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trộn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với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xôi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hay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cốm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a16="http://schemas.microsoft.com/office/drawing/2014/main" id="{4B5914AF-9BF8-44F4-BFC3-C49632A37A8B}"/>
              </a:ext>
            </a:extLst>
          </p:cNvPr>
          <p:cNvSpPr/>
          <p:nvPr/>
        </p:nvSpPr>
        <p:spPr>
          <a:xfrm>
            <a:off x="1752947" y="5640846"/>
            <a:ext cx="10007598" cy="786580"/>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9Slide03 Jura Bold" panose="00000800000000000000" pitchFamily="2" charset="0"/>
              </a:rPr>
              <a:t>Ca ngợi</a:t>
            </a:r>
            <a:r>
              <a:rPr kumimoji="0" lang="vi-VN" sz="3200" b="1" i="0" u="none" strike="noStrike" kern="0" cap="none" spc="0" normalizeH="0" noProof="0" dirty="0">
                <a:ln>
                  <a:noFill/>
                </a:ln>
                <a:solidFill>
                  <a:prstClr val="black"/>
                </a:solidFill>
                <a:effectLst/>
                <a:uLnTx/>
                <a:uFillTx/>
                <a:latin typeface="#9Slide03 Jura Bold" panose="00000800000000000000" pitchFamily="2" charset="0"/>
              </a:rPr>
              <a:t> hương vị và ích lợi của quả trám đen.</a:t>
            </a:r>
            <a:endParaRPr kumimoji="0" lang="en-US" sz="32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781633" y="5650006"/>
            <a:ext cx="9891233" cy="67842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0" name="Curved Right Arrow 9"/>
          <p:cNvSpPr/>
          <p:nvPr/>
        </p:nvSpPr>
        <p:spPr>
          <a:xfrm>
            <a:off x="1083224" y="5348420"/>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20523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981427" y="0"/>
            <a:ext cx="7145798" cy="666750"/>
          </a:xfrm>
          <a:prstGeom prst="rect">
            <a:avLst/>
          </a:prstGeom>
          <a:noFill/>
        </p:spPr>
        <p:txBody>
          <a:bodyPr anchor="ctr">
            <a:noAutofit/>
          </a:bodyPr>
          <a:lstStyle/>
          <a:p>
            <a:pPr>
              <a:defRPr/>
            </a:pPr>
            <a:r>
              <a:rPr lang="vi-VN" altLang="zh-CN" sz="3600" b="1" dirty="0">
                <a:solidFill>
                  <a:srgbClr val="EA323F"/>
                </a:solidFill>
                <a:latin typeface="+mj-lt"/>
                <a:ea typeface="+mj-ea"/>
                <a:cs typeface="+mj-cs"/>
              </a:rPr>
              <a:t>Các món ăn từ quả trám đen</a:t>
            </a:r>
            <a:endParaRPr lang="en-US" altLang="zh-CN" sz="3600" b="1" dirty="0">
              <a:solidFill>
                <a:srgbClr val="EA323F"/>
              </a:solidFill>
              <a:latin typeface="+mj-lt"/>
              <a:ea typeface="+mj-ea"/>
              <a:cs typeface="+mj-cs"/>
            </a:endParaRPr>
          </a:p>
        </p:txBody>
      </p:sp>
      <p:pic>
        <p:nvPicPr>
          <p:cNvPr id="13314" name="Picture 2" descr="Trám mặ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80" y="877909"/>
            <a:ext cx="4520052" cy="30101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6" name="Picture 4" descr="Món ăn từ quả Trám đen : Xôi trám &amp;amp; Trám nhồi thị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1551" y="788286"/>
            <a:ext cx="4459724" cy="3099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8" name="Picture 6" descr="Trám đen kho thịt - món ăn dân dã - VnExpress Cook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0357" y="3319503"/>
            <a:ext cx="5123390" cy="3254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ircle(in)">
                                      <p:cBhvr>
                                        <p:cTn id="12" dur="20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circle(in)">
                                      <p:cBhvr>
                                        <p:cTn id="17" dur="2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Chiều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chiều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thường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ra</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nhìn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vòm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ngóng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về</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Người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nhìn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xanh</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treo</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lơ</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lửng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lưng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ấy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mà</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biết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được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sức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gió</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Xa</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quê</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đã</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ngót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chục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năm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vẫn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nhớ</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da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diết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ở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a16="http://schemas.microsoft.com/office/drawing/2014/main" id="{4B5914AF-9BF8-44F4-BFC3-C49632A37A8B}"/>
              </a:ext>
            </a:extLst>
          </p:cNvPr>
          <p:cNvSpPr/>
          <p:nvPr/>
        </p:nvSpPr>
        <p:spPr>
          <a:xfrm>
            <a:off x="1487476" y="2733368"/>
            <a:ext cx="10007598" cy="1127839"/>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9Slide03 Jura Bold" panose="00000800000000000000" pitchFamily="2" charset="0"/>
              </a:rPr>
              <a:t>Tình</a:t>
            </a:r>
            <a:r>
              <a:rPr kumimoji="0" lang="vi-VN" sz="3200" b="1" i="0" u="none" strike="noStrike" kern="0" cap="none" spc="0" normalizeH="0" noProof="0" dirty="0">
                <a:ln>
                  <a:noFill/>
                </a:ln>
                <a:solidFill>
                  <a:prstClr val="black"/>
                </a:solidFill>
                <a:effectLst/>
                <a:uLnTx/>
                <a:uFillTx/>
                <a:latin typeface="#9Slide03 Jura Bold" panose="00000800000000000000" pitchFamily="2" charset="0"/>
              </a:rPr>
              <a:t> cảm, sự gắn bó của người dân bản và tác giả đối với cây trám đen.</a:t>
            </a:r>
            <a:endParaRPr kumimoji="0" lang="en-US" sz="32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516162" y="2807259"/>
            <a:ext cx="9891233" cy="95495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2" name="Curved Down Arrow 1"/>
          <p:cNvSpPr/>
          <p:nvPr/>
        </p:nvSpPr>
        <p:spPr>
          <a:xfrm rot="16498975">
            <a:off x="547490" y="3625232"/>
            <a:ext cx="1135795" cy="471949"/>
          </a:xfrm>
          <a:prstGeom prst="curved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p:cNvCxnSpPr/>
          <p:nvPr/>
        </p:nvCxnSpPr>
        <p:spPr>
          <a:xfrm>
            <a:off x="3274142" y="5944259"/>
            <a:ext cx="3470787" cy="0"/>
          </a:xfrm>
          <a:prstGeom prst="line">
            <a:avLst/>
          </a:prstGeom>
          <a:ln w="38100">
            <a:prstDash val="dash"/>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2260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5582653" y="3599848"/>
            <a:ext cx="6727008" cy="3258152"/>
          </a:xfrm>
          <a:prstGeom prst="rect">
            <a:avLst/>
          </a:prstGeom>
        </p:spPr>
      </p:pic>
      <p:pic>
        <p:nvPicPr>
          <p:cNvPr id="19" name="Picture 2" descr="Học sinh tiểu học Miễn phí PNG và Clip nghệ thuật | Red scarves, Girl red  dress, Red hair little gir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228939" y="3770053"/>
            <a:ext cx="3831070" cy="32669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flipH="1">
            <a:off x="12950" y="3599848"/>
            <a:ext cx="5582653" cy="3258152"/>
          </a:xfrm>
          <a:prstGeom prst="rect">
            <a:avLst/>
          </a:prstGeom>
        </p:spPr>
      </p:pic>
      <p:pic>
        <p:nvPicPr>
          <p:cNvPr id="3074" name="Picture 2" descr="Colorful Natural Tree “free” Png File Clipart - Tree Clipart, Transparent  Png , Transparent Png Image - PNGitem">
            <a:extLst>
              <a:ext uri="{FF2B5EF4-FFF2-40B4-BE49-F238E27FC236}">
                <a16:creationId xmlns:a16="http://schemas.microsoft.com/office/drawing/2014/main" id="{6C613EC6-1673-4F4C-AD12-DFFDF8E8F99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326" b="93129" l="6977" r="94884">
                        <a14:foregroundMark x1="7093" y1="44186" x2="7093" y2="44186"/>
                        <a14:foregroundMark x1="52326" y1="2326" x2="50581" y2="3171"/>
                        <a14:foregroundMark x1="94884" y1="33615" x2="94884" y2="33615"/>
                        <a14:foregroundMark x1="51628" y1="93129" x2="51628" y2="93129"/>
                      </a14:backgroundRemoval>
                    </a14:imgEffect>
                  </a14:imgLayer>
                </a14:imgProps>
              </a:ext>
              <a:ext uri="{28A0092B-C50C-407E-A947-70E740481C1C}">
                <a14:useLocalDpi xmlns:a14="http://schemas.microsoft.com/office/drawing/2010/main" val="0"/>
              </a:ext>
            </a:extLst>
          </a:blip>
          <a:srcRect/>
          <a:stretch>
            <a:fillRect/>
          </a:stretch>
        </p:blipFill>
        <p:spPr bwMode="auto">
          <a:xfrm>
            <a:off x="-420991" y="-614663"/>
            <a:ext cx="9633115" cy="100109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18478" y="1811602"/>
            <a:ext cx="7354176" cy="1446550"/>
          </a:xfrm>
          <a:prstGeom prst="rect">
            <a:avLst/>
          </a:prstGeom>
        </p:spPr>
        <p:txBody>
          <a:bodyPr wrap="square">
            <a:spAutoFit/>
          </a:bodyPr>
          <a:lstStyle/>
          <a:p>
            <a:pPr algn="ctr"/>
            <a:r>
              <a:rPr lang="vi-VN" sz="4400" b="1" dirty="0">
                <a:ln w="9525">
                  <a:solidFill>
                    <a:schemeClr val="bg1"/>
                  </a:solidFill>
                  <a:prstDash val="solid"/>
                </a:ln>
                <a:solidFill>
                  <a:srgbClr val="EA323F"/>
                </a:solidFill>
                <a:effectLst>
                  <a:outerShdw blurRad="12700" dist="38100" dir="2700000" algn="tl" rotWithShape="0">
                    <a:schemeClr val="accent5">
                      <a:lumMod val="60000"/>
                      <a:lumOff val="40000"/>
                    </a:schemeClr>
                  </a:outerShdw>
                </a:effectLst>
                <a:latin typeface="#9Slide03 AmpleSoft Bold" panose="02000000000000000000" pitchFamily="2" charset="0"/>
                <a:cs typeface="milk tea Med" pitchFamily="2" charset="-34"/>
              </a:rPr>
              <a:t>2. Viết đoạn văn nói về lợi ích của một loài cây mà em biết.</a:t>
            </a:r>
            <a:endParaRPr lang="en-US" sz="4400" b="1" dirty="0">
              <a:ln w="9525">
                <a:solidFill>
                  <a:schemeClr val="bg1"/>
                </a:solidFill>
                <a:prstDash val="solid"/>
              </a:ln>
              <a:solidFill>
                <a:srgbClr val="EA323F"/>
              </a:solidFill>
              <a:effectLst>
                <a:outerShdw blurRad="12700" dist="38100" dir="2700000" algn="tl" rotWithShape="0">
                  <a:schemeClr val="accent5">
                    <a:lumMod val="60000"/>
                    <a:lumOff val="40000"/>
                  </a:schemeClr>
                </a:outerShdw>
              </a:effectLst>
              <a:latin typeface="#9Slide03 AmpleSoft Bold" panose="02000000000000000000" pitchFamily="2"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1">
            <a:extLst>
              <a:ext uri="{FF2B5EF4-FFF2-40B4-BE49-F238E27FC236}">
                <a16:creationId xmlns:a16="http://schemas.microsoft.com/office/drawing/2014/main" id="{83162203-BC7C-46AD-90E6-1F83F8F73ACF}"/>
              </a:ext>
            </a:extLst>
          </p:cNvPr>
          <p:cNvPicPr>
            <a:picLocks noChangeAspect="1"/>
          </p:cNvPicPr>
          <p:nvPr/>
        </p:nvPicPr>
        <p:blipFill>
          <a:blip r:embed="rId4"/>
          <a:stretch>
            <a:fillRect/>
          </a:stretch>
        </p:blipFill>
        <p:spPr>
          <a:xfrm>
            <a:off x="0" y="-3437"/>
            <a:ext cx="11755098" cy="7019091"/>
          </a:xfrm>
          <a:prstGeom prst="rect">
            <a:avLst/>
          </a:prstGeom>
        </p:spPr>
      </p:pic>
      <p:sp>
        <p:nvSpPr>
          <p:cNvPr id="57" name="Rectangle 56"/>
          <p:cNvSpPr/>
          <p:nvPr/>
        </p:nvSpPr>
        <p:spPr>
          <a:xfrm>
            <a:off x="602887" y="690247"/>
            <a:ext cx="1802898" cy="859576"/>
          </a:xfrm>
          <a:prstGeom prst="rect">
            <a:avLst/>
          </a:prstGeom>
        </p:spPr>
        <p:txBody>
          <a:bodyPr wrap="square">
            <a:spAutoFit/>
          </a:bodyPr>
          <a:lstStyle/>
          <a:p>
            <a:r>
              <a:rPr lang="en-US" sz="5000" dirty="0">
                <a:solidFill>
                  <a:srgbClr val="002060"/>
                </a:solidFill>
                <a:latin typeface="UTM Androgyne" panose="02040603050506020204" pitchFamily="18" charset="0"/>
              </a:rPr>
              <a:t>GỢI Ý</a:t>
            </a:r>
          </a:p>
        </p:txBody>
      </p:sp>
      <p:pic>
        <p:nvPicPr>
          <p:cNvPr id="6146" name="Picture 2" descr="Digital Clip Art Tree With - Cute Tree Clipart Png, Transparent Png ,  Transparent Png Image - PNGitem">
            <a:extLst>
              <a:ext uri="{FF2B5EF4-FFF2-40B4-BE49-F238E27FC236}">
                <a16:creationId xmlns:a16="http://schemas.microsoft.com/office/drawing/2014/main" id="{23FB5ED0-0759-4DA3-BDB9-69C25E374CF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0" b="92608" l="4070" r="97442">
                        <a14:foregroundMark x1="62093" y1="7598" x2="62093" y2="7598"/>
                        <a14:foregroundMark x1="92326" y1="36550" x2="92326" y2="36550"/>
                        <a14:foregroundMark x1="94419" y1="74230" x2="94419" y2="74230"/>
                        <a14:foregroundMark x1="76977" y1="75154" x2="76977" y2="75154"/>
                        <a14:foregroundMark x1="39419" y1="72690" x2="39419" y2="72690"/>
                        <a14:foregroundMark x1="23837" y1="69405" x2="23837" y2="69405"/>
                        <a14:foregroundMark x1="4302" y1="68994" x2="4302" y2="68994"/>
                        <a14:foregroundMark x1="97442" y1="43224" x2="97442" y2="43224"/>
                        <a14:foregroundMark x1="60000" y1="92402" x2="60000" y2="92402"/>
                        <a14:foregroundMark x1="55581" y1="90144" x2="55581" y2="90144"/>
                        <a14:foregroundMark x1="62093" y1="92608" x2="62093" y2="92608"/>
                        <a14:foregroundMark x1="61047" y1="4620" x2="61047" y2="4620"/>
                      </a14:backgroundRemoval>
                    </a14:imgEffect>
                  </a14:imgLayer>
                </a14:imgProps>
              </a:ext>
              <a:ext uri="{28A0092B-C50C-407E-A947-70E740481C1C}">
                <a14:useLocalDpi xmlns:a14="http://schemas.microsoft.com/office/drawing/2010/main" val="0"/>
              </a:ext>
            </a:extLst>
          </a:blip>
          <a:srcRect/>
          <a:stretch>
            <a:fillRect/>
          </a:stretch>
        </p:blipFill>
        <p:spPr bwMode="auto">
          <a:xfrm>
            <a:off x="7660301" y="220616"/>
            <a:ext cx="6054725" cy="726446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6"/>
          <p:cNvSpPr>
            <a:spLocks noChangeArrowheads="1"/>
          </p:cNvSpPr>
          <p:nvPr/>
        </p:nvSpPr>
        <p:spPr bwMode="auto">
          <a:xfrm>
            <a:off x="1504336" y="1523094"/>
            <a:ext cx="717726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50000"/>
              </a:spcBef>
              <a:spcAft>
                <a:spcPct val="0"/>
              </a:spcAft>
              <a:buNone/>
            </a:pPr>
            <a:r>
              <a:rPr lang="vi-VN" altLang="vi-VN" sz="3600" b="1" dirty="0">
                <a:solidFill>
                  <a:srgbClr val="7030A0"/>
                </a:solidFill>
                <a:latin typeface="#9Slide03 AmpleSoft" panose="02000000000000000000" pitchFamily="2" charset="0"/>
                <a:cs typeface="Times New Roman" panose="02020603050405020304" pitchFamily="18" charset="0"/>
              </a:rPr>
              <a:t>- Loại cây cần viết là cây gì?</a:t>
            </a:r>
          </a:p>
          <a:p>
            <a:pPr defTabSz="914400" eaLnBrk="1" fontAlgn="base" hangingPunct="1">
              <a:spcBef>
                <a:spcPct val="50000"/>
              </a:spcBef>
              <a:spcAft>
                <a:spcPct val="0"/>
              </a:spcAft>
              <a:buNone/>
            </a:pPr>
            <a:r>
              <a:rPr lang="vi-VN" altLang="vi-VN" sz="3600" b="1" dirty="0">
                <a:solidFill>
                  <a:srgbClr val="7030A0"/>
                </a:solidFill>
                <a:latin typeface="#9Slide03 AmpleSoft" panose="02000000000000000000" pitchFamily="2" charset="0"/>
                <a:cs typeface="Times New Roman" panose="02020603050405020304" pitchFamily="18" charset="0"/>
              </a:rPr>
              <a:t>- Nó mang đến lợi ích gì cho con người và môi trường xung quanh?</a:t>
            </a:r>
          </a:p>
        </p:txBody>
      </p:sp>
      <p:sp>
        <p:nvSpPr>
          <p:cNvPr id="2" name="Rectangle 1"/>
          <p:cNvSpPr/>
          <p:nvPr/>
        </p:nvSpPr>
        <p:spPr>
          <a:xfrm>
            <a:off x="1893378" y="3448507"/>
            <a:ext cx="7598979" cy="3046988"/>
          </a:xfrm>
          <a:prstGeom prst="rect">
            <a:avLst/>
          </a:prstGeom>
        </p:spPr>
        <p:txBody>
          <a:bodyPr wrap="square">
            <a:spAutoFit/>
          </a:bodyPr>
          <a:lstStyle/>
          <a:p>
            <a:pPr fontAlgn="base">
              <a:spcBef>
                <a:spcPct val="50000"/>
              </a:spcBef>
              <a:spcAft>
                <a:spcPct val="0"/>
              </a:spcAft>
            </a:pPr>
            <a:r>
              <a:rPr lang="vi-VN" altLang="vi-VN" sz="3200" b="1" dirty="0">
                <a:latin typeface="#9Slide03 AmpleSoft" panose="02000000000000000000" pitchFamily="2" charset="0"/>
                <a:cs typeface="Times New Roman" panose="02020603050405020304" pitchFamily="18" charset="0"/>
              </a:rPr>
              <a:t>Lưu ý:</a:t>
            </a:r>
          </a:p>
          <a:p>
            <a:pPr fontAlgn="base">
              <a:spcBef>
                <a:spcPct val="50000"/>
              </a:spcBef>
              <a:spcAft>
                <a:spcPct val="0"/>
              </a:spcAft>
            </a:pPr>
            <a:r>
              <a:rPr lang="vi-VN" altLang="vi-VN" sz="3200" b="1" i="1" dirty="0">
                <a:latin typeface="#9Slide03 AmpleSoft" panose="02000000000000000000" pitchFamily="2" charset="0"/>
                <a:cs typeface="Times New Roman" panose="02020603050405020304" pitchFamily="18" charset="0"/>
              </a:rPr>
              <a:t>+ Mỗi cây có thể có nhiều lợi ích khác nhau, mỗi bộ phận cây cũng có thể có lợi ích riêng.</a:t>
            </a:r>
          </a:p>
          <a:p>
            <a:pPr fontAlgn="base">
              <a:spcBef>
                <a:spcPct val="50000"/>
              </a:spcBef>
              <a:spcAft>
                <a:spcPct val="0"/>
              </a:spcAft>
            </a:pPr>
            <a:r>
              <a:rPr lang="vi-VN" altLang="vi-VN" sz="3200" b="1" i="1" dirty="0">
                <a:latin typeface="#9Slide03 AmpleSoft" panose="02000000000000000000" pitchFamily="2" charset="0"/>
                <a:cs typeface="Times New Roman" panose="02020603050405020304" pitchFamily="18" charset="0"/>
              </a:rPr>
              <a:t>+ Tránh liệt kê.</a:t>
            </a:r>
            <a:endParaRPr lang="en-US" altLang="vi-VN" sz="3200" b="1" i="1" dirty="0">
              <a:latin typeface="#9Slide03 AmpleSoft" panose="02000000000000000000" pitchFamily="2"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
                                        </p:tgtEl>
                                        <p:attrNameLst>
                                          <p:attrName>style.visibility</p:attrName>
                                        </p:attrNameLst>
                                      </p:cBhvr>
                                      <p:to>
                                        <p:strVal val="visible"/>
                                      </p:to>
                                    </p:set>
                                    <p:anim calcmode="discrete" valueType="clr">
                                      <p:cBhvr override="childStyle">
                                        <p:cTn id="7"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
                                        </p:tgtEl>
                                        <p:attrNameLst>
                                          <p:attrName>fillcolor</p:attrName>
                                        </p:attrNameLst>
                                      </p:cBhvr>
                                      <p:tavLst>
                                        <p:tav tm="0">
                                          <p:val>
                                            <p:clrVal>
                                              <a:schemeClr val="accent2"/>
                                            </p:clrVal>
                                          </p:val>
                                        </p:tav>
                                        <p:tav tm="50000">
                                          <p:val>
                                            <p:clrVal>
                                              <a:schemeClr val="hlink"/>
                                            </p:clrVal>
                                          </p:val>
                                        </p:tav>
                                      </p:tavLst>
                                    </p:anim>
                                    <p:set>
                                      <p:cBhvr>
                                        <p:cTn id="9" dur="80"/>
                                        <p:tgtEl>
                                          <p:spTgt spid="5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0B18CDF-5CDC-4528-8121-D99C7690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5" name="Rectangle: Rounded Corners 2">
            <a:extLst>
              <a:ext uri="{FF2B5EF4-FFF2-40B4-BE49-F238E27FC236}">
                <a16:creationId xmlns:a16="http://schemas.microsoft.com/office/drawing/2014/main" id="{4B5914AF-9BF8-44F4-BFC3-C49632A37A8B}"/>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Text Box 9"/>
          <p:cNvSpPr txBox="1">
            <a:spLocks noChangeArrowheads="1"/>
          </p:cNvSpPr>
          <p:nvPr/>
        </p:nvSpPr>
        <p:spPr bwMode="auto">
          <a:xfrm>
            <a:off x="1635125" y="304591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800" b="1" dirty="0">
                <a:latin typeface="Aachen" panose="02020500000000000000" pitchFamily="18" charset="0"/>
                <a:ea typeface="Aachen" panose="02020500000000000000" pitchFamily="18" charset="0"/>
                <a:cs typeface="Aachen" panose="02020500000000000000" pitchFamily="18" charset="0"/>
              </a:rPr>
              <a:t>a. </a:t>
            </a:r>
            <a:r>
              <a:rPr lang="en-US" altLang="vi-VN" sz="2800" b="1" dirty="0" err="1">
                <a:latin typeface="Aachen" panose="02020500000000000000" pitchFamily="18" charset="0"/>
                <a:ea typeface="Aachen" panose="02020500000000000000" pitchFamily="18" charset="0"/>
                <a:cs typeface="Aachen" panose="02020500000000000000" pitchFamily="18" charset="0"/>
              </a:rPr>
              <a:t>Tìm</a:t>
            </a:r>
            <a:r>
              <a:rPr lang="en-US" altLang="vi-VN" sz="2800" b="1" dirty="0">
                <a:latin typeface="Aachen" panose="02020500000000000000" pitchFamily="18" charset="0"/>
                <a:ea typeface="Aachen" panose="02020500000000000000" pitchFamily="18" charset="0"/>
                <a:cs typeface="Aachen" panose="02020500000000000000" pitchFamily="18" charset="0"/>
              </a:rPr>
              <a:t> </a:t>
            </a:r>
            <a:r>
              <a:rPr lang="en-US" altLang="vi-VN" sz="2800" b="1" dirty="0" err="1">
                <a:latin typeface="Aachen" panose="02020500000000000000" pitchFamily="18" charset="0"/>
                <a:ea typeface="Aachen" panose="02020500000000000000" pitchFamily="18" charset="0"/>
                <a:cs typeface="Aachen" panose="02020500000000000000" pitchFamily="18" charset="0"/>
              </a:rPr>
              <a:t>các</a:t>
            </a:r>
            <a:r>
              <a:rPr lang="en-US" altLang="vi-VN" sz="2800" b="1" dirty="0">
                <a:latin typeface="Aachen" panose="02020500000000000000" pitchFamily="18" charset="0"/>
                <a:ea typeface="Aachen" panose="02020500000000000000" pitchFamily="18" charset="0"/>
                <a:cs typeface="Aachen" panose="02020500000000000000" pitchFamily="18" charset="0"/>
              </a:rPr>
              <a:t> </a:t>
            </a:r>
            <a:r>
              <a:rPr lang="vi-VN" altLang="vi-VN" sz="2800" b="1" dirty="0">
                <a:latin typeface="Aachen" panose="02020500000000000000" pitchFamily="18" charset="0"/>
                <a:ea typeface="Aachen" panose="02020500000000000000" pitchFamily="18" charset="0"/>
                <a:cs typeface="Aachen" panose="02020500000000000000" pitchFamily="18" charset="0"/>
              </a:rPr>
              <a:t>đoạn trong bài văn nói trên.</a:t>
            </a:r>
            <a:endParaRPr lang="en-US" altLang="vi-VN" sz="2800" dirty="0">
              <a:latin typeface="Aachen" panose="02020500000000000000" pitchFamily="18" charset="0"/>
              <a:ea typeface="Aachen" panose="02020500000000000000" pitchFamily="18" charset="0"/>
              <a:cs typeface="Aachen" panose="02020500000000000000" pitchFamily="18" charset="0"/>
            </a:endParaRPr>
          </a:p>
        </p:txBody>
      </p:sp>
      <p:sp>
        <p:nvSpPr>
          <p:cNvPr id="11" name="Text Box 10"/>
          <p:cNvSpPr txBox="1">
            <a:spLocks noChangeArrowheads="1"/>
          </p:cNvSpPr>
          <p:nvPr/>
        </p:nvSpPr>
        <p:spPr bwMode="auto">
          <a:xfrm>
            <a:off x="1635125" y="3981402"/>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800" b="1" dirty="0">
                <a:latin typeface="Aachen" panose="02020500000000000000" pitchFamily="18" charset="0"/>
                <a:ea typeface="Aachen" panose="02020500000000000000" pitchFamily="18" charset="0"/>
                <a:cs typeface="Aachen" panose="02020500000000000000" pitchFamily="18" charset="0"/>
              </a:rPr>
              <a:t>b. </a:t>
            </a:r>
            <a:r>
              <a:rPr lang="vi-VN" altLang="vi-VN" sz="2800" b="1" dirty="0">
                <a:latin typeface="Aachen" panose="02020500000000000000" pitchFamily="18" charset="0"/>
                <a:ea typeface="Aachen" panose="02020500000000000000" pitchFamily="18" charset="0"/>
                <a:cs typeface="Aachen" panose="02020500000000000000" pitchFamily="18" charset="0"/>
              </a:rPr>
              <a:t>Cho biết nội dung chính của mỗi đoạn văn.</a:t>
            </a:r>
            <a:endParaRPr lang="en-US" altLang="vi-VN" sz="2800" dirty="0">
              <a:latin typeface="Aachen" panose="02020500000000000000" pitchFamily="18" charset="0"/>
              <a:ea typeface="Aachen" panose="02020500000000000000" pitchFamily="18" charset="0"/>
              <a:cs typeface="Aachen" panose="02020500000000000000" pitchFamily="18" charset="0"/>
            </a:endParaRPr>
          </a:p>
        </p:txBody>
      </p:sp>
      <p:sp>
        <p:nvSpPr>
          <p:cNvPr id="14" name="Google Shape;117;p2"/>
          <p:cNvSpPr/>
          <p:nvPr/>
        </p:nvSpPr>
        <p:spPr>
          <a:xfrm>
            <a:off x="1768475" y="1639977"/>
            <a:ext cx="8902700" cy="117031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algn="ctr">
              <a:spcBef>
                <a:spcPct val="50000"/>
              </a:spcBef>
            </a:pPr>
            <a:endParaRPr lang="en-US" altLang="en-US" sz="3600" dirty="0">
              <a:solidFill>
                <a:srgbClr val="002060"/>
              </a:solidFill>
              <a:latin typeface="Times New Roman" panose="02020603050405020304" pitchFamily="18" charset="0"/>
            </a:endParaRPr>
          </a:p>
        </p:txBody>
      </p:sp>
      <p:sp>
        <p:nvSpPr>
          <p:cNvPr id="15" name="TextBox 14"/>
          <p:cNvSpPr txBox="1"/>
          <p:nvPr/>
        </p:nvSpPr>
        <p:spPr>
          <a:xfrm>
            <a:off x="1876425" y="1717238"/>
            <a:ext cx="8794750" cy="1292662"/>
          </a:xfrm>
          <a:prstGeom prst="rect">
            <a:avLst/>
          </a:prstGeom>
          <a:noFill/>
        </p:spPr>
        <p:txBody>
          <a:bodyPr wrap="square" rtlCol="0">
            <a:spAutoFit/>
          </a:bodyPr>
          <a:lstStyle/>
          <a:p>
            <a:pPr algn="ctr"/>
            <a:r>
              <a:rPr lang="en-US" altLang="en-US" sz="3000" b="1" dirty="0" err="1">
                <a:solidFill>
                  <a:srgbClr val="002060"/>
                </a:solidFill>
                <a:latin typeface="UTM Cookies" panose="02040603050506020204" pitchFamily="18" charset="0"/>
              </a:rPr>
              <a:t>Đọc</a:t>
            </a:r>
            <a:r>
              <a:rPr lang="en-US" altLang="en-US" sz="3000" b="1" dirty="0">
                <a:solidFill>
                  <a:srgbClr val="002060"/>
                </a:solidFill>
                <a:latin typeface="UTM Cookies" panose="02040603050506020204" pitchFamily="18" charset="0"/>
              </a:rPr>
              <a:t> </a:t>
            </a:r>
            <a:r>
              <a:rPr lang="vi-VN" altLang="en-US" sz="3000" b="1" dirty="0">
                <a:solidFill>
                  <a:srgbClr val="002060"/>
                </a:solidFill>
                <a:latin typeface="UTM Cookies" panose="02040603050506020204" pitchFamily="18" charset="0"/>
              </a:rPr>
              <a:t>lại bài Cây gạo của nhà văn </a:t>
            </a:r>
            <a:r>
              <a:rPr lang="vi-VN" altLang="en-US" sz="3000" b="1" i="1" dirty="0">
                <a:solidFill>
                  <a:srgbClr val="002060"/>
                </a:solidFill>
                <a:latin typeface="UTM Cookies" panose="02040603050506020204" pitchFamily="18" charset="0"/>
              </a:rPr>
              <a:t>Vũ Tú Nam (trang 32)  </a:t>
            </a:r>
            <a:r>
              <a:rPr lang="en-US" altLang="en-US" sz="3000" b="1" dirty="0" err="1">
                <a:solidFill>
                  <a:srgbClr val="002060"/>
                </a:solidFill>
                <a:latin typeface="UTM Cookies" panose="02040603050506020204" pitchFamily="18" charset="0"/>
              </a:rPr>
              <a:t>và</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trả</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lời</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câu</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hỏi</a:t>
            </a:r>
            <a:r>
              <a:rPr lang="en-US" altLang="en-US" dirty="0">
                <a:solidFill>
                  <a:srgbClr val="002060"/>
                </a:solidFill>
                <a:latin typeface="Times New Roman" panose="02020603050405020304" pitchFamily="18" charset="0"/>
              </a:rPr>
              <a:t>:</a:t>
            </a:r>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strVal val="0"/>
                                          </p:val>
                                        </p:tav>
                                        <p:tav tm="100000">
                                          <p:val>
                                            <p:strVal val="#ppt_w"/>
                                          </p:val>
                                        </p:tav>
                                      </p:tavLst>
                                    </p:anim>
                                    <p:anim calcmode="lin" valueType="num">
                                      <p:cBhvr additive="base">
                                        <p:cTn id="8" dur="500"/>
                                        <p:tgtEl>
                                          <p:spTgt spid="14"/>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
                                        </p:tgtEl>
                                        <p:attrNameLst>
                                          <p:attrName>style.visibility</p:attrName>
                                        </p:attrNameLst>
                                      </p:cBhvr>
                                      <p:to>
                                        <p:strVal val="visible"/>
                                      </p:to>
                                    </p:set>
                                    <p:anim calcmode="discrete" valueType="clr">
                                      <p:cBhvr override="childStyle">
                                        <p:cTn id="1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
                                        </p:tgtEl>
                                        <p:attrNameLst>
                                          <p:attrName>fillcolor</p:attrName>
                                        </p:attrNameLst>
                                      </p:cBhvr>
                                      <p:tavLst>
                                        <p:tav tm="0">
                                          <p:val>
                                            <p:clrVal>
                                              <a:schemeClr val="accent2"/>
                                            </p:clrVal>
                                          </p:val>
                                        </p:tav>
                                        <p:tav tm="50000">
                                          <p:val>
                                            <p:clrVal>
                                              <a:schemeClr val="hlink"/>
                                            </p:clrVal>
                                          </p:val>
                                        </p:tav>
                                      </p:tavLst>
                                    </p:anim>
                                    <p:set>
                                      <p:cBhvr>
                                        <p:cTn id="21"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ả cây chuối bài tập làm văn lớp 4 - Thư viện bài tập">
            <a:extLst>
              <a:ext uri="{FF2B5EF4-FFF2-40B4-BE49-F238E27FC236}">
                <a16:creationId xmlns:a16="http://schemas.microsoft.com/office/drawing/2014/main" id="{DE1D7AD9-2DDE-47B9-8365-090FFF29AA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93" b="95020" l="4067" r="95749">
                        <a14:foregroundMark x1="27542" y1="1992" x2="27542" y2="1992"/>
                        <a14:foregroundMark x1="5360" y1="34462" x2="5360" y2="34462"/>
                        <a14:foregroundMark x1="7024" y1="47012" x2="7024" y2="47012"/>
                        <a14:foregroundMark x1="96118" y1="42032" x2="96118" y2="42032"/>
                        <a14:foregroundMark x1="53420" y1="95020" x2="53420" y2="95020"/>
                        <a14:foregroundMark x1="4621" y1="47211" x2="4621" y2="47211"/>
                        <a14:foregroundMark x1="4067" y1="34064" x2="4067" y2="34064"/>
                      </a14:backgroundRemoval>
                    </a14:imgEffect>
                  </a14:imgLayer>
                </a14:imgProps>
              </a:ext>
              <a:ext uri="{28A0092B-C50C-407E-A947-70E740481C1C}">
                <a14:useLocalDpi xmlns:a14="http://schemas.microsoft.com/office/drawing/2010/main" val="0"/>
              </a:ext>
            </a:extLst>
          </a:blip>
          <a:srcRect/>
          <a:stretch>
            <a:fillRect/>
          </a:stretch>
        </p:blipFill>
        <p:spPr bwMode="auto">
          <a:xfrm>
            <a:off x="9807012" y="2871907"/>
            <a:ext cx="3980451" cy="40776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ả cây chuối bài tập làm văn lớp 4 - Thư viện bài tập">
            <a:extLst>
              <a:ext uri="{FF2B5EF4-FFF2-40B4-BE49-F238E27FC236}">
                <a16:creationId xmlns:a16="http://schemas.microsoft.com/office/drawing/2014/main" id="{1774364C-3536-457A-9753-B3FE71E968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93" b="95020" l="4067" r="95749">
                        <a14:foregroundMark x1="27542" y1="1992" x2="27542" y2="1992"/>
                        <a14:foregroundMark x1="5360" y1="34462" x2="5360" y2="34462"/>
                        <a14:foregroundMark x1="7024" y1="47012" x2="7024" y2="47012"/>
                        <a14:foregroundMark x1="96118" y1="42032" x2="96118" y2="42032"/>
                        <a14:foregroundMark x1="53420" y1="95020" x2="53420" y2="95020"/>
                        <a14:foregroundMark x1="4621" y1="47211" x2="4621" y2="47211"/>
                        <a14:foregroundMark x1="4067" y1="34064" x2="4067" y2="34064"/>
                      </a14:backgroundRemoval>
                    </a14:imgEffect>
                  </a14:imgLayer>
                </a14:imgProps>
              </a:ext>
              <a:ext uri="{28A0092B-C50C-407E-A947-70E740481C1C}">
                <a14:useLocalDpi xmlns:a14="http://schemas.microsoft.com/office/drawing/2010/main" val="0"/>
              </a:ext>
            </a:extLst>
          </a:blip>
          <a:srcRect/>
          <a:stretch>
            <a:fillRect/>
          </a:stretch>
        </p:blipFill>
        <p:spPr bwMode="auto">
          <a:xfrm>
            <a:off x="-591339" y="1272659"/>
            <a:ext cx="5587402" cy="57237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2">
            <a:extLst>
              <a:ext uri="{FF2B5EF4-FFF2-40B4-BE49-F238E27FC236}">
                <a16:creationId xmlns:a16="http://schemas.microsoft.com/office/drawing/2014/main" id="{90AA5C9E-7263-4C79-B66B-47FF630A7686}"/>
              </a:ext>
            </a:extLst>
          </p:cNvPr>
          <p:cNvSpPr/>
          <p:nvPr/>
        </p:nvSpPr>
        <p:spPr>
          <a:xfrm>
            <a:off x="2833307" y="330704"/>
            <a:ext cx="9107920"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93" name="图片 1">
            <a:extLst>
              <a:ext uri="{FF2B5EF4-FFF2-40B4-BE49-F238E27FC236}">
                <a16:creationId xmlns:a16="http://schemas.microsoft.com/office/drawing/2014/main" id="{BF4C3052-0E55-459F-B795-FE685A793893}"/>
              </a:ext>
            </a:extLst>
          </p:cNvPr>
          <p:cNvPicPr>
            <a:picLocks noChangeAspect="1"/>
          </p:cNvPicPr>
          <p:nvPr/>
        </p:nvPicPr>
        <p:blipFill>
          <a:blip r:embed="rId6"/>
          <a:stretch>
            <a:fillRect/>
          </a:stretch>
        </p:blipFill>
        <p:spPr>
          <a:xfrm>
            <a:off x="106845" y="-28310"/>
            <a:ext cx="2726463" cy="2775995"/>
          </a:xfrm>
          <a:prstGeom prst="rect">
            <a:avLst/>
          </a:prstGeom>
        </p:spPr>
      </p:pic>
      <p:sp>
        <p:nvSpPr>
          <p:cNvPr id="94" name="TextBox 93"/>
          <p:cNvSpPr txBox="1"/>
          <p:nvPr/>
        </p:nvSpPr>
        <p:spPr>
          <a:xfrm>
            <a:off x="454076" y="928800"/>
            <a:ext cx="2032000" cy="861774"/>
          </a:xfrm>
          <a:prstGeom prst="rect">
            <a:avLst/>
          </a:prstGeom>
          <a:noFill/>
        </p:spPr>
        <p:txBody>
          <a:bodyPr wrap="square" rtlCol="0">
            <a:spAutoFit/>
          </a:bodyPr>
          <a:lstStyle/>
          <a:p>
            <a:r>
              <a:rPr lang="en-US" sz="5000" dirty="0">
                <a:solidFill>
                  <a:srgbClr val="FFFF00"/>
                </a:solidFill>
                <a:latin typeface="UTM Androgyne" panose="02040603050506020204" pitchFamily="18" charset="0"/>
              </a:rPr>
              <a:t>VÍ DỤ</a:t>
            </a:r>
          </a:p>
        </p:txBody>
      </p:sp>
      <p:sp>
        <p:nvSpPr>
          <p:cNvPr id="14" name="Rectangle 13"/>
          <p:cNvSpPr/>
          <p:nvPr/>
        </p:nvSpPr>
        <p:spPr>
          <a:xfrm>
            <a:off x="3075547" y="279432"/>
            <a:ext cx="9009608" cy="6247864"/>
          </a:xfrm>
          <a:prstGeom prst="rect">
            <a:avLst/>
          </a:prstGeom>
        </p:spPr>
        <p:txBody>
          <a:bodyPr wrap="square">
            <a:spAutoFit/>
          </a:bodyPr>
          <a:lstStyle/>
          <a:p>
            <a:pPr algn="just"/>
            <a:r>
              <a:rPr lang="en-US" altLang="en-US" sz="2500" dirty="0" smtClean="0">
                <a:solidFill>
                  <a:srgbClr val="002060"/>
                </a:solidFill>
                <a:latin typeface="Times New Roman" panose="02020603050405020304" pitchFamily="18" charset="0"/>
                <a:cs typeface="Times New Roman" panose="02020603050405020304" pitchFamily="18" charset="0"/>
              </a:rPr>
              <a:t>	</a:t>
            </a:r>
            <a:r>
              <a:rPr lang="vi-VN" altLang="en-US" sz="2500" dirty="0" smtClean="0">
                <a:solidFill>
                  <a:srgbClr val="002060"/>
                </a:solidFill>
                <a:latin typeface="Times New Roman" panose="02020603050405020304" pitchFamily="18" charset="0"/>
                <a:cs typeface="Times New Roman" panose="02020603050405020304" pitchFamily="18" charset="0"/>
              </a:rPr>
              <a:t>Hẳn </a:t>
            </a:r>
            <a:r>
              <a:rPr lang="vi-VN" altLang="en-US" sz="2500" dirty="0">
                <a:solidFill>
                  <a:srgbClr val="002060"/>
                </a:solidFill>
                <a:latin typeface="Times New Roman" panose="02020603050405020304" pitchFamily="18" charset="0"/>
                <a:cs typeface="Times New Roman" panose="02020603050405020304" pitchFamily="18" charset="0"/>
              </a:rPr>
              <a:t>mọi người dân Việt Nam đều biết đến ích lợi đa dụng của cây chuối. Không chỉ cho quả ăn thơm, ngon ngọt và giàu dinh dưỡng, cây chuối còn cho con người lá dùng để gói bánh, gói xôi. Vào ngày Tết, bánh tét, bánh dày, bánh gai đều gói bằng lá chuối. Lá chuối tươi xanh mát một góc vườn còn làm thơm chõ xôi, làm tươi xanh đĩa bánh ít trong ngày giỗ kị. Lá chuối khô dùng gói bánh gai, bánh mật, giữ ẩm cho bánh đa, bánh tráng không bị vỡ giòn. Lá chuối trong kĩ thuật ẩm thực đã là nét đặc sắc, có vị ngon riêng của món ăn Việt. Màu xanh của lá chuối trên bàn ăn còn là niềm tự hào về một đất nước trong lành, mộc mạc hiếu khách và đậm nét trữ tình. Chặt buồng để ăn qua rồi, người nông dân còn dùng thân chuối để chăn nuôi gia súc. Tiến xa hơn nữa, ngành mĩ nghệ xuất khẩu đã bện dây chuối phơi từ bẹ chuối, sản xuất những mặt hàng đẹp và đắt giá không ngờ: ghế bành, sô-pha, giỏ xách... Trong tất cả bộ phận của cây chuối, không có một phần nào bị vứt bỏ. Chuối là loại cây dễ trồng và có giá trị cao, dễ sử dụng là thế.</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 calcmode="lin" valueType="num">
                                      <p:cBhvr>
                                        <p:cTn id="9" dur="1000" fill="hold"/>
                                        <p:tgtEl>
                                          <p:spTgt spid="93"/>
                                        </p:tgtEl>
                                        <p:attrNameLst>
                                          <p:attrName>style.rotation</p:attrName>
                                        </p:attrNameLst>
                                      </p:cBhvr>
                                      <p:tavLst>
                                        <p:tav tm="0">
                                          <p:val>
                                            <p:fltVal val="90"/>
                                          </p:val>
                                        </p:tav>
                                        <p:tav tm="100000">
                                          <p:val>
                                            <p:fltVal val="0"/>
                                          </p:val>
                                        </p:tav>
                                      </p:tavLst>
                                    </p:anim>
                                    <p:animEffect transition="in" filter="fade">
                                      <p:cBhvr>
                                        <p:cTn id="10" dur="10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1155081-B4AF-49DC-A5F8-B7409C64105B}"/>
              </a:ext>
            </a:extLst>
          </p:cNvPr>
          <p:cNvSpPr/>
          <p:nvPr/>
        </p:nvSpPr>
        <p:spPr>
          <a:xfrm>
            <a:off x="2833307" y="330704"/>
            <a:ext cx="9107920" cy="4524315"/>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93" name="图片 1">
            <a:extLst>
              <a:ext uri="{FF2B5EF4-FFF2-40B4-BE49-F238E27FC236}">
                <a16:creationId xmlns:a16="http://schemas.microsoft.com/office/drawing/2014/main" id="{BF4C3052-0E55-459F-B795-FE685A793893}"/>
              </a:ext>
            </a:extLst>
          </p:cNvPr>
          <p:cNvPicPr>
            <a:picLocks noChangeAspect="1"/>
          </p:cNvPicPr>
          <p:nvPr/>
        </p:nvPicPr>
        <p:blipFill>
          <a:blip r:embed="rId4"/>
          <a:stretch>
            <a:fillRect/>
          </a:stretch>
        </p:blipFill>
        <p:spPr>
          <a:xfrm>
            <a:off x="106845" y="-28310"/>
            <a:ext cx="2726463" cy="2775995"/>
          </a:xfrm>
          <a:prstGeom prst="rect">
            <a:avLst/>
          </a:prstGeom>
        </p:spPr>
      </p:pic>
      <p:sp>
        <p:nvSpPr>
          <p:cNvPr id="94" name="TextBox 93"/>
          <p:cNvSpPr txBox="1"/>
          <p:nvPr/>
        </p:nvSpPr>
        <p:spPr>
          <a:xfrm>
            <a:off x="648521" y="928800"/>
            <a:ext cx="2032000" cy="861774"/>
          </a:xfrm>
          <a:prstGeom prst="rect">
            <a:avLst/>
          </a:prstGeom>
          <a:noFill/>
        </p:spPr>
        <p:txBody>
          <a:bodyPr wrap="square" rtlCol="0">
            <a:spAutoFit/>
          </a:bodyPr>
          <a:lstStyle/>
          <a:p>
            <a:r>
              <a:rPr lang="en-US" sz="5000" dirty="0">
                <a:solidFill>
                  <a:srgbClr val="FFFF00"/>
                </a:solidFill>
                <a:latin typeface="UTM Androgyne" panose="02040603050506020204" pitchFamily="18" charset="0"/>
              </a:rPr>
              <a:t>VÍ DỤ</a:t>
            </a:r>
          </a:p>
        </p:txBody>
      </p:sp>
      <p:sp>
        <p:nvSpPr>
          <p:cNvPr id="2" name="Rectangle 1"/>
          <p:cNvSpPr/>
          <p:nvPr/>
        </p:nvSpPr>
        <p:spPr>
          <a:xfrm>
            <a:off x="3697161" y="0"/>
            <a:ext cx="8040763" cy="4524315"/>
          </a:xfrm>
          <a:prstGeom prst="rect">
            <a:avLst/>
          </a:prstGeom>
        </p:spPr>
        <p:txBody>
          <a:bodyPr wrap="square">
            <a:spAutoFit/>
          </a:bodyPr>
          <a:lstStyle/>
          <a:p>
            <a:pPr algn="just"/>
            <a:r>
              <a:rPr lang="en-US" altLang="en-US" sz="3200">
                <a:solidFill>
                  <a:srgbClr val="002060"/>
                </a:solidFill>
                <a:latin typeface="Times New Roman" panose="02020603050405020304" pitchFamily="18" charset="0"/>
                <a:cs typeface="Times New Roman" panose="02020603050405020304" pitchFamily="18" charset="0"/>
              </a:rPr>
              <a:t>	</a:t>
            </a:r>
            <a:r>
              <a:rPr lang="vi-VN" altLang="en-US" sz="3200">
                <a:solidFill>
                  <a:srgbClr val="002060"/>
                </a:solidFill>
                <a:latin typeface="Times New Roman" panose="02020603050405020304" pitchFamily="18" charset="0"/>
                <a:cs typeface="Times New Roman" panose="02020603050405020304" pitchFamily="18" charset="0"/>
              </a:rPr>
              <a:t>Vào </a:t>
            </a:r>
            <a:r>
              <a:rPr lang="vi-VN" altLang="en-US" sz="3200" dirty="0">
                <a:solidFill>
                  <a:srgbClr val="002060"/>
                </a:solidFill>
                <a:latin typeface="Times New Roman" panose="02020603050405020304" pitchFamily="18" charset="0"/>
                <a:cs typeface="Times New Roman" panose="02020603050405020304" pitchFamily="18" charset="0"/>
              </a:rPr>
              <a:t>mùa hè em thích nhất là cây chanh. Cây chanh là một loại cây có rất nhiều lợi ích. Lá chanh nhỏ và dày nhưng có mùi thơm rất đặc biệt. Người ta thường cho lá chanh vào thức ăn để át đi mùi tanh và tạo nên hương vị thơm ngon của thực phẩm. Đặc biệt là quả chanh nó có vị chua nhưng ăn vừa mát lại vừa bổ. Những trưa hè nóng bức nếu có một cốc nước thì thật là sảng khoái.</a:t>
            </a:r>
          </a:p>
        </p:txBody>
      </p:sp>
      <p:pic>
        <p:nvPicPr>
          <p:cNvPr id="8" name="Picture 2" descr="Lemon Tree Song In Chinese - Lemon Tree Png, Transparent Png - kindpng">
            <a:extLst>
              <a:ext uri="{FF2B5EF4-FFF2-40B4-BE49-F238E27FC236}">
                <a16:creationId xmlns:a16="http://schemas.microsoft.com/office/drawing/2014/main" id="{DD01C728-3649-4B8E-BE4D-6590E68564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436045" y="2082911"/>
            <a:ext cx="4766934" cy="59690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mon Tree Song In Chinese - Lemon Tree Png, Transparent Png - kindpng">
            <a:extLst>
              <a:ext uri="{FF2B5EF4-FFF2-40B4-BE49-F238E27FC236}">
                <a16:creationId xmlns:a16="http://schemas.microsoft.com/office/drawing/2014/main" id="{63A90B4D-624C-4F58-9945-9809062E01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5359784" y="3430474"/>
            <a:ext cx="7750229" cy="97046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659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 calcmode="lin" valueType="num">
                                      <p:cBhvr>
                                        <p:cTn id="9" dur="1000" fill="hold"/>
                                        <p:tgtEl>
                                          <p:spTgt spid="93"/>
                                        </p:tgtEl>
                                        <p:attrNameLst>
                                          <p:attrName>style.rotation</p:attrName>
                                        </p:attrNameLst>
                                      </p:cBhvr>
                                      <p:tavLst>
                                        <p:tav tm="0">
                                          <p:val>
                                            <p:fltVal val="90"/>
                                          </p:val>
                                        </p:tav>
                                        <p:tav tm="100000">
                                          <p:val>
                                            <p:fltVal val="0"/>
                                          </p:val>
                                        </p:tav>
                                      </p:tavLst>
                                    </p:anim>
                                    <p:animEffect transition="in" filter="fade">
                                      <p:cBhvr>
                                        <p:cTn id="10" dur="10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图片 4">
            <a:extLst>
              <a:ext uri="{FF2B5EF4-FFF2-40B4-BE49-F238E27FC236}">
                <a16:creationId xmlns:a16="http://schemas.microsoft.com/office/drawing/2014/main" id="{30B97C4A-9D23-4ED6-9A83-F3006F6B8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85" y="325156"/>
            <a:ext cx="1674115" cy="989803"/>
          </a:xfrm>
          <a:prstGeom prst="rect">
            <a:avLst/>
          </a:prstGeom>
        </p:spPr>
      </p:pic>
      <p:pic>
        <p:nvPicPr>
          <p:cNvPr id="114" name="图片 3">
            <a:extLst>
              <a:ext uri="{FF2B5EF4-FFF2-40B4-BE49-F238E27FC236}">
                <a16:creationId xmlns:a16="http://schemas.microsoft.com/office/drawing/2014/main" id="{6E94C8B5-23B5-4DDA-8535-D476663220DA}"/>
              </a:ext>
            </a:extLst>
          </p:cNvPr>
          <p:cNvPicPr>
            <a:picLocks noChangeAspect="1"/>
          </p:cNvPicPr>
          <p:nvPr/>
        </p:nvPicPr>
        <p:blipFill>
          <a:blip r:embed="rId5"/>
          <a:stretch>
            <a:fillRect/>
          </a:stretch>
        </p:blipFill>
        <p:spPr>
          <a:xfrm>
            <a:off x="8318097" y="2394722"/>
            <a:ext cx="3074500" cy="3034145"/>
          </a:xfrm>
          <a:prstGeom prst="rect">
            <a:avLst/>
          </a:prstGeom>
        </p:spPr>
      </p:pic>
      <p:grpSp>
        <p:nvGrpSpPr>
          <p:cNvPr id="115" name="组合 13">
            <a:extLst>
              <a:ext uri="{FF2B5EF4-FFF2-40B4-BE49-F238E27FC236}">
                <a16:creationId xmlns:a16="http://schemas.microsoft.com/office/drawing/2014/main" id="{517EE938-25E7-4507-B6E9-1C8F553CE19F}"/>
              </a:ext>
            </a:extLst>
          </p:cNvPr>
          <p:cNvGrpSpPr/>
          <p:nvPr/>
        </p:nvGrpSpPr>
        <p:grpSpPr>
          <a:xfrm>
            <a:off x="4180698" y="325156"/>
            <a:ext cx="4663094" cy="4209847"/>
            <a:chOff x="1293206" y="1684439"/>
            <a:chExt cx="4663094" cy="4209847"/>
          </a:xfrm>
        </p:grpSpPr>
        <p:pic>
          <p:nvPicPr>
            <p:cNvPr id="116" name="图片 2">
              <a:extLst>
                <a:ext uri="{FF2B5EF4-FFF2-40B4-BE49-F238E27FC236}">
                  <a16:creationId xmlns:a16="http://schemas.microsoft.com/office/drawing/2014/main" id="{E5D75364-CE47-485D-9760-596635E54B83}"/>
                </a:ext>
              </a:extLst>
            </p:cNvPr>
            <p:cNvPicPr>
              <a:picLocks noChangeAspect="1"/>
            </p:cNvPicPr>
            <p:nvPr/>
          </p:nvPicPr>
          <p:blipFill>
            <a:blip r:embed="rId6">
              <a:duotone>
                <a:prstClr val="black"/>
                <a:srgbClr val="D9C3A5">
                  <a:tint val="50000"/>
                  <a:satMod val="180000"/>
                </a:srgbClr>
              </a:duotone>
            </a:blip>
            <a:stretch>
              <a:fillRect/>
            </a:stretch>
          </p:blipFill>
          <p:spPr>
            <a:xfrm flipH="1">
              <a:off x="1293206" y="1684439"/>
              <a:ext cx="4663094" cy="4209847"/>
            </a:xfrm>
            <a:prstGeom prst="rect">
              <a:avLst/>
            </a:prstGeom>
          </p:spPr>
        </p:pic>
        <p:sp>
          <p:nvSpPr>
            <p:cNvPr id="117" name="文本框 11">
              <a:extLst>
                <a:ext uri="{FF2B5EF4-FFF2-40B4-BE49-F238E27FC236}">
                  <a16:creationId xmlns:a16="http://schemas.microsoft.com/office/drawing/2014/main" id="{FBBF7AD7-6F70-428F-A8F3-0F8E62FA5D71}"/>
                </a:ext>
              </a:extLst>
            </p:cNvPr>
            <p:cNvSpPr txBox="1"/>
            <p:nvPr/>
          </p:nvSpPr>
          <p:spPr>
            <a:xfrm>
              <a:off x="2057400" y="3007998"/>
              <a:ext cx="2819400" cy="252313"/>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en-US" altLang="zh-CN" sz="1000" dirty="0">
                <a:solidFill>
                  <a:schemeClr val="bg1"/>
                </a:solidFill>
                <a:latin typeface="Century Gothic" panose="020B0502020202020204" pitchFamily="34" charset="0"/>
                <a:ea typeface="+mj-ea"/>
              </a:endParaRPr>
            </a:p>
          </p:txBody>
        </p:sp>
      </p:grpSp>
      <p:sp>
        <p:nvSpPr>
          <p:cNvPr id="118" name="TextBox 117"/>
          <p:cNvSpPr txBox="1"/>
          <p:nvPr/>
        </p:nvSpPr>
        <p:spPr>
          <a:xfrm>
            <a:off x="4148748" y="1047330"/>
            <a:ext cx="4411688" cy="2246769"/>
          </a:xfrm>
          <a:prstGeom prst="rect">
            <a:avLst/>
          </a:prstGeom>
          <a:noFill/>
        </p:spPr>
        <p:txBody>
          <a:bodyPr wrap="square" rtlCol="0">
            <a:spAutoFit/>
          </a:bodyPr>
          <a:lstStyle/>
          <a:p>
            <a:pPr algn="ctr"/>
            <a:r>
              <a:rPr lang="en-US" sz="7000" b="1" dirty="0">
                <a:solidFill>
                  <a:srgbClr val="FFFF00"/>
                </a:solidFill>
                <a:latin typeface="UTM Showcard" panose="02040603050506020204" pitchFamily="18" charset="0"/>
              </a:rPr>
              <a:t>GÓC </a:t>
            </a:r>
          </a:p>
          <a:p>
            <a:pPr algn="ctr"/>
            <a:r>
              <a:rPr lang="en-US" sz="7000" b="1" dirty="0">
                <a:solidFill>
                  <a:srgbClr val="FFFF00"/>
                </a:solidFill>
                <a:latin typeface="UTM Showcard" panose="02040603050506020204" pitchFamily="18" charset="0"/>
              </a:rPr>
              <a:t>CHIA SẺ</a:t>
            </a:r>
          </a:p>
        </p:txBody>
      </p:sp>
      <p:pic>
        <p:nvPicPr>
          <p:cNvPr id="119" name="Picture 118"/>
          <p:cNvPicPr>
            <a:picLocks noChangeAspect="1"/>
          </p:cNvPicPr>
          <p:nvPr/>
        </p:nvPicPr>
        <p:blipFill>
          <a:blip r:embed="rId7">
            <a:extLst>
              <a:ext uri="{BEBA8EAE-BF5A-486C-A8C5-ECC9F3942E4B}">
                <a14:imgProps xmlns:a14="http://schemas.microsoft.com/office/drawing/2010/main">
                  <a14:imgLayer r:embed="rId8">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1" y="3599848"/>
            <a:ext cx="12192000" cy="3258152"/>
          </a:xfrm>
          <a:prstGeom prst="rect">
            <a:avLst/>
          </a:prstGeom>
        </p:spPr>
      </p:pic>
      <p:pic>
        <p:nvPicPr>
          <p:cNvPr id="120" name="Picture 2" descr="[​IM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25" b="99750" l="9942" r="89975">
                        <a14:foregroundMark x1="31328" y1="73144" x2="31495" y2="84320"/>
                        <a14:foregroundMark x1="25898" y1="77148" x2="34169" y2="87323"/>
                        <a14:foregroundMark x1="39014" y1="76814" x2="30911" y2="89825"/>
                        <a14:foregroundMark x1="67335" y1="76397" x2="77026" y2="85071"/>
                        <a14:foregroundMark x1="75856" y1="74145" x2="71261" y2="88073"/>
                        <a14:foregroundMark x1="72013" y1="72811" x2="80702" y2="79066"/>
                        <a14:foregroundMark x1="78613" y1="86239" x2="67502" y2="87740"/>
                        <a14:backgroundMark x1="14286" y1="46622" x2="33500" y2="47039"/>
                        <a14:backgroundMark x1="58897" y1="46289" x2="73266" y2="50292"/>
                        <a14:backgroundMark x1="53718" y1="44871" x2="59482" y2="48374"/>
                        <a14:backgroundMark x1="53718" y1="54712" x2="47619" y2="56797"/>
                        <a14:backgroundMark x1="48872" y1="44871" x2="52715" y2="44370"/>
                        <a14:backgroundMark x1="12615" y1="82652" x2="18045" y2="82902"/>
                        <a14:backgroundMark x1="87051" y1="80567" x2="86466" y2="84987"/>
                      </a14:backgroundRemoval>
                    </a14:imgEffect>
                  </a14:imgLayer>
                </a14:imgProps>
              </a:ext>
              <a:ext uri="{28A0092B-C50C-407E-A947-70E740481C1C}">
                <a14:useLocalDpi xmlns:a14="http://schemas.microsoft.com/office/drawing/2010/main" val="0"/>
              </a:ext>
            </a:extLst>
          </a:blip>
          <a:srcRect/>
          <a:stretch>
            <a:fillRect/>
          </a:stretch>
        </p:blipFill>
        <p:spPr bwMode="auto">
          <a:xfrm>
            <a:off x="-1304345" y="-1069031"/>
            <a:ext cx="7211899" cy="73939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anim calcmode="lin" valueType="num">
                                      <p:cBhvr>
                                        <p:cTn id="9" dur="500" fill="hold"/>
                                        <p:tgtEl>
                                          <p:spTgt spid="115"/>
                                        </p:tgtEl>
                                        <p:attrNameLst>
                                          <p:attrName>style.rotation</p:attrName>
                                        </p:attrNameLst>
                                      </p:cBhvr>
                                      <p:tavLst>
                                        <p:tav tm="0">
                                          <p:val>
                                            <p:fltVal val="360"/>
                                          </p:val>
                                        </p:tav>
                                        <p:tav tm="100000">
                                          <p:val>
                                            <p:fltVal val="0"/>
                                          </p:val>
                                        </p:tav>
                                      </p:tavLst>
                                    </p:anim>
                                    <p:animEffect transition="in" filter="fade">
                                      <p:cBhvr>
                                        <p:cTn id="10" dur="500"/>
                                        <p:tgtEl>
                                          <p:spTgt spid="1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circle(in)">
                                      <p:cBhvr>
                                        <p:cTn id="15"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644583C7-2B20-4861-B0D5-1960A79255E0}"/>
              </a:ext>
            </a:extLst>
          </p:cNvPr>
          <p:cNvPicPr>
            <a:picLocks noChangeAspect="1"/>
          </p:cNvPicPr>
          <p:nvPr/>
        </p:nvPicPr>
        <p:blipFill>
          <a:blip r:embed="rId4">
            <a:duotone>
              <a:prstClr val="black"/>
              <a:srgbClr val="D9C3A5">
                <a:tint val="50000"/>
                <a:satMod val="180000"/>
              </a:srgbClr>
            </a:duotone>
          </a:blip>
          <a:stretch>
            <a:fillRect/>
          </a:stretch>
        </p:blipFill>
        <p:spPr>
          <a:xfrm>
            <a:off x="2092677" y="471638"/>
            <a:ext cx="8200724" cy="5752048"/>
          </a:xfrm>
          <a:prstGeom prst="rect">
            <a:avLst/>
          </a:prstGeom>
        </p:spPr>
      </p:pic>
      <p:sp>
        <p:nvSpPr>
          <p:cNvPr id="10" name="TextBox 9"/>
          <p:cNvSpPr txBox="1"/>
          <p:nvPr/>
        </p:nvSpPr>
        <p:spPr>
          <a:xfrm>
            <a:off x="3573727" y="1757115"/>
            <a:ext cx="5112649" cy="25545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8000" b="1" dirty="0">
                <a:solidFill>
                  <a:srgbClr val="00B050"/>
                </a:solidFill>
                <a:latin typeface="UVF Valentine" panose="02000603000000000000" pitchFamily="2" charset="0"/>
                <a:ea typeface="UVF Valentine" panose="02000603000000000000" pitchFamily="2" charset="0"/>
              </a:rPr>
              <a:t>TẠM BIỆT CÁC EM</a:t>
            </a: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114300" y="1070834"/>
            <a:ext cx="12306300" cy="5960420"/>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03734294-949D-4996-B580-70C08846A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10" name="Rectangle: Rounded Corners 2">
            <a:extLst>
              <a:ext uri="{FF2B5EF4-FFF2-40B4-BE49-F238E27FC236}">
                <a16:creationId xmlns:a16="http://schemas.microsoft.com/office/drawing/2014/main" id="{B4E62D20-B11A-48F1-905D-E0A9809695E4}"/>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a:p>
            <a:pPr algn="just" eaLnBrk="1" hangingPunct="1">
              <a:spcBef>
                <a:spcPct val="50000"/>
              </a:spcBef>
              <a:buFontTx/>
              <a:buNone/>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just" eaLnBrk="1" hangingPunct="1">
              <a:spcBef>
                <a:spcPct val="50000"/>
              </a:spcBef>
              <a:buFontTx/>
              <a:buNone/>
            </a:pPr>
            <a:r>
              <a:rPr lang="vi-VN" altLang="vi-VN" sz="2400" b="1" dirty="0"/>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pic>
        <p:nvPicPr>
          <p:cNvPr id="1026" name="Picture 2" descr="Công dụng chữa bệnh của cây gạo - Thầy Thuốc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524" y="1195931"/>
            <a:ext cx="8023225" cy="4772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4"/>
          <p:cNvSpPr txBox="1">
            <a:spLocks noChangeArrowheads="1"/>
          </p:cNvSpPr>
          <p:nvPr/>
        </p:nvSpPr>
        <p:spPr bwMode="auto">
          <a:xfrm>
            <a:off x="8556624" y="1567162"/>
            <a:ext cx="36353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vi-VN" sz="2800" i="1" dirty="0">
                <a:solidFill>
                  <a:srgbClr val="002060"/>
                </a:solidFill>
                <a:latin typeface="Times New Roman" panose="02020603050405020304" pitchFamily="18" charset="0"/>
                <a:cs typeface="Times New Roman" panose="02020603050405020304" pitchFamily="18" charset="0"/>
              </a:rPr>
              <a:t>Là loài cây ở vùng nhiệt đới với thân cây cao và thẳn</a:t>
            </a:r>
            <a:r>
              <a:rPr lang="en-US" altLang="vi-VN" sz="2800" i="1" dirty="0">
                <a:solidFill>
                  <a:srgbClr val="002060"/>
                </a:solidFill>
                <a:latin typeface="Times New Roman" panose="02020603050405020304" pitchFamily="18" charset="0"/>
                <a:cs typeface="Times New Roman" panose="02020603050405020304" pitchFamily="18" charset="0"/>
              </a:rPr>
              <a:t>g,</a:t>
            </a:r>
            <a:r>
              <a:rPr lang="vi-VN" altLang="vi-VN" sz="2800" i="1" dirty="0">
                <a:solidFill>
                  <a:srgbClr val="002060"/>
                </a:solidFill>
                <a:latin typeface="Times New Roman" panose="02020603050405020304" pitchFamily="18" charset="0"/>
                <a:cs typeface="Times New Roman" panose="02020603050405020304" pitchFamily="18" charset="0"/>
              </a:rPr>
              <a:t> lá rụng vào mùa đông. </a:t>
            </a:r>
            <a:r>
              <a:rPr lang="en-US" altLang="vi-VN" sz="2800" i="1" dirty="0" err="1">
                <a:solidFill>
                  <a:srgbClr val="002060"/>
                </a:solidFill>
                <a:latin typeface="Times New Roman" panose="02020603050405020304" pitchFamily="18" charset="0"/>
                <a:cs typeface="Times New Roman" panose="02020603050405020304" pitchFamily="18" charset="0"/>
              </a:rPr>
              <a:t>Hoa</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có</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màu</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đỏ</a:t>
            </a:r>
            <a:r>
              <a:rPr lang="en-US" altLang="vi-VN" sz="2800" i="1" dirty="0">
                <a:solidFill>
                  <a:srgbClr val="002060"/>
                </a:solidFill>
                <a:latin typeface="Times New Roman" panose="02020603050405020304" pitchFamily="18" charset="0"/>
                <a:cs typeface="Times New Roman" panose="02020603050405020304" pitchFamily="18" charset="0"/>
              </a:rPr>
              <a:t> </a:t>
            </a:r>
            <a:r>
              <a:rPr lang="vi-VN" altLang="vi-VN" sz="2800" i="1" dirty="0">
                <a:solidFill>
                  <a:srgbClr val="002060"/>
                </a:solidFill>
                <a:latin typeface="Times New Roman" panose="02020603050405020304" pitchFamily="18" charset="0"/>
                <a:cs typeface="Times New Roman" panose="02020603050405020304" pitchFamily="18" charset="0"/>
              </a:rPr>
              <a:t>v</a:t>
            </a:r>
            <a:r>
              <a:rPr lang="en-US" altLang="vi-VN" sz="2800" i="1" dirty="0">
                <a:solidFill>
                  <a:srgbClr val="002060"/>
                </a:solidFill>
                <a:latin typeface="Times New Roman" panose="02020603050405020304" pitchFamily="18" charset="0"/>
                <a:cs typeface="Times New Roman" panose="02020603050405020304" pitchFamily="18" charset="0"/>
              </a:rPr>
              <a:t>à </a:t>
            </a:r>
            <a:r>
              <a:rPr lang="en-US" altLang="vi-VN" sz="2800" i="1" dirty="0" err="1">
                <a:solidFill>
                  <a:srgbClr val="002060"/>
                </a:solidFill>
                <a:latin typeface="Times New Roman" panose="02020603050405020304" pitchFamily="18" charset="0"/>
                <a:cs typeface="Times New Roman" panose="02020603050405020304" pitchFamily="18" charset="0"/>
              </a:rPr>
              <a:t>có</a:t>
            </a:r>
            <a:r>
              <a:rPr lang="vi-VN" altLang="vi-VN" sz="2800" i="1" dirty="0">
                <a:solidFill>
                  <a:srgbClr val="002060"/>
                </a:solidFill>
                <a:latin typeface="Times New Roman" panose="02020603050405020304" pitchFamily="18" charset="0"/>
                <a:cs typeface="Times New Roman" panose="02020603050405020304" pitchFamily="18" charset="0"/>
              </a:rPr>
              <a:t> 5</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cánh</a:t>
            </a:r>
            <a:r>
              <a:rPr lang="vi-VN" altLang="vi-VN" sz="2800" i="1" dirty="0">
                <a:solidFill>
                  <a:srgbClr val="002060"/>
                </a:solidFill>
                <a:latin typeface="Times New Roman" panose="02020603050405020304" pitchFamily="18" charset="0"/>
                <a:cs typeface="Times New Roman" panose="02020603050405020304" pitchFamily="18" charset="0"/>
              </a:rPr>
              <a:t>. Quả nhỏ chứa các sợi tương tự như sợi </a:t>
            </a:r>
            <a:r>
              <a:rPr lang="en-US" altLang="vi-VN" sz="2800" i="1" dirty="0" err="1">
                <a:solidFill>
                  <a:srgbClr val="002060"/>
                </a:solidFill>
                <a:latin typeface="Times New Roman" panose="02020603050405020304" pitchFamily="18" charset="0"/>
                <a:cs typeface="Times New Roman" panose="02020603050405020304" pitchFamily="18" charset="0"/>
              </a:rPr>
              <a:t>bông</a:t>
            </a:r>
            <a:r>
              <a:rPr lang="en-US" altLang="vi-VN" sz="2800" i="1" dirty="0">
                <a:solidFill>
                  <a:srgbClr val="002060"/>
                </a:solidFill>
                <a:latin typeface="Times New Roman" panose="02020603050405020304" pitchFamily="18" charset="0"/>
                <a:cs typeface="Times New Roman" panose="02020603050405020304" pitchFamily="18" charset="0"/>
              </a:rPr>
              <a:t>. </a:t>
            </a:r>
            <a:r>
              <a:rPr lang="vi-VN" altLang="vi-VN" sz="2800" i="1" dirty="0">
                <a:solidFill>
                  <a:srgbClr val="002060"/>
                </a:solidFill>
                <a:latin typeface="Times New Roman" panose="02020603050405020304" pitchFamily="18" charset="0"/>
                <a:cs typeface="Times New Roman" panose="02020603050405020304" pitchFamily="18" charset="0"/>
              </a:rPr>
              <a:t>Thân cây có các gai để ngăn cản sự tấn công của </a:t>
            </a:r>
            <a:r>
              <a:rPr lang="en-US" altLang="vi-VN" sz="2800" i="1" dirty="0" err="1">
                <a:solidFill>
                  <a:srgbClr val="002060"/>
                </a:solidFill>
                <a:latin typeface="Times New Roman" panose="02020603050405020304" pitchFamily="18" charset="0"/>
                <a:cs typeface="Times New Roman" panose="02020603050405020304" pitchFamily="18" charset="0"/>
              </a:rPr>
              <a:t>động</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vật</a:t>
            </a:r>
            <a:r>
              <a:rPr lang="en-US" altLang="vi-VN" sz="2800" i="1" dirty="0">
                <a:solidFill>
                  <a:srgbClr val="002060"/>
                </a:solidFill>
                <a:latin typeface="Times New Roman" panose="02020603050405020304" pitchFamily="18" charset="0"/>
                <a:cs typeface="Times New Roman" panose="02020603050405020304" pitchFamily="18" charset="0"/>
              </a:rPr>
              <a:t>.</a:t>
            </a:r>
            <a:r>
              <a:rPr lang="en-US" altLang="vi-VN" sz="2400" i="1" dirty="0">
                <a:solidFill>
                  <a:srgbClr val="002060"/>
                </a:solidFill>
                <a:latin typeface="Times New Roman" panose="02020603050405020304" pitchFamily="18" charset="0"/>
                <a:cs typeface="Times New Roman" panose="02020603050405020304" pitchFamily="18" charset="0"/>
              </a:rPr>
              <a:t> </a:t>
            </a:r>
            <a:endParaRPr lang="vi-VN" altLang="vi-VN" sz="2400" i="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2890983" y="273088"/>
            <a:ext cx="9079344" cy="5453457"/>
          </a:xfrm>
          <a:prstGeom prst="wedgeEllipseCallout">
            <a:avLst>
              <a:gd name="adj1" fmla="val -46171"/>
              <a:gd name="adj2" fmla="val 43367"/>
            </a:avLst>
          </a:prstGeom>
          <a:solidFill>
            <a:srgbClr val="00B050">
              <a:alpha val="16000"/>
            </a:srgbClr>
          </a:solidFill>
          <a:ln>
            <a:no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FC0A1A83-51F7-4A09-8F7E-DBFF2B173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63" y="3485245"/>
            <a:ext cx="3206751" cy="2908300"/>
          </a:xfrm>
          <a:prstGeom prst="rect">
            <a:avLst/>
          </a:prstGeom>
        </p:spPr>
      </p:pic>
      <p:sp>
        <p:nvSpPr>
          <p:cNvPr id="5" name="TextBox 4"/>
          <p:cNvSpPr txBox="1"/>
          <p:nvPr/>
        </p:nvSpPr>
        <p:spPr>
          <a:xfrm>
            <a:off x="3378735" y="940088"/>
            <a:ext cx="8489702" cy="4339650"/>
          </a:xfrm>
          <a:prstGeom prst="rect">
            <a:avLst/>
          </a:prstGeom>
          <a:noFill/>
        </p:spPr>
        <p:txBody>
          <a:bodyPr wrap="square" rtlCol="0">
            <a:spAutoFit/>
          </a:bodyPr>
          <a:lstStyle/>
          <a:p>
            <a:pPr algn="ctr"/>
            <a:r>
              <a:rPr lang="vi-VN" sz="13800" b="1" dirty="0">
                <a:solidFill>
                  <a:schemeClr val="tx1">
                    <a:lumMod val="50000"/>
                  </a:schemeClr>
                </a:solidFill>
                <a:latin typeface="#9Slide05 Bodega Script" pitchFamily="2" charset="0"/>
                <a:cs typeface="#9Slide05 Bodega Script" pitchFamily="2" charset="0"/>
              </a:rPr>
              <a:t>Bài văn chia thành mấy đoạn?</a:t>
            </a:r>
            <a:endParaRPr lang="en-US" sz="13800" b="1" dirty="0">
              <a:solidFill>
                <a:schemeClr val="tx1">
                  <a:lumMod val="50000"/>
                </a:schemeClr>
              </a:solidFill>
              <a:latin typeface="#9Slide05 Bodega Script" pitchFamily="2" charset="0"/>
              <a:cs typeface="#9Slide05 Bodega Script" pitchFamily="2" charset="0"/>
            </a:endParaRPr>
          </a:p>
        </p:txBody>
      </p:sp>
    </p:spTree>
    <p:extLst>
      <p:ext uri="{BB962C8B-B14F-4D97-AF65-F5344CB8AC3E}">
        <p14:creationId xmlns:p14="http://schemas.microsoft.com/office/powerpoint/2010/main" val="185110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CF165BCB-C5BF-467F-BFCF-9284FCB1B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11" name="Rectangle: Rounded Corners 2">
            <a:extLst>
              <a:ext uri="{FF2B5EF4-FFF2-40B4-BE49-F238E27FC236}">
                <a16:creationId xmlns:a16="http://schemas.microsoft.com/office/drawing/2014/main" id="{1EC6F3F7-585E-4C41-B0E3-17F32E733709}"/>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t>	</a:t>
            </a:r>
            <a:r>
              <a:rPr lang="vi-VN" altLang="vi-VN" sz="2400" b="1" dirty="0">
                <a:solidFill>
                  <a:schemeClr val="accent3">
                    <a:lumMod val="75000"/>
                  </a:schemeClr>
                </a:solidFill>
              </a:rPr>
              <a:t>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t>	</a:t>
            </a:r>
            <a:r>
              <a:rPr lang="vi-VN" altLang="vi-VN" sz="2400" b="1" dirty="0">
                <a:solidFill>
                  <a:schemeClr val="accent5">
                    <a:lumMod val="75000"/>
                  </a:schemeClr>
                </a:solidFill>
              </a:rPr>
              <a:t>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accent5">
                  <a:lumMod val="75000"/>
                </a:schemeClr>
              </a:solidFill>
            </a:endParaRPr>
          </a:p>
        </p:txBody>
      </p:sp>
    </p:spTree>
    <p:custDataLst>
      <p:tags r:id="rId1"/>
    </p:custDataLst>
    <p:extLst>
      <p:ext uri="{BB962C8B-B14F-4D97-AF65-F5344CB8AC3E}">
        <p14:creationId xmlns:p14="http://schemas.microsoft.com/office/powerpoint/2010/main" val="23065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tx1">
                    <a:lumMod val="50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bg1">
                  <a:lumMod val="95000"/>
                </a:schemeClr>
              </a:solidFill>
            </a:endParaRPr>
          </a:p>
        </p:txBody>
      </p:sp>
      <p:sp>
        <p:nvSpPr>
          <p:cNvPr id="4" name="Right Arrow 3"/>
          <p:cNvSpPr/>
          <p:nvPr/>
        </p:nvSpPr>
        <p:spPr>
          <a:xfrm>
            <a:off x="721578" y="3241880"/>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a16="http://schemas.microsoft.com/office/drawing/2014/main" id="{4B5914AF-9BF8-44F4-BFC3-C49632A37A8B}"/>
              </a:ext>
            </a:extLst>
          </p:cNvPr>
          <p:cNvSpPr/>
          <p:nvPr/>
        </p:nvSpPr>
        <p:spPr>
          <a:xfrm>
            <a:off x="1525270" y="3067889"/>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ra hoa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583452" y="3150964"/>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24642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iên Linh: Hoa Gạo cuối thôn | Thư viện Phật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912" y="2844800"/>
            <a:ext cx="7620000" cy="3132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2" name="直接连接符 11"/>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Hoa gạo</a:t>
            </a:r>
            <a:endParaRPr lang="en-US" altLang="zh-CN" sz="4000" b="1" spc="400" dirty="0">
              <a:solidFill>
                <a:schemeClr val="accent1"/>
              </a:solidFill>
              <a:latin typeface="+mj-lt"/>
              <a:ea typeface="+mj-ea"/>
              <a:cs typeface="+mj-cs"/>
            </a:endParaRPr>
          </a:p>
        </p:txBody>
      </p:sp>
      <p:pic>
        <p:nvPicPr>
          <p:cNvPr id="2050" name="Picture 2" descr="Cây hoa gạo - Cây bóng mát của làng quê Việt dân dã và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611" y="1496291"/>
            <a:ext cx="5715000" cy="30341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6*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7"/>
  <p:tag name="KSO_WM_SLIDE_INDEX" val="7"/>
  <p:tag name="KSO_WM_SLIDE_ITEM_CNT" val="2"/>
  <p:tag name="KSO_WM_SLIDE_LAYOUT" val="a_l"/>
  <p:tag name="KSO_WM_SLIDE_LAYOUT_CNT" val="1_1"/>
  <p:tag name="KSO_WM_SLIDE_TYPE" val="contents"/>
  <p:tag name="KSO_WM_BEAUTIFY_FLAG" val="#wm#"/>
  <p:tag name="KSO_WM_DIAGRAM_GROUP_CODE" val="l1-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7*l_i*1_1"/>
  <p:tag name="KSO_WM_UNIT_CLEAR" val="1"/>
  <p:tag name="KSO_WM_UNIT_LAYERLEVEL" val="1_1"/>
  <p:tag name="KSO_WM_DIAGRAM_GROUP_CODE" val="l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7*l_i*1_2"/>
  <p:tag name="KSO_WM_UNIT_CLEAR" val="1"/>
  <p:tag name="KSO_WM_UNIT_LAYERLEVEL" val="1_1"/>
  <p:tag name="KSO_WM_DIAGRAM_GROUP_CODE" val="l1-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7*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8"/>
  <p:tag name="KSO_WM_SLIDE_INDEX" val="8"/>
  <p:tag name="KSO_WM_SLIDE_ITEM_CNT" val="3"/>
  <p:tag name="KSO_WM_SLIDE_LAYOUT" val="a_l"/>
  <p:tag name="KSO_WM_SLIDE_LAYOUT_CNT" val="1_1"/>
  <p:tag name="KSO_WM_SLIDE_TYPE" val="contents"/>
  <p:tag name="KSO_WM_BEAUTIFY_FLAG" val="#wm#"/>
  <p:tag name="KSO_WM_DIAGRAM_GROUP_CODE" val="l1-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8*l_i*1_1"/>
  <p:tag name="KSO_WM_UNIT_CLEAR" val="1"/>
  <p:tag name="KSO_WM_UNIT_LAYERLEVEL" val="1_1"/>
  <p:tag name="KSO_WM_DIAGRAM_GROUP_CODE" val="l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8*l_i*1_2"/>
  <p:tag name="KSO_WM_UNIT_CLEAR" val="1"/>
  <p:tag name="KSO_WM_UNIT_LAYERLEVEL" val="1_1"/>
  <p:tag name="KSO_WM_DIAGRAM_GROUP_CODE" val="l1-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8*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9*l_i*1_1"/>
  <p:tag name="KSO_WM_UNIT_CLEAR" val="1"/>
  <p:tag name="KSO_WM_UNIT_LAYERLEVEL" val="1_1"/>
  <p:tag name="KSO_WM_DIAGRAM_GROUP_CODE" val="l1-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9*l_i*1_2"/>
  <p:tag name="KSO_WM_UNIT_CLEAR" val="1"/>
  <p:tag name="KSO_WM_UNIT_LAYERLEVEL" val="1_1"/>
  <p:tag name="KSO_WM_DIAGRAM_GROUP_CODE" val="l1-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9*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0"/>
  <p:tag name="KSO_WM_SLIDE_INDEX" val="10"/>
  <p:tag name="KSO_WM_SLIDE_ITEM_CNT" val="5"/>
  <p:tag name="KSO_WM_SLIDE_LAYOUT" val="a_l"/>
  <p:tag name="KSO_WM_SLIDE_LAYOUT_CNT" val="1_1"/>
  <p:tag name="KSO_WM_SLIDE_TYPE" val="contents"/>
  <p:tag name="KSO_WM_BEAUTIFY_FLAG" val="#wm#"/>
  <p:tag name="KSO_WM_SLIDE_POSITION" val="-1*41"/>
  <p:tag name="KSO_WM_SLIDE_SIZE" val="720*387"/>
  <p:tag name="KSO_WM_DIAGRAM_GROUP_CODE" val="l1-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10*l_i*1_1"/>
  <p:tag name="KSO_WM_UNIT_CLEAR" val="1"/>
  <p:tag name="KSO_WM_UNIT_LAYERLEVEL" val="1_1"/>
  <p:tag name="KSO_WM_DIAGRAM_GROUP_CODE" val="l1-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10*l_i*1_2"/>
  <p:tag name="KSO_WM_UNIT_CLEAR" val="1"/>
  <p:tag name="KSO_WM_UNIT_LAYERLEVEL" val="1_1"/>
  <p:tag name="KSO_WM_DIAGRAM_GROUP_CODE" val="l1-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9、12、13、15、19、23"/>
  <p:tag name="KSO_WM_TEMPLATE_CATEGORY" val="custom"/>
  <p:tag name="KSO_WM_TEMPLATE_INDEX" val="160394"/>
  <p:tag name="KSO_WM_TAG_VERSION" val="1.0"/>
  <p:tag name="KSO_WM_SLIDE_ID" val="custom160394_1"/>
  <p:tag name="KSO_WM_SLIDE_INDEX" val="1"/>
  <p:tag name="KSO_WM_SLIDE_ITEM_CNT" val="2"/>
  <p:tag name="KSO_WM_SLIDE_LAYOUT" val="a_b"/>
  <p:tag name="KSO_WM_SLIDE_LAYOUT_CNT" val="1_1"/>
  <p:tag name="KSO_WM_SLIDE_TYPE" val="title"/>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1"/>
  <p:tag name="KSO_WM_SLIDE_INDEX" val="11"/>
  <p:tag name="KSO_WM_SLIDE_ITEM_CNT" val="6"/>
  <p:tag name="KSO_WM_SLIDE_LAYOUT" val="a_l"/>
  <p:tag name="KSO_WM_SLIDE_LAYOUT_CNT" val="1_1"/>
  <p:tag name="KSO_WM_SLIDE_TYPE" val="contents"/>
  <p:tag name="KSO_WM_BEAUTIFY_FLAG" val="#wm#"/>
  <p:tag name="KSO_WM_DIAGRAM_GROUP_CODE" val="l1-1"/>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2"/>
  <p:tag name="KSO_WM_SLIDE_INDEX" val="12"/>
  <p:tag name="KSO_WM_SLIDE_ITEM_CNT" val="2"/>
  <p:tag name="KSO_WM_SLIDE_LAYOUT" val="a_b"/>
  <p:tag name="KSO_WM_SLIDE_LAYOUT_CNT" val="1_1"/>
  <p:tag name="KSO_WM_SLIDE_TYPE" val="sectionTitle"/>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3"/>
  <p:tag name="KSO_WM_SLIDE_INDEX" val="3"/>
  <p:tag name="KSO_WM_SLIDE_ITEM_CNT" val="2"/>
  <p:tag name="KSO_WM_SLIDE_LAYOUT" val="a_f"/>
  <p:tag name="KSO_WM_SLIDE_LAYOUT_CNT" val="1_2"/>
  <p:tag name="KSO_WM_SLIDE_TYPE" val="text"/>
  <p:tag name="KSO_WM_BEAUTIFY_FLAG" val="#wm#"/>
  <p:tag name="KSO_WM_SLIDE_POSITION" val="66*116"/>
  <p:tag name="KSO_WM_SLIDE_SIZE" val="828*375"/>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8"/>
  <p:tag name="KSO_WM_SLIDE_INDEX" val="18"/>
  <p:tag name="KSO_WM_SLIDE_ITEM_CNT" val="2"/>
  <p:tag name="KSO_WM_SLIDE_LAYOUT" val="a_l"/>
  <p:tag name="KSO_WM_SLIDE_LAYOUT_CNT" val="1_1"/>
  <p:tag name="KSO_WM_SLIDE_TYPE" val="text"/>
  <p:tag name="KSO_WM_BEAUTIFY_FLAG" val="#wm#"/>
  <p:tag name="KSO_WM_SLIDE_POSITION" val="185*170"/>
  <p:tag name="KSO_WM_SLIDE_SIZE" val="590*262"/>
  <p:tag name="KSO_WM_DIAGRAM_GROUP_CODE" val="l1-2"/>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8*i*0"/>
  <p:tag name="KSO_WM_TEMPLATE_CATEGORY" val="custom"/>
  <p:tag name="KSO_WM_TEMPLATE_INDEX" val="160394"/>
  <p:tag name="KSO_WM_UNIT_INDEX" val="0"/>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9"/>
  <p:tag name="KSO_WM_UNIT_ID" val="custom160394_18*l_i*1_9"/>
  <p:tag name="KSO_WM_UNIT_CLEAR" val="1"/>
  <p:tag name="KSO_WM_UNIT_LAYERLEVEL" val="1_1"/>
  <p:tag name="KSO_WM_DIAGRAM_GROUP_CODE" val="l1-2"/>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a"/>
  <p:tag name="KSO_WM_UNIT_INDEX" val="1_1_1"/>
  <p:tag name="KSO_WM_UNIT_ID" val="custom160394_18*l_h_a*1_1_1"/>
  <p:tag name="KSO_WM_UNIT_CLEAR" val="1"/>
  <p:tag name="KSO_WM_UNIT_LAYERLEVEL" val="1_1_1"/>
  <p:tag name="KSO_WM_UNIT_VALUE" val="7"/>
  <p:tag name="KSO_WM_UNIT_HIGHLIGHT" val="0"/>
  <p:tag name="KSO_WM_UNIT_COMPATIBLE" val="0"/>
  <p:tag name="KSO_WM_UNIT_PRESET_TEXT_INDEX" val="3"/>
  <p:tag name="KSO_WM_DIAGRAM_GROUP_CODE" val="l1-2"/>
  <p:tag name="KSO_WM_UNIT_PRESET_TEXT_LEN" val="12"/>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8*i*20"/>
  <p:tag name="KSO_WM_TEMPLATE_CATEGORY" val="custom"/>
  <p:tag name="KSO_WM_TEMPLATE_INDEX" val="160394"/>
  <p:tag name="KSO_WM_UNIT_INDEX" val="20"/>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8"/>
  <p:tag name="KSO_WM_UNIT_ID" val="custom160394_18*l_i*1_18"/>
  <p:tag name="KSO_WM_UNIT_CLEAR" val="1"/>
  <p:tag name="KSO_WM_UNIT_LAYERLEVEL" val="1_1"/>
  <p:tag name="KSO_WM_DIAGRAM_GROUP_CODE" val="l1-2"/>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a"/>
  <p:tag name="KSO_WM_UNIT_INDEX" val="1_2_1"/>
  <p:tag name="KSO_WM_UNIT_ID" val="custom160394_18*l_h_a*1_2_1"/>
  <p:tag name="KSO_WM_UNIT_CLEAR" val="1"/>
  <p:tag name="KSO_WM_UNIT_LAYERLEVEL" val="1_1_1"/>
  <p:tag name="KSO_WM_UNIT_VALUE" val="7"/>
  <p:tag name="KSO_WM_UNIT_HIGHLIGHT" val="0"/>
  <p:tag name="KSO_WM_UNIT_COMPATIBLE" val="0"/>
  <p:tag name="KSO_WM_UNIT_PRESET_TEXT_INDEX" val="3"/>
  <p:tag name="KSO_WM_DIAGRAM_GROUP_CODE" val="l1-2"/>
  <p:tag name="KSO_WM_UNIT_PRESET_TEXT_LEN" val="12"/>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0"/>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0"/>
  <p:tag name="KSO_WM_UNIT_ID" val="custom160394_18*l_i*1_10"/>
  <p:tag name="KSO_WM_UNIT_CLEAR" val="1"/>
  <p:tag name="KSO_WM_UNIT_LAYERLEVEL" val="1_1"/>
  <p:tag name="KSO_WM_DIAGRAM_GROUP_CODE" val="l1-2"/>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1"/>
  <p:tag name="KSO_WM_UNIT_ID" val="custom160394_18*l_i*1_11"/>
  <p:tag name="KSO_WM_UNIT_CLEAR" val="1"/>
  <p:tag name="KSO_WM_UNIT_LAYERLEVEL" val="1_1"/>
  <p:tag name="KSO_WM_DIAGRAM_GROUP_CODE" val="l1-2"/>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2"/>
  <p:tag name="KSO_WM_UNIT_ID" val="custom160394_18*l_i*1_12"/>
  <p:tag name="KSO_WM_UNIT_CLEAR" val="1"/>
  <p:tag name="KSO_WM_UNIT_LAYERLEVEL" val="1_1"/>
  <p:tag name="KSO_WM_DIAGRAM_GROUP_CODE" val="l1-2"/>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3"/>
  <p:tag name="KSO_WM_UNIT_ID" val="custom160394_18*l_i*1_13"/>
  <p:tag name="KSO_WM_UNIT_CLEAR" val="1"/>
  <p:tag name="KSO_WM_UNIT_LAYERLEVEL" val="1_1"/>
  <p:tag name="KSO_WM_DIAGRAM_GROUP_CODE" val="l1-2"/>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4"/>
  <p:tag name="KSO_WM_UNIT_ID" val="custom160394_18*l_i*1_14"/>
  <p:tag name="KSO_WM_UNIT_CLEAR" val="1"/>
  <p:tag name="KSO_WM_UNIT_LAYERLEVEL" val="1_1"/>
  <p:tag name="KSO_WM_DIAGRAM_GROUP_CODE" val="l1-2"/>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5"/>
  <p:tag name="KSO_WM_UNIT_ID" val="custom160394_18*l_i*1_15"/>
  <p:tag name="KSO_WM_UNIT_CLEAR" val="1"/>
  <p:tag name="KSO_WM_UNIT_LAYERLEVEL" val="1_1"/>
  <p:tag name="KSO_WM_DIAGRAM_GROUP_CODE" val="l1-2"/>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6"/>
  <p:tag name="KSO_WM_UNIT_ID" val="custom160394_18*l_i*1_16"/>
  <p:tag name="KSO_WM_UNIT_CLEAR" val="1"/>
  <p:tag name="KSO_WM_UNIT_LAYERLEVEL" val="1_1"/>
  <p:tag name="KSO_WM_DIAGRAM_GROUP_CODE" val="l1-2"/>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7"/>
  <p:tag name="KSO_WM_UNIT_ID" val="custom160394_18*l_i*1_17"/>
  <p:tag name="KSO_WM_UNIT_CLEAR" val="1"/>
  <p:tag name="KSO_WM_UNIT_LAYERLEVEL" val="1_1"/>
  <p:tag name="KSO_WM_DIAGRAM_GROUP_CODE" val="l1-2"/>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18*l_i*1_1"/>
  <p:tag name="KSO_WM_UNIT_CLEAR" val="1"/>
  <p:tag name="KSO_WM_UNIT_LAYERLEVEL" val="1_1"/>
  <p:tag name="KSO_WM_DIAGRAM_GROUP_CODE" val="l1-2"/>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18*l_i*1_2"/>
  <p:tag name="KSO_WM_UNIT_CLEAR" val="1"/>
  <p:tag name="KSO_WM_UNIT_LAYERLEVEL" val="1_1"/>
  <p:tag name="KSO_WM_DIAGRAM_GROUP_CODE" val="l1-2"/>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4"/>
  <p:tag name="KSO_WM_SLIDE_INDEX" val="4"/>
  <p:tag name="KSO_WM_SLIDE_ITEM_CNT" val="2"/>
  <p:tag name="KSO_WM_SLIDE_LAYOUT" val="a_f_d"/>
  <p:tag name="KSO_WM_SLIDE_LAYOUT_CNT" val="1_1_1"/>
  <p:tag name="KSO_WM_SLIDE_TYPE" val="text"/>
  <p:tag name="KSO_WM_BEAUTIFY_FLAG" val="#wm#"/>
  <p:tag name="KSO_WM_SLIDE_POSITION" val="77*52"/>
  <p:tag name="KSO_WM_SLIDE_SIZE" val="814*426"/>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3"/>
  <p:tag name="KSO_WM_UNIT_ID" val="custom160394_18*l_i*1_3"/>
  <p:tag name="KSO_WM_UNIT_CLEAR" val="1"/>
  <p:tag name="KSO_WM_UNIT_LAYERLEVEL" val="1_1"/>
  <p:tag name="KSO_WM_DIAGRAM_GROUP_CODE" val="l1-2"/>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4"/>
  <p:tag name="KSO_WM_UNIT_ID" val="custom160394_18*l_i*1_4"/>
  <p:tag name="KSO_WM_UNIT_CLEAR" val="1"/>
  <p:tag name="KSO_WM_UNIT_LAYERLEVEL" val="1_1"/>
  <p:tag name="KSO_WM_DIAGRAM_GROUP_CODE" val="l1-2"/>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5"/>
  <p:tag name="KSO_WM_UNIT_ID" val="custom160394_18*l_i*1_5"/>
  <p:tag name="KSO_WM_UNIT_CLEAR" val="1"/>
  <p:tag name="KSO_WM_UNIT_LAYERLEVEL" val="1_1"/>
  <p:tag name="KSO_WM_DIAGRAM_GROUP_CODE" val="l1-2"/>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6"/>
  <p:tag name="KSO_WM_UNIT_ID" val="custom160394_18*l_i*1_6"/>
  <p:tag name="KSO_WM_UNIT_CLEAR" val="1"/>
  <p:tag name="KSO_WM_UNIT_LAYERLEVEL" val="1_1"/>
  <p:tag name="KSO_WM_DIAGRAM_GROUP_CODE" val="l1-2"/>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7"/>
  <p:tag name="KSO_WM_UNIT_ID" val="custom160394_18*l_i*1_7"/>
  <p:tag name="KSO_WM_UNIT_CLEAR" val="1"/>
  <p:tag name="KSO_WM_UNIT_LAYERLEVEL" val="1_1"/>
  <p:tag name="KSO_WM_DIAGRAM_GROUP_CODE" val="l1-2"/>
</p:tagLst>
</file>

<file path=ppt/tags/tag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8"/>
  <p:tag name="KSO_WM_UNIT_ID" val="custom160394_18*l_i*1_8"/>
  <p:tag name="KSO_WM_UNIT_CLEAR" val="1"/>
  <p:tag name="KSO_WM_UNIT_LAYERLEVEL" val="1_1"/>
  <p:tag name="KSO_WM_DIAGRAM_GROUP_CODE" val="l1-2"/>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6*l_i*1_1"/>
  <p:tag name="KSO_WM_UNIT_CLEAR" val="1"/>
  <p:tag name="KSO_WM_UNIT_LAYERLEVEL" val="1_1"/>
  <p:tag name="KSO_WM_DIAGRAM_GROUP_CODE" val="l1-1"/>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6*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4"/>
  <p:tag name="KSO_WM_SLIDE_INDEX" val="14"/>
  <p:tag name="KSO_WM_SLIDE_ITEM_CNT" val="3"/>
  <p:tag name="KSO_WM_SLIDE_LAYOUT" val="a_b_f_d"/>
  <p:tag name="KSO_WM_SLIDE_LAYOUT_CNT" val="1_1_1_2"/>
  <p:tag name="KSO_WM_SLIDE_TYPE" val="text"/>
  <p:tag name="KSO_WM_BEAUTIFY_FLAG" val="#wm#"/>
  <p:tag name="KSO_WM_SLIDE_POSITION" val="142*66"/>
  <p:tag name="KSO_WM_SLIDE_SIZE" val="818*475"/>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4*i*6"/>
  <p:tag name="KSO_WM_TEMPLATE_CATEGORY" val="custom"/>
  <p:tag name="KSO_WM_TEMPLATE_INDEX" val="160394"/>
  <p:tag name="KSO_WM_UNIT_INDEX" val="6"/>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4*i*8"/>
  <p:tag name="KSO_WM_TEMPLATE_CATEGORY" val="custom"/>
  <p:tag name="KSO_WM_TEMPLATE_INDEX" val="160394"/>
  <p:tag name="KSO_WM_UNIT_INDEX" val="8"/>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14*a*1"/>
  <p:tag name="KSO_WM_UNIT_CLEAR" val="1"/>
  <p:tag name="KSO_WM_UNIT_LAYERLEVEL" val="1"/>
  <p:tag name="KSO_WM_UNIT_VALUE" val="9"/>
  <p:tag name="KSO_WM_UNIT_ISCONTENTSTITLE" val="0"/>
  <p:tag name="KSO_WM_UNIT_HIGHLIGHT" val="0"/>
  <p:tag name="KSO_WM_UNIT_COMPATIBLE" val="0"/>
  <p:tag name="KSO_WM_UNIT_PRESET_TEXT_INDEX" val="3"/>
  <p:tag name="KSO_WM_UNIT_PRESET_TEXT_LEN" val="12"/>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5"/>
  <p:tag name="KSO_WM_SLIDE_INDEX" val="15"/>
  <p:tag name="KSO_WM_SLIDE_ITEM_CNT" val="4"/>
  <p:tag name="KSO_WM_SLIDE_LAYOUT" val="a_b_f_d"/>
  <p:tag name="KSO_WM_SLIDE_LAYOUT_CNT" val="1_1_1_3"/>
  <p:tag name="KSO_WM_SLIDE_TYPE" val="text"/>
  <p:tag name="KSO_WM_BEAUTIFY_FLAG" val="#wm#"/>
  <p:tag name="KSO_WM_SLIDE_POSITION" val="171*75"/>
  <p:tag name="KSO_WM_SLIDE_SIZE" val="603*396"/>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1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7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7"/>
  <p:tag name="KSO_WM_SLIDE_INDEX" val="17"/>
  <p:tag name="KSO_WM_SLIDE_ITEM_CNT" val="1"/>
  <p:tag name="KSO_WM_SLIDE_LAYOUT" val="a_l"/>
  <p:tag name="KSO_WM_SLIDE_LAYOUT_CNT" val="1_1"/>
  <p:tag name="KSO_WM_SLIDE_TYPE" val="text"/>
  <p:tag name="KSO_WM_BEAUTIFY_FLAG" val="#wm#"/>
  <p:tag name="KSO_WM_SLIDE_POSITION" val="316*171"/>
  <p:tag name="KSO_WM_SLIDE_SIZE" val="357*262"/>
  <p:tag name="KSO_WM_DIAGRAM_GROUP_CODE" val="l1-2"/>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9"/>
  <p:tag name="KSO_WM_SLIDE_INDEX" val="19"/>
  <p:tag name="KSO_WM_SLIDE_ITEM_CNT" val="3"/>
  <p:tag name="KSO_WM_SLIDE_LAYOUT" val="a_l"/>
  <p:tag name="KSO_WM_SLIDE_LAYOUT_CNT" val="1_1"/>
  <p:tag name="KSO_WM_SLIDE_TYPE" val="text"/>
  <p:tag name="KSO_WM_BEAUTIFY_FLAG" val="#wm#"/>
  <p:tag name="KSO_WM_SLIDE_POSITION" val="127*177"/>
  <p:tag name="KSO_WM_SLIDE_SIZE" val="705*240"/>
  <p:tag name="KSO_WM_DIAGRAM_GROUP_CODE" val="l1-2"/>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0"/>
  <p:tag name="KSO_WM_SLIDE_INDEX" val="20"/>
  <p:tag name="KSO_WM_SLIDE_ITEM_CNT" val="4"/>
  <p:tag name="KSO_WM_SLIDE_LAYOUT" val="a_l"/>
  <p:tag name="KSO_WM_SLIDE_LAYOUT_CNT" val="1_1"/>
  <p:tag name="KSO_WM_SLIDE_TYPE" val="text"/>
  <p:tag name="KSO_WM_BEAUTIFY_FLAG" val="#wm#"/>
  <p:tag name="KSO_WM_SLIDE_POSITION" val="195*140"/>
  <p:tag name="KSO_WM_SLIDE_SIZE" val="622*289"/>
  <p:tag name="KSO_WM_DIAGRAM_GROUP_CODE" val="l1-2"/>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0"/>
  <p:tag name="KSO_WM_SLIDE_INDEX" val="20"/>
  <p:tag name="KSO_WM_SLIDE_ITEM_CNT" val="4"/>
  <p:tag name="KSO_WM_SLIDE_LAYOUT" val="a_l"/>
  <p:tag name="KSO_WM_SLIDE_LAYOUT_CNT" val="1_1"/>
  <p:tag name="KSO_WM_SLIDE_TYPE" val="text"/>
  <p:tag name="KSO_WM_BEAUTIFY_FLAG" val="#wm#"/>
  <p:tag name="KSO_WM_SLIDE_POSITION" val="195*140"/>
  <p:tag name="KSO_WM_SLIDE_SIZE" val="622*289"/>
  <p:tag name="KSO_WM_DIAGRAM_GROUP_CODE" val="l1-2"/>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2"/>
  <p:tag name="KSO_WM_SLIDE_INDEX" val="22"/>
  <p:tag name="KSO_WM_SLIDE_ITEM_CNT" val="6"/>
  <p:tag name="KSO_WM_SLIDE_LAYOUT" val="a_l"/>
  <p:tag name="KSO_WM_SLIDE_LAYOUT_CNT" val="1_1"/>
  <p:tag name="KSO_WM_SLIDE_TYPE" val="text"/>
  <p:tag name="KSO_WM_BEAUTIFY_FLAG" val="#wm#"/>
  <p:tag name="KSO_WM_SLIDE_POSITION" val="119*143"/>
  <p:tag name="KSO_WM_SLIDE_SIZE" val="779*294"/>
  <p:tag name="KSO_WM_DIAGRAM_GROUP_CODE" val="l1-2"/>
</p:tagLst>
</file>

<file path=ppt/tags/tag7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3"/>
  <p:tag name="KSO_WM_SLIDE_INDEX" val="23"/>
  <p:tag name="KSO_WM_SLIDE_ITEM_CNT" val="0"/>
  <p:tag name="KSO_WM_SLIDE_TYPE" val="endPage"/>
  <p:tag name="KSO_WM_BEAUTIFY_FLAG" val="#wm#"/>
  <p:tag name="KSO_WM_SLIDE_POSITION" val="49*29"/>
  <p:tag name="KSO_WM_SLIDE_SIZE" val="544*458"/>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6*l_i*1_1"/>
  <p:tag name="KSO_WM_UNIT_CLEAR" val="1"/>
  <p:tag name="KSO_WM_UNIT_LAYERLEVEL" val="1_1"/>
  <p:tag name="KSO_WM_DIAGRAM_GROUP_CODE" val="l1-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heme/theme1.xml><?xml version="1.0" encoding="utf-8"?>
<a:theme xmlns:a="http://schemas.openxmlformats.org/drawingml/2006/main" name="A000120140530B01PPBG">
  <a:themeElements>
    <a:clrScheme name="104">
      <a:dk1>
        <a:srgbClr val="3D3F41"/>
      </a:dk1>
      <a:lt1>
        <a:srgbClr val="FFFFFF"/>
      </a:lt1>
      <a:dk2>
        <a:srgbClr val="3D3F41"/>
      </a:dk2>
      <a:lt2>
        <a:srgbClr val="FFFFFF"/>
      </a:lt2>
      <a:accent1>
        <a:srgbClr val="BABD3D"/>
      </a:accent1>
      <a:accent2>
        <a:srgbClr val="7DB359"/>
      </a:accent2>
      <a:accent3>
        <a:srgbClr val="DCAB48"/>
      </a:accent3>
      <a:accent4>
        <a:srgbClr val="6B8A4B"/>
      </a:accent4>
      <a:accent5>
        <a:srgbClr val="409BA2"/>
      </a:accent5>
      <a:accent6>
        <a:srgbClr val="B84D3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TotalTime>
  <Words>2313</Words>
  <Application>Microsoft Office PowerPoint</Application>
  <PresentationFormat>Widescreen</PresentationFormat>
  <Paragraphs>175</Paragraphs>
  <Slides>33</Slides>
  <Notes>32</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33</vt:i4>
      </vt:variant>
    </vt:vector>
  </HeadingPairs>
  <TitlesOfParts>
    <vt:vector size="55" baseType="lpstr">
      <vt:lpstr>#9Slide05 Aphrodite Pro</vt:lpstr>
      <vt:lpstr>宋体</vt:lpstr>
      <vt:lpstr>UTM Androgyne</vt:lpstr>
      <vt:lpstr>Tahoma</vt:lpstr>
      <vt:lpstr>milk tea Med</vt:lpstr>
      <vt:lpstr>UTM Showcard</vt:lpstr>
      <vt:lpstr>UTM Cookies</vt:lpstr>
      <vt:lpstr>UVF Valentine</vt:lpstr>
      <vt:lpstr>Century Gothic</vt:lpstr>
      <vt:lpstr>Dela Gothic One</vt:lpstr>
      <vt:lpstr>#9Slide03 AmpleSoft Bold</vt:lpstr>
      <vt:lpstr>Aachen</vt:lpstr>
      <vt:lpstr>#9Slide03 Jura Bold</vt:lpstr>
      <vt:lpstr>Calibri</vt:lpstr>
      <vt:lpstr>#9Slide05 Claudia</vt:lpstr>
      <vt:lpstr>#9Slide07 Stormtrooper</vt:lpstr>
      <vt:lpstr>黑体</vt:lpstr>
      <vt:lpstr>Arial</vt:lpstr>
      <vt:lpstr>#9Slide05 Bodega Script</vt:lpstr>
      <vt:lpstr>#9Slide03 AmpleSoft</vt:lpstr>
      <vt:lpstr>Times New Roman</vt:lpstr>
      <vt:lpstr>A000120140530B01PPBG</vt:lpstr>
      <vt:lpstr>Đoạn văn trong bài văn  miêu tả cây cối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Mangnon</dc:creator>
  <cp:keywords>MangnonTeam</cp:keywords>
  <dc:description>MNT</dc:description>
  <cp:lastModifiedBy>Windows User</cp:lastModifiedBy>
  <cp:revision>412</cp:revision>
  <dcterms:created xsi:type="dcterms:W3CDTF">2015-04-02T07:05:00Z</dcterms:created>
  <dcterms:modified xsi:type="dcterms:W3CDTF">2023-02-15T06:58:03Z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2052-10.1.0.5552</vt:lpwstr>
  </property>
</Properties>
</file>