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92" r:id="rId4"/>
    <p:sldId id="293" r:id="rId5"/>
    <p:sldId id="294" r:id="rId6"/>
    <p:sldId id="295" r:id="rId7"/>
    <p:sldId id="312" r:id="rId8"/>
    <p:sldId id="314" r:id="rId9"/>
    <p:sldId id="315" r:id="rId10"/>
    <p:sldId id="296" r:id="rId11"/>
    <p:sldId id="276" r:id="rId12"/>
    <p:sldId id="297" r:id="rId13"/>
    <p:sldId id="277" r:id="rId14"/>
    <p:sldId id="298" r:id="rId15"/>
    <p:sldId id="265" r:id="rId16"/>
    <p:sldId id="302" r:id="rId17"/>
    <p:sldId id="300" r:id="rId18"/>
    <p:sldId id="303" r:id="rId19"/>
    <p:sldId id="284" r:id="rId20"/>
    <p:sldId id="311" r:id="rId21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等线 Light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506C"/>
    <a:srgbClr val="DCE5EE"/>
    <a:srgbClr val="F7D6E0"/>
    <a:srgbClr val="7A99BC"/>
    <a:srgbClr val="A33E5A"/>
    <a:srgbClr val="B9D4E5"/>
    <a:srgbClr val="F9301B"/>
    <a:srgbClr val="FEDBD7"/>
    <a:srgbClr val="E6E6E6"/>
    <a:srgbClr val="98C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86000" autoAdjust="0"/>
  </p:normalViewPr>
  <p:slideViewPr>
    <p:cSldViewPr snapToGrid="0" showGuides="1">
      <p:cViewPr varScale="1">
        <p:scale>
          <a:sx n="63" d="100"/>
          <a:sy n="63" d="100"/>
        </p:scale>
        <p:origin x="87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8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59D6AB-112B-47E6-B21D-8BAB0E9F25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02D3E7-375A-422F-8D87-D2693BCD9C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53231-B275-49D1-8279-8BFE32D80C5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C3A7D-820F-42E3-A453-F6AABD5737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7B37E-01DA-46F8-A40D-6F95B13F65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9C0F0-5B0E-4FD2-ADC5-BB3C1FF3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74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59FFA-26C4-408E-930F-AD994C80C9D0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C8A62-E685-4640-8615-905A1B37EE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37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C8A62-E685-4640-8615-905A1B37EE4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88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14489-8FBE-4D6D-A5B9-E6313DF910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242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14489-8FBE-4D6D-A5B9-E6313DF910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843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14489-8FBE-4D6D-A5B9-E6313DF910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250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C8A62-E685-4640-8615-905A1B37EE4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2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14489-8FBE-4D6D-A5B9-E6313DF9103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125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C8A62-E685-4640-8615-905A1B37EE4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11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C8A62-E685-4640-8615-905A1B37EE4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450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C8A62-E685-4640-8615-905A1B37EE4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02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C8A62-E685-4640-8615-905A1B37EE4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310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C8A62-E685-4640-8615-905A1B37EE4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41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 nghĩa đen của các câu tục ngữ: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Tốt gỗ hơn tốt nước sơn: Phần gỗ bên trong tốt quan trọng hơn nước sơn tốt.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Người thanh tiếng nói cũng thanh/Chuông kêu khẽ đánh bên thành cũng kêu: Người thanh lịch thì tiếng nói cũng thanh lịch, chuông đã âm vang thì đánh nhẹ cũng sẽ âm vang.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Cái nết đánh chết cái đẹp: Tính nết quan trọng hơn vẻ đẹp bên ngoài.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Trông mặt mà bắt hình dong/Con lợn có béo thì lòng mới ngon: Vẻ bề ngoài ph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ần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nào phản ánh được nội tâm.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14489-8FBE-4D6D-A5B9-E6313DF910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114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C8A62-E685-4640-8615-905A1B37EE4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52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14489-8FBE-4D6D-A5B9-E6313DF910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18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C8A62-E685-4640-8615-905A1B37EE4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6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F264AB-7322-4933-8F5C-2E7C0CB7A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B4F20CD-3301-4D2C-AE38-983F4F911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C3FE6A-F702-4853-8AAA-641AAEE9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9348CB-E685-48E4-A185-A8E267E8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E2CB4-1552-420D-B2BA-DEFF2B3E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75171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D982A-DE8E-4855-9A68-CE1065A1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CDEAB7-CC83-4A0D-AEB6-80F8C1933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FFA850-A69A-44D5-8ED1-B12A758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B1017-2C5C-4093-96E4-EC496E0B8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4BE6B3-5F0E-49D1-B2DE-D2CE1A03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694735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DB0786-D97C-4579-9613-CE839DBDE8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20F41A-1E32-402F-A7C3-30CE3FB35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BCDC3-FCC8-4AD9-AE66-9DFFF6817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2FF878-9C6C-4385-B360-ACEE9B3E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9A5E23-6D68-41DB-95F8-026DF262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91274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1CD8A4-B97D-441E-B431-CEAA230C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7F421-CD81-4AFE-AFE2-CBC73D4D5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40765B-63A6-4FE6-9708-0C9153E1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4F87C-B243-4C56-86A6-00A01CA8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AC2147-EAAC-4C1E-B1BA-D2775798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24340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9D5B8E-4482-48F8-ACF3-F102B8536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918D23-8975-4FF5-9E8D-812E92943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134D6-0C18-4650-B7EB-11171F368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D8746F-C1CF-4509-A4EF-19A2CE690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A051E5-36B3-4C54-ADAB-3883CCA2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75977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B839F6-BED6-400D-B83B-58E9D4D4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AC2926-BF0F-427E-A3FB-8F07AA87D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0DA005-8C1B-44F9-A772-242E854D9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1C01DF-5E2C-462D-8799-878025670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C19839-B64F-4331-A2B9-1E8B9E811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686D4D-3E14-4482-9941-32A8B706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4398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F43DA-8207-4C87-9218-AF5E6864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6B125D-7AA9-48D5-88DE-069DC0C7B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840551-C7D4-4260-9A69-04D1CA7D8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AB8E4D-5E18-4E01-8395-8CA7D7570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F8DABFE-69A2-4D33-910A-3ECCD8B6E5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44A8315-06D4-4D3D-8A9C-8F2351A4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3C39877-431E-43E9-BB3B-B9D4CE42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641985F-DC82-4E36-98D9-A42F4EBCF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795821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EA6797-C93D-4264-B918-DD35015C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AE1717-A10A-4B87-B71F-15AD8AA4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EE5448E-B753-4D38-8E7B-96BC1696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CD560CA-9E16-4260-A9BC-0B057E10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86332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F9FD3B-A7C6-4CA0-AD75-3BC891B4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1B04D59-D5BD-4B6F-904F-7CE5C126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A845A1-42D8-4ECC-9A3A-1035B1AD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923863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74AEBD-1AFC-457A-9421-ED788B6A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22E065-AC9E-4DBD-9952-FCCFB51B4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932792-BFCF-47A1-AAE9-914771716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A89097-9C64-4F7A-B2C9-8EEAFE13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EB2D06-B641-4CCD-8B4F-F41CE200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DEA319-BEC7-444C-9B9B-D9A7EAD6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640931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82AA4-F6F9-4BA1-B844-08DC25CF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EA7C1-384F-4EE5-8A4B-04A71773C5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CBB5EC-4EDD-49BD-BFCD-89E950258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445DBC-7CA1-42BB-BE1A-BD57A563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FE7FC0-28AB-4B4F-92DB-0245971E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8F0109-D992-4048-B2DF-096B5A9E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24768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226494-BC42-476C-8C72-52122D44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DDDEC9-B35D-4A3F-9109-ED8A90768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78BBE0-2268-495C-9FFE-D10073B54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0BB6F-8EA0-4F62-A6D7-0BE4DD66950D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5C7FD9-4697-4299-9658-A1C157F8B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DE7F96-328C-4B7F-BD35-C4F66A8D9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9CDDC-EACE-4D86-A8CD-F15FE2A9A8D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A3B1E-6DBA-4303-8D9F-341D4C0B5AC0}"/>
              </a:ext>
            </a:extLst>
          </p:cNvPr>
          <p:cNvSpPr txBox="1"/>
          <p:nvPr userDrawn="1"/>
        </p:nvSpPr>
        <p:spPr>
          <a:xfrm>
            <a:off x="1997947" y="909272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67436C-7F3A-43BC-B876-088D812331F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8762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A15DDB-F7E6-4747-BD36-9E8265ED94A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18011162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C0A103-8460-4695-8477-395333763A5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-10436838"/>
            <a:ext cx="1881378" cy="1625303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04364F-F106-4EDE-8994-CB9BA294E5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18011162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6F781E-92A9-4758-95F7-4A1C8E0B2B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-10436838"/>
            <a:ext cx="1881378" cy="162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6EA2A5-9D01-44B8-869C-8F3BF9FED04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1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1.wdp"/><Relationship Id="rId18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5" Type="http://schemas.openxmlformats.org/officeDocument/2006/relationships/image" Target="../media/image8.png"/><Relationship Id="rId10" Type="http://schemas.openxmlformats.org/officeDocument/2006/relationships/image" Target="../media/image4.jpg"/><Relationship Id="rId19" Type="http://schemas.openxmlformats.org/officeDocument/2006/relationships/image" Target="../media/image12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1.wdp"/><Relationship Id="rId18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tags" Target="../tags/tag10.xml"/><Relationship Id="rId16" Type="http://schemas.openxmlformats.org/officeDocument/2006/relationships/image" Target="../media/image9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5.png"/><Relationship Id="rId5" Type="http://schemas.openxmlformats.org/officeDocument/2006/relationships/tags" Target="../tags/tag13.xml"/><Relationship Id="rId15" Type="http://schemas.openxmlformats.org/officeDocument/2006/relationships/image" Target="../media/image8.png"/><Relationship Id="rId10" Type="http://schemas.openxmlformats.org/officeDocument/2006/relationships/image" Target="../media/image4.jpg"/><Relationship Id="rId19" Type="http://schemas.openxmlformats.org/officeDocument/2006/relationships/image" Target="../media/image12.png"/><Relationship Id="rId4" Type="http://schemas.openxmlformats.org/officeDocument/2006/relationships/tags" Target="../tags/tag12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>
            <a:extLst>
              <a:ext uri="{FF2B5EF4-FFF2-40B4-BE49-F238E27FC236}">
                <a16:creationId xmlns:a16="http://schemas.microsoft.com/office/drawing/2014/main" id="{EE83C6FD-5142-45AB-B91F-FDC7CE2887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01" y="-2663204"/>
            <a:ext cx="6865595" cy="12192001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7390296C-A3DB-4F6E-B1A7-1E2306C4A3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7315">
            <a:off x="-569997" y="-949307"/>
            <a:ext cx="5006721" cy="5006721"/>
          </a:xfrm>
          <a:prstGeom prst="rect">
            <a:avLst/>
          </a:prstGeom>
        </p:spPr>
      </p:pic>
      <p:pic>
        <p:nvPicPr>
          <p:cNvPr id="14" name="PA_图片 13">
            <a:extLst>
              <a:ext uri="{FF2B5EF4-FFF2-40B4-BE49-F238E27FC236}">
                <a16:creationId xmlns:a16="http://schemas.microsoft.com/office/drawing/2014/main" id="{D7CDAC02-A72A-4F76-BD95-5C7900B59D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394" b="96404" l="9980" r="96162">
                        <a14:foregroundMark x1="93818" y1="59111" x2="81616" y2="17172"/>
                        <a14:foregroundMark x1="81616" y1="17172" x2="68040" y2="8485"/>
                        <a14:foregroundMark x1="68040" y1="8485" x2="62384" y2="7434"/>
                        <a14:foregroundMark x1="73131" y1="13172" x2="66182" y2="12646"/>
                        <a14:foregroundMark x1="66182" y1="12646" x2="59394" y2="11354"/>
                        <a14:foregroundMark x1="59394" y1="11354" x2="59515" y2="7798"/>
                        <a14:foregroundMark x1="93495" y1="38263" x2="90909" y2="40889"/>
                        <a14:foregroundMark x1="94707" y1="48646" x2="91677" y2="48970"/>
                        <a14:foregroundMark x1="62061" y1="90505" x2="52485" y2="94020"/>
                        <a14:foregroundMark x1="53172" y1="84646" x2="49697" y2="89778"/>
                        <a14:foregroundMark x1="94222" y1="38545" x2="96162" y2="37899"/>
                        <a14:foregroundMark x1="31717" y1="96404" x2="34747" y2="94586"/>
                        <a14:foregroundMark x1="52081" y1="87313" x2="56404" y2="81374"/>
                        <a14:backgroundMark x1="38667" y1="12404" x2="21455" y2="22949"/>
                        <a14:backgroundMark x1="21455" y1="22949" x2="17091" y2="28808"/>
                        <a14:backgroundMark x1="17091" y1="28808" x2="13495" y2="51192"/>
                        <a14:backgroundMark x1="7354" y1="59273" x2="81" y2="47152"/>
                        <a14:backgroundMark x1="16283" y1="60848" x2="6788" y2="51192"/>
                        <a14:backgroundMark x1="25818" y1="71273" x2="14626" y2="67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113" flipH="1">
            <a:off x="-695565" y="866388"/>
            <a:ext cx="7408859" cy="7408859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92AAE4C0-D4D7-4395-8F7F-8188C75ACF1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44" y="165618"/>
            <a:ext cx="6858000" cy="6858000"/>
          </a:xfrm>
          <a:prstGeom prst="rect">
            <a:avLst/>
          </a:prstGeom>
        </p:spPr>
      </p:pic>
      <p:pic>
        <p:nvPicPr>
          <p:cNvPr id="19" name="PA_图片 18">
            <a:extLst>
              <a:ext uri="{FF2B5EF4-FFF2-40B4-BE49-F238E27FC236}">
                <a16:creationId xmlns:a16="http://schemas.microsoft.com/office/drawing/2014/main" id="{60824FE5-1493-47F3-8ACF-205F4607649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1" y="-489572"/>
            <a:ext cx="11638898" cy="7837144"/>
          </a:xfrm>
          <a:prstGeom prst="rect">
            <a:avLst/>
          </a:prstGeom>
        </p:spPr>
      </p:pic>
      <p:pic>
        <p:nvPicPr>
          <p:cNvPr id="21" name="PA_图片 20">
            <a:extLst>
              <a:ext uri="{FF2B5EF4-FFF2-40B4-BE49-F238E27FC236}">
                <a16:creationId xmlns:a16="http://schemas.microsoft.com/office/drawing/2014/main" id="{2206ED75-8231-4189-9C54-BBE38E74F02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87" y="4321361"/>
            <a:ext cx="2603796" cy="3097764"/>
          </a:xfrm>
          <a:prstGeom prst="rect">
            <a:avLst/>
          </a:prstGeom>
        </p:spPr>
      </p:pic>
      <p:pic>
        <p:nvPicPr>
          <p:cNvPr id="25" name="PA_图片 24">
            <a:extLst>
              <a:ext uri="{FF2B5EF4-FFF2-40B4-BE49-F238E27FC236}">
                <a16:creationId xmlns:a16="http://schemas.microsoft.com/office/drawing/2014/main" id="{3CBBB7A7-8B4F-4B71-A6D1-4591271B88C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91">
            <a:off x="9836053" y="-212862"/>
            <a:ext cx="5254601" cy="5499001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42AE2ED9-39F1-4AF0-AF43-72933EEFE9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2279">
            <a:off x="4335307" y="-1826217"/>
            <a:ext cx="6858000" cy="7350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D8510-830E-4C54-B5E9-81EC277F80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29" y="243147"/>
            <a:ext cx="8742422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675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FBA50C-A1A4-468B-A121-0B54B656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01" y="-2663204"/>
            <a:ext cx="6865595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7C51B-6167-4AF3-A172-C9813FD00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82" y="-624206"/>
            <a:ext cx="12609095" cy="8533549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346A1-C504-4C5C-8BFF-1942BB97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88902" y="4635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58EBC97-21EA-48D8-BE4A-081879E7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098" y="2349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6">
            <a:extLst>
              <a:ext uri="{FF2B5EF4-FFF2-40B4-BE49-F238E27FC236}">
                <a16:creationId xmlns:a16="http://schemas.microsoft.com/office/drawing/2014/main" id="{27FC0D4B-90B7-46CF-8A04-51FD9DEEF07D}"/>
              </a:ext>
            </a:extLst>
          </p:cNvPr>
          <p:cNvSpPr txBox="1"/>
          <p:nvPr/>
        </p:nvSpPr>
        <p:spPr>
          <a:xfrm>
            <a:off x="2355237" y="2767281"/>
            <a:ext cx="7481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 1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76A139-BDBF-4906-9FFB-BB0002CA5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E36C56A-61D4-4054-AE4D-FD3BF95BF6DE}"/>
              </a:ext>
            </a:extLst>
          </p:cNvPr>
          <p:cNvSpPr/>
          <p:nvPr/>
        </p:nvSpPr>
        <p:spPr>
          <a:xfrm>
            <a:off x="419100" y="438150"/>
            <a:ext cx="11315700" cy="59436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D810BB63-B153-4EE8-9DF6-D11057C8D6A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209550"/>
            <a:ext cx="4860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67FB0-3B3C-41AE-9757-38B5808F8E19}"/>
              </a:ext>
            </a:extLst>
          </p:cNvPr>
          <p:cNvSpPr/>
          <p:nvPr/>
        </p:nvSpPr>
        <p:spPr>
          <a:xfrm>
            <a:off x="1585174" y="209550"/>
            <a:ext cx="8983550" cy="783193"/>
          </a:xfrm>
          <a:prstGeom prst="roundRect">
            <a:avLst/>
          </a:prstGeom>
          <a:noFill/>
          <a:ln w="5715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52E4C0-6796-4873-B276-55C6ABB3C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11832"/>
              </p:ext>
            </p:extLst>
          </p:nvPr>
        </p:nvGraphicFramePr>
        <p:xfrm>
          <a:off x="704850" y="1215390"/>
          <a:ext cx="11049000" cy="4480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134100">
                  <a:extLst>
                    <a:ext uri="{9D8B030D-6E8A-4147-A177-3AD203B41FA5}">
                      <a16:colId xmlns:a16="http://schemas.microsoft.com/office/drawing/2014/main" val="1484325750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37373916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40766572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 ngữ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 chất quý hơn </a:t>
                      </a:r>
                      <a:b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</a:t>
                      </a:r>
                      <a:b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 ngoài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thường </a:t>
                      </a:r>
                      <a:b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 nhất với nội dung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4121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gỗ hơn tốt nước sơn</a:t>
                      </a:r>
                      <a:r>
                        <a:rPr lang="en-US" sz="24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593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thanh tiếng nói cũng thanh</a:t>
                      </a:r>
                    </a:p>
                    <a:p>
                      <a:pPr algn="ctr"/>
                      <a:r>
                        <a:rPr lang="vi-VN" sz="24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Chuông kêu </a:t>
                      </a:r>
                      <a:r>
                        <a:rPr lang="en-US" sz="24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khẽ</a:t>
                      </a:r>
                      <a:r>
                        <a:rPr lang="vi-VN" sz="24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đánh bên thành cũng kêu</a:t>
                      </a:r>
                      <a:r>
                        <a:rPr lang="en-US" sz="24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898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 nết đánh chết cái đẹp.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7216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dong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328889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8C2D0BB-5B7F-4716-AC3F-51C48E785C07}"/>
              </a:ext>
            </a:extLst>
          </p:cNvPr>
          <p:cNvSpPr/>
          <p:nvPr/>
        </p:nvSpPr>
        <p:spPr>
          <a:xfrm>
            <a:off x="7743939" y="2952750"/>
            <a:ext cx="3713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E38E65-BE5D-4EEE-BF4B-C1D243C63493}"/>
              </a:ext>
            </a:extLst>
          </p:cNvPr>
          <p:cNvSpPr/>
          <p:nvPr/>
        </p:nvSpPr>
        <p:spPr>
          <a:xfrm>
            <a:off x="7743939" y="4312533"/>
            <a:ext cx="3713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97E3E5-051D-4789-B749-CC3BEF3DF5D8}"/>
              </a:ext>
            </a:extLst>
          </p:cNvPr>
          <p:cNvSpPr/>
          <p:nvPr/>
        </p:nvSpPr>
        <p:spPr>
          <a:xfrm>
            <a:off x="10197362" y="3638550"/>
            <a:ext cx="3713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D130C5-E962-482A-B34B-E21E35CF8139}"/>
              </a:ext>
            </a:extLst>
          </p:cNvPr>
          <p:cNvSpPr/>
          <p:nvPr/>
        </p:nvSpPr>
        <p:spPr>
          <a:xfrm>
            <a:off x="10197362" y="4843671"/>
            <a:ext cx="3713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975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FBA50C-A1A4-468B-A121-0B54B656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01" y="-2663204"/>
            <a:ext cx="6865595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7C51B-6167-4AF3-A172-C9813FD00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82" y="-624206"/>
            <a:ext cx="12609095" cy="8533549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346A1-C504-4C5C-8BFF-1942BB97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88902" y="4635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58EBC97-21EA-48D8-BE4A-081879E7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098" y="2349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6">
            <a:extLst>
              <a:ext uri="{FF2B5EF4-FFF2-40B4-BE49-F238E27FC236}">
                <a16:creationId xmlns:a16="http://schemas.microsoft.com/office/drawing/2014/main" id="{27FC0D4B-90B7-46CF-8A04-51FD9DEEF07D}"/>
              </a:ext>
            </a:extLst>
          </p:cNvPr>
          <p:cNvSpPr txBox="1"/>
          <p:nvPr/>
        </p:nvSpPr>
        <p:spPr>
          <a:xfrm>
            <a:off x="2355237" y="2767281"/>
            <a:ext cx="7481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 2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F7BF1D-B597-4727-BC6C-F663775C6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E36C56A-61D4-4054-AE4D-FD3BF95BF6DE}"/>
              </a:ext>
            </a:extLst>
          </p:cNvPr>
          <p:cNvSpPr/>
          <p:nvPr/>
        </p:nvSpPr>
        <p:spPr>
          <a:xfrm>
            <a:off x="171450" y="152400"/>
            <a:ext cx="11811000" cy="649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D810BB63-B153-4EE8-9DF6-D11057C8D6A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209550"/>
            <a:ext cx="4860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B4FF3E6-D3FC-4C5D-94FE-59956846D4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38" y="641369"/>
            <a:ext cx="5575262" cy="55752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47A84E-F4FF-43DA-8C25-F358E1F9BA09}"/>
              </a:ext>
            </a:extLst>
          </p:cNvPr>
          <p:cNvSpPr/>
          <p:nvPr/>
        </p:nvSpPr>
        <p:spPr>
          <a:xfrm>
            <a:off x="1182894" y="-428030"/>
            <a:ext cx="1640194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0" cap="none" spc="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LinotypeZapfino KT" panose="02040603050506020204" pitchFamily="18" charset="0"/>
              </a:rPr>
              <a:t>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A9D9563-9597-4781-A543-403A4DF11EB0}"/>
              </a:ext>
            </a:extLst>
          </p:cNvPr>
          <p:cNvSpPr/>
          <p:nvPr/>
        </p:nvSpPr>
        <p:spPr>
          <a:xfrm>
            <a:off x="2237693" y="1526634"/>
            <a:ext cx="11384395" cy="1464231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 một trường hợp có thể sử dụng</a:t>
            </a:r>
            <a:br>
              <a:rPr lang="en-US" sz="4000" dirty="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câu tục ngữ nói trên</a:t>
            </a:r>
            <a:r>
              <a:rPr lang="en-US" sz="4000" dirty="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55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FBA50C-A1A4-468B-A121-0B54B656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01" y="-2663204"/>
            <a:ext cx="6865595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7C51B-6167-4AF3-A172-C9813FD00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82" y="-624206"/>
            <a:ext cx="12609095" cy="8533549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346A1-C504-4C5C-8BFF-1942BB97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88902" y="4635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58EBC97-21EA-48D8-BE4A-081879E7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098" y="2349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6">
            <a:extLst>
              <a:ext uri="{FF2B5EF4-FFF2-40B4-BE49-F238E27FC236}">
                <a16:creationId xmlns:a16="http://schemas.microsoft.com/office/drawing/2014/main" id="{27FC0D4B-90B7-46CF-8A04-51FD9DEEF07D}"/>
              </a:ext>
            </a:extLst>
          </p:cNvPr>
          <p:cNvSpPr txBox="1"/>
          <p:nvPr/>
        </p:nvSpPr>
        <p:spPr>
          <a:xfrm>
            <a:off x="2355237" y="2767281"/>
            <a:ext cx="7481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 3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FF435-75D6-4946-B118-56106A3A8C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389B524-826D-497A-9FBC-276E78354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27" y="4854"/>
            <a:ext cx="12183373" cy="685314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2EF66AD-756A-4804-9C5E-8500A2812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551" y="1220719"/>
            <a:ext cx="9235496" cy="4416561"/>
          </a:xfrm>
          <a:prstGeom prst="rect">
            <a:avLst/>
          </a:prstGeom>
        </p:spPr>
      </p:pic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976D24E-7CF4-4F4D-8484-B1ED6DC7209E}"/>
              </a:ext>
            </a:extLst>
          </p:cNvPr>
          <p:cNvSpPr/>
          <p:nvPr/>
        </p:nvSpPr>
        <p:spPr>
          <a:xfrm>
            <a:off x="397683" y="3680790"/>
            <a:ext cx="5935028" cy="1600438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miêu tả </a:t>
            </a:r>
            <a:br>
              <a:rPr lang="en-US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mức độ cao của cái đẹp.</a:t>
            </a:r>
            <a:endParaRPr lang="en-US" sz="4400">
              <a:ln w="0"/>
              <a:solidFill>
                <a:srgbClr val="A33E5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20" y="1348670"/>
            <a:ext cx="6992036" cy="3932558"/>
          </a:xfrm>
          <a:prstGeom prst="rect">
            <a:avLst/>
          </a:prstGeom>
        </p:spPr>
      </p:pic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B973695D-F309-417C-A32D-A448E2FF61E5}"/>
              </a:ext>
            </a:extLst>
          </p:cNvPr>
          <p:cNvSpPr/>
          <p:nvPr/>
        </p:nvSpPr>
        <p:spPr>
          <a:xfrm>
            <a:off x="7497223" y="2668997"/>
            <a:ext cx="3455699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M: tuyệt vời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45DBB-6156-4C4C-AD65-D301EB390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21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5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389B524-826D-497A-9FBC-276E78354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26" y="0"/>
            <a:ext cx="12183373" cy="6853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551" y="1220719"/>
            <a:ext cx="9235496" cy="44165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3D8537-D747-4F5F-A459-DF47BFEE86E4}"/>
              </a:ext>
            </a:extLst>
          </p:cNvPr>
          <p:cNvSpPr/>
          <p:nvPr/>
        </p:nvSpPr>
        <p:spPr>
          <a:xfrm>
            <a:off x="397683" y="3680790"/>
            <a:ext cx="5935028" cy="1600438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 từ miêu tả </a:t>
            </a:r>
            <a:br>
              <a:rPr lang="en-US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mức độ cao của cái đẹp</a:t>
            </a:r>
            <a:r>
              <a:rPr lang="en-US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F080C-9A99-4722-8601-0636EE999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35" y="1077634"/>
            <a:ext cx="7005721" cy="469787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58F188-7EF8-4333-B205-17A0F0BB06AC}"/>
              </a:ext>
            </a:extLst>
          </p:cNvPr>
          <p:cNvSpPr/>
          <p:nvPr/>
        </p:nvSpPr>
        <p:spPr>
          <a:xfrm>
            <a:off x="6157839" y="1502641"/>
            <a:ext cx="6072692" cy="3847862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xinh quá, đẹp lắm, rất đẹp, </a:t>
            </a:r>
            <a:r>
              <a:rPr lang="vi-VN" sz="4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 mê hồn, đẹp mê li, đẹp như tiên giáng trần</a:t>
            </a:r>
            <a:r>
              <a:rPr lang="en-US" sz="4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vô cùng, tuyệt trần, 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440C7-5630-4541-8425-CA8E60E73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1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5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389B524-826D-497A-9FBC-276E78354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26" y="0"/>
            <a:ext cx="12183373" cy="6853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551" y="1220719"/>
            <a:ext cx="9235496" cy="44165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3D8537-D747-4F5F-A459-DF47BFEE86E4}"/>
              </a:ext>
            </a:extLst>
          </p:cNvPr>
          <p:cNvSpPr/>
          <p:nvPr/>
        </p:nvSpPr>
        <p:spPr>
          <a:xfrm>
            <a:off x="397683" y="3680790"/>
            <a:ext cx="5935028" cy="1600438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miêu tả </a:t>
            </a:r>
            <a:br>
              <a:rPr lang="en-US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mức độ cao của cái đẹp.</a:t>
            </a:r>
            <a:endParaRPr lang="en-US" sz="4400">
              <a:ln w="0"/>
              <a:solidFill>
                <a:srgbClr val="A33E5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668C800-29E3-46C0-A699-BC36350D9B9B}"/>
              </a:ext>
            </a:extLst>
          </p:cNvPr>
          <p:cNvSpPr>
            <a:spLocks noChangeAspect="1"/>
          </p:cNvSpPr>
          <p:nvPr/>
        </p:nvSpPr>
        <p:spPr>
          <a:xfrm>
            <a:off x="6860367" y="1672901"/>
            <a:ext cx="4933950" cy="3507343"/>
          </a:xfrm>
          <a:prstGeom prst="roundRect">
            <a:avLst/>
          </a:prstGeom>
          <a:solidFill>
            <a:srgbClr val="DCE5EE"/>
          </a:solidFill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1: Thêm từ </a:t>
            </a:r>
            <a:r>
              <a:rPr lang="en-US" sz="4000" b="1">
                <a:ln w="0"/>
                <a:solidFill>
                  <a:srgbClr val="3650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rất, quá, lắm</a:t>
            </a:r>
            <a:r>
              <a:rPr lang="en-US" sz="40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40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2: Tạo hoặc tìm từ ghép thể hiện mức độ cao của cái đẹp.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3AEC8-3D89-422F-A568-E77221955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60" y="1030213"/>
            <a:ext cx="8692963" cy="4652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C3AFB-7409-48B1-A68F-56C68C489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5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FBA50C-A1A4-468B-A121-0B54B656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01" y="-2663204"/>
            <a:ext cx="6865595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7C51B-6167-4AF3-A172-C9813FD00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82" y="-624206"/>
            <a:ext cx="12609095" cy="8533549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346A1-C504-4C5C-8BFF-1942BB97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88902" y="4635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58EBC97-21EA-48D8-BE4A-081879E7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098" y="2349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6">
            <a:extLst>
              <a:ext uri="{FF2B5EF4-FFF2-40B4-BE49-F238E27FC236}">
                <a16:creationId xmlns:a16="http://schemas.microsoft.com/office/drawing/2014/main" id="{27FC0D4B-90B7-46CF-8A04-51FD9DEEF07D}"/>
              </a:ext>
            </a:extLst>
          </p:cNvPr>
          <p:cNvSpPr txBox="1"/>
          <p:nvPr/>
        </p:nvSpPr>
        <p:spPr>
          <a:xfrm>
            <a:off x="2355237" y="2767281"/>
            <a:ext cx="7481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 4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1C759-2A7A-4C84-BD54-B4EAB3B83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6245586-5AB2-4493-A3F5-F98CE71CE76E}"/>
              </a:ext>
            </a:extLst>
          </p:cNvPr>
          <p:cNvSpPr/>
          <p:nvPr/>
        </p:nvSpPr>
        <p:spPr>
          <a:xfrm>
            <a:off x="171450" y="152400"/>
            <a:ext cx="11811000" cy="649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A639542-C64A-4B6B-9011-4DAB692BA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336" flipH="1">
            <a:off x="-692487" y="-2144933"/>
            <a:ext cx="13576974" cy="11147867"/>
          </a:xfrm>
          <a:prstGeom prst="rect">
            <a:avLst/>
          </a:prstGeom>
        </p:spPr>
      </p:pic>
      <p:grpSp>
        <p:nvGrpSpPr>
          <p:cNvPr id="5" name="Group 9">
            <a:extLst>
              <a:ext uri="{FF2B5EF4-FFF2-40B4-BE49-F238E27FC236}">
                <a16:creationId xmlns:a16="http://schemas.microsoft.com/office/drawing/2014/main" id="{473FECA9-9B82-4CA2-9DEF-6050F409B2AA}"/>
              </a:ext>
            </a:extLst>
          </p:cNvPr>
          <p:cNvGrpSpPr/>
          <p:nvPr/>
        </p:nvGrpSpPr>
        <p:grpSpPr>
          <a:xfrm>
            <a:off x="1123950" y="828675"/>
            <a:ext cx="9944100" cy="5200650"/>
            <a:chOff x="1867800" y="1342102"/>
            <a:chExt cx="8456400" cy="3937820"/>
          </a:xfrm>
        </p:grpSpPr>
        <p:sp>
          <p:nvSpPr>
            <p:cNvPr id="6" name="Rectangle: Top Corners Rounded 1">
              <a:extLst>
                <a:ext uri="{FF2B5EF4-FFF2-40B4-BE49-F238E27FC236}">
                  <a16:creationId xmlns:a16="http://schemas.microsoft.com/office/drawing/2014/main" id="{E3B4FFA9-C9F1-4B85-A180-A35153508A9A}"/>
                </a:ext>
              </a:extLst>
            </p:cNvPr>
            <p:cNvSpPr/>
            <p:nvPr/>
          </p:nvSpPr>
          <p:spPr>
            <a:xfrm flipV="1">
              <a:off x="1868129" y="1342102"/>
              <a:ext cx="8455742" cy="3937820"/>
            </a:xfrm>
            <a:prstGeom prst="round2SameRect">
              <a:avLst>
                <a:gd name="adj1" fmla="val 730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1176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3E6F063A-F9BF-42E0-A90F-D99B1DC3DC33}"/>
                </a:ext>
              </a:extLst>
            </p:cNvPr>
            <p:cNvSpPr/>
            <p:nvPr/>
          </p:nvSpPr>
          <p:spPr>
            <a:xfrm>
              <a:off x="1867800" y="1342102"/>
              <a:ext cx="8456400" cy="72000"/>
            </a:xfrm>
            <a:prstGeom prst="rect">
              <a:avLst/>
            </a:prstGeom>
            <a:solidFill>
              <a:srgbClr val="CD9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48B01B2C-F318-4B55-9D72-709678B5E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438150"/>
            <a:ext cx="6858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F213289-8CDD-474A-8D5A-81E6E3722DC2}"/>
              </a:ext>
            </a:extLst>
          </p:cNvPr>
          <p:cNvSpPr/>
          <p:nvPr/>
        </p:nvSpPr>
        <p:spPr>
          <a:xfrm>
            <a:off x="980881" y="1600040"/>
            <a:ext cx="10230237" cy="2349579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một số từ vừa tìm được ở </a:t>
            </a:r>
            <a:r>
              <a:rPr lang="en-US" sz="660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3.</a:t>
            </a:r>
          </a:p>
        </p:txBody>
      </p:sp>
    </p:spTree>
    <p:extLst>
      <p:ext uri="{BB962C8B-B14F-4D97-AF65-F5344CB8AC3E}">
        <p14:creationId xmlns:p14="http://schemas.microsoft.com/office/powerpoint/2010/main" val="99478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FBA50C-A1A4-468B-A121-0B54B656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01" y="-2663204"/>
            <a:ext cx="6865595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7C51B-6167-4AF3-A172-C9813FD00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82" y="-624206"/>
            <a:ext cx="12609095" cy="8533549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346A1-C504-4C5C-8BFF-1942BB97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88902" y="4635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58EBC97-21EA-48D8-BE4A-081879E7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098" y="2349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6">
            <a:extLst>
              <a:ext uri="{FF2B5EF4-FFF2-40B4-BE49-F238E27FC236}">
                <a16:creationId xmlns:a16="http://schemas.microsoft.com/office/drawing/2014/main" id="{27FC0D4B-90B7-46CF-8A04-51FD9DEEF07D}"/>
              </a:ext>
            </a:extLst>
          </p:cNvPr>
          <p:cNvSpPr txBox="1"/>
          <p:nvPr/>
        </p:nvSpPr>
        <p:spPr>
          <a:xfrm>
            <a:off x="2355237" y="2767281"/>
            <a:ext cx="7481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KHỞI ĐỘNG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B03FF4-EB08-4F90-8E90-BDAB37F4D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FBA50C-A1A4-468B-A121-0B54B656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01" y="-2663204"/>
            <a:ext cx="6865595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7C51B-6167-4AF3-A172-C9813FD00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82" y="-624206"/>
            <a:ext cx="12609095" cy="8533549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346A1-C504-4C5C-8BFF-1942BB97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88902" y="4635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58EBC97-21EA-48D8-BE4A-081879E7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098" y="2349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6">
            <a:extLst>
              <a:ext uri="{FF2B5EF4-FFF2-40B4-BE49-F238E27FC236}">
                <a16:creationId xmlns:a16="http://schemas.microsoft.com/office/drawing/2014/main" id="{27FC0D4B-90B7-46CF-8A04-51FD9DEEF07D}"/>
              </a:ext>
            </a:extLst>
          </p:cNvPr>
          <p:cNvSpPr txBox="1"/>
          <p:nvPr/>
        </p:nvSpPr>
        <p:spPr>
          <a:xfrm>
            <a:off x="449958" y="3047045"/>
            <a:ext cx="7481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DẶN DÒ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2DB4DEE3-B361-4032-83F7-9E9A70B9C4C8}"/>
              </a:ext>
            </a:extLst>
          </p:cNvPr>
          <p:cNvSpPr txBox="1"/>
          <p:nvPr/>
        </p:nvSpPr>
        <p:spPr>
          <a:xfrm>
            <a:off x="7381593" y="2857737"/>
            <a:ext cx="7481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Xem lại bài</a:t>
            </a:r>
          </a:p>
          <a:p>
            <a:r>
              <a:rPr lang="en-US" sz="4800" b="1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Chuẩn bị bài sau</a:t>
            </a:r>
            <a:endParaRPr lang="id-ID" sz="48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0B306F-B9E7-4703-99D3-5AF1EDF59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6">
            <a:extLst>
              <a:ext uri="{FF2B5EF4-FFF2-40B4-BE49-F238E27FC236}">
                <a16:creationId xmlns:a16="http://schemas.microsoft.com/office/drawing/2014/main" id="{49D6107A-D784-4994-B9EF-E82516F564C7}"/>
              </a:ext>
            </a:extLst>
          </p:cNvPr>
          <p:cNvSpPr txBox="1"/>
          <p:nvPr/>
        </p:nvSpPr>
        <p:spPr>
          <a:xfrm>
            <a:off x="2355237" y="285338"/>
            <a:ext cx="74815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ĐUỔI HÌNH </a:t>
            </a:r>
            <a:br>
              <a:rPr lang="en-US" sz="960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US" sz="960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BẮT CHỮ</a:t>
            </a:r>
            <a:endParaRPr lang="id-ID" sz="96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07CAE5-76D7-44D4-8788-08594D0C4DD7}"/>
              </a:ext>
            </a:extLst>
          </p:cNvPr>
          <p:cNvSpPr/>
          <p:nvPr/>
        </p:nvSpPr>
        <p:spPr>
          <a:xfrm>
            <a:off x="790181" y="459259"/>
            <a:ext cx="11049863" cy="1464231"/>
          </a:xfrm>
          <a:prstGeom prst="roundRect">
            <a:avLst/>
          </a:prstGeom>
          <a:solidFill>
            <a:srgbClr val="FCD9D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rgbClr val="7C28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        h</a:t>
            </a:r>
            <a:r>
              <a:rPr lang="vi-VN" sz="8000" b="0" cap="none" spc="0">
                <a:ln w="0"/>
                <a:solidFill>
                  <a:srgbClr val="7C28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000" b="0" cap="none" spc="0">
                <a:ln w="0"/>
                <a:solidFill>
                  <a:srgbClr val="7C28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tốt n</a:t>
            </a:r>
            <a:r>
              <a:rPr lang="vi-VN" sz="8000" b="0" cap="none" spc="0">
                <a:ln w="0"/>
                <a:solidFill>
                  <a:srgbClr val="7C28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>
                <a:ln w="0"/>
                <a:solidFill>
                  <a:srgbClr val="7C28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ớc        </a:t>
            </a:r>
            <a:endParaRPr lang="en-US" sz="8000" b="0" cap="none" spc="0">
              <a:ln w="0"/>
              <a:solidFill>
                <a:srgbClr val="7C282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68389-21F0-42DA-9476-4E0FB9930B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33" y="-68978"/>
            <a:ext cx="2520701" cy="2520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B22CC3-9FB2-4D6C-A098-D51B93042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3197" y="459259"/>
            <a:ext cx="2404791" cy="1717708"/>
          </a:xfrm>
          <a:prstGeom prst="ellipse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AFA1F4-BC22-4B19-9F9E-B10C5C436E34}"/>
              </a:ext>
            </a:extLst>
          </p:cNvPr>
          <p:cNvSpPr/>
          <p:nvPr/>
        </p:nvSpPr>
        <p:spPr>
          <a:xfrm>
            <a:off x="613959" y="2451724"/>
            <a:ext cx="10964083" cy="1464231"/>
          </a:xfrm>
          <a:prstGeom prst="roundRect">
            <a:avLst/>
          </a:prstGeom>
          <a:solidFill>
            <a:srgbClr val="B9D4E5"/>
          </a:solidFill>
          <a:ln w="57150"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 gỗ h</a:t>
            </a:r>
            <a:r>
              <a:rPr lang="vi-VN" sz="8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tốt n</a:t>
            </a:r>
            <a:r>
              <a:rPr lang="vi-VN" sz="8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ớc sơn. </a:t>
            </a:r>
            <a:endParaRPr lang="en-US" sz="80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4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decel="5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07CAE5-76D7-44D4-8788-08594D0C4DD7}"/>
              </a:ext>
            </a:extLst>
          </p:cNvPr>
          <p:cNvSpPr/>
          <p:nvPr/>
        </p:nvSpPr>
        <p:spPr>
          <a:xfrm>
            <a:off x="448063" y="459259"/>
            <a:ext cx="11295877" cy="1940957"/>
          </a:xfrm>
          <a:prstGeom prst="roundRect">
            <a:avLst/>
          </a:prstGeom>
          <a:solidFill>
            <a:srgbClr val="FCD9D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7C28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thanh nói tiếng cũng thanh</a:t>
            </a:r>
          </a:p>
          <a:p>
            <a:pPr algn="ctr"/>
            <a:r>
              <a:rPr lang="en-US" sz="5400">
                <a:ln w="0"/>
                <a:solidFill>
                  <a:srgbClr val="7C28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kêu khẽ đánh bên thành cũng kêu.</a:t>
            </a:r>
            <a:endParaRPr lang="en-US" sz="5400" b="0" cap="none" spc="0">
              <a:ln w="0"/>
              <a:solidFill>
                <a:srgbClr val="7C282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68389-21F0-42DA-9476-4E0FB9930B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4" y="-210920"/>
            <a:ext cx="2112988" cy="2112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B22CC3-9FB2-4D6C-A098-D51B930421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0" y="1276708"/>
            <a:ext cx="1717708" cy="1717708"/>
          </a:xfrm>
          <a:prstGeom prst="ellipse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AFA1F4-BC22-4B19-9F9E-B10C5C436E34}"/>
              </a:ext>
            </a:extLst>
          </p:cNvPr>
          <p:cNvSpPr/>
          <p:nvPr/>
        </p:nvSpPr>
        <p:spPr>
          <a:xfrm>
            <a:off x="40199" y="3049741"/>
            <a:ext cx="12111603" cy="1940957"/>
          </a:xfrm>
          <a:prstGeom prst="roundRect">
            <a:avLst/>
          </a:prstGeom>
          <a:solidFill>
            <a:srgbClr val="B9D4E5"/>
          </a:solidFill>
          <a:ln w="57150"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thanh nói tiếng cũng thanh</a:t>
            </a:r>
          </a:p>
          <a:p>
            <a:pPr algn="ctr"/>
            <a:r>
              <a:rPr lang="en-US" sz="5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 kêu khẽ đánh bên thành cũng kêu.</a:t>
            </a:r>
          </a:p>
        </p:txBody>
      </p:sp>
    </p:spTree>
    <p:extLst>
      <p:ext uri="{BB962C8B-B14F-4D97-AF65-F5344CB8AC3E}">
        <p14:creationId xmlns:p14="http://schemas.microsoft.com/office/powerpoint/2010/main" val="14098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decel="5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07CAE5-76D7-44D4-8788-08594D0C4DD7}"/>
              </a:ext>
            </a:extLst>
          </p:cNvPr>
          <p:cNvSpPr/>
          <p:nvPr/>
        </p:nvSpPr>
        <p:spPr>
          <a:xfrm>
            <a:off x="768529" y="459259"/>
            <a:ext cx="10654948" cy="1940957"/>
          </a:xfrm>
          <a:prstGeom prst="roundRect">
            <a:avLst/>
          </a:prstGeom>
          <a:solidFill>
            <a:srgbClr val="FCD9D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7C28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Trông         mà bắt hình dong</a:t>
            </a:r>
          </a:p>
          <a:p>
            <a:pPr algn="ctr"/>
            <a:r>
              <a:rPr lang="en-US" sz="5400">
                <a:ln w="0"/>
                <a:solidFill>
                  <a:srgbClr val="7C28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           có béo thì lòng mới ngon.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68389-21F0-42DA-9476-4E0FB9930B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45" y="249708"/>
            <a:ext cx="1442807" cy="1442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B22CC3-9FB2-4D6C-A098-D51B930421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10" y="1158424"/>
            <a:ext cx="1717708" cy="1717708"/>
          </a:xfrm>
          <a:prstGeom prst="ellipse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AFA1F4-BC22-4B19-9F9E-B10C5C436E34}"/>
              </a:ext>
            </a:extLst>
          </p:cNvPr>
          <p:cNvSpPr/>
          <p:nvPr/>
        </p:nvSpPr>
        <p:spPr>
          <a:xfrm>
            <a:off x="1186113" y="3049741"/>
            <a:ext cx="9819799" cy="1940957"/>
          </a:xfrm>
          <a:prstGeom prst="roundRect">
            <a:avLst/>
          </a:prstGeom>
          <a:solidFill>
            <a:srgbClr val="B9D4E5"/>
          </a:solidFill>
          <a:ln w="57150"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Trông mặt mà bắt hình dong</a:t>
            </a:r>
          </a:p>
          <a:p>
            <a:pPr algn="ctr"/>
            <a:r>
              <a:rPr lang="en-US" sz="5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lợn có béo thì lòng mới ngon.</a:t>
            </a:r>
          </a:p>
        </p:txBody>
      </p:sp>
    </p:spTree>
    <p:extLst>
      <p:ext uri="{BB962C8B-B14F-4D97-AF65-F5344CB8AC3E}">
        <p14:creationId xmlns:p14="http://schemas.microsoft.com/office/powerpoint/2010/main" val="16367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decel="5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FBA50C-A1A4-468B-A121-0B54B656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01" y="-2663204"/>
            <a:ext cx="6865595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7C51B-6167-4AF3-A172-C9813FD00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82" y="-624206"/>
            <a:ext cx="12609095" cy="8533549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346A1-C504-4C5C-8BFF-1942BB97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88902" y="4635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58EBC97-21EA-48D8-BE4A-081879E7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098" y="234949"/>
            <a:ext cx="5930902" cy="59309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6">
            <a:extLst>
              <a:ext uri="{FF2B5EF4-FFF2-40B4-BE49-F238E27FC236}">
                <a16:creationId xmlns:a16="http://schemas.microsoft.com/office/drawing/2014/main" id="{27FC0D4B-90B7-46CF-8A04-51FD9DEEF07D}"/>
              </a:ext>
            </a:extLst>
          </p:cNvPr>
          <p:cNvSpPr txBox="1"/>
          <p:nvPr/>
        </p:nvSpPr>
        <p:spPr>
          <a:xfrm>
            <a:off x="2355237" y="2767281"/>
            <a:ext cx="7481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KHÁM PHÁ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B03FF4-EB08-4F90-8E90-BDAB37F4D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1"/>
            <a:ext cx="12226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>
            <a:extLst>
              <a:ext uri="{FF2B5EF4-FFF2-40B4-BE49-F238E27FC236}">
                <a16:creationId xmlns:a16="http://schemas.microsoft.com/office/drawing/2014/main" id="{EE83C6FD-5142-45AB-B91F-FDC7CE2887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01" y="-2663204"/>
            <a:ext cx="6865595" cy="12192001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7390296C-A3DB-4F6E-B1A7-1E2306C4A3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7315">
            <a:off x="-569997" y="-949307"/>
            <a:ext cx="5006721" cy="5006721"/>
          </a:xfrm>
          <a:prstGeom prst="rect">
            <a:avLst/>
          </a:prstGeom>
        </p:spPr>
      </p:pic>
      <p:pic>
        <p:nvPicPr>
          <p:cNvPr id="14" name="PA_图片 13">
            <a:extLst>
              <a:ext uri="{FF2B5EF4-FFF2-40B4-BE49-F238E27FC236}">
                <a16:creationId xmlns:a16="http://schemas.microsoft.com/office/drawing/2014/main" id="{D7CDAC02-A72A-4F76-BD95-5C7900B59D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394" b="96404" l="9980" r="96162">
                        <a14:foregroundMark x1="93818" y1="59111" x2="81616" y2="17172"/>
                        <a14:foregroundMark x1="81616" y1="17172" x2="68040" y2="8485"/>
                        <a14:foregroundMark x1="68040" y1="8485" x2="62384" y2="7434"/>
                        <a14:foregroundMark x1="73131" y1="13172" x2="66182" y2="12646"/>
                        <a14:foregroundMark x1="66182" y1="12646" x2="59394" y2="11354"/>
                        <a14:foregroundMark x1="59394" y1="11354" x2="59515" y2="7798"/>
                        <a14:foregroundMark x1="93495" y1="38263" x2="90909" y2="40889"/>
                        <a14:foregroundMark x1="94707" y1="48646" x2="91677" y2="48970"/>
                        <a14:foregroundMark x1="62061" y1="90505" x2="52485" y2="94020"/>
                        <a14:foregroundMark x1="53172" y1="84646" x2="49697" y2="89778"/>
                        <a14:foregroundMark x1="94222" y1="38545" x2="96162" y2="37899"/>
                        <a14:foregroundMark x1="31717" y1="96404" x2="34747" y2="94586"/>
                        <a14:foregroundMark x1="52081" y1="87313" x2="56404" y2="81374"/>
                        <a14:backgroundMark x1="38667" y1="12404" x2="21455" y2="22949"/>
                        <a14:backgroundMark x1="21455" y1="22949" x2="17091" y2="28808"/>
                        <a14:backgroundMark x1="17091" y1="28808" x2="13495" y2="51192"/>
                        <a14:backgroundMark x1="7354" y1="59273" x2="81" y2="47152"/>
                        <a14:backgroundMark x1="16283" y1="60848" x2="6788" y2="51192"/>
                        <a14:backgroundMark x1="25818" y1="71273" x2="14626" y2="67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113" flipH="1">
            <a:off x="-695565" y="866388"/>
            <a:ext cx="7408859" cy="7408859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92AAE4C0-D4D7-4395-8F7F-8188C75ACF1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44" y="165618"/>
            <a:ext cx="6858000" cy="6858000"/>
          </a:xfrm>
          <a:prstGeom prst="rect">
            <a:avLst/>
          </a:prstGeom>
        </p:spPr>
      </p:pic>
      <p:pic>
        <p:nvPicPr>
          <p:cNvPr id="19" name="PA_图片 18">
            <a:extLst>
              <a:ext uri="{FF2B5EF4-FFF2-40B4-BE49-F238E27FC236}">
                <a16:creationId xmlns:a16="http://schemas.microsoft.com/office/drawing/2014/main" id="{60824FE5-1493-47F3-8ACF-205F4607649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1" y="-489572"/>
            <a:ext cx="11638898" cy="7837144"/>
          </a:xfrm>
          <a:prstGeom prst="rect">
            <a:avLst/>
          </a:prstGeom>
        </p:spPr>
      </p:pic>
      <p:pic>
        <p:nvPicPr>
          <p:cNvPr id="21" name="PA_图片 20">
            <a:extLst>
              <a:ext uri="{FF2B5EF4-FFF2-40B4-BE49-F238E27FC236}">
                <a16:creationId xmlns:a16="http://schemas.microsoft.com/office/drawing/2014/main" id="{2206ED75-8231-4189-9C54-BBE38E74F02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87" y="4321361"/>
            <a:ext cx="2603796" cy="3097764"/>
          </a:xfrm>
          <a:prstGeom prst="rect">
            <a:avLst/>
          </a:prstGeom>
        </p:spPr>
      </p:pic>
      <p:pic>
        <p:nvPicPr>
          <p:cNvPr id="25" name="PA_图片 24">
            <a:extLst>
              <a:ext uri="{FF2B5EF4-FFF2-40B4-BE49-F238E27FC236}">
                <a16:creationId xmlns:a16="http://schemas.microsoft.com/office/drawing/2014/main" id="{3CBBB7A7-8B4F-4B71-A6D1-4591271B88C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91">
            <a:off x="9836053" y="-212862"/>
            <a:ext cx="5254601" cy="5499001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42AE2ED9-39F1-4AF0-AF43-72933EEFE9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2279">
            <a:off x="4335307" y="-1826217"/>
            <a:ext cx="6858000" cy="7350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D8510-830E-4C54-B5E9-81EC277F80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29" y="243147"/>
            <a:ext cx="8742422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095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AE36C56A-61D4-4054-AE4D-FD3BF95BF6DE}"/>
              </a:ext>
            </a:extLst>
          </p:cNvPr>
          <p:cNvSpPr/>
          <p:nvPr/>
        </p:nvSpPr>
        <p:spPr>
          <a:xfrm>
            <a:off x="432547" y="424703"/>
            <a:ext cx="11315700" cy="59436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3200" dirty="0">
              <a:solidFill>
                <a:schemeClr val="tx1"/>
              </a:solidFill>
            </a:endParaRPr>
          </a:p>
          <a:p>
            <a:endParaRPr lang="it-IT" sz="3200" dirty="0">
              <a:solidFill>
                <a:schemeClr val="tx1"/>
              </a:solidFill>
            </a:endParaRPr>
          </a:p>
          <a:p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làm quen với các câu tục ngữ liên quan đến cái đẹp. Biết nêu những hoàn cảnh sử dụng các câu tục ngữ đó.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mở rộng, hệ thống hóa vốn từ, nắm nghĩa các từ miêu tả mức độ cao của cái đẹp, biết đặt câu với các từ đó.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tìm từ ngữ theo chủ đề. Vận dụng vốn từ để đặt câu và viết đoạn văn hay.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46">
            <a:extLst>
              <a:ext uri="{FF2B5EF4-FFF2-40B4-BE49-F238E27FC236}">
                <a16:creationId xmlns:a16="http://schemas.microsoft.com/office/drawing/2014/main" id="{27FC0D4B-90B7-46CF-8A04-51FD9DEEF07D}"/>
              </a:ext>
            </a:extLst>
          </p:cNvPr>
          <p:cNvSpPr txBox="1"/>
          <p:nvPr/>
        </p:nvSpPr>
        <p:spPr>
          <a:xfrm>
            <a:off x="2166978" y="1167081"/>
            <a:ext cx="7481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Yêu</a:t>
            </a:r>
            <a:r>
              <a:rPr lang="en-US" sz="6600" dirty="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cầu</a:t>
            </a:r>
            <a:r>
              <a:rPr lang="en-US" sz="6600" dirty="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đạt</a:t>
            </a:r>
            <a:endParaRPr lang="id-ID" sz="66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224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视频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10912</TotalTime>
  <Words>534</Words>
  <Application>Microsoft Office PowerPoint</Application>
  <PresentationFormat>Widescreen</PresentationFormat>
  <Paragraphs>70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UTM Kabel KT</vt:lpstr>
      <vt:lpstr>Calibri</vt:lpstr>
      <vt:lpstr>等线</vt:lpstr>
      <vt:lpstr>Arial</vt:lpstr>
      <vt:lpstr>UTM LinotypeZapfino KT</vt:lpstr>
      <vt:lpstr>等线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ADMIN</cp:lastModifiedBy>
  <cp:revision>71</cp:revision>
  <dcterms:created xsi:type="dcterms:W3CDTF">2019-03-23T07:48:18Z</dcterms:created>
  <dcterms:modified xsi:type="dcterms:W3CDTF">2023-02-19T22:51:02Z</dcterms:modified>
  <cp:category>T</cp:category>
  <cp:version>K33</cp:version>
</cp:coreProperties>
</file>