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4"/>
  </p:notesMasterIdLst>
  <p:sldIdLst>
    <p:sldId id="445" r:id="rId3"/>
    <p:sldId id="280" r:id="rId4"/>
    <p:sldId id="281" r:id="rId5"/>
    <p:sldId id="283" r:id="rId6"/>
    <p:sldId id="278" r:id="rId7"/>
    <p:sldId id="366" r:id="rId8"/>
    <p:sldId id="311" r:id="rId9"/>
    <p:sldId id="447" r:id="rId10"/>
    <p:sldId id="562" r:id="rId11"/>
    <p:sldId id="563" r:id="rId12"/>
    <p:sldId id="553" r:id="rId13"/>
    <p:sldId id="564" r:id="rId14"/>
    <p:sldId id="554" r:id="rId15"/>
    <p:sldId id="477" r:id="rId16"/>
    <p:sldId id="460" r:id="rId17"/>
    <p:sldId id="565" r:id="rId18"/>
    <p:sldId id="310" r:id="rId19"/>
    <p:sldId id="495" r:id="rId20"/>
    <p:sldId id="558" r:id="rId21"/>
    <p:sldId id="559" r:id="rId22"/>
    <p:sldId id="566" r:id="rId23"/>
    <p:sldId id="567" r:id="rId24"/>
    <p:sldId id="568" r:id="rId25"/>
    <p:sldId id="569" r:id="rId26"/>
    <p:sldId id="515" r:id="rId27"/>
    <p:sldId id="570" r:id="rId28"/>
    <p:sldId id="571" r:id="rId29"/>
    <p:sldId id="572" r:id="rId30"/>
    <p:sldId id="292" r:id="rId31"/>
    <p:sldId id="293" r:id="rId32"/>
    <p:sldId id="277"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4DE6"/>
    <a:srgbClr val="FF0066"/>
    <a:srgbClr val="FF66CC"/>
    <a:srgbClr val="FFFF99"/>
    <a:srgbClr val="00FFCC"/>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59" d="100"/>
          <a:sy n="59"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61316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424841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23766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5517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72661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4377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64423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051939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91704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5867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367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39534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5623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461486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33869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38027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2607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3633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62405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9"/>
            <a:ext cx="10972799" cy="1143000"/>
          </a:xfrm>
        </p:spPr>
        <p:txBody>
          <a:bodyPr/>
          <a:lstStyle/>
          <a:p>
            <a:r>
              <a:rPr lang="en-US"/>
              <a:t>Click to edit Master title style</a:t>
            </a:r>
          </a:p>
        </p:txBody>
      </p:sp>
      <p:sp>
        <p:nvSpPr>
          <p:cNvPr id="3" name="Text Placeholder 2"/>
          <p:cNvSpPr>
            <a:spLocks noGrp="1"/>
          </p:cNvSpPr>
          <p:nvPr>
            <p:ph type="body" sz="half" idx="1"/>
          </p:nvPr>
        </p:nvSpPr>
        <p:spPr>
          <a:xfrm>
            <a:off x="609599"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9ED283B0-E5C2-C92A-952C-8E9DB39986A5}"/>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A567CC9F-1A62-C71B-8B05-66B94EBB6C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9B22613-F685-BC65-AF61-0C8C45AB23E5}"/>
              </a:ext>
            </a:extLst>
          </p:cNvPr>
          <p:cNvSpPr>
            <a:spLocks noGrp="1"/>
          </p:cNvSpPr>
          <p:nvPr>
            <p:ph type="sldNum" sz="quarter" idx="12"/>
          </p:nvPr>
        </p:nvSpPr>
        <p:spPr/>
        <p:txBody>
          <a:bodyPr/>
          <a:lstStyle>
            <a:lvl1pPr>
              <a:defRPr/>
            </a:lvl1pPr>
          </a:lstStyle>
          <a:p>
            <a:pPr>
              <a:defRPr/>
            </a:pPr>
            <a:fld id="{6F961023-6725-4899-AA4B-B0D71F4229A0}" type="slidenum">
              <a:rPr lang="en-US" altLang="en-US"/>
              <a:pPr>
                <a:defRPr/>
              </a:pPr>
              <a:t>‹#›</a:t>
            </a:fld>
            <a:endParaRPr lang="en-US" altLang="en-US"/>
          </a:p>
        </p:txBody>
      </p:sp>
    </p:spTree>
    <p:extLst>
      <p:ext uri="{BB962C8B-B14F-4D97-AF65-F5344CB8AC3E}">
        <p14:creationId xmlns:p14="http://schemas.microsoft.com/office/powerpoint/2010/main" val="384243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40" r:id="rId2"/>
    <p:sldLayoutId id="2147483737" r:id="rId3"/>
    <p:sldLayoutId id="2147483662" r:id="rId4"/>
    <p:sldLayoutId id="2147483663" r:id="rId5"/>
    <p:sldLayoutId id="2147483664" r:id="rId6"/>
    <p:sldLayoutId id="2147483665" r:id="rId7"/>
    <p:sldLayoutId id="2147483666" r:id="rId8"/>
    <p:sldLayoutId id="2147483667" r:id="rId9"/>
    <p:sldLayoutId id="2147483726"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2/19/2023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41" r:id="rId8"/>
    <p:sldLayoutId id="2147483739" r:id="rId9"/>
    <p:sldLayoutId id="2147483738" r:id="rId10"/>
    <p:sldLayoutId id="2147483736" r:id="rId11"/>
    <p:sldLayoutId id="2147483735" r:id="rId12"/>
    <p:sldLayoutId id="2147483734" r:id="rId13"/>
    <p:sldLayoutId id="2147483733" r:id="rId14"/>
    <p:sldLayoutId id="2147483732" r:id="rId15"/>
    <p:sldLayoutId id="2147483731" r:id="rId16"/>
    <p:sldLayoutId id="2147483730" r:id="rId17"/>
    <p:sldLayoutId id="2147483729" r:id="rId18"/>
    <p:sldLayoutId id="2147483728" r:id="rId19"/>
    <p:sldLayoutId id="2147483727"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42" r:id="rId3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2. Theo em, trong mỗi đoạn văn trên, dấu gạch ngang có tác dụng gì?</a:t>
            </a:r>
          </a:p>
        </p:txBody>
      </p:sp>
      <p:sp>
        <p:nvSpPr>
          <p:cNvPr id="4" name="Text Box 6"/>
          <p:cNvSpPr txBox="1">
            <a:spLocks noChangeArrowheads="1"/>
          </p:cNvSpPr>
          <p:nvPr/>
        </p:nvSpPr>
        <p:spPr bwMode="auto">
          <a:xfrm>
            <a:off x="6596742" y="2402999"/>
            <a:ext cx="447765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5" name="Text Box 7"/>
          <p:cNvSpPr txBox="1">
            <a:spLocks noChangeArrowheads="1"/>
          </p:cNvSpPr>
          <p:nvPr/>
        </p:nvSpPr>
        <p:spPr bwMode="auto">
          <a:xfrm>
            <a:off x="6520543" y="3347562"/>
            <a:ext cx="4553856" cy="1292662"/>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chỗ bắt đầu lời nói của nhân vật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ông khách và cậu bé</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đối thoại</a:t>
            </a:r>
          </a:p>
        </p:txBody>
      </p:sp>
      <p:sp>
        <p:nvSpPr>
          <p:cNvPr id="6" name="Text Box 8"/>
          <p:cNvSpPr txBox="1">
            <a:spLocks noChangeArrowheads="1"/>
          </p:cNvSpPr>
          <p:nvPr/>
        </p:nvSpPr>
        <p:spPr bwMode="auto">
          <a:xfrm>
            <a:off x="1328651" y="2374424"/>
            <a:ext cx="50394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rgbClr val="0000CC"/>
                </a:solidFill>
                <a:latin typeface="Times New Roman" panose="02020603050405020304" pitchFamily="18" charset="0"/>
                <a:cs typeface="Times New Roman" panose="02020603050405020304" pitchFamily="18" charset="0"/>
              </a:rPr>
              <a:t>a) Thấy tôi sán đến gần, ông hỏi tôi: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Cháu con ai?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Thưa ông, cháu là con ông Thư.</a:t>
            </a:r>
          </a:p>
          <a:p>
            <a:pPr eaLnBrk="1" hangingPunct="1"/>
            <a:r>
              <a:rPr lang="en-US" altLang="en-US" sz="2600" b="1">
                <a:latin typeface="Times New Roman" panose="02020603050405020304" pitchFamily="18" charset="0"/>
                <a:cs typeface="Times New Roman" panose="02020603050405020304" pitchFamily="18" charset="0"/>
              </a:rPr>
              <a:t>                      DUY KHÁN</a:t>
            </a:r>
            <a:r>
              <a:rPr lang="en-US" altLang="en-US" sz="2600" b="1">
                <a:solidFill>
                  <a:srgbClr val="0000CC"/>
                </a:solidFill>
                <a:latin typeface="Times New Roman" panose="02020603050405020304" pitchFamily="18" charset="0"/>
                <a:cs typeface="Times New Roman" panose="02020603050405020304" pitchFamily="18" charset="0"/>
              </a:rPr>
              <a:t> </a:t>
            </a:r>
          </a:p>
        </p:txBody>
      </p:sp>
      <p:sp>
        <p:nvSpPr>
          <p:cNvPr id="7" name="Line 9"/>
          <p:cNvSpPr>
            <a:spLocks noChangeShapeType="1"/>
          </p:cNvSpPr>
          <p:nvPr/>
        </p:nvSpPr>
        <p:spPr bwMode="auto">
          <a:xfrm>
            <a:off x="6444343" y="2450625"/>
            <a:ext cx="0" cy="23390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2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nodeType="clickEffect">
                                  <p:stCondLst>
                                    <p:cond delay="0"/>
                                  </p:stCondLst>
                                  <p:childTnLst>
                                    <p:animClr clrSpc="hsl" dir="cw">
                                      <p:cBhvr override="childStyle">
                                        <p:cTn id="20" dur="500" fill="hold"/>
                                        <p:tgtEl>
                                          <p:spTgt spid="6">
                                            <p:txEl>
                                              <p:pRg st="1" end="1"/>
                                            </p:txEl>
                                          </p:spTgt>
                                        </p:tgtEl>
                                        <p:attrNameLst>
                                          <p:attrName>style.color</p:attrName>
                                        </p:attrNameLst>
                                      </p:cBhvr>
                                      <p:by>
                                        <p:hsl h="7200000" s="0" l="0"/>
                                      </p:by>
                                    </p:animClr>
                                    <p:animClr clrSpc="hsl" dir="cw">
                                      <p:cBhvr>
                                        <p:cTn id="21" dur="500" fill="hold"/>
                                        <p:tgtEl>
                                          <p:spTgt spid="6">
                                            <p:txEl>
                                              <p:pRg st="1" end="1"/>
                                            </p:txEl>
                                          </p:spTgt>
                                        </p:tgtEl>
                                        <p:attrNameLst>
                                          <p:attrName>fillcolor</p:attrName>
                                        </p:attrNameLst>
                                      </p:cBhvr>
                                      <p:by>
                                        <p:hsl h="7200000" s="0" l="0"/>
                                      </p:by>
                                    </p:animClr>
                                    <p:animClr clrSpc="hsl" dir="cw">
                                      <p:cBhvr>
                                        <p:cTn id="22" dur="500" fill="hold"/>
                                        <p:tgtEl>
                                          <p:spTgt spid="6">
                                            <p:txEl>
                                              <p:pRg st="1" end="1"/>
                                            </p:txEl>
                                          </p:spTgt>
                                        </p:tgtEl>
                                        <p:attrNameLst>
                                          <p:attrName>stroke.color</p:attrName>
                                        </p:attrNameLst>
                                      </p:cBhvr>
                                      <p:by>
                                        <p:hsl h="7200000" s="0" l="0"/>
                                      </p:by>
                                    </p:animClr>
                                    <p:set>
                                      <p:cBhvr>
                                        <p:cTn id="23" dur="500" fill="hold"/>
                                        <p:tgtEl>
                                          <p:spTgt spid="6">
                                            <p:txEl>
                                              <p:pRg st="1" end="1"/>
                                            </p:txEl>
                                          </p:spTgt>
                                        </p:tgtEl>
                                        <p:attrNameLst>
                                          <p:attrName>fill.type</p:attrName>
                                        </p:attrNameLst>
                                      </p:cBhvr>
                                      <p:to>
                                        <p:strVal val="solid"/>
                                      </p:to>
                                    </p:set>
                                  </p:childTnLst>
                                </p:cTn>
                              </p:par>
                              <p:par>
                                <p:cTn id="24" presetID="21" presetClass="emph" presetSubtype="0" fill="hold" nodeType="withEffect">
                                  <p:stCondLst>
                                    <p:cond delay="0"/>
                                  </p:stCondLst>
                                  <p:childTnLst>
                                    <p:animClr clrSpc="hsl" dir="cw">
                                      <p:cBhvr override="childStyle">
                                        <p:cTn id="25" dur="500" fill="hold"/>
                                        <p:tgtEl>
                                          <p:spTgt spid="6">
                                            <p:txEl>
                                              <p:pRg st="2" end="2"/>
                                            </p:txEl>
                                          </p:spTgt>
                                        </p:tgtEl>
                                        <p:attrNameLst>
                                          <p:attrName>style.color</p:attrName>
                                        </p:attrNameLst>
                                      </p:cBhvr>
                                      <p:by>
                                        <p:hsl h="7200000" s="0" l="0"/>
                                      </p:by>
                                    </p:animClr>
                                    <p:animClr clrSpc="hsl" dir="cw">
                                      <p:cBhvr>
                                        <p:cTn id="26" dur="500" fill="hold"/>
                                        <p:tgtEl>
                                          <p:spTgt spid="6">
                                            <p:txEl>
                                              <p:pRg st="2" end="2"/>
                                            </p:txEl>
                                          </p:spTgt>
                                        </p:tgtEl>
                                        <p:attrNameLst>
                                          <p:attrName>fillcolor</p:attrName>
                                        </p:attrNameLst>
                                      </p:cBhvr>
                                      <p:by>
                                        <p:hsl h="7200000" s="0" l="0"/>
                                      </p:by>
                                    </p:animClr>
                                    <p:animClr clrSpc="hsl" dir="cw">
                                      <p:cBhvr>
                                        <p:cTn id="27" dur="500" fill="hold"/>
                                        <p:tgtEl>
                                          <p:spTgt spid="6">
                                            <p:txEl>
                                              <p:pRg st="2" end="2"/>
                                            </p:txEl>
                                          </p:spTgt>
                                        </p:tgtEl>
                                        <p:attrNameLst>
                                          <p:attrName>stroke.color</p:attrName>
                                        </p:attrNameLst>
                                      </p:cBhvr>
                                      <p:by>
                                        <p:hsl h="7200000" s="0" l="0"/>
                                      </p:by>
                                    </p:animClr>
                                    <p:set>
                                      <p:cBhvr>
                                        <p:cTn id="28" dur="500" fill="hold"/>
                                        <p:tgtEl>
                                          <p:spTgt spid="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66"/>
          <p:cNvSpPr>
            <a:spLocks noChangeArrowheads="1"/>
          </p:cNvSpPr>
          <p:nvPr/>
        </p:nvSpPr>
        <p:spPr bwMode="auto">
          <a:xfrm>
            <a:off x="1161143" y="3216511"/>
            <a:ext cx="509451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Cái đuôi dài - bộ phận khỏe nhất của con vật kinh khủng dùng để tấn công - đã bị trói xếp vào bên mạng sườn.</a:t>
            </a:r>
          </a:p>
        </p:txBody>
      </p:sp>
      <p:sp>
        <p:nvSpPr>
          <p:cNvPr id="13" name="Text Box 567"/>
          <p:cNvSpPr txBox="1">
            <a:spLocks noChangeArrowheads="1"/>
          </p:cNvSpPr>
          <p:nvPr/>
        </p:nvSpPr>
        <p:spPr bwMode="auto">
          <a:xfrm>
            <a:off x="1204686" y="1400629"/>
            <a:ext cx="5018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b</a:t>
            </a:r>
            <a:r>
              <a:rPr lang="en-US" altLang="en-US" sz="2800">
                <a:solidFill>
                  <a:srgbClr val="0000CC"/>
                </a:solidFill>
                <a:latin typeface="Times New Roman" panose="02020603050405020304" pitchFamily="18" charset="0"/>
                <a:cs typeface="Times New Roman" panose="02020603050405020304" pitchFamily="18" charset="0"/>
              </a:rPr>
              <a:t>)  Con cá sấu này màu da xám ngoét như da cây bần, gai lưng mọc chừng ba đốt ngón tay, trông dễ sợ. </a:t>
            </a:r>
          </a:p>
        </p:txBody>
      </p:sp>
      <p:sp>
        <p:nvSpPr>
          <p:cNvPr id="14" name="Text Box 568"/>
          <p:cNvSpPr txBox="1">
            <a:spLocks noChangeArrowheads="1"/>
          </p:cNvSpPr>
          <p:nvPr/>
        </p:nvSpPr>
        <p:spPr bwMode="auto">
          <a:xfrm rot="10837321" flipV="1">
            <a:off x="6527784" y="1508261"/>
            <a:ext cx="44157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15" name="Text Box 569"/>
          <p:cNvSpPr txBox="1">
            <a:spLocks noChangeArrowheads="1"/>
          </p:cNvSpPr>
          <p:nvPr/>
        </p:nvSpPr>
        <p:spPr bwMode="auto">
          <a:xfrm>
            <a:off x="6451600" y="3302454"/>
            <a:ext cx="449664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phần chú thích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về cái đuôi dài của con cá sấu</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câu văn.</a:t>
            </a:r>
          </a:p>
        </p:txBody>
      </p:sp>
      <p:sp>
        <p:nvSpPr>
          <p:cNvPr id="16" name="Line 570"/>
          <p:cNvSpPr>
            <a:spLocks noChangeShapeType="1"/>
          </p:cNvSpPr>
          <p:nvPr/>
        </p:nvSpPr>
        <p:spPr bwMode="auto">
          <a:xfrm>
            <a:off x="6299201" y="1400629"/>
            <a:ext cx="0" cy="3505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571"/>
          <p:cNvSpPr>
            <a:spLocks noChangeArrowheads="1"/>
          </p:cNvSpPr>
          <p:nvPr/>
        </p:nvSpPr>
        <p:spPr bwMode="auto">
          <a:xfrm>
            <a:off x="3585028" y="3302454"/>
            <a:ext cx="304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Oval 572"/>
          <p:cNvSpPr>
            <a:spLocks noChangeArrowheads="1"/>
          </p:cNvSpPr>
          <p:nvPr/>
        </p:nvSpPr>
        <p:spPr bwMode="auto">
          <a:xfrm>
            <a:off x="3051630" y="4153589"/>
            <a:ext cx="286656"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836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12"/>
                                        </p:tgtEl>
                                        <p:attrNameLst>
                                          <p:attrName>style.color</p:attrName>
                                        </p:attrNameLst>
                                      </p:cBhvr>
                                      <p:by>
                                        <p:hsl h="7200000" s="0" l="0"/>
                                      </p:by>
                                    </p:animClr>
                                    <p:animClr clrSpc="hsl" dir="cw">
                                      <p:cBhvr>
                                        <p:cTn id="15" dur="500" fill="hold"/>
                                        <p:tgtEl>
                                          <p:spTgt spid="12"/>
                                        </p:tgtEl>
                                        <p:attrNameLst>
                                          <p:attrName>fillcolor</p:attrName>
                                        </p:attrNameLst>
                                      </p:cBhvr>
                                      <p:by>
                                        <p:hsl h="7200000" s="0" l="0"/>
                                      </p:by>
                                    </p:animClr>
                                    <p:animClr clrSpc="hsl" dir="cw">
                                      <p:cBhvr>
                                        <p:cTn id="16" dur="500" fill="hold"/>
                                        <p:tgtEl>
                                          <p:spTgt spid="12"/>
                                        </p:tgtEl>
                                        <p:attrNameLst>
                                          <p:attrName>stroke.color</p:attrName>
                                        </p:attrNameLst>
                                      </p:cBhvr>
                                      <p:by>
                                        <p:hsl h="7200000" s="0" l="0"/>
                                      </p:by>
                                    </p:animClr>
                                    <p:set>
                                      <p:cBhvr>
                                        <p:cTn id="17" dur="500" fill="hold"/>
                                        <p:tgtEl>
                                          <p:spTgt spid="1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childTnLst>
                                    <p:animClr clrSpc="hsl" dir="cw">
                                      <p:cBhvr override="childStyle">
                                        <p:cTn id="29" dur="500" fill="hold"/>
                                        <p:tgtEl>
                                          <p:spTgt spid="18"/>
                                        </p:tgtEl>
                                        <p:attrNameLst>
                                          <p:attrName>style.color</p:attrName>
                                        </p:attrNameLst>
                                      </p:cBhvr>
                                      <p:by>
                                        <p:hsl h="10842353" s="0" l="0"/>
                                      </p:by>
                                    </p:animClr>
                                    <p:animClr clrSpc="hsl" dir="cw">
                                      <p:cBhvr>
                                        <p:cTn id="30" dur="500" fill="hold"/>
                                        <p:tgtEl>
                                          <p:spTgt spid="18"/>
                                        </p:tgtEl>
                                        <p:attrNameLst>
                                          <p:attrName>fillcolor</p:attrName>
                                        </p:attrNameLst>
                                      </p:cBhvr>
                                      <p:by>
                                        <p:hsl h="10842353" s="0" l="0"/>
                                      </p:by>
                                    </p:animClr>
                                    <p:animClr clrSpc="hsl" dir="cw">
                                      <p:cBhvr>
                                        <p:cTn id="31" dur="500" fill="hold"/>
                                        <p:tgtEl>
                                          <p:spTgt spid="18"/>
                                        </p:tgtEl>
                                        <p:attrNameLst>
                                          <p:attrName>stroke.color</p:attrName>
                                        </p:attrNameLst>
                                      </p:cBhvr>
                                      <p:by>
                                        <p:hsl h="10842353" s="0" l="0"/>
                                      </p:by>
                                    </p:animClr>
                                    <p:set>
                                      <p:cBhvr>
                                        <p:cTn id="32" dur="500" fill="hold"/>
                                        <p:tgtEl>
                                          <p:spTgt spid="18"/>
                                        </p:tgtEl>
                                        <p:attrNameLst>
                                          <p:attrName>fill.type</p:attrName>
                                        </p:attrNameLst>
                                      </p:cBhvr>
                                      <p:to>
                                        <p:strVal val="solid"/>
                                      </p:to>
                                    </p:set>
                                  </p:childTnLst>
                                </p:cTn>
                              </p:par>
                              <p:par>
                                <p:cTn id="33" presetID="23" presetClass="emph" presetSubtype="0" fill="hold" nodeType="withEffect">
                                  <p:stCondLst>
                                    <p:cond delay="0"/>
                                  </p:stCondLst>
                                  <p:childTnLst>
                                    <p:animClr clrSpc="hsl" dir="cw">
                                      <p:cBhvr override="childStyle">
                                        <p:cTn id="34" dur="500" fill="hold"/>
                                        <p:tgtEl>
                                          <p:spTgt spid="17"/>
                                        </p:tgtEl>
                                        <p:attrNameLst>
                                          <p:attrName>style.color</p:attrName>
                                        </p:attrNameLst>
                                      </p:cBhvr>
                                      <p:by>
                                        <p:hsl h="10842353" s="0" l="0"/>
                                      </p:by>
                                    </p:animClr>
                                    <p:animClr clrSpc="hsl" dir="cw">
                                      <p:cBhvr>
                                        <p:cTn id="35" dur="500" fill="hold"/>
                                        <p:tgtEl>
                                          <p:spTgt spid="17"/>
                                        </p:tgtEl>
                                        <p:attrNameLst>
                                          <p:attrName>fillcolor</p:attrName>
                                        </p:attrNameLst>
                                      </p:cBhvr>
                                      <p:by>
                                        <p:hsl h="10842353" s="0" l="0"/>
                                      </p:by>
                                    </p:animClr>
                                    <p:animClr clrSpc="hsl" dir="cw">
                                      <p:cBhvr>
                                        <p:cTn id="36" dur="500" fill="hold"/>
                                        <p:tgtEl>
                                          <p:spTgt spid="17"/>
                                        </p:tgtEl>
                                        <p:attrNameLst>
                                          <p:attrName>stroke.color</p:attrName>
                                        </p:attrNameLst>
                                      </p:cBhvr>
                                      <p:by>
                                        <p:hsl h="10842353" s="0" l="0"/>
                                      </p:by>
                                    </p:animClr>
                                    <p:set>
                                      <p:cBhvr>
                                        <p:cTn id="37" dur="500" fill="hold"/>
                                        <p:tgtEl>
                                          <p:spTgt spid="1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29114" y="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400">
              <a:solidFill>
                <a:srgbClr val="993300"/>
              </a:solidFill>
            </a:endParaRPr>
          </a:p>
        </p:txBody>
      </p:sp>
      <p:sp>
        <p:nvSpPr>
          <p:cNvPr id="3" name="Rectangle 566"/>
          <p:cNvSpPr>
            <a:spLocks noChangeArrowheads="1"/>
          </p:cNvSpPr>
          <p:nvPr/>
        </p:nvSpPr>
        <p:spPr bwMode="auto">
          <a:xfrm>
            <a:off x="1233714" y="1600200"/>
            <a:ext cx="6781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Trước khi đặt quạt, đặt quạt nơi chắc chắn để chân quạt tiếp xúc đều với nền.</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điện đã vào quạt, tránh để cánh quạt bị vướng víu, quạt không quay được sẽ làm nóng chảy cuộn dây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Hằng năm, tra dầu mỡ vào ổ trục, bộ phận điều khiển hướng quay của quạt, nhưng không nên tra quá nhiều, vì dầu mỡ sẽ chảy vào trong làm hỏng dây bên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không dùng, cất quạt vào nơi khô, mát, sạch sẽ, ít bụi bặm.</a:t>
            </a:r>
          </a:p>
        </p:txBody>
      </p:sp>
      <p:sp>
        <p:nvSpPr>
          <p:cNvPr id="4" name="Text Box 567"/>
          <p:cNvSpPr txBox="1">
            <a:spLocks noChangeArrowheads="1"/>
          </p:cNvSpPr>
          <p:nvPr/>
        </p:nvSpPr>
        <p:spPr bwMode="auto">
          <a:xfrm>
            <a:off x="1233713" y="762000"/>
            <a:ext cx="670560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c) Để quạt điện được bền, người dùng nên thực hiện các biện pháp sau đây:</a:t>
            </a:r>
          </a:p>
        </p:txBody>
      </p:sp>
      <p:sp>
        <p:nvSpPr>
          <p:cNvPr id="5" name="Text Box 568"/>
          <p:cNvSpPr txBox="1">
            <a:spLocks noChangeArrowheads="1"/>
          </p:cNvSpPr>
          <p:nvPr/>
        </p:nvSpPr>
        <p:spPr bwMode="auto">
          <a:xfrm>
            <a:off x="8167913" y="838200"/>
            <a:ext cx="31822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6" name="Text Box 569"/>
          <p:cNvSpPr txBox="1">
            <a:spLocks noChangeArrowheads="1"/>
          </p:cNvSpPr>
          <p:nvPr/>
        </p:nvSpPr>
        <p:spPr bwMode="auto">
          <a:xfrm>
            <a:off x="8091714" y="3048000"/>
            <a:ext cx="32584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solidFill>
                  <a:srgbClr val="FF0000"/>
                </a:solidFill>
                <a:latin typeface="Times New Roman" panose="02020603050405020304" pitchFamily="18" charset="0"/>
                <a:cs typeface="Times New Roman" panose="02020603050405020304" pitchFamily="18" charset="0"/>
              </a:rPr>
              <a:t>Dấu gạch ngang liệt kê các biện pháp cần thiết để bảo quản quạt điện được bền.</a:t>
            </a:r>
          </a:p>
        </p:txBody>
      </p:sp>
      <p:sp>
        <p:nvSpPr>
          <p:cNvPr id="7" name="Line 570"/>
          <p:cNvSpPr>
            <a:spLocks noChangeShapeType="1"/>
          </p:cNvSpPr>
          <p:nvPr/>
        </p:nvSpPr>
        <p:spPr bwMode="auto">
          <a:xfrm>
            <a:off x="8015514" y="762000"/>
            <a:ext cx="0" cy="54501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p>
        </p:txBody>
      </p:sp>
      <p:sp>
        <p:nvSpPr>
          <p:cNvPr id="8" name="Oval 571"/>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9" name="Oval 572"/>
          <p:cNvSpPr>
            <a:spLocks noChangeArrowheads="1"/>
          </p:cNvSpPr>
          <p:nvPr/>
        </p:nvSpPr>
        <p:spPr bwMode="auto">
          <a:xfrm>
            <a:off x="1233714" y="2514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0" name="Oval 573"/>
          <p:cNvSpPr>
            <a:spLocks noChangeArrowheads="1"/>
          </p:cNvSpPr>
          <p:nvPr/>
        </p:nvSpPr>
        <p:spPr bwMode="auto">
          <a:xfrm>
            <a:off x="1233714" y="38100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1" name="Oval 574"/>
          <p:cNvSpPr>
            <a:spLocks noChangeArrowheads="1"/>
          </p:cNvSpPr>
          <p:nvPr/>
        </p:nvSpPr>
        <p:spPr bwMode="auto">
          <a:xfrm>
            <a:off x="1259114" y="548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2" name="Oval 575"/>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Tree>
    <p:extLst>
      <p:ext uri="{BB962C8B-B14F-4D97-AF65-F5344CB8AC3E}">
        <p14:creationId xmlns:p14="http://schemas.microsoft.com/office/powerpoint/2010/main" val="784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880" y="1604219"/>
            <a:ext cx="9873793" cy="584775"/>
          </a:xfrm>
          <a:prstGeom prst="rect">
            <a:avLst/>
          </a:prstGeom>
        </p:spPr>
        <p:txBody>
          <a:bodyPr wrap="none">
            <a:spAutoFit/>
          </a:body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Dấu gạch ngang trong ba đoạn văn trên có tác dụng gì?</a:t>
            </a:r>
          </a:p>
        </p:txBody>
      </p:sp>
      <p:graphicFrame>
        <p:nvGraphicFramePr>
          <p:cNvPr id="19" name="Group 6"/>
          <p:cNvGraphicFramePr>
            <a:graphicFrameLocks noGrp="1"/>
          </p:cNvGraphicFramePr>
          <p:nvPr>
            <p:extLst>
              <p:ext uri="{D42A27DB-BD31-4B8C-83A1-F6EECF244321}">
                <p14:modId xmlns:p14="http://schemas.microsoft.com/office/powerpoint/2010/main" val="1723537559"/>
              </p:ext>
            </p:extLst>
          </p:nvPr>
        </p:nvGraphicFramePr>
        <p:xfrm>
          <a:off x="1267880" y="2479676"/>
          <a:ext cx="9574292" cy="1645856"/>
        </p:xfrm>
        <a:graphic>
          <a:graphicData uri="http://schemas.openxmlformats.org/drawingml/2006/table">
            <a:tbl>
              <a:tblPr/>
              <a:tblGrid>
                <a:gridCol w="9574292">
                  <a:extLst>
                    <a:ext uri="{9D8B030D-6E8A-4147-A177-3AD203B41FA5}">
                      <a16:colId xmlns:a16="http://schemas.microsoft.com/office/drawing/2014/main" val="20000"/>
                    </a:ext>
                  </a:extLst>
                </a:gridCol>
              </a:tblGrid>
              <a:tr h="7258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chỗ</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bắt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đầu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lời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nói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phần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ý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đoạn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liệt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kê</a:t>
                      </a:r>
                      <a:endPar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940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75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14" name="Text Box 571"/>
          <p:cNvSpPr txBox="1">
            <a:spLocks noChangeArrowheads="1"/>
          </p:cNvSpPr>
          <p:nvPr/>
        </p:nvSpPr>
        <p:spPr bwMode="auto">
          <a:xfrm>
            <a:off x="3147104" y="1999796"/>
            <a:ext cx="6011411" cy="2677656"/>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n-US" altLang="en-US" sz="28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 gạch ngang</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dùng để đánh dấu:</a:t>
            </a:r>
            <a:b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en-US" altLang="en-US"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1. C</a:t>
            </a:r>
            <a:r>
              <a:rPr lang="en-US" altLang="en-US" sz="2800">
                <a:latin typeface="Times New Roman" panose="02020603050405020304" pitchFamily="18" charset="0"/>
                <a:cs typeface="Times New Roman" panose="02020603050405020304" pitchFamily="18" charset="0"/>
              </a:rPr>
              <a:t>hỗ bắt đầu lời nói của nhân vật.</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2. Phần chú thích trong câu.</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sym typeface="Wingdings" panose="05000000000000000000" pitchFamily="2" charset="2"/>
              </a:rPr>
              <a:t>    3. Các ý trong một đoạn </a:t>
            </a:r>
            <a:r>
              <a:rPr lang="en-US" altLang="en-US" sz="2800">
                <a:latin typeface="Times New Roman" panose="02020603050405020304" pitchFamily="18" charset="0"/>
                <a:cs typeface="Times New Roman" panose="02020603050405020304" pitchFamily="18" charset="0"/>
              </a:rPr>
              <a:t>liệt kê.</a:t>
            </a: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p:cNvGraphicFramePr>
            <a:graphicFrameLocks noGrp="1"/>
          </p:cNvGraphicFramePr>
          <p:nvPr>
            <p:extLst>
              <p:ext uri="{D42A27DB-BD31-4B8C-83A1-F6EECF244321}">
                <p14:modId xmlns:p14="http://schemas.microsoft.com/office/powerpoint/2010/main" val="3791759720"/>
              </p:ext>
            </p:extLst>
          </p:nvPr>
        </p:nvGraphicFramePr>
        <p:xfrm>
          <a:off x="2761344" y="1157514"/>
          <a:ext cx="8229600" cy="4529328"/>
        </p:xfrm>
        <a:graphic>
          <a:graphicData uri="http://schemas.openxmlformats.org/drawingml/2006/table">
            <a:tbl>
              <a:tblPr/>
              <a:tblGrid>
                <a:gridCol w="8229600">
                  <a:extLst>
                    <a:ext uri="{9D8B030D-6E8A-4147-A177-3AD203B41FA5}">
                      <a16:colId xmlns:a16="http://schemas.microsoft.com/office/drawing/2014/main" val="20000"/>
                    </a:ext>
                  </a:extLst>
                </a:gridCol>
              </a:tblGrid>
              <a:tr h="403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Ví dụ: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gặp</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sân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chào:</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chào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ạ!</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hồng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nhung</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giống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bố</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Đà</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Mẹ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chợ</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giấy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Chổi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lau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đĩa</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51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580571"/>
            <a:ext cx="102180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Tìm dấu gạch ngang trong mẩu chuyện dưới đây và nêu tác dụng của mỗi dấu.</a:t>
            </a:r>
          </a:p>
        </p:txBody>
      </p:sp>
      <p:graphicFrame>
        <p:nvGraphicFramePr>
          <p:cNvPr id="4" name="Group 588"/>
          <p:cNvGraphicFramePr>
            <a:graphicFrameLocks noGrp="1"/>
          </p:cNvGraphicFramePr>
          <p:nvPr>
            <p:extLst>
              <p:ext uri="{D42A27DB-BD31-4B8C-83A1-F6EECF244321}">
                <p14:modId xmlns:p14="http://schemas.microsoft.com/office/powerpoint/2010/main" val="1376630547"/>
              </p:ext>
            </p:extLst>
          </p:nvPr>
        </p:nvGraphicFramePr>
        <p:xfrm>
          <a:off x="1479549" y="3172068"/>
          <a:ext cx="4267200" cy="1600200"/>
        </p:xfrm>
        <a:graphic>
          <a:graphicData uri="http://schemas.openxmlformats.org/drawingml/2006/table">
            <a:tbl>
              <a:tblPr/>
              <a:tblGrid>
                <a:gridCol w="4267200">
                  <a:extLst>
                    <a:ext uri="{9D8B030D-6E8A-4147-A177-3AD203B41FA5}">
                      <a16:colId xmlns:a16="http://schemas.microsoft.com/office/drawing/2014/main" val="20000"/>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Object 593"/>
          <p:cNvGraphicFramePr>
            <a:graphicFrameLocks noChangeAspect="1"/>
          </p:cNvGraphicFramePr>
          <p:nvPr>
            <p:extLst>
              <p:ext uri="{D42A27DB-BD31-4B8C-83A1-F6EECF244321}">
                <p14:modId xmlns:p14="http://schemas.microsoft.com/office/powerpoint/2010/main" val="805325845"/>
              </p:ext>
            </p:extLst>
          </p:nvPr>
        </p:nvGraphicFramePr>
        <p:xfrm>
          <a:off x="6186713" y="1657789"/>
          <a:ext cx="4408715" cy="4438211"/>
        </p:xfrm>
        <a:graphic>
          <a:graphicData uri="http://schemas.openxmlformats.org/presentationml/2006/ole">
            <mc:AlternateContent xmlns:mc="http://schemas.openxmlformats.org/markup-compatibility/2006">
              <mc:Choice xmlns:v="urn:schemas-microsoft-com:vml" Requires="v">
                <p:oleObj name="Image" r:id="rId2" imgW="1383639" imgH="2031746" progId="Photoshop.Image.7">
                  <p:embed/>
                </p:oleObj>
              </mc:Choice>
              <mc:Fallback>
                <p:oleObj name="Image" r:id="rId2" imgW="1383639" imgH="2031746" progId="Photoshop.Image.7">
                  <p:embed/>
                  <p:pic>
                    <p:nvPicPr>
                      <p:cNvPr id="23121" name="Object 5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713" y="1657789"/>
                        <a:ext cx="4408715" cy="4438211"/>
                      </a:xfrm>
                      <a:prstGeom prst="rect">
                        <a:avLst/>
                      </a:prstGeom>
                      <a:noFill/>
                      <a:ln w="38100" cmpd="dbl">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513" y="573315"/>
            <a:ext cx="12090401"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Một bữa Pa-xcan đi đâu về khuya thấy bố mình - một viên chức tài chính – vẫn cặm cụi trước bàn làm việc. Anh rón rén lại gần. Ông bố vẫn mải mê với những con số: Ông đang phải kiểm tra sổ sách.</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Pa-xcan nghĩ thầm. Trong óc chàng sinh viên trẻ tuổi chợt lóe lên một tia sáng. Anh lặng lẽ rút về phòng mình và vạch ra một sơ đồ gì đó lên giấy.</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Mươi hôm sau, ông bố ngạc nhiên thấy con ôm một vật gì kỳ lạ đặt trước bàn mình.</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Thì ra đó là một thứ máy tính cộng trừ mà Pa-xcan đã đặt hết tình cảm của người con vào việc chế tạo. Đó chính là chiếc máy tính đầu tiên trên thế giới, tổ tiên của những chiếc máy tính điện tử hiện đại.</a:t>
            </a:r>
            <a:endParaRPr lang="en-US" altLang="en-US" sz="2550"/>
          </a:p>
          <a:p>
            <a:pPr algn="just">
              <a:spcBef>
                <a:spcPct val="50000"/>
              </a:spcBef>
            </a:pPr>
            <a:r>
              <a:rPr lang="en-US" altLang="en-US" sz="2600" i="1">
                <a:latin typeface="Times New Roman" panose="02020603050405020304" pitchFamily="18" charset="0"/>
                <a:cs typeface="Times New Roman" panose="02020603050405020304" pitchFamily="18" charset="0"/>
              </a:rPr>
              <a:t>                                                                             </a:t>
            </a:r>
            <a:r>
              <a:rPr lang="en-US" altLang="en-US" sz="2000" i="1">
                <a:latin typeface="Times New Roman" panose="02020603050405020304" pitchFamily="18" charset="0"/>
                <a:cs typeface="Times New Roman" panose="02020603050405020304" pitchFamily="18" charset="0"/>
              </a:rPr>
              <a:t>Theo </a:t>
            </a:r>
            <a:r>
              <a:rPr lang="en-US" altLang="en-US" sz="2000" b="1">
                <a:latin typeface="Times New Roman" panose="02020603050405020304" pitchFamily="18" charset="0"/>
                <a:cs typeface="Times New Roman" panose="02020603050405020304" pitchFamily="18" charset="0"/>
              </a:rPr>
              <a:t>LÊ NGUYÊN LONG, PHẠM NGỌC TOÀN </a:t>
            </a:r>
            <a:endParaRPr lang="en-US" altLang="en-US" sz="2600" b="1">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a:solidFill>
                <a:srgbClr val="0000CC"/>
              </a:solidFill>
              <a:latin typeface="Times New Roman" panose="02020603050405020304" pitchFamily="18" charset="0"/>
              <a:cs typeface="Times New Roman" panose="02020603050405020304" pitchFamily="18" charset="0"/>
            </a:endParaRPr>
          </a:p>
        </p:txBody>
      </p:sp>
      <p:graphicFrame>
        <p:nvGraphicFramePr>
          <p:cNvPr id="7" name="Group 30"/>
          <p:cNvGraphicFramePr>
            <a:graphicFrameLocks/>
          </p:cNvGraphicFramePr>
          <p:nvPr>
            <p:extLst>
              <p:ext uri="{D42A27DB-BD31-4B8C-83A1-F6EECF244321}">
                <p14:modId xmlns:p14="http://schemas.microsoft.com/office/powerpoint/2010/main" val="3933921858"/>
              </p:ext>
            </p:extLst>
          </p:nvPr>
        </p:nvGraphicFramePr>
        <p:xfrm>
          <a:off x="1944914" y="55155"/>
          <a:ext cx="8229600" cy="518160"/>
        </p:xfrm>
        <a:graphic>
          <a:graphicData uri="http://schemas.openxmlformats.org/drawingml/2006/table">
            <a:tbl>
              <a:tblPr/>
              <a:tblGrid>
                <a:gridCol w="8229600">
                  <a:extLst>
                    <a:ext uri="{9D8B030D-6E8A-4147-A177-3AD203B41FA5}">
                      <a16:colId xmlns:a16="http://schemas.microsoft.com/office/drawing/2014/main" val="20000"/>
                    </a:ext>
                  </a:extLst>
                </a:gridCol>
              </a:tblGrid>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034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45" name="Oval 28"/>
          <p:cNvSpPr>
            <a:spLocks noChangeArrowheads="1"/>
          </p:cNvSpPr>
          <p:nvPr/>
        </p:nvSpPr>
        <p:spPr bwMode="auto">
          <a:xfrm>
            <a:off x="2177597" y="260519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 name="Oval 29"/>
          <p:cNvSpPr>
            <a:spLocks noChangeArrowheads="1"/>
          </p:cNvSpPr>
          <p:nvPr/>
        </p:nvSpPr>
        <p:spPr bwMode="auto">
          <a:xfrm>
            <a:off x="3532415" y="216518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 name="Text Box 7"/>
          <p:cNvSpPr txBox="1">
            <a:spLocks noChangeArrowheads="1"/>
          </p:cNvSpPr>
          <p:nvPr/>
        </p:nvSpPr>
        <p:spPr bwMode="auto">
          <a:xfrm>
            <a:off x="6741884" y="1703903"/>
            <a:ext cx="4318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(bố Pa-xcan là một viên chức tài chính).</a:t>
            </a:r>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3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 Pa-xcan nghĩ thầm. Trong óc chàng sinh viên trẻ tuổi chợt lóe lên một tia sáng. Anh lặng lẽ rút về phòng mình và vạch ra một sơ đồ gì đó lên giấy.</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45" name="Oval 28"/>
          <p:cNvSpPr>
            <a:spLocks noChangeArrowheads="1"/>
          </p:cNvSpPr>
          <p:nvPr/>
        </p:nvSpPr>
        <p:spPr bwMode="auto">
          <a:xfrm>
            <a:off x="1240972" y="261664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(đây là ý nghĩ của Pa-xcan).</a:t>
            </a:r>
          </a:p>
        </p:txBody>
      </p:sp>
    </p:spTree>
    <p:extLst>
      <p:ext uri="{BB962C8B-B14F-4D97-AF65-F5344CB8AC3E}">
        <p14:creationId xmlns:p14="http://schemas.microsoft.com/office/powerpoint/2010/main" val="24853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023256" y="645885"/>
            <a:ext cx="585651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Mươi hôm sau, ông bố ngạc nhiên thấy con ôm một vật gì kỳ lạ đặt trước bàn mình.</a:t>
            </a:r>
          </a:p>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a:solidFill>
                  <a:srgbClr val="003FBC"/>
                </a:solidFill>
                <a:latin typeface="Times New Roman" panose="02020603050405020304" pitchFamily="18" charset="0"/>
                <a:cs typeface="Times New Roman" panose="02020603050405020304" pitchFamily="18" charset="0"/>
              </a:rPr>
              <a:t>- Con hi vọng món quà nhỏ này có thể làm bố bớt nhức đầu vì những con tính - Pa-xcan nói.</a:t>
            </a:r>
          </a:p>
          <a:p>
            <a:pPr algn="just">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Thì ra đó là một thứ máy tính cộng trừ mà Pa-xcan đã đặt hết tình cảm của người con vào việc chế tạo. Đó chính là chiếc máy tính đầu tiên trên thế giới, tổ tiên của những chiếc máy tính điện tử hiện đại.</a:t>
            </a:r>
          </a:p>
        </p:txBody>
      </p:sp>
      <p:sp>
        <p:nvSpPr>
          <p:cNvPr id="45" name="Oval 28"/>
          <p:cNvSpPr>
            <a:spLocks noChangeArrowheads="1"/>
          </p:cNvSpPr>
          <p:nvPr/>
        </p:nvSpPr>
        <p:spPr bwMode="auto">
          <a:xfrm>
            <a:off x="1415143" y="2275913"/>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856343"/>
            <a:ext cx="0" cy="5312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nhất là đánh dấu chỗ bắt đầu câu nói của Pa-xcan.</a:t>
            </a:r>
          </a:p>
        </p:txBody>
      </p:sp>
      <p:sp>
        <p:nvSpPr>
          <p:cNvPr id="6" name="Rectangle 5"/>
          <p:cNvSpPr/>
          <p:nvPr/>
        </p:nvSpPr>
        <p:spPr>
          <a:xfrm>
            <a:off x="7155543" y="3368671"/>
            <a:ext cx="3947886" cy="1815882"/>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hai là đánh dấu phần chú thích (đây là Pa-xcan nói với bố)</a:t>
            </a:r>
          </a:p>
        </p:txBody>
      </p:sp>
      <p:sp>
        <p:nvSpPr>
          <p:cNvPr id="7" name="Oval 28"/>
          <p:cNvSpPr>
            <a:spLocks noChangeArrowheads="1"/>
          </p:cNvSpPr>
          <p:nvPr/>
        </p:nvSpPr>
        <p:spPr bwMode="auto">
          <a:xfrm>
            <a:off x="1605643" y="3094474"/>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8672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17636"/>
            <a:ext cx="7895771" cy="1815882"/>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pPr>
              <a:spcBef>
                <a:spcPct val="50000"/>
              </a:spcBef>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 bài tập 1 dấu gạch ngang dùng để đánh dấu:</a:t>
            </a:r>
          </a:p>
          <a:p>
            <a:pPr>
              <a:spcBef>
                <a:spcPct val="50000"/>
              </a:spcBef>
              <a:buFontTx/>
              <a:buChar char="-"/>
            </a:pPr>
            <a:r>
              <a:rPr lang="en-US" altLang="en-US" sz="2800">
                <a:latin typeface="Times New Roman" panose="02020603050405020304" pitchFamily="18" charset="0"/>
                <a:cs typeface="Times New Roman" panose="02020603050405020304" pitchFamily="18" charset="0"/>
              </a:rPr>
              <a:t> Phần chú thích trong câu.</a:t>
            </a:r>
          </a:p>
          <a:p>
            <a:pPr>
              <a:spcBef>
                <a:spcPct val="50000"/>
              </a:spcBef>
            </a:pPr>
            <a:r>
              <a:rPr lang="en-US"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C</a:t>
            </a:r>
            <a:r>
              <a:rPr lang="en-US" altLang="en-US" sz="2800">
                <a:latin typeface="Times New Roman" panose="02020603050405020304" pitchFamily="18" charset="0"/>
                <a:cs typeface="Times New Roman" panose="02020603050405020304" pitchFamily="18" charset="0"/>
              </a:rPr>
              <a:t>hỗ bắt đầu lời nói của nhân vật.</a:t>
            </a:r>
          </a:p>
        </p:txBody>
      </p:sp>
    </p:spTree>
    <p:extLst>
      <p:ext uri="{BB962C8B-B14F-4D97-AF65-F5344CB8AC3E}">
        <p14:creationId xmlns:p14="http://schemas.microsoft.com/office/powerpoint/2010/main" val="57406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12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815882"/>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Viết một đoạn văn kể lại </a:t>
            </a:r>
            <a:r>
              <a:rPr lang="en-US" sz="2800" b="1">
                <a:solidFill>
                  <a:srgbClr val="FF0000"/>
                </a:solidFill>
                <a:latin typeface="Times New Roman" panose="02020603050405020304" pitchFamily="18" charset="0"/>
                <a:cs typeface="Times New Roman" panose="02020603050405020304" pitchFamily="18" charset="0"/>
              </a:rPr>
              <a:t>cuộc nói chuyện giữa bố hoặc mẹ với em về tình hình học tập của em trong tuần qua</a:t>
            </a:r>
            <a:r>
              <a:rPr lang="en-US" sz="2800" b="1">
                <a:latin typeface="Times New Roman" panose="02020603050405020304" pitchFamily="18" charset="0"/>
                <a:cs typeface="Times New Roman" panose="02020603050405020304" pitchFamily="18" charset="0"/>
              </a:rPr>
              <a:t>, trong đó có dùng </a:t>
            </a:r>
            <a:r>
              <a:rPr lang="en-US" sz="2800" b="1">
                <a:solidFill>
                  <a:srgbClr val="FF0000"/>
                </a:solidFill>
                <a:latin typeface="Times New Roman" panose="02020603050405020304" pitchFamily="18" charset="0"/>
                <a:cs typeface="Times New Roman" panose="02020603050405020304" pitchFamily="18" charset="0"/>
              </a:rPr>
              <a:t>dấu gạch ngang </a:t>
            </a:r>
            <a:r>
              <a:rPr lang="en-US" sz="2800" b="1">
                <a:latin typeface="Times New Roman" panose="02020603050405020304" pitchFamily="18" charset="0"/>
                <a:cs typeface="Times New Roman" panose="02020603050405020304" pitchFamily="18" charset="0"/>
              </a:rPr>
              <a:t>để </a:t>
            </a:r>
            <a:r>
              <a:rPr lang="en-US" sz="2800" b="1">
                <a:solidFill>
                  <a:srgbClr val="FF0000"/>
                </a:solidFill>
                <a:latin typeface="Times New Roman" panose="02020603050405020304" pitchFamily="18" charset="0"/>
                <a:cs typeface="Times New Roman" panose="02020603050405020304" pitchFamily="18" charset="0"/>
              </a:rPr>
              <a:t>đánh dấu các câu đối thoại và đánh dấu phần chú thích</a:t>
            </a:r>
            <a:r>
              <a:rPr lang="en-US" sz="28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873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712" y="1321347"/>
            <a:ext cx="9477933" cy="4185761"/>
          </a:xfrm>
          <a:prstGeom prst="rect">
            <a:avLst/>
          </a:prstGeom>
        </p:spPr>
        <p:txBody>
          <a:bodyPr wrap="square">
            <a:spAutoFit/>
          </a:bodyPr>
          <a:lstStyle/>
          <a:p>
            <a:pPr algn="just">
              <a:spcBef>
                <a:spcPct val="50000"/>
              </a:spcBef>
              <a:defRPr/>
            </a:pPr>
            <a:r>
              <a:rPr lang="en-US" altLang="en-US" sz="2800" b="1" u="sng">
                <a:latin typeface="Times New Roman" panose="02020603050405020304" pitchFamily="18" charset="0"/>
              </a:rPr>
              <a:t>Ví dụ 1: </a:t>
            </a:r>
          </a:p>
          <a:p>
            <a:pPr algn="just">
              <a:spcBef>
                <a:spcPct val="50000"/>
              </a:spcBef>
              <a:defRPr/>
            </a:pPr>
            <a:r>
              <a:rPr lang="en-US" altLang="en-US" sz="2800">
                <a:latin typeface="Times New Roman" panose="02020603050405020304" pitchFamily="18" charset="0"/>
                <a:cs typeface="Times New Roman" pitchFamily="18" charset="0"/>
              </a:rPr>
              <a:t>Tối thứ 6, khi cả nhà ngồi xem ti vi. Bố hỏi tôi:</a:t>
            </a:r>
          </a:p>
          <a:p>
            <a:pPr algn="just">
              <a:spcBef>
                <a:spcPct val="50000"/>
              </a:spcBef>
              <a:defRPr/>
            </a:pPr>
            <a:r>
              <a:rPr lang="en-US" altLang="en-US" sz="2800">
                <a:latin typeface="Times New Roman" panose="02020603050405020304" pitchFamily="18" charset="0"/>
                <a:cs typeface="Times New Roman" pitchFamily="18" charset="0"/>
              </a:rPr>
              <a:t>- Tuần này con học hành thế nào?</a:t>
            </a:r>
          </a:p>
          <a:p>
            <a:pPr algn="just">
              <a:spcBef>
                <a:spcPct val="50000"/>
              </a:spcBef>
              <a:defRPr/>
            </a:pPr>
            <a:r>
              <a:rPr lang="en-US" altLang="en-US" sz="2800">
                <a:latin typeface="Times New Roman" panose="02020603050405020304" pitchFamily="18" charset="0"/>
                <a:cs typeface="Times New Roman" pitchFamily="18" charset="0"/>
              </a:rPr>
              <a:t>Tôi sung sướng trả lời bố:</a:t>
            </a:r>
          </a:p>
          <a:p>
            <a:pPr algn="just">
              <a:spcBef>
                <a:spcPct val="50000"/>
              </a:spcBef>
              <a:defRPr/>
            </a:pPr>
            <a:r>
              <a:rPr lang="en-US" altLang="en-US" sz="2800">
                <a:latin typeface="Times New Roman" panose="02020603050405020304" pitchFamily="18" charset="0"/>
                <a:cs typeface="Times New Roman" pitchFamily="18" charset="0"/>
              </a:rPr>
              <a:t>- Thưa bố! Cô giáo khen con đã tiến bộ nhiều. Con được 6 điểm 10 đấy bố ạ!</a:t>
            </a:r>
          </a:p>
          <a:p>
            <a:pPr algn="just">
              <a:spcBef>
                <a:spcPct val="50000"/>
              </a:spcBef>
              <a:defRPr/>
            </a:pPr>
            <a:r>
              <a:rPr lang="en-US" altLang="en-US" sz="2800">
                <a:latin typeface="Times New Roman" panose="02020603050405020304" pitchFamily="18" charset="0"/>
                <a:cs typeface="Times New Roman" pitchFamily="18" charset="0"/>
              </a:rPr>
              <a:t>- Con gái bố giói quá! – Bố tôi sung sướng thốt lên.</a:t>
            </a:r>
          </a:p>
        </p:txBody>
      </p:sp>
    </p:spTree>
    <p:extLst>
      <p:ext uri="{BB962C8B-B14F-4D97-AF65-F5344CB8AC3E}">
        <p14:creationId xmlns:p14="http://schemas.microsoft.com/office/powerpoint/2010/main" val="28291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740" y="508547"/>
            <a:ext cx="10002317" cy="5909310"/>
          </a:xfrm>
          <a:prstGeom prst="rect">
            <a:avLst/>
          </a:prstGeom>
        </p:spPr>
        <p:txBody>
          <a:bodyPr wrap="square">
            <a:spAutoFit/>
          </a:bodyPr>
          <a:lstStyle/>
          <a:p>
            <a:pPr algn="just">
              <a:spcBef>
                <a:spcPct val="50000"/>
              </a:spcBef>
              <a:defRPr/>
            </a:pPr>
            <a:r>
              <a:rPr lang="en-US" altLang="en-US" sz="2800" b="1" u="sng">
                <a:latin typeface="Times New Roman" panose="02020603050405020304" pitchFamily="18" charset="0"/>
              </a:rPr>
              <a:t>Ví dụ 2: </a:t>
            </a:r>
          </a:p>
          <a:p>
            <a:pPr algn="just">
              <a:spcBef>
                <a:spcPct val="50000"/>
              </a:spcBef>
              <a:defRPr/>
            </a:pPr>
            <a:r>
              <a:rPr lang="en-US" altLang="en-US" sz="2800">
                <a:latin typeface="Times New Roman" panose="02020603050405020304" pitchFamily="18" charset="0"/>
                <a:cs typeface="Times New Roman" pitchFamily="18" charset="0"/>
              </a:rPr>
              <a:t>Cuối tuần, như thường lệ, mẹ hỏi tôi: </a:t>
            </a:r>
          </a:p>
          <a:p>
            <a:pPr algn="just">
              <a:spcBef>
                <a:spcPct val="50000"/>
              </a:spcBef>
              <a:defRPr/>
            </a:pPr>
            <a:r>
              <a:rPr lang="en-US" altLang="en-US" sz="2800">
                <a:latin typeface="Times New Roman" panose="02020603050405020304" pitchFamily="18" charset="0"/>
                <a:cs typeface="Times New Roman" pitchFamily="18" charset="0"/>
              </a:rPr>
              <a:t>- Nào con trai, hãy báo cáo kết quả học tập của mình cho cả nhà nghe.</a:t>
            </a:r>
          </a:p>
          <a:p>
            <a:pPr algn="just">
              <a:spcBef>
                <a:spcPct val="50000"/>
              </a:spcBef>
              <a:defRPr/>
            </a:pPr>
            <a:r>
              <a:rPr lang="en-US" altLang="en-US" sz="2800">
                <a:latin typeface="Times New Roman" panose="02020603050405020304" pitchFamily="18" charset="0"/>
                <a:cs typeface="Times New Roman" pitchFamily="18" charset="0"/>
              </a:rPr>
              <a:t>Tôi nhìn mẹ vui vẻ nói:</a:t>
            </a:r>
          </a:p>
          <a:p>
            <a:pPr algn="just">
              <a:spcBef>
                <a:spcPct val="50000"/>
              </a:spcBef>
              <a:defRPr/>
            </a:pPr>
            <a:r>
              <a:rPr lang="en-US" altLang="en-US" sz="2800">
                <a:latin typeface="Times New Roman" panose="02020603050405020304" pitchFamily="18" charset="0"/>
                <a:cs typeface="Times New Roman" pitchFamily="18" charset="0"/>
              </a:rPr>
              <a:t>- Thưa mẹ! Con học rất tốt. Bài văn lần này con được điểm 9, điểm cao nhất lớp đấy mẹ ạ!</a:t>
            </a:r>
          </a:p>
          <a:p>
            <a:pPr marL="457200" indent="-457200" algn="just">
              <a:spcBef>
                <a:spcPct val="50000"/>
              </a:spcBef>
              <a:buFontTx/>
              <a:buChar char="-"/>
              <a:defRPr/>
            </a:pPr>
            <a:r>
              <a:rPr lang="en-US" altLang="en-US" sz="2800">
                <a:latin typeface="Times New Roman" panose="02020603050405020304" pitchFamily="18" charset="0"/>
                <a:cs typeface="Times New Roman" pitchFamily="18" charset="0"/>
              </a:rPr>
              <a:t>Thế ư? Con mẹ ngoan lắm! Cố gắng lên con nhé! </a:t>
            </a:r>
          </a:p>
          <a:p>
            <a:pPr algn="just">
              <a:spcBef>
                <a:spcPct val="50000"/>
              </a:spcBef>
              <a:defRPr/>
            </a:pPr>
            <a:r>
              <a:rPr lang="en-US" altLang="en-US" sz="2800">
                <a:latin typeface="Times New Roman" panose="02020603050405020304" pitchFamily="18" charset="0"/>
                <a:cs typeface="Times New Roman" pitchFamily="18" charset="0"/>
              </a:rPr>
              <a:t>Mẹ tôi dịu dàng nhìn sang Bống - em gái tôi - nói:</a:t>
            </a:r>
          </a:p>
          <a:p>
            <a:pPr algn="just">
              <a:spcBef>
                <a:spcPct val="50000"/>
              </a:spcBef>
              <a:defRPr/>
            </a:pPr>
            <a:r>
              <a:rPr lang="en-US" altLang="en-US" sz="2800">
                <a:latin typeface="Times New Roman" panose="02020603050405020304" pitchFamily="18" charset="0"/>
                <a:cs typeface="Times New Roman" pitchFamily="18" charset="0"/>
              </a:rPr>
              <a:t>- Bống nhìn anh Minh nhà mình có giỏi không?</a:t>
            </a:r>
          </a:p>
        </p:txBody>
      </p:sp>
    </p:spTree>
    <p:extLst>
      <p:ext uri="{BB962C8B-B14F-4D97-AF65-F5344CB8AC3E}">
        <p14:creationId xmlns:p14="http://schemas.microsoft.com/office/powerpoint/2010/main" val="4132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20280" y="231352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0591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FE8D6FD0-23F8-D856-85A9-E28CCEDE20F9}"/>
              </a:ext>
            </a:extLst>
          </p:cNvPr>
          <p:cNvSpPr>
            <a:spLocks noGrp="1" noChangeArrowheads="1"/>
          </p:cNvSpPr>
          <p:nvPr>
            <p:ph type="body" sz="half" idx="1"/>
          </p:nvPr>
        </p:nvSpPr>
        <p:spPr>
          <a:xfrm>
            <a:off x="378478" y="885441"/>
            <a:ext cx="11784681" cy="3494840"/>
          </a:xfrm>
        </p:spPr>
        <p:txBody>
          <a:bodyPr>
            <a:normAutofit lnSpcReduction="10000"/>
          </a:bodyPr>
          <a:lstStyle/>
          <a:p>
            <a:pPr marL="472750" indent="-330925">
              <a:lnSpc>
                <a:spcPct val="90000"/>
              </a:lnSpc>
              <a:spcBef>
                <a:spcPts val="517"/>
              </a:spcBef>
              <a:spcAft>
                <a:spcPts val="0"/>
              </a:spcAft>
              <a:buNone/>
              <a:defRPr/>
            </a:pPr>
            <a:r>
              <a:rPr lang="en-US" sz="4959" dirty="0">
                <a:latin typeface="Times New Roman" panose="02020603050405020304" pitchFamily="18" charset="0"/>
                <a:cs typeface="Times New Roman" panose="02020603050405020304" pitchFamily="18" charset="0"/>
              </a:rPr>
              <a:t>* </a:t>
            </a:r>
            <a:r>
              <a:rPr lang="en-US" sz="4959" dirty="0" err="1">
                <a:latin typeface="Times New Roman" panose="02020603050405020304" pitchFamily="18" charset="0"/>
                <a:cs typeface="Times New Roman" panose="02020603050405020304" pitchFamily="18" charset="0"/>
              </a:rPr>
              <a:t>Đọc</a:t>
            </a:r>
            <a:r>
              <a:rPr lang="en-US" sz="4959" dirty="0">
                <a:latin typeface="Times New Roman" panose="02020603050405020304" pitchFamily="18" charset="0"/>
                <a:cs typeface="Times New Roman" panose="02020603050405020304" pitchFamily="18" charset="0"/>
              </a:rPr>
              <a:t> </a:t>
            </a:r>
            <a:r>
              <a:rPr lang="en-US" sz="4959" dirty="0" err="1">
                <a:latin typeface="Times New Roman" panose="02020603050405020304" pitchFamily="18" charset="0"/>
                <a:cs typeface="Times New Roman" panose="02020603050405020304" pitchFamily="18" charset="0"/>
              </a:rPr>
              <a:t>thầm</a:t>
            </a:r>
            <a:r>
              <a:rPr lang="en-US" sz="4959" dirty="0">
                <a:latin typeface="Times New Roman" panose="02020603050405020304" pitchFamily="18" charset="0"/>
                <a:cs typeface="Times New Roman" panose="02020603050405020304" pitchFamily="18" charset="0"/>
              </a:rPr>
              <a:t> </a:t>
            </a:r>
            <a:r>
              <a:rPr lang="en-US" sz="4959" dirty="0" err="1">
                <a:latin typeface="Times New Roman" panose="02020603050405020304" pitchFamily="18" charset="0"/>
                <a:cs typeface="Times New Roman" panose="02020603050405020304" pitchFamily="18" charset="0"/>
              </a:rPr>
              <a:t>đoạn</a:t>
            </a:r>
            <a:r>
              <a:rPr lang="en-US" sz="4959" dirty="0">
                <a:latin typeface="Times New Roman" panose="02020603050405020304" pitchFamily="18" charset="0"/>
                <a:cs typeface="Times New Roman" panose="02020603050405020304" pitchFamily="18" charset="0"/>
              </a:rPr>
              <a:t> </a:t>
            </a:r>
            <a:r>
              <a:rPr lang="en-US" sz="4959" dirty="0" err="1">
                <a:latin typeface="Times New Roman" panose="02020603050405020304" pitchFamily="18" charset="0"/>
                <a:cs typeface="Times New Roman" panose="02020603050405020304" pitchFamily="18" charset="0"/>
              </a:rPr>
              <a:t>hội</a:t>
            </a:r>
            <a:r>
              <a:rPr lang="en-US" sz="4959" dirty="0">
                <a:latin typeface="Times New Roman" panose="02020603050405020304" pitchFamily="18" charset="0"/>
                <a:cs typeface="Times New Roman" panose="02020603050405020304" pitchFamily="18" charset="0"/>
              </a:rPr>
              <a:t> </a:t>
            </a:r>
            <a:r>
              <a:rPr lang="en-US" sz="4959" dirty="0" err="1">
                <a:latin typeface="Times New Roman" panose="02020603050405020304" pitchFamily="18" charset="0"/>
                <a:cs typeface="Times New Roman" panose="02020603050405020304" pitchFamily="18" charset="0"/>
              </a:rPr>
              <a:t>thoại</a:t>
            </a:r>
            <a:r>
              <a:rPr lang="en-US" sz="4959" dirty="0">
                <a:latin typeface="Times New Roman" panose="02020603050405020304" pitchFamily="18" charset="0"/>
                <a:cs typeface="Times New Roman" panose="02020603050405020304" pitchFamily="18" charset="0"/>
              </a:rPr>
              <a:t> </a:t>
            </a:r>
            <a:r>
              <a:rPr lang="en-US" sz="4959" dirty="0" err="1">
                <a:latin typeface="Times New Roman" panose="02020603050405020304" pitchFamily="18" charset="0"/>
                <a:cs typeface="Times New Roman" panose="02020603050405020304" pitchFamily="18" charset="0"/>
              </a:rPr>
              <a:t>sau</a:t>
            </a:r>
            <a:r>
              <a:rPr lang="en-US" sz="4959" dirty="0">
                <a:latin typeface="Times New Roman" panose="02020603050405020304" pitchFamily="18" charset="0"/>
                <a:cs typeface="Times New Roman" panose="02020603050405020304" pitchFamily="18" charset="0"/>
              </a:rPr>
              <a:t>: </a:t>
            </a:r>
          </a:p>
          <a:p>
            <a:pPr marL="472750" indent="-330925">
              <a:lnSpc>
                <a:spcPct val="90000"/>
              </a:lnSpc>
              <a:spcBef>
                <a:spcPts val="517"/>
              </a:spcBef>
              <a:spcAft>
                <a:spcPts val="0"/>
              </a:spcAft>
              <a:buNone/>
              <a:defRPr/>
            </a:pPr>
            <a:r>
              <a:rPr lang="en-US" sz="4959"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Thấy</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tôi</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sán</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đến</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gần</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ông</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hỏi</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tôi</a:t>
            </a:r>
            <a:r>
              <a:rPr lang="en-US" sz="4959" b="1" i="1" dirty="0">
                <a:latin typeface="Times New Roman" panose="02020603050405020304" pitchFamily="18" charset="0"/>
                <a:cs typeface="Times New Roman" panose="02020603050405020304" pitchFamily="18" charset="0"/>
              </a:rPr>
              <a:t> :</a:t>
            </a:r>
          </a:p>
          <a:p>
            <a:pPr marL="472750" indent="-330925">
              <a:lnSpc>
                <a:spcPct val="90000"/>
              </a:lnSpc>
              <a:spcBef>
                <a:spcPts val="517"/>
              </a:spcBef>
              <a:spcAft>
                <a:spcPts val="0"/>
              </a:spcAft>
              <a:buNone/>
              <a:defRPr/>
            </a:pPr>
            <a:r>
              <a:rPr lang="en-US" sz="4959" b="1" i="1" dirty="0">
                <a:latin typeface="Times New Roman" panose="02020603050405020304" pitchFamily="18" charset="0"/>
                <a:cs typeface="Times New Roman" panose="02020603050405020304" pitchFamily="18" charset="0"/>
              </a:rPr>
              <a:t>        - </a:t>
            </a:r>
            <a:r>
              <a:rPr lang="en-US" sz="4959" b="1" i="1" dirty="0" err="1">
                <a:latin typeface="Times New Roman" panose="02020603050405020304" pitchFamily="18" charset="0"/>
                <a:cs typeface="Times New Roman" panose="02020603050405020304" pitchFamily="18" charset="0"/>
              </a:rPr>
              <a:t>Cháu</a:t>
            </a:r>
            <a:r>
              <a:rPr lang="en-US" sz="4959" b="1" i="1" dirty="0">
                <a:latin typeface="Times New Roman" panose="02020603050405020304" pitchFamily="18" charset="0"/>
                <a:cs typeface="Times New Roman" panose="02020603050405020304" pitchFamily="18" charset="0"/>
              </a:rPr>
              <a:t> con </a:t>
            </a:r>
            <a:r>
              <a:rPr lang="en-US" sz="4959" b="1" i="1" dirty="0" err="1">
                <a:latin typeface="Times New Roman" panose="02020603050405020304" pitchFamily="18" charset="0"/>
                <a:cs typeface="Times New Roman" panose="02020603050405020304" pitchFamily="18" charset="0"/>
              </a:rPr>
              <a:t>ai</a:t>
            </a:r>
            <a:r>
              <a:rPr lang="en-US" sz="4959" b="1" i="1" dirty="0">
                <a:latin typeface="Times New Roman" panose="02020603050405020304" pitchFamily="18" charset="0"/>
                <a:cs typeface="Times New Roman" panose="02020603050405020304" pitchFamily="18" charset="0"/>
              </a:rPr>
              <a:t> ?</a:t>
            </a:r>
          </a:p>
          <a:p>
            <a:pPr marL="472750" indent="-330925">
              <a:lnSpc>
                <a:spcPct val="90000"/>
              </a:lnSpc>
              <a:spcBef>
                <a:spcPts val="517"/>
              </a:spcBef>
              <a:spcAft>
                <a:spcPts val="0"/>
              </a:spcAft>
              <a:buNone/>
              <a:defRPr/>
            </a:pPr>
            <a:r>
              <a:rPr lang="en-US" sz="4959" b="1" i="1" dirty="0">
                <a:latin typeface="Times New Roman" panose="02020603050405020304" pitchFamily="18" charset="0"/>
                <a:cs typeface="Times New Roman" panose="02020603050405020304" pitchFamily="18" charset="0"/>
              </a:rPr>
              <a:t>        - </a:t>
            </a:r>
            <a:r>
              <a:rPr lang="en-US" sz="4959" b="1" i="1" dirty="0" err="1">
                <a:latin typeface="Times New Roman" panose="02020603050405020304" pitchFamily="18" charset="0"/>
                <a:cs typeface="Times New Roman" panose="02020603050405020304" pitchFamily="18" charset="0"/>
              </a:rPr>
              <a:t>Thưa</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ông</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cháu</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là</a:t>
            </a:r>
            <a:r>
              <a:rPr lang="en-US" sz="4959" b="1" i="1" dirty="0">
                <a:latin typeface="Times New Roman" panose="02020603050405020304" pitchFamily="18" charset="0"/>
                <a:cs typeface="Times New Roman" panose="02020603050405020304" pitchFamily="18" charset="0"/>
              </a:rPr>
              <a:t> con </a:t>
            </a:r>
            <a:r>
              <a:rPr lang="en-US" sz="4959" b="1" i="1" dirty="0" err="1">
                <a:latin typeface="Times New Roman" panose="02020603050405020304" pitchFamily="18" charset="0"/>
                <a:cs typeface="Times New Roman" panose="02020603050405020304" pitchFamily="18" charset="0"/>
              </a:rPr>
              <a:t>ông</a:t>
            </a:r>
            <a:r>
              <a:rPr lang="en-US" sz="4959" b="1" i="1" dirty="0">
                <a:latin typeface="Times New Roman" panose="02020603050405020304" pitchFamily="18" charset="0"/>
                <a:cs typeface="Times New Roman" panose="02020603050405020304" pitchFamily="18" charset="0"/>
              </a:rPr>
              <a:t> </a:t>
            </a:r>
            <a:r>
              <a:rPr lang="en-US" sz="4959" b="1" i="1" dirty="0" err="1">
                <a:latin typeface="Times New Roman" panose="02020603050405020304" pitchFamily="18" charset="0"/>
                <a:cs typeface="Times New Roman" panose="02020603050405020304" pitchFamily="18" charset="0"/>
              </a:rPr>
              <a:t>Thư</a:t>
            </a:r>
            <a:r>
              <a:rPr lang="en-US" sz="4959" b="1" i="1" dirty="0">
                <a:latin typeface="Times New Roman" panose="02020603050405020304" pitchFamily="18" charset="0"/>
                <a:cs typeface="Times New Roman" panose="02020603050405020304" pitchFamily="18" charset="0"/>
              </a:rPr>
              <a:t>.</a:t>
            </a:r>
          </a:p>
          <a:p>
            <a:pPr marL="472750" indent="-330925">
              <a:lnSpc>
                <a:spcPct val="90000"/>
              </a:lnSpc>
              <a:spcBef>
                <a:spcPts val="517"/>
              </a:spcBef>
              <a:spcAft>
                <a:spcPts val="0"/>
              </a:spcAft>
              <a:buNone/>
              <a:defRPr/>
            </a:pPr>
            <a:r>
              <a:rPr lang="en-US" sz="4959" b="1" dirty="0">
                <a:latin typeface="Times New Roman" panose="02020603050405020304" pitchFamily="18" charset="0"/>
                <a:cs typeface="Times New Roman" panose="02020603050405020304" pitchFamily="18" charset="0"/>
              </a:rPr>
              <a:t>                                    </a:t>
            </a:r>
            <a:endParaRPr lang="en-US" sz="3542" b="1" i="1" dirty="0">
              <a:latin typeface="Times New Roman" panose="02020603050405020304" pitchFamily="18" charset="0"/>
              <a:cs typeface="Times New Roman" panose="02020603050405020304" pitchFamily="18" charset="0"/>
            </a:endParaRPr>
          </a:p>
        </p:txBody>
      </p:sp>
      <p:graphicFrame>
        <p:nvGraphicFramePr>
          <p:cNvPr id="104482" name="Group 34">
            <a:extLst>
              <a:ext uri="{FF2B5EF4-FFF2-40B4-BE49-F238E27FC236}">
                <a16:creationId xmlns:a16="http://schemas.microsoft.com/office/drawing/2014/main" id="{D6D13B57-EF7F-A63C-31EB-B8D545A56A99}"/>
              </a:ext>
            </a:extLst>
          </p:cNvPr>
          <p:cNvGraphicFramePr>
            <a:graphicFrameLocks noGrp="1"/>
          </p:cNvGraphicFramePr>
          <p:nvPr/>
        </p:nvGraphicFramePr>
        <p:xfrm>
          <a:off x="360315" y="4390877"/>
          <a:ext cx="11784681" cy="1471193"/>
        </p:xfrm>
        <a:graphic>
          <a:graphicData uri="http://schemas.openxmlformats.org/drawingml/2006/table">
            <a:tbl>
              <a:tblPr/>
              <a:tblGrid>
                <a:gridCol w="11784681">
                  <a:extLst>
                    <a:ext uri="{9D8B030D-6E8A-4147-A177-3AD203B41FA5}">
                      <a16:colId xmlns:a16="http://schemas.microsoft.com/office/drawing/2014/main" val="20000"/>
                    </a:ext>
                  </a:extLst>
                </a:gridCol>
              </a:tblGrid>
              <a:tr h="1471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500" b="1" i="0" u="none" strike="noStrike" cap="none" normalizeH="0" baseline="0" dirty="0" err="1">
                          <a:ln>
                            <a:noFill/>
                          </a:ln>
                          <a:solidFill>
                            <a:srgbClr val="0000CC"/>
                          </a:solidFill>
                          <a:effectLst/>
                          <a:latin typeface="Arial" charset="0"/>
                          <a:cs typeface="Arial" charset="0"/>
                        </a:rPr>
                        <a:t>Những</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dấu</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câu</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nào</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các</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em</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đã</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được</a:t>
                      </a:r>
                      <a:r>
                        <a:rPr kumimoji="0" lang="en-US" sz="4500" b="1" i="0" u="none" strike="noStrike" cap="none" normalizeH="0" baseline="0" dirty="0">
                          <a:ln>
                            <a:noFill/>
                          </a:ln>
                          <a:solidFill>
                            <a:srgbClr val="0000CC"/>
                          </a:solidFill>
                          <a:effectLst/>
                          <a:latin typeface="Arial" charset="0"/>
                          <a:cs typeface="Arial" charset="0"/>
                        </a:rPr>
                        <a:t> </a:t>
                      </a:r>
                      <a:r>
                        <a:rPr kumimoji="0" lang="en-US" sz="4500" b="1" i="0" u="none" strike="noStrike" cap="none" normalizeH="0" baseline="0" dirty="0" err="1">
                          <a:ln>
                            <a:noFill/>
                          </a:ln>
                          <a:solidFill>
                            <a:srgbClr val="0000CC"/>
                          </a:solidFill>
                          <a:effectLst/>
                          <a:latin typeface="Arial" charset="0"/>
                          <a:cs typeface="Arial" charset="0"/>
                        </a:rPr>
                        <a:t>học</a:t>
                      </a:r>
                      <a:r>
                        <a:rPr kumimoji="0" lang="en-US" sz="4500" b="1" i="0" u="none" strike="noStrike" cap="none" normalizeH="0" baseline="0" dirty="0">
                          <a:ln>
                            <a:noFill/>
                          </a:ln>
                          <a:solidFill>
                            <a:srgbClr val="0000CC"/>
                          </a:solidFill>
                          <a:effectLst/>
                          <a:latin typeface="Arial" charset="0"/>
                          <a:cs typeface="Arial" charset="0"/>
                        </a:rPr>
                        <a:t>?</a:t>
                      </a:r>
                      <a:endParaRPr kumimoji="0" lang="en-US" sz="4500" b="0" i="0" u="none" strike="noStrike" cap="none" normalizeH="0" baseline="0" dirty="0">
                        <a:ln>
                          <a:noFill/>
                        </a:ln>
                        <a:solidFill>
                          <a:srgbClr val="0000CC"/>
                        </a:solidFill>
                        <a:effectLst/>
                        <a:latin typeface="Arial" charset="0"/>
                        <a:cs typeface="Arial" charset="0"/>
                      </a:endParaRPr>
                    </a:p>
                  </a:txBody>
                  <a:tcPr marL="121911" marR="121911" marT="56584" marB="5658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Oval 571">
            <a:extLst>
              <a:ext uri="{FF2B5EF4-FFF2-40B4-BE49-F238E27FC236}">
                <a16:creationId xmlns:a16="http://schemas.microsoft.com/office/drawing/2014/main" id="{480F5079-2006-E36E-765C-40A3E657E80D}"/>
              </a:ext>
            </a:extLst>
          </p:cNvPr>
          <p:cNvSpPr>
            <a:spLocks noChangeArrowheads="1"/>
          </p:cNvSpPr>
          <p:nvPr/>
        </p:nvSpPr>
        <p:spPr bwMode="auto">
          <a:xfrm>
            <a:off x="1736154" y="2996876"/>
            <a:ext cx="407151" cy="567590"/>
          </a:xfrm>
          <a:prstGeom prst="ellipse">
            <a:avLst/>
          </a:prstGeom>
          <a:noFill/>
          <a:ln w="38100">
            <a:solidFill>
              <a:srgbClr val="FF0000"/>
            </a:solidFill>
            <a:round/>
            <a:headEnd/>
            <a:tailEnd/>
          </a:ln>
        </p:spPr>
        <p:txBody>
          <a:bodyPr wrap="none" lIns="127279" tIns="63640" rIns="127279" bIns="63640" anchor="ctr"/>
          <a:lstStyle>
            <a:lvl1pPr>
              <a:spcBef>
                <a:spcPts val="438"/>
              </a:spcBef>
              <a:buClr>
                <a:schemeClr val="accent1"/>
              </a:buClr>
              <a:buSzPct val="68000"/>
              <a:buFont typeface="Wingdings 3" panose="05040102010807070707" pitchFamily="18" charset="2"/>
              <a:buChar char=""/>
              <a:defRPr sz="3000">
                <a:solidFill>
                  <a:schemeClr val="tx1"/>
                </a:solidFill>
                <a:latin typeface="Lucida Sans Unicode" panose="020B0602030504020204" pitchFamily="34" charset="0"/>
              </a:defRPr>
            </a:lvl1pPr>
            <a:lvl2pPr marL="742950" indent="-285750">
              <a:spcBef>
                <a:spcPts val="350"/>
              </a:spcBef>
              <a:buClr>
                <a:schemeClr val="accent1"/>
              </a:buClr>
              <a:buFont typeface="Verdana" panose="020B0604030504040204" pitchFamily="34" charset="0"/>
              <a:buChar char="◦"/>
              <a:defRPr sz="2500">
                <a:solidFill>
                  <a:schemeClr val="tx1"/>
                </a:solidFill>
                <a:latin typeface="Lucida Sans Unicode" panose="020B0602030504020204" pitchFamily="34" charset="0"/>
              </a:defRPr>
            </a:lvl2pPr>
            <a:lvl3pPr marL="1143000" indent="-228600">
              <a:spcBef>
                <a:spcPts val="388"/>
              </a:spcBef>
              <a:buClr>
                <a:schemeClr val="accent2"/>
              </a:buClr>
              <a:buSzPct val="100000"/>
              <a:buFont typeface="Wingdings 2" panose="05020102010507070707" pitchFamily="18" charset="2"/>
              <a:buChar char=""/>
              <a:defRPr sz="2300">
                <a:solidFill>
                  <a:schemeClr val="tx1"/>
                </a:solidFill>
                <a:latin typeface="Lucida Sans Unicode" panose="020B0602030504020204" pitchFamily="34" charset="0"/>
              </a:defRPr>
            </a:lvl3pPr>
            <a:lvl4pPr marL="1600200" indent="-228600">
              <a:spcBef>
                <a:spcPts val="388"/>
              </a:spcBef>
              <a:buClr>
                <a:schemeClr val="accent2"/>
              </a:buClr>
              <a:buFont typeface="Wingdings 2" panose="05020102010507070707" pitchFamily="18" charset="2"/>
              <a:buChar char=""/>
              <a:defRPr sz="2100">
                <a:solidFill>
                  <a:schemeClr val="tx1"/>
                </a:solidFill>
                <a:latin typeface="Lucida Sans Unicode" panose="020B0602030504020204" pitchFamily="34" charset="0"/>
              </a:defRPr>
            </a:lvl4pPr>
            <a:lvl5pPr marL="2057400" indent="-228600">
              <a:spcBef>
                <a:spcPts val="388"/>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defRPr/>
            </a:pPr>
            <a:endParaRPr lang="en-US" altLang="en-US" sz="2125">
              <a:latin typeface="Arial" panose="020B0604020202020204" pitchFamily="34" charset="0"/>
            </a:endParaRPr>
          </a:p>
        </p:txBody>
      </p:sp>
      <p:sp>
        <p:nvSpPr>
          <p:cNvPr id="13" name="Oval 571">
            <a:extLst>
              <a:ext uri="{FF2B5EF4-FFF2-40B4-BE49-F238E27FC236}">
                <a16:creationId xmlns:a16="http://schemas.microsoft.com/office/drawing/2014/main" id="{EA427676-D1A8-EE16-4430-0BEC1129C338}"/>
              </a:ext>
            </a:extLst>
          </p:cNvPr>
          <p:cNvSpPr>
            <a:spLocks noChangeArrowheads="1"/>
          </p:cNvSpPr>
          <p:nvPr/>
        </p:nvSpPr>
        <p:spPr bwMode="auto">
          <a:xfrm flipV="1">
            <a:off x="1784588" y="2265820"/>
            <a:ext cx="407151" cy="484343"/>
          </a:xfrm>
          <a:prstGeom prst="ellipse">
            <a:avLst/>
          </a:prstGeom>
          <a:noFill/>
          <a:ln w="38100">
            <a:solidFill>
              <a:srgbClr val="FF0000"/>
            </a:solidFill>
            <a:round/>
            <a:headEnd/>
            <a:tailEnd/>
          </a:ln>
        </p:spPr>
        <p:txBody>
          <a:bodyPr wrap="none" lIns="127279" tIns="63640" rIns="127279" bIns="63640" anchor="ctr"/>
          <a:lstStyle>
            <a:lvl1pPr>
              <a:spcBef>
                <a:spcPts val="438"/>
              </a:spcBef>
              <a:buClr>
                <a:schemeClr val="accent1"/>
              </a:buClr>
              <a:buSzPct val="68000"/>
              <a:buFont typeface="Wingdings 3" panose="05040102010807070707" pitchFamily="18" charset="2"/>
              <a:buChar char=""/>
              <a:defRPr sz="3000">
                <a:solidFill>
                  <a:schemeClr val="tx1"/>
                </a:solidFill>
                <a:latin typeface="Lucida Sans Unicode" panose="020B0602030504020204" pitchFamily="34" charset="0"/>
              </a:defRPr>
            </a:lvl1pPr>
            <a:lvl2pPr marL="742950" indent="-285750">
              <a:spcBef>
                <a:spcPts val="350"/>
              </a:spcBef>
              <a:buClr>
                <a:schemeClr val="accent1"/>
              </a:buClr>
              <a:buFont typeface="Verdana" panose="020B0604030504040204" pitchFamily="34" charset="0"/>
              <a:buChar char="◦"/>
              <a:defRPr sz="2500">
                <a:solidFill>
                  <a:schemeClr val="tx1"/>
                </a:solidFill>
                <a:latin typeface="Lucida Sans Unicode" panose="020B0602030504020204" pitchFamily="34" charset="0"/>
              </a:defRPr>
            </a:lvl2pPr>
            <a:lvl3pPr marL="1143000" indent="-228600">
              <a:spcBef>
                <a:spcPts val="388"/>
              </a:spcBef>
              <a:buClr>
                <a:schemeClr val="accent2"/>
              </a:buClr>
              <a:buSzPct val="100000"/>
              <a:buFont typeface="Wingdings 2" panose="05020102010507070707" pitchFamily="18" charset="2"/>
              <a:buChar char=""/>
              <a:defRPr sz="2300">
                <a:solidFill>
                  <a:schemeClr val="tx1"/>
                </a:solidFill>
                <a:latin typeface="Lucida Sans Unicode" panose="020B0602030504020204" pitchFamily="34" charset="0"/>
              </a:defRPr>
            </a:lvl3pPr>
            <a:lvl4pPr marL="1600200" indent="-228600">
              <a:spcBef>
                <a:spcPts val="388"/>
              </a:spcBef>
              <a:buClr>
                <a:schemeClr val="accent2"/>
              </a:buClr>
              <a:buFont typeface="Wingdings 2" panose="05020102010507070707" pitchFamily="18" charset="2"/>
              <a:buChar char=""/>
              <a:defRPr sz="2100">
                <a:solidFill>
                  <a:schemeClr val="tx1"/>
                </a:solidFill>
                <a:latin typeface="Lucida Sans Unicode" panose="020B0602030504020204" pitchFamily="34" charset="0"/>
              </a:defRPr>
            </a:lvl4pPr>
            <a:lvl5pPr marL="2057400" indent="-228600">
              <a:spcBef>
                <a:spcPts val="388"/>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88"/>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defRPr/>
            </a:pPr>
            <a:endParaRPr lang="en-US" altLang="en-US" sz="2125">
              <a:latin typeface="Arial" panose="020B0604020202020204" pitchFamily="34" charset="0"/>
            </a:endParaRPr>
          </a:p>
        </p:txBody>
      </p:sp>
      <p:sp>
        <p:nvSpPr>
          <p:cNvPr id="2" name="TextBox 1">
            <a:extLst>
              <a:ext uri="{FF2B5EF4-FFF2-40B4-BE49-F238E27FC236}">
                <a16:creationId xmlns:a16="http://schemas.microsoft.com/office/drawing/2014/main" id="{AA26E0AC-644F-00A0-9775-E8433FA4B12B}"/>
              </a:ext>
            </a:extLst>
          </p:cNvPr>
          <p:cNvSpPr txBox="1">
            <a:spLocks noChangeArrowheads="1"/>
          </p:cNvSpPr>
          <p:nvPr/>
        </p:nvSpPr>
        <p:spPr bwMode="auto">
          <a:xfrm>
            <a:off x="210471" y="4402985"/>
            <a:ext cx="11786194" cy="79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576">
                <a:solidFill>
                  <a:srgbClr val="FF0000"/>
                </a:solidFill>
                <a:latin typeface="Times New Roman" panose="02020603050405020304" pitchFamily="18" charset="0"/>
                <a:cs typeface="Times New Roman" panose="02020603050405020304" pitchFamily="18" charset="0"/>
              </a:rPr>
              <a:t>Dấu chấm, dấu phẩy, dấu hai chấm, dấu chấm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4482"/>
                                        </p:tgtEl>
                                        <p:attrNameLst>
                                          <p:attrName>style.visibility</p:attrName>
                                        </p:attrNameLst>
                                      </p:cBhvr>
                                      <p:to>
                                        <p:strVal val="visible"/>
                                      </p:to>
                                    </p:set>
                                    <p:animEffect transition="in" filter="circle(in)">
                                      <p:cBhvr>
                                        <p:cTn id="7" dur="2000"/>
                                        <p:tgtEl>
                                          <p:spTgt spid="104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nodeType="clickEffect">
                                  <p:stCondLst>
                                    <p:cond delay="0"/>
                                  </p:stCondLst>
                                  <p:childTnLst>
                                    <p:animEffect transition="out" filter="barn(inVertical)">
                                      <p:cBhvr>
                                        <p:cTn id="11" dur="500"/>
                                        <p:tgtEl>
                                          <p:spTgt spid="104482"/>
                                        </p:tgtEl>
                                      </p:cBhvr>
                                    </p:animEffect>
                                    <p:set>
                                      <p:cBhvr>
                                        <p:cTn id="12" dur="1" fill="hold">
                                          <p:stCondLst>
                                            <p:cond delay="499"/>
                                          </p:stCondLst>
                                        </p:cTn>
                                        <p:tgtEl>
                                          <p:spTgt spid="10448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Cái đẹp</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50292"/>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gạch ngang</a:t>
            </a:r>
          </a:p>
        </p:txBody>
      </p:sp>
    </p:spTree>
    <p:extLst>
      <p:ext uri="{BB962C8B-B14F-4D97-AF65-F5344CB8AC3E}">
        <p14:creationId xmlns:p14="http://schemas.microsoft.com/office/powerpoint/2010/main" val="2945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4583717" y="2167542"/>
            <a:ext cx="332014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Khám</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phá</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1. Tìm những câu có chứa dấu gạch ngang (dấu -) trong đoạn văn sau:</a:t>
            </a:r>
          </a:p>
        </p:txBody>
      </p:sp>
    </p:spTree>
    <p:extLst>
      <p:ext uri="{BB962C8B-B14F-4D97-AF65-F5344CB8AC3E}">
        <p14:creationId xmlns:p14="http://schemas.microsoft.com/office/powerpoint/2010/main" val="13942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9425" y="32249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c) Để quạt điện được bền, người dùng nên thực hiện các biện pháp sau đây:</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Trước khi đặt quạt, đặt quạt hơi chắc chắn để chân quạt tiếp xúc đều với nền. </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Khi điện đã vào quạt, tránh để cánh quạt bị vướng víu, quạt không quay được sẻ làm nóng chảy dây trong quạt.</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Hằng năm, tra dầu mỡ vào ổ trục, bộ phận điều khiển hướng quay của quạt, nhưng không nên tra quá nhiều, vì dầu mỡ sẻ chảy vào trong làm hỏng dây bên trong quạt.</a:t>
            </a:r>
          </a:p>
          <a:p>
            <a:pPr marL="342900" indent="-342900" algn="just">
              <a:spcBef>
                <a:spcPct val="50000"/>
              </a:spcBef>
              <a:buFontTx/>
              <a:buChar char="-"/>
            </a:pPr>
            <a:r>
              <a:rPr lang="en-US" altLang="en-US" sz="2300">
                <a:solidFill>
                  <a:srgbClr val="0000CC"/>
                </a:solidFill>
                <a:latin typeface="Times New Roman" panose="02020603050405020304" pitchFamily="18" charset="0"/>
                <a:cs typeface="Times New Roman" panose="02020603050405020304" pitchFamily="18" charset="0"/>
              </a:rPr>
              <a:t>Khi 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
        <p:nvSpPr>
          <p:cNvPr id="5" name="Text Box 5"/>
          <p:cNvSpPr txBox="1">
            <a:spLocks noChangeArrowheads="1"/>
          </p:cNvSpPr>
          <p:nvPr/>
        </p:nvSpPr>
        <p:spPr bwMode="auto">
          <a:xfrm>
            <a:off x="689426" y="1676518"/>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Cái đuôi dài - bộ phận khoẻ nhất của con vật kinh khủng dùng để tấn công - đã bị trói xếp vào bên mạng sườn. </a:t>
            </a:r>
            <a:r>
              <a:rPr lang="en-US" altLang="en-US" sz="240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000" b="1" i="1">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6" name="Text Box 6"/>
          <p:cNvSpPr txBox="1">
            <a:spLocks noChangeArrowheads="1"/>
          </p:cNvSpPr>
          <p:nvPr/>
        </p:nvSpPr>
        <p:spPr bwMode="auto">
          <a:xfrm>
            <a:off x="689429" y="306617"/>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tôi:</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Cháu con ai ?</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a:latin typeface="Times New Roman" panose="02020603050405020304" pitchFamily="18" charset="0"/>
                <a:cs typeface="Times New Roman" panose="02020603050405020304" pitchFamily="18" charset="0"/>
              </a:rPr>
              <a:t>DUY KHÁN</a:t>
            </a:r>
          </a:p>
        </p:txBody>
      </p:sp>
      <p:sp>
        <p:nvSpPr>
          <p:cNvPr id="7" name="Text Box 7"/>
          <p:cNvSpPr txBox="1">
            <a:spLocks noChangeArrowheads="1"/>
          </p:cNvSpPr>
          <p:nvPr/>
        </p:nvSpPr>
        <p:spPr bwMode="auto">
          <a:xfrm>
            <a:off x="3624943" y="17462"/>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  	Đọc các đoạn văn sau:</a:t>
            </a:r>
          </a:p>
        </p:txBody>
      </p:sp>
      <p:sp>
        <p:nvSpPr>
          <p:cNvPr id="8" name="Text Box 6"/>
          <p:cNvSpPr txBox="1">
            <a:spLocks noChangeArrowheads="1"/>
          </p:cNvSpPr>
          <p:nvPr/>
        </p:nvSpPr>
        <p:spPr bwMode="auto">
          <a:xfrm>
            <a:off x="689425" y="322664"/>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tôi:</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Cháu con ai ?</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a:latin typeface="Times New Roman" panose="02020603050405020304" pitchFamily="18" charset="0"/>
                <a:cs typeface="Times New Roman" panose="02020603050405020304" pitchFamily="18" charset="0"/>
              </a:rPr>
              <a:t>DUY KHÁN</a:t>
            </a:r>
          </a:p>
        </p:txBody>
      </p:sp>
      <p:sp>
        <p:nvSpPr>
          <p:cNvPr id="9" name="Text Box 5"/>
          <p:cNvSpPr txBox="1">
            <a:spLocks noChangeArrowheads="1"/>
          </p:cNvSpPr>
          <p:nvPr/>
        </p:nvSpPr>
        <p:spPr bwMode="auto">
          <a:xfrm>
            <a:off x="689425" y="1665825"/>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a:t>
            </a:r>
            <a:r>
              <a:rPr lang="en-US" altLang="en-US" sz="2300" u="sng">
                <a:solidFill>
                  <a:srgbClr val="FF0000"/>
                </a:solidFill>
                <a:latin typeface="Times New Roman" panose="02020603050405020304" pitchFamily="18" charset="0"/>
                <a:cs typeface="Times New Roman" panose="02020603050405020304" pitchFamily="18" charset="0"/>
              </a:rPr>
              <a:t>Cái đuôi dài - bộ phận khoẻ nhất của con vật kinh khủng dùng để tấn công - đã bị trói xếp vào bên mạng sườn. </a:t>
            </a: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000" b="1" i="1">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10" name="Text Box 2"/>
          <p:cNvSpPr txBox="1">
            <a:spLocks noChangeArrowheads="1"/>
          </p:cNvSpPr>
          <p:nvPr/>
        </p:nvSpPr>
        <p:spPr bwMode="auto">
          <a:xfrm>
            <a:off x="689424" y="32198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c) Để quạt điện được bền, người dùng nên thực hiện các biện pháp sau đây:</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Trước khi đặt quạt, đặt quạt hơi chắc chắn để chân quạt tiếp xúc đều với nền. </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Khi điện đã vào quạt, tránh để cánh quạt bị vướng víu, quạt không quay được sẻ làm nóng chảy dây trong quạt.</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Hằng năm, tra dầu mỡ vào ổ trục, bộ phận điều khiển hướng quay của quạt, nhưng không nên tra quá nhiều, vì dầu mỡ sẻ chảy vào trong làm hỏng dây bên trong quạt.</a:t>
            </a:r>
          </a:p>
          <a:p>
            <a:pPr marL="342900" indent="-342900" algn="just">
              <a:spcBef>
                <a:spcPct val="50000"/>
              </a:spcBef>
              <a:buFontTx/>
              <a:buChar char="-"/>
            </a:pPr>
            <a:r>
              <a:rPr lang="en-US" altLang="en-US" sz="2300" u="sng">
                <a:solidFill>
                  <a:srgbClr val="FF0000"/>
                </a:solidFill>
                <a:latin typeface="Times New Roman" panose="02020603050405020304" pitchFamily="18" charset="0"/>
                <a:cs typeface="Times New Roman" panose="02020603050405020304" pitchFamily="18" charset="0"/>
              </a:rPr>
              <a:t>Khi 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Tree>
    <p:extLst>
      <p:ext uri="{BB962C8B-B14F-4D97-AF65-F5344CB8AC3E}">
        <p14:creationId xmlns:p14="http://schemas.microsoft.com/office/powerpoint/2010/main" val="39256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84453916"/>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2345</TotalTime>
  <Words>1966</Words>
  <Application>Microsoft Office PowerPoint</Application>
  <PresentationFormat>Widescreen</PresentationFormat>
  <Paragraphs>137</Paragraphs>
  <Slides>31</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Garamond</vt:lpstr>
      <vt:lpstr>Times New Roman</vt:lpstr>
      <vt:lpstr>Wingdings</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330</cp:revision>
  <dcterms:created xsi:type="dcterms:W3CDTF">2021-08-04T18:52:07Z</dcterms:created>
  <dcterms:modified xsi:type="dcterms:W3CDTF">2023-02-19T14:10:31Z</dcterms:modified>
</cp:coreProperties>
</file>