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7" r:id="rId13"/>
    <p:sldId id="279" r:id="rId14"/>
    <p:sldId id="259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58" r:id="rId24"/>
    <p:sldId id="278" r:id="rId25"/>
  </p:sldIdLst>
  <p:sldSz cx="12192000" cy="6858000"/>
  <p:notesSz cx="6858000" cy="9144000"/>
  <p:embeddedFontLst>
    <p:embeddedFont>
      <p:font typeface="微软雅黑" panose="020B0503020204020204" pitchFamily="34" charset="-122"/>
      <p:regular r:id="rId27"/>
      <p:bold r:id="rId28"/>
    </p:embeddedFont>
    <p:embeddedFont>
      <p:font typeface="等线" panose="020B0604020202020204" charset="-122"/>
      <p:regular r:id="rId29"/>
      <p:bold r:id="rId30"/>
    </p:embeddedFont>
    <p:embeddedFont>
      <p:font typeface="UTM Kabel KT" panose="02040603050506020204" pitchFamily="18" charset="0"/>
      <p:regular r:id="rId31"/>
    </p:embeddedFont>
    <p:embeddedFont>
      <p:font typeface="等线 Light" panose="020B0604020202020204" charset="-122"/>
      <p:regular r:id="rId32"/>
    </p:embeddedFont>
  </p:embeddedFontLst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338"/>
    <a:srgbClr val="FDC21C"/>
    <a:srgbClr val="FF6600"/>
    <a:srgbClr val="C47C3C"/>
    <a:srgbClr val="CD0F05"/>
    <a:srgbClr val="2A582B"/>
    <a:srgbClr val="754728"/>
    <a:srgbClr val="FFFF99"/>
    <a:srgbClr val="66FF99"/>
    <a:srgbClr val="DD76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2" autoAdjust="0"/>
    <p:restoredTop sz="88000" autoAdjust="0"/>
  </p:normalViewPr>
  <p:slideViewPr>
    <p:cSldViewPr snapToGrid="0">
      <p:cViewPr varScale="1">
        <p:scale>
          <a:sx n="71" d="100"/>
          <a:sy n="71" d="100"/>
        </p:scale>
        <p:origin x="1038" y="4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35E726-90AA-4BF1-A9AA-093B6495BB6B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E5429-E793-4A47-A19A-B1BFB4B428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525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680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603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1533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765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044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0518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4235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460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399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56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333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021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2722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7291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67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1E5429-E793-4A47-A19A-B1BFB4B428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1346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11.png"/><Relationship Id="rId7" Type="http://schemas.openxmlformats.org/officeDocument/2006/relationships/image" Target="../media/image7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11" Type="http://schemas.openxmlformats.org/officeDocument/2006/relationships/image" Target="../media/image4.png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12.svg"/><Relationship Id="rId9" Type="http://schemas.openxmlformats.org/officeDocument/2006/relationships/image" Target="../media/image9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墙壁, 建筑物&#10;&#10;已生成极高可信度的说明">
            <a:extLst>
              <a:ext uri="{FF2B5EF4-FFF2-40B4-BE49-F238E27FC236}">
                <a16:creationId xmlns:a16="http://schemas.microsoft.com/office/drawing/2014/main" id="{EE39F172-DC72-46BE-A65E-38C8A5BE34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B41AE64D-1A87-4098-8A0D-711759941644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0" name="图片 9" descr="图片包含 墙壁, 建筑物&#10;&#10;已生成极高可信度的说明">
              <a:extLst>
                <a:ext uri="{FF2B5EF4-FFF2-40B4-BE49-F238E27FC236}">
                  <a16:creationId xmlns:a16="http://schemas.microsoft.com/office/drawing/2014/main" id="{CDCD37D6-F95F-43E7-8672-5A728C12CB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3DD8C9F9-D2D5-4B35-B042-211F3A8BFC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61227" y="0"/>
              <a:ext cx="6907046" cy="6858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9F5FBBE7-D617-4F2A-B7B3-DBB7702C92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r="31049"/>
            <a:stretch/>
          </p:blipFill>
          <p:spPr>
            <a:xfrm>
              <a:off x="7429500" y="0"/>
              <a:ext cx="4762500" cy="685800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F3AAE39-C2F0-4932-990F-FA1936040356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675C10-5479-41CE-9A71-08BA996851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40649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E94DD-EE39-4252-A223-AF801AFA3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D8C562D-2CF2-48E2-BCE4-3EB8FA7722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82B25E-0DCD-43D2-B3F1-D540DBEFC1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73C5F01-65F8-4537-AD04-BB0AB4C343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92AB0-A8CA-47F0-BE57-1AFD0973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D401DDC-3D8D-48F1-B889-CF2CD4EC7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3DDF3E-2868-47A7-ADD6-9AE5388AD3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782511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D487E9-BBB5-4617-B09B-73A5AFF5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9EF960E-F1EF-4324-AFF1-EDABAA04F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8CC3F3-536E-4958-964A-5E71E9B969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11847B9-BA00-493D-B9C1-B3375C9FD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EE114A1-41C5-4879-8AD3-8D7307270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99BA60-71C2-4345-8785-D233E69CA7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004857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34DEEAC-D3CF-4C68-8E47-71F9233842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C09CF64-74F5-4DB5-9A35-7E34C71105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F5FF008-FDDC-4242-AF85-CFDC9E20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008D9C3-4C43-47AD-AEDD-D94F7777B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09471C-B20A-4A77-A869-1D8341A9B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C2FF420-7A18-4BC6-9D37-E80FC53DF3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05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45519" y="5179221"/>
            <a:ext cx="971254" cy="1678779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562975" y="5254713"/>
            <a:ext cx="1451398" cy="172207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72658" y="5179221"/>
            <a:ext cx="1146431" cy="1678779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014373" y="4815317"/>
            <a:ext cx="705600" cy="2172500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4989714" y="4501785"/>
            <a:ext cx="865463" cy="2475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803073" y="5060436"/>
            <a:ext cx="1389150" cy="219450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618896" y="5593574"/>
            <a:ext cx="944589" cy="1383211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16796" y="5737063"/>
            <a:ext cx="1054161" cy="1250754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082832" y="5424143"/>
            <a:ext cx="1451398" cy="1722072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4230" y="5186062"/>
            <a:ext cx="1146431" cy="16787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4835" y="5318296"/>
            <a:ext cx="1146431" cy="1678779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59804" y="5739285"/>
            <a:ext cx="865463" cy="2475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1249455" y="5314096"/>
            <a:ext cx="865463" cy="247500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884212" y="5363643"/>
            <a:ext cx="705600" cy="217250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10278710" y="5857364"/>
            <a:ext cx="971254" cy="1678779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152973" y="5908278"/>
            <a:ext cx="1389150" cy="21945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5B37AA9-807C-4245-B9C6-22501BD819E4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4E5E23-098E-47A1-BD37-0E1C99CE0BB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613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墙壁, 建筑物&#10;&#10;已生成极高可信度的说明">
            <a:extLst>
              <a:ext uri="{FF2B5EF4-FFF2-40B4-BE49-F238E27FC236}">
                <a16:creationId xmlns:a16="http://schemas.microsoft.com/office/drawing/2014/main" id="{59BE5EE5-90CA-4AFA-B293-5D74115602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图形 1">
            <a:extLst>
              <a:ext uri="{FF2B5EF4-FFF2-40B4-BE49-F238E27FC236}">
                <a16:creationId xmlns:a16="http://schemas.microsoft.com/office/drawing/2014/main" id="{3770EE04-F747-41BD-9530-E400987CD3B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65463" y="393025"/>
            <a:ext cx="10325051" cy="615300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F6EBE88-B2D0-4B62-A9AB-4D27960B0C39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>
            <a:off x="1307059" y="5581598"/>
            <a:ext cx="738460" cy="127640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9F7B5A16-C212-4899-B05E-DF550485681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4739991" y="5651897"/>
            <a:ext cx="1103521" cy="130931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901E514-B334-4032-AF1E-D055344B775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2809512" y="5683840"/>
            <a:ext cx="871649" cy="127640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CFACD2AE-0660-4DCD-BFB0-DA6699E8636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6477894" y="5336031"/>
            <a:ext cx="536479" cy="165178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DF036DE1-801A-4E07-A21D-F4D9812C206C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4331689" y="5095003"/>
            <a:ext cx="658025" cy="188178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5B8ED495-94EF-461E-84FE-B0D1E189A09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1746880" y="5586422"/>
            <a:ext cx="1056193" cy="1668513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61D03456-6AFE-40AB-AD27-2AB2006AB86A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6900711" y="5925108"/>
            <a:ext cx="718186" cy="1051677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2F0DE58B-E7FC-47AD-991C-0C3EAD29F0D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flipH="1">
            <a:off x="315301" y="6036849"/>
            <a:ext cx="801495" cy="95096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30384795-8688-4FCE-8C2D-D756724F1A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79311" y="5836895"/>
            <a:ext cx="1103521" cy="1309319"/>
          </a:xfrm>
          <a:prstGeom prst="rect">
            <a:avLst/>
          </a:prstGeom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0C730859-4347-47A0-9F36-5E98436FDAF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8662581" y="5588439"/>
            <a:ext cx="871649" cy="1276402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70F41579-08E6-43EE-9882-2DF1CF3BA51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flipH="1">
            <a:off x="10856343" y="5920670"/>
            <a:ext cx="871649" cy="1276402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F65E0C02-057C-440C-9B11-2E356B90AB5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flipH="1">
            <a:off x="820828" y="5479787"/>
            <a:ext cx="658025" cy="1881782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A6CBC5EA-01FA-465F-8D93-6F946BA1483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405599" y="5369243"/>
            <a:ext cx="658025" cy="1881782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B73B5BC2-C6A0-4C88-8054-84BC37EF106C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 flipH="1">
            <a:off x="2347733" y="5884357"/>
            <a:ext cx="536479" cy="165178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26FDD8F-9A65-468C-9DDA-972A180CFE1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40250" y="6259741"/>
            <a:ext cx="738460" cy="1276402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EC84D6B-E0EF-441C-9DDA-B9EBE22F9320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 flipH="1">
            <a:off x="8225713" y="5836895"/>
            <a:ext cx="1056193" cy="166851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ED1AF75-4930-4302-93D8-1BDEEE4FF83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648755" y="5695696"/>
            <a:ext cx="658025" cy="188178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8C3AFF3D-B604-4E6D-BE5B-A5C3078B2C0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640242" y="6006788"/>
            <a:ext cx="738460" cy="1276402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119C9A93-CE4B-4EBF-A68C-20A7A328A2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795177" y="5884357"/>
            <a:ext cx="871649" cy="1276402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BDDDAB9E-0ED3-47C1-8B34-C6B37077734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420893" y="5986599"/>
            <a:ext cx="738460" cy="1276402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48673349-D8FC-4053-86E9-409894AE3697}"/>
              </a:ext>
            </a:extLst>
          </p:cNvPr>
          <p:cNvSpPr/>
          <p:nvPr userDrawn="1"/>
        </p:nvSpPr>
        <p:spPr>
          <a:xfrm rot="16200000">
            <a:off x="11569394" y="222497"/>
            <a:ext cx="84510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La Xanh" panose="03020702040502020203" pitchFamily="66" charset="0"/>
              </a:rPr>
              <a:t>KTUTS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C72FEF1-9EC0-484D-BADF-907AF87F69C6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17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B7D5EA-3633-4F83-AEAE-DC8F3B75C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2BCAE93-A1FB-4406-B94B-198B99A5A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3FEDB-7E12-4B30-B33A-25CB7323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FC6A3B-1662-4A2A-BDED-D5E4BCF7B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5956C92-5C6C-4075-BCAA-488B77757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FC0C7F-363A-4A35-A5CC-E6810124CB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47481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37FDFF-4C87-4DD9-8B14-20A0ED968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2A3E37-AD43-463B-9DB1-7313B88375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0B481F4-9D45-4BD3-BD86-FB1E7B336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AFC2E5C-9904-4983-83FA-086F9395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F185BE9-5CF1-45EF-AD91-526093A6B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108F3DC-960C-4446-B4A6-3F216F97D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EFD931F-FE85-47F1-8790-1E6E38E73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97818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B61F40-DCA2-4C49-ABB0-2A34FAE4BD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19D4CA6-E164-499B-8E60-0FD53A58E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179BCAF-EA06-4053-8447-37062BA1DE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0DFD309-A258-45B1-BABD-52A43C8245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F16DFEB-32F3-4473-BD2D-D6D7665DEF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7CFF1B4-A4F9-4BDD-A3CE-03B62A0475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B27DE79-3750-4E64-9350-483E1BEFD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6B1101E-3AFB-4F14-9FCD-B657820F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957371-6EBB-4C6E-867E-10783A4F26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809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35B1DC-3541-46B9-A4D8-A210F98E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07119F9-9111-4BBD-8C7B-6DEEFFCBBA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65FF9EB-7785-48C5-8453-0D101B16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ECB6C74-9E2C-4D8B-A37B-847A3E1E2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C6198B-4AEA-4271-BD92-8FF042D71F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9995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B7A4B66-392A-4434-82BC-5779EC969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27C73E-1AC4-445F-AFF1-08A259E14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8FDF16E-AC83-4FDB-8367-28F47FDB6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1459D6-FABE-41C8-ADB2-AB03639254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2572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4AD889-B562-4DAB-B264-A276C0C9F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84FFE0A-6F8E-4F75-9EC9-023C8FDE2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71251F6-710E-4798-A109-F1B2B95287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95453D3-3CD9-4312-BA73-3C68C4C365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F2F83D-6B34-4C57-AA6B-8CA050E59B73}" type="datetimeFigureOut">
              <a:rPr lang="zh-CN" altLang="en-US" smtClean="0"/>
              <a:t>2023/2/17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F4DCA7-979C-47A1-B667-E0DDA4E3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D658FAC-BDF4-4946-84CA-AD337ED6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78A702-190D-4B5E-8934-6E5E8642D62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CCDD47-CAB7-41DA-B426-868FB35A8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9525"/>
            <a:ext cx="1181100" cy="47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34798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8E69F3B9-FF47-4769-85BB-A8959490F4C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996924" y="20078700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376B5B2A-740E-426B-AC64-CBF55876202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" y="9301699"/>
            <a:ext cx="1881378" cy="1625303"/>
          </a:xfrm>
          <a:prstGeom prst="rect">
            <a:avLst/>
          </a:prstGeom>
        </p:spPr>
      </p:pic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D8D3C8AB-F09E-4480-8EEC-62105C771D8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0" y="-12382500"/>
            <a:ext cx="1881378" cy="1625303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id="{C8A2ACD4-D753-4B85-831E-E3EDC8986AE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21995" y="-12334095"/>
            <a:ext cx="1881378" cy="162530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A273F7-49BF-4338-93A9-49EC2D41D88E}"/>
              </a:ext>
            </a:extLst>
          </p:cNvPr>
          <p:cNvSpPr txBox="1"/>
          <p:nvPr userDrawn="1"/>
        </p:nvSpPr>
        <p:spPr>
          <a:xfrm>
            <a:off x="1991475" y="9757121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Liên hệ page:</a:t>
            </a: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https://www.facebook.com/teamKTUTS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Đây là sản phẩm của nhóm KTUTS. Mọi chi tiết vui lòng liên hệ page hoặc SĐT: 0922 645 654</a:t>
            </a:r>
          </a:p>
        </p:txBody>
      </p:sp>
      <p:pic>
        <p:nvPicPr>
          <p:cNvPr id="22" name="Picture 21" descr="A picture containing diagram&#10;&#10;Description automatically generated">
            <a:extLst>
              <a:ext uri="{FF2B5EF4-FFF2-40B4-BE49-F238E27FC236}">
                <a16:creationId xmlns:a16="http://schemas.microsoft.com/office/drawing/2014/main" id="{071BDE1A-2EA5-4007-B619-7D1241965AA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8400" y="20383500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50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emf"/><Relationship Id="rId5" Type="http://schemas.openxmlformats.org/officeDocument/2006/relationships/image" Target="../media/image5.emf"/><Relationship Id="rId4" Type="http://schemas.openxmlformats.org/officeDocument/2006/relationships/image" Target="../media/image2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4.emf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svg"/><Relationship Id="rId5" Type="http://schemas.openxmlformats.org/officeDocument/2006/relationships/image" Target="../media/image22.png"/><Relationship Id="rId4" Type="http://schemas.openxmlformats.org/officeDocument/2006/relationships/image" Target="../media/image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50E2E4-8ACB-41EF-887B-C32C53B45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44" y="802876"/>
            <a:ext cx="7632854" cy="458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33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725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KHÁM PHÁ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740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0917" y="796308"/>
            <a:ext cx="10098742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US" sz="3200" dirty="0" smtClean="0"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Hiểu nội dung, ý nghĩa của truyện.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b="1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Kể được những câu chuyện được nghe, được đọc về người có tài.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chuyện phải có cốt chuyện, nhân vật, hoạt động, ý nghĩa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Biết nhận xét, đánh giá, lời kể của các bạn theo tiêu chí đánh giá, trao đổi với bạn về ý nghĩa truyện</a:t>
            </a:r>
            <a:r>
              <a:rPr lang="vi-VN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76917" y="574770"/>
            <a:ext cx="4531659" cy="685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481439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形 3">
            <a:extLst>
              <a:ext uri="{FF2B5EF4-FFF2-40B4-BE49-F238E27FC236}">
                <a16:creationId xmlns:a16="http://schemas.microsoft.com/office/drawing/2014/main" id="{5AD7BA00-4423-464E-9323-D5B79B527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90500" y="1181099"/>
            <a:ext cx="11506200" cy="35505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6">
            <a:extLst>
              <a:ext uri="{FF2B5EF4-FFF2-40B4-BE49-F238E27FC236}">
                <a16:creationId xmlns:a16="http://schemas.microsoft.com/office/drawing/2014/main" id="{4FD59695-7C0C-4587-A8D0-FD5713E96B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9933">
            <a:off x="10808758" y="2793279"/>
            <a:ext cx="948438" cy="1639342"/>
          </a:xfrm>
          <a:prstGeom prst="rect">
            <a:avLst/>
          </a:prstGeom>
        </p:spPr>
      </p:pic>
      <p:pic>
        <p:nvPicPr>
          <p:cNvPr id="6" name="图片 8">
            <a:extLst>
              <a:ext uri="{FF2B5EF4-FFF2-40B4-BE49-F238E27FC236}">
                <a16:creationId xmlns:a16="http://schemas.microsoft.com/office/drawing/2014/main" id="{FCEB61C3-1EDA-4D70-822C-E0A017A41E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0065" y="0"/>
            <a:ext cx="1406757" cy="1616765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374DB00-6662-49EC-AE07-EACEBAF6B925}"/>
              </a:ext>
            </a:extLst>
          </p:cNvPr>
          <p:cNvCxnSpPr>
            <a:cxnSpLocks/>
          </p:cNvCxnSpPr>
          <p:nvPr/>
        </p:nvCxnSpPr>
        <p:spPr>
          <a:xfrm>
            <a:off x="943428" y="2888344"/>
            <a:ext cx="1988458" cy="2449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BFA1C9-AA83-4B6D-AC82-D775C2018842}"/>
              </a:ext>
            </a:extLst>
          </p:cNvPr>
          <p:cNvCxnSpPr>
            <a:cxnSpLocks/>
          </p:cNvCxnSpPr>
          <p:nvPr/>
        </p:nvCxnSpPr>
        <p:spPr>
          <a:xfrm flipV="1">
            <a:off x="8450389" y="2278743"/>
            <a:ext cx="2260424" cy="1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2DD179F4-9374-4473-BAE1-E49A7B274271}"/>
              </a:ext>
            </a:extLst>
          </p:cNvPr>
          <p:cNvSpPr/>
          <p:nvPr/>
        </p:nvSpPr>
        <p:spPr>
          <a:xfrm>
            <a:off x="3048000" y="2409371"/>
            <a:ext cx="7390847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109E061-145F-4247-8553-C96820880A4D}"/>
              </a:ext>
            </a:extLst>
          </p:cNvPr>
          <p:cNvSpPr/>
          <p:nvPr/>
        </p:nvSpPr>
        <p:spPr>
          <a:xfrm>
            <a:off x="943428" y="2956377"/>
            <a:ext cx="8548915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3E97B7-B539-48BE-A491-C52696BF613D}"/>
              </a:ext>
            </a:extLst>
          </p:cNvPr>
          <p:cNvSpPr/>
          <p:nvPr/>
        </p:nvSpPr>
        <p:spPr>
          <a:xfrm>
            <a:off x="898615" y="3571454"/>
            <a:ext cx="4370072" cy="531314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矩形 4">
            <a:extLst>
              <a:ext uri="{FF2B5EF4-FFF2-40B4-BE49-F238E27FC236}">
                <a16:creationId xmlns:a16="http://schemas.microsoft.com/office/drawing/2014/main" id="{AA28B912-55D3-4E1C-ACB5-0B4327DE1492}"/>
              </a:ext>
            </a:extLst>
          </p:cNvPr>
          <p:cNvSpPr/>
          <p:nvPr/>
        </p:nvSpPr>
        <p:spPr>
          <a:xfrm>
            <a:off x="943428" y="1611072"/>
            <a:ext cx="10384363" cy="2554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altLang="zh-CN" sz="4000" b="1" u="sng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Đề bài</a:t>
            </a:r>
            <a:r>
              <a:rPr lang="vi-VN" altLang="zh-CN" sz="4000" b="1">
                <a:solidFill>
                  <a:srgbClr val="FFC000"/>
                </a:solidFill>
                <a:latin typeface="+mj-lt"/>
                <a:ea typeface="微软雅黑" panose="020B0503020204020204" pitchFamily="34" charset="-122"/>
              </a:rPr>
              <a:t>: </a:t>
            </a: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Kể một câu chuyện em đã được nghe, được đọc ca ngợi cái đẹp cái hay, phản ánh cuộc đấu tranh giữa cái đẹp với cái xấu, </a:t>
            </a:r>
            <a: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/>
            </a:r>
            <a:br>
              <a:rPr lang="en-US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</a:br>
            <a:r>
              <a:rPr lang="vi-VN" altLang="zh-CN" sz="4000" b="1">
                <a:solidFill>
                  <a:srgbClr val="DD7621"/>
                </a:solidFill>
                <a:latin typeface="+mj-lt"/>
                <a:ea typeface="微软雅黑" panose="020B0503020204020204" pitchFamily="34" charset="-122"/>
              </a:rPr>
              <a:t>cái thiện với cái ác.</a:t>
            </a:r>
            <a:endParaRPr lang="zh-CN" altLang="en-US" sz="4000" b="1" dirty="0">
              <a:solidFill>
                <a:srgbClr val="DD7621"/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8898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7" presetID="2" presetClass="entr" presetSubtype="6" accel="74000" fill="hold" grpId="0" nodeType="after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45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 animBg="1"/>
          <p:bldP spid="19" grpId="0" animBg="1"/>
          <p:bldP spid="20" grpId="0" animBg="1"/>
          <p:bldP spid="21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6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Những truyện nói về cái đẹp: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vẻ đẹp tự nhiên: Chim họa mi (An-đéc-xen).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Ca ngợi những cô gái đẹp người đẹp nết: </a:t>
            </a:r>
            <a:b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Cô bé Lọ Lem (Truyện cổ Grim).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Giáo dục quan niệm về cái đẹp: </a:t>
            </a:r>
            <a:b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 vịt xấu xí (An-đéc-xen).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748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Những người tốt bị người xấu ghen ghét, hãm hại đã vượt qua thử thách, hưởng hạnh phúc: Tấm Cám, Sọ Dừa (Truyện dân gian Việt Nam).</a:t>
            </a:r>
          </a:p>
        </p:txBody>
      </p:sp>
    </p:spTree>
    <p:extLst>
      <p:ext uri="{BB962C8B-B14F-4D97-AF65-F5344CB8AC3E}">
        <p14:creationId xmlns:p14="http://schemas.microsoft.com/office/powerpoint/2010/main" val="392248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thật thà hưởng hạnh phúc, người tham lam bị trừng trị: Cây khế (Truyện dân gian Việt Nam).</a:t>
            </a:r>
          </a:p>
          <a:p>
            <a:pPr algn="just"/>
            <a:r>
              <a:rPr lang="en-US" altLang="zh-CN" sz="3600">
                <a:solidFill>
                  <a:srgbClr val="FF66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Người nghèo đấu trí thắng người giàu hay có quyền thế: Cây tre trăm đốt (Truyện dân gian Việt Nam).</a:t>
            </a:r>
            <a:endParaRPr lang="zh-CN" altLang="en-US" sz="3600" dirty="0">
              <a:solidFill>
                <a:srgbClr val="FF66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071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>
            <a:extLst>
              <a:ext uri="{FF2B5EF4-FFF2-40B4-BE49-F238E27FC236}">
                <a16:creationId xmlns:a16="http://schemas.microsoft.com/office/drawing/2014/main" id="{2D2D38A0-6543-4006-89ED-B2CC7026392B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" name="图形 1">
              <a:extLst>
                <a:ext uri="{FF2B5EF4-FFF2-40B4-BE49-F238E27FC236}">
                  <a16:creationId xmlns:a16="http://schemas.microsoft.com/office/drawing/2014/main" id="{55BAD60A-68E3-42C3-9374-491CB99E82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35B43AC-6CAF-43BC-9AB9-497BC93178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B0B74187-B007-4251-ACE5-EF9764F597D4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GỢI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D6A98E22-CD47-41FD-8E18-482B91782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7" name="矩形 4">
            <a:extLst>
              <a:ext uri="{FF2B5EF4-FFF2-40B4-BE49-F238E27FC236}">
                <a16:creationId xmlns:a16="http://schemas.microsoft.com/office/drawing/2014/main" id="{61291FD1-8D35-4C85-B6F6-5DD382F6E3D7}"/>
              </a:ext>
            </a:extLst>
          </p:cNvPr>
          <p:cNvSpPr/>
          <p:nvPr/>
        </p:nvSpPr>
        <p:spPr>
          <a:xfrm>
            <a:off x="1636032" y="1443841"/>
            <a:ext cx="86214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Những truyện nói về cuộc đấu tranh giữa cái đẹp với cái xấu, cái thiện với cái ác:</a:t>
            </a:r>
          </a:p>
          <a:p>
            <a:pPr algn="just"/>
            <a:r>
              <a:rPr lang="en-US" altLang="zh-CN" sz="3600">
                <a:solidFill>
                  <a:srgbClr val="CD0F0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 Con vật yếu thắng con vật mạnh mà ác: Trâu đoàn kết giết hổ (Truyện dân gian Việt Nam), Gà Trống và Cáo (Truyện ngụ ngôn La Phông-ten), ...</a:t>
            </a:r>
          </a:p>
        </p:txBody>
      </p:sp>
    </p:spTree>
    <p:extLst>
      <p:ext uri="{BB962C8B-B14F-4D97-AF65-F5344CB8AC3E}">
        <p14:creationId xmlns:p14="http://schemas.microsoft.com/office/powerpoint/2010/main" val="2219587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 p14:presetBounceEnd="4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11" dur="500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" fill="hold">
                          <p:stCondLst>
                            <p:cond delay="indefinite"/>
                          </p:stCondLst>
                          <p:childTnLst>
                            <p:par>
                              <p:cTn id="1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" presetID="2" presetClass="entr" presetSubtype="2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52401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LUYỆN TẬP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455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2979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280954">
            <a:off x="403962" y="4352124"/>
            <a:ext cx="1777800" cy="2109347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819452" flipH="1">
            <a:off x="10628452" y="36805"/>
            <a:ext cx="1682653" cy="1996456"/>
          </a:xfrm>
          <a:prstGeom prst="rect">
            <a:avLst/>
          </a:prstGeom>
        </p:spPr>
      </p:pic>
      <p:grpSp>
        <p:nvGrpSpPr>
          <p:cNvPr id="28" name="组合 9">
            <a:extLst>
              <a:ext uri="{FF2B5EF4-FFF2-40B4-BE49-F238E27FC236}">
                <a16:creationId xmlns:a16="http://schemas.microsoft.com/office/drawing/2014/main" id="{429F1176-A8F9-4F6E-96BE-B93B92501D2D}"/>
              </a:ext>
            </a:extLst>
          </p:cNvPr>
          <p:cNvGrpSpPr/>
          <p:nvPr/>
        </p:nvGrpSpPr>
        <p:grpSpPr>
          <a:xfrm>
            <a:off x="4064069" y="320220"/>
            <a:ext cx="3688419" cy="1142449"/>
            <a:chOff x="4064069" y="320220"/>
            <a:chExt cx="3688419" cy="1142449"/>
          </a:xfrm>
        </p:grpSpPr>
        <p:pic>
          <p:nvPicPr>
            <p:cNvPr id="29" name="图形 1">
              <a:extLst>
                <a:ext uri="{FF2B5EF4-FFF2-40B4-BE49-F238E27FC236}">
                  <a16:creationId xmlns:a16="http://schemas.microsoft.com/office/drawing/2014/main" id="{6AFCB3B5-BFAC-484B-9F98-496BFA7296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4431619" y="320220"/>
              <a:ext cx="2985182" cy="103390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0" name="图片 2">
              <a:extLst>
                <a:ext uri="{FF2B5EF4-FFF2-40B4-BE49-F238E27FC236}">
                  <a16:creationId xmlns:a16="http://schemas.microsoft.com/office/drawing/2014/main" id="{01C9EE27-8516-4390-90DE-F673F4FA7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64069" y="334402"/>
              <a:ext cx="589959" cy="1019723"/>
            </a:xfrm>
            <a:prstGeom prst="rect">
              <a:avLst/>
            </a:prstGeom>
          </p:spPr>
        </p:pic>
        <p:sp>
          <p:nvSpPr>
            <p:cNvPr id="31" name="文本框 4">
              <a:extLst>
                <a:ext uri="{FF2B5EF4-FFF2-40B4-BE49-F238E27FC236}">
                  <a16:creationId xmlns:a16="http://schemas.microsoft.com/office/drawing/2014/main" id="{8A1F42C1-31CC-4982-9F3D-A3CED69697B2}"/>
                </a:ext>
              </a:extLst>
            </p:cNvPr>
            <p:cNvSpPr txBox="1"/>
            <p:nvPr/>
          </p:nvSpPr>
          <p:spPr>
            <a:xfrm>
              <a:off x="4617468" y="428764"/>
              <a:ext cx="26586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L</a:t>
              </a:r>
              <a:r>
                <a:rPr lang="vi-VN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Ư</a:t>
              </a:r>
              <a:r>
                <a:rPr lang="en-US" altLang="zh-CN" sz="4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U Ý</a:t>
              </a:r>
              <a:endParaRPr lang="zh-CN" altLang="en-US" sz="48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  <p:pic>
          <p:nvPicPr>
            <p:cNvPr id="32" name="图片 5">
              <a:extLst>
                <a:ext uri="{FF2B5EF4-FFF2-40B4-BE49-F238E27FC236}">
                  <a16:creationId xmlns:a16="http://schemas.microsoft.com/office/drawing/2014/main" id="{5248A9F9-7513-4B0E-AC6B-870ADFA8781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45120" y="764630"/>
              <a:ext cx="607368" cy="698039"/>
            </a:xfrm>
            <a:prstGeom prst="rect">
              <a:avLst/>
            </a:prstGeom>
          </p:spPr>
        </p:pic>
      </p:grpSp>
      <p:sp>
        <p:nvSpPr>
          <p:cNvPr id="33" name="矩形 4">
            <a:extLst>
              <a:ext uri="{FF2B5EF4-FFF2-40B4-BE49-F238E27FC236}">
                <a16:creationId xmlns:a16="http://schemas.microsoft.com/office/drawing/2014/main" id="{0BD66F27-EF07-4BFF-9F64-5F253DC5B750}"/>
              </a:ext>
            </a:extLst>
          </p:cNvPr>
          <p:cNvSpPr/>
          <p:nvPr/>
        </p:nvSpPr>
        <p:spPr>
          <a:xfrm>
            <a:off x="1885413" y="1603569"/>
            <a:ext cx="9198223" cy="2960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đúng yêu cầu đề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Kết hợp điệu bộ, cử chỉ trong khi kể chuyện.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Thảo luận với bạn về ý nghĩa câu chuyện vừa kể.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3200">
                <a:solidFill>
                  <a:srgbClr val="2A582B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Lắng nghe và nhận xét khi bạn kể.</a:t>
            </a:r>
            <a:endParaRPr lang="en-US" altLang="zh-CN" sz="4000">
              <a:solidFill>
                <a:srgbClr val="CD0F05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0943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7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33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3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733263" y="2121407"/>
            <a:ext cx="2356599" cy="2224972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064786" y="3038275"/>
              <a:ext cx="144869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b="1">
                  <a:solidFill>
                    <a:schemeClr val="bg1">
                      <a:lumMod val="85000"/>
                    </a:schemeClr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2800" b="1" dirty="0">
                <a:solidFill>
                  <a:schemeClr val="bg1">
                    <a:lumMod val="85000"/>
                  </a:schemeClr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3503050" y="2131756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KHÁM PHÁ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6272837" y="2121407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>
                  <a:solidFill>
                    <a:schemeClr val="bg1">
                      <a:lumMod val="85000"/>
                    </a:schemeClr>
                  </a:solidFill>
                </a:rPr>
                <a:t>LUYỆN TẬP</a:t>
              </a:r>
              <a:endParaRPr lang="zh-CN" altLang="en-US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9042624" y="2121407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396562">
            <a:off x="2149042" y="208580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6780548">
            <a:off x="-89845" y="-728037"/>
            <a:ext cx="1999070" cy="2371882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203438" flipH="1">
            <a:off x="9156313" y="211404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10219708" y="-701692"/>
            <a:ext cx="1999070" cy="2371882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87358">
            <a:off x="5075678" y="-854203"/>
            <a:ext cx="1999070" cy="2371882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308414">
            <a:off x="6099668" y="-676112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21860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DẶN </a:t>
              </a:r>
            </a:p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DÒ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KHỞI ĐỘNG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67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Object"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5A580DF8-E270-4550-B78D-B74182AA38C4}"/>
              </a:ext>
            </a:extLst>
          </p:cNvPr>
          <p:cNvGrpSpPr/>
          <p:nvPr/>
        </p:nvGrpSpPr>
        <p:grpSpPr>
          <a:xfrm>
            <a:off x="1289458" y="335381"/>
            <a:ext cx="9613083" cy="4701075"/>
            <a:chOff x="3841660" y="669211"/>
            <a:chExt cx="4578703" cy="3797734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id="{1AA3BB77-9C03-4030-ABFA-82AFFF64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068155" y="669211"/>
              <a:ext cx="4350131" cy="3797734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D1BC770-759C-4A45-860A-F6745C5AF5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405436">
              <a:off x="7714763" y="2294445"/>
              <a:ext cx="705600" cy="21725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EAE3B43D-3C16-4DEB-819D-D1780B2F6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41660" y="2685143"/>
              <a:ext cx="910379" cy="157355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7CBB101-17AE-42CA-BE20-5661F929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52111" y="3127574"/>
              <a:ext cx="1128849" cy="1339371"/>
            </a:xfrm>
            <a:prstGeom prst="rect">
              <a:avLst/>
            </a:prstGeom>
          </p:spPr>
        </p:pic>
      </p:grpSp>
      <p:sp>
        <p:nvSpPr>
          <p:cNvPr id="10" name="矩形 4">
            <a:extLst>
              <a:ext uri="{FF2B5EF4-FFF2-40B4-BE49-F238E27FC236}">
                <a16:creationId xmlns:a16="http://schemas.microsoft.com/office/drawing/2014/main" id="{1A7028EC-2BAD-4BBC-AF5F-EF984B99B464}"/>
              </a:ext>
            </a:extLst>
          </p:cNvPr>
          <p:cNvSpPr/>
          <p:nvPr/>
        </p:nvSpPr>
        <p:spPr>
          <a:xfrm>
            <a:off x="2654669" y="1026657"/>
            <a:ext cx="9198223" cy="2754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Xem lại bài.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 chuyện cho người thân nghe.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4000">
                <a:solidFill>
                  <a:srgbClr val="367338"/>
                </a:solidFill>
                <a:latin typeface="UTM Kabel KT" panose="020406030505060202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Chuẩn bị bài sau.</a:t>
            </a:r>
            <a:endParaRPr lang="en-US" altLang="zh-CN" sz="4800">
              <a:solidFill>
                <a:srgbClr val="367338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1416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 p14:presetBounceEnd="60000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1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accel="6400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2" presetClass="entr" presetSubtype="4" accel="64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479CD82-EEEB-4A98-B1C2-A187257BCBA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97297" y="1075610"/>
            <a:ext cx="5351615" cy="467204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96DFDC3-191C-42FD-BD02-EC7F397CAA1D}"/>
              </a:ext>
            </a:extLst>
          </p:cNvPr>
          <p:cNvSpPr/>
          <p:nvPr/>
        </p:nvSpPr>
        <p:spPr>
          <a:xfrm>
            <a:off x="3581807" y="2200867"/>
            <a:ext cx="477085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zh-CN" sz="6600" b="1" dirty="0" err="1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Chúc</a:t>
            </a:r>
            <a:r>
              <a:rPr kumimoji="1" lang="en-US" altLang="zh-CN" sz="6600" b="1" dirty="0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 </a:t>
            </a:r>
            <a:r>
              <a:rPr kumimoji="1" lang="en-US" altLang="zh-CN" sz="6600" b="1" dirty="0" err="1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các</a:t>
            </a:r>
            <a:r>
              <a:rPr kumimoji="1" lang="en-US" altLang="zh-CN" sz="6600" b="1" dirty="0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 con </a:t>
            </a:r>
          </a:p>
          <a:p>
            <a:pPr algn="ctr"/>
            <a:r>
              <a:rPr kumimoji="1" lang="en-US" altLang="zh-CN" sz="6600" b="1" dirty="0" err="1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học</a:t>
            </a:r>
            <a:r>
              <a:rPr kumimoji="1" lang="en-US" altLang="zh-CN" sz="6600" b="1" dirty="0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 </a:t>
            </a:r>
            <a:r>
              <a:rPr kumimoji="1" lang="en-US" altLang="zh-CN" sz="6600" b="1" dirty="0" err="1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tốt</a:t>
            </a:r>
            <a:r>
              <a:rPr kumimoji="1" lang="en-US" altLang="zh-CN" sz="6600" b="1" dirty="0" smtClean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!</a:t>
            </a:r>
            <a:endParaRPr kumimoji="1" lang="zh-CN" altLang="en-US" sz="6600" b="1" dirty="0">
              <a:solidFill>
                <a:srgbClr val="FFC000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6165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F90688FE-FDEE-4A27-9645-A623F5BFBFEE}"/>
              </a:ext>
            </a:extLst>
          </p:cNvPr>
          <p:cNvGrpSpPr/>
          <p:nvPr/>
        </p:nvGrpSpPr>
        <p:grpSpPr>
          <a:xfrm>
            <a:off x="3463338" y="518471"/>
            <a:ext cx="6010437" cy="4346379"/>
            <a:chOff x="805834" y="2121407"/>
            <a:chExt cx="2356599" cy="2224972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BADD8D6-6CA4-4F78-AF24-7118A65D79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5834" y="2121407"/>
              <a:ext cx="2356599" cy="2224972"/>
            </a:xfrm>
            <a:prstGeom prst="rect">
              <a:avLst/>
            </a:prstGeom>
          </p:spPr>
        </p:pic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85903675-A6F6-4548-9A88-35547C1F62EB}"/>
                </a:ext>
              </a:extLst>
            </p:cNvPr>
            <p:cNvSpPr txBox="1"/>
            <p:nvPr/>
          </p:nvSpPr>
          <p:spPr>
            <a:xfrm>
              <a:off x="1105565" y="2912301"/>
              <a:ext cx="1448690" cy="118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72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rPr>
                <a:t>KHỞI ĐỘNG</a:t>
              </a:r>
              <a:endParaRPr lang="zh-CN" altLang="en-US" sz="7200" b="1" dirty="0">
                <a:solidFill>
                  <a:srgbClr val="FFC000"/>
                </a:solidFill>
                <a:latin typeface="UTM Kabel KT" panose="02040603050506020204" pitchFamily="18" charset="0"/>
                <a:ea typeface="迷你简卡通" panose="03000509000000000000" pitchFamily="65" charset="-122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5C36937F-40FF-4A61-827E-041D3C116B49}"/>
              </a:ext>
            </a:extLst>
          </p:cNvPr>
          <p:cNvGrpSpPr/>
          <p:nvPr/>
        </p:nvGrpSpPr>
        <p:grpSpPr>
          <a:xfrm>
            <a:off x="2325938" y="8149098"/>
            <a:ext cx="2356599" cy="2224972"/>
            <a:chOff x="3575621" y="2131756"/>
            <a:chExt cx="2356599" cy="2224972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D790F304-4E29-4F69-BF0F-93A7F202F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5621" y="2131756"/>
              <a:ext cx="2356599" cy="2224972"/>
            </a:xfrm>
            <a:prstGeom prst="rect">
              <a:avLst/>
            </a:prstGeom>
          </p:spPr>
        </p:pic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4AFA60F8-181C-4001-BE3C-3D0FDE8C70C8}"/>
                </a:ext>
              </a:extLst>
            </p:cNvPr>
            <p:cNvSpPr txBox="1"/>
            <p:nvPr/>
          </p:nvSpPr>
          <p:spPr>
            <a:xfrm>
              <a:off x="3976517" y="3038274"/>
              <a:ext cx="13934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KHÁM PHÁ</a:t>
              </a:r>
              <a:endParaRPr lang="zh-CN" altLang="en-US" dirty="0"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06523829-D6CD-4346-B0EA-0B08939724DF}"/>
              </a:ext>
            </a:extLst>
          </p:cNvPr>
          <p:cNvGrpSpPr/>
          <p:nvPr/>
        </p:nvGrpSpPr>
        <p:grpSpPr>
          <a:xfrm>
            <a:off x="5095725" y="8138749"/>
            <a:ext cx="2356599" cy="2224972"/>
            <a:chOff x="6345408" y="2121407"/>
            <a:chExt cx="2356599" cy="2224972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4C23A999-3D7B-42BA-93B5-576AE763A4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45408" y="2121407"/>
              <a:ext cx="2356599" cy="2224972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B9FCFB0F-544C-427B-9937-6463969DC595}"/>
                </a:ext>
              </a:extLst>
            </p:cNvPr>
            <p:cNvSpPr txBox="1"/>
            <p:nvPr/>
          </p:nvSpPr>
          <p:spPr>
            <a:xfrm>
              <a:off x="6637764" y="3038273"/>
              <a:ext cx="159107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LUYỆN TẬP</a:t>
              </a:r>
              <a:endParaRPr lang="zh-CN" altLang="en-US" dirty="0"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759465B-D8F9-4C0C-AD48-8EC5C3A01ED6}"/>
              </a:ext>
            </a:extLst>
          </p:cNvPr>
          <p:cNvGrpSpPr/>
          <p:nvPr/>
        </p:nvGrpSpPr>
        <p:grpSpPr>
          <a:xfrm>
            <a:off x="7865512" y="8138749"/>
            <a:ext cx="2356599" cy="2224972"/>
            <a:chOff x="9115195" y="2121407"/>
            <a:chExt cx="2356599" cy="2224972"/>
          </a:xfrm>
        </p:grpSpPr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D2448F91-8305-492A-B2DA-4E1DAD2DB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15195" y="2121407"/>
              <a:ext cx="2356599" cy="2224972"/>
            </a:xfrm>
            <a:prstGeom prst="rect">
              <a:avLst/>
            </a:prstGeom>
          </p:spPr>
        </p:pic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F48AF21-C379-4900-847B-64DAFF5BFA52}"/>
                </a:ext>
              </a:extLst>
            </p:cNvPr>
            <p:cNvSpPr txBox="1"/>
            <p:nvPr/>
          </p:nvSpPr>
          <p:spPr>
            <a:xfrm>
              <a:off x="9531057" y="3038273"/>
              <a:ext cx="119240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rgbClr val="FFC000"/>
                  </a:solidFill>
                  <a:latin typeface="UTM Kabel KT" panose="02040603050506020204" pitchFamily="18" charset="0"/>
                  <a:ea typeface="迷你简卡通" panose="03000509000000000000" pitchFamily="65" charset="-122"/>
                </a:defRPr>
              </a:lvl1pPr>
            </a:lstStyle>
            <a:p>
              <a:r>
                <a:rPr lang="en-US" altLang="zh-CN"/>
                <a:t>DẶN DÒ</a:t>
              </a:r>
              <a:endParaRPr lang="zh-CN" altLang="en-US" dirty="0"/>
            </a:p>
          </p:txBody>
        </p:sp>
      </p:grpSp>
      <p:pic>
        <p:nvPicPr>
          <p:cNvPr id="22" name="图片 4">
            <a:extLst>
              <a:ext uri="{FF2B5EF4-FFF2-40B4-BE49-F238E27FC236}">
                <a16:creationId xmlns:a16="http://schemas.microsoft.com/office/drawing/2014/main" id="{D540807A-6868-43F6-84AC-CDCD52C529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2235">
            <a:off x="-313859" y="3061387"/>
            <a:ext cx="705600" cy="2172500"/>
          </a:xfrm>
          <a:prstGeom prst="rect">
            <a:avLst/>
          </a:prstGeom>
        </p:spPr>
      </p:pic>
      <p:pic>
        <p:nvPicPr>
          <p:cNvPr id="23" name="图片 6">
            <a:extLst>
              <a:ext uri="{FF2B5EF4-FFF2-40B4-BE49-F238E27FC236}">
                <a16:creationId xmlns:a16="http://schemas.microsoft.com/office/drawing/2014/main" id="{9578A4EF-BEEB-472A-89F7-847E9680D2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3280954">
            <a:off x="2118630" y="2888590"/>
            <a:ext cx="1777800" cy="2109347"/>
          </a:xfrm>
          <a:prstGeom prst="rect">
            <a:avLst/>
          </a:prstGeom>
        </p:spPr>
      </p:pic>
      <p:pic>
        <p:nvPicPr>
          <p:cNvPr id="24" name="图片 4">
            <a:extLst>
              <a:ext uri="{FF2B5EF4-FFF2-40B4-BE49-F238E27FC236}">
                <a16:creationId xmlns:a16="http://schemas.microsoft.com/office/drawing/2014/main" id="{ED9DD2D5-05BE-415C-9445-346DA1E079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1839200" y="4047520"/>
            <a:ext cx="705600" cy="2172500"/>
          </a:xfrm>
          <a:prstGeom prst="rect">
            <a:avLst/>
          </a:prstGeom>
        </p:spPr>
      </p:pic>
      <p:pic>
        <p:nvPicPr>
          <p:cNvPr id="25" name="图片 6">
            <a:extLst>
              <a:ext uri="{FF2B5EF4-FFF2-40B4-BE49-F238E27FC236}">
                <a16:creationId xmlns:a16="http://schemas.microsoft.com/office/drawing/2014/main" id="{E7F01394-66C2-4A45-87A7-14B24D2FCB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819452" flipH="1">
            <a:off x="8091547" y="1420377"/>
            <a:ext cx="1682653" cy="1996456"/>
          </a:xfrm>
          <a:prstGeom prst="rect">
            <a:avLst/>
          </a:prstGeom>
        </p:spPr>
      </p:pic>
      <p:pic>
        <p:nvPicPr>
          <p:cNvPr id="26" name="图片 6">
            <a:extLst>
              <a:ext uri="{FF2B5EF4-FFF2-40B4-BE49-F238E27FC236}">
                <a16:creationId xmlns:a16="http://schemas.microsoft.com/office/drawing/2014/main" id="{DD936D8F-4EC9-4AE3-B431-F75831077D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49934">
            <a:off x="-1369024" y="2248075"/>
            <a:ext cx="1394573" cy="1654651"/>
          </a:xfrm>
          <a:prstGeom prst="rect">
            <a:avLst/>
          </a:prstGeom>
        </p:spPr>
      </p:pic>
      <p:pic>
        <p:nvPicPr>
          <p:cNvPr id="27" name="图片 6">
            <a:extLst>
              <a:ext uri="{FF2B5EF4-FFF2-40B4-BE49-F238E27FC236}">
                <a16:creationId xmlns:a16="http://schemas.microsoft.com/office/drawing/2014/main" id="{0B2C634A-3C54-4194-A048-0C6F90B954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93891">
            <a:off x="13155540" y="2115414"/>
            <a:ext cx="1265433" cy="150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6252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spd="slow">
        <p159:morph option="byWord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900" y="1001736"/>
            <a:ext cx="8642968" cy="452405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268436"/>
            <a:ext cx="225240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9D213E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Bạch Tuyết và bảy chú lùn</a:t>
            </a:r>
            <a:endParaRPr lang="zh-CN" altLang="en-US" sz="5400" b="1" dirty="0">
              <a:solidFill>
                <a:srgbClr val="9D213E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408" y="1052593"/>
            <a:ext cx="7827336" cy="4752814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832732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192A13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tre trăm đốt</a:t>
            </a:r>
            <a:endParaRPr lang="zh-CN" altLang="en-US" sz="5400" b="1" dirty="0">
              <a:solidFill>
                <a:srgbClr val="192A13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26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96" y="1001736"/>
            <a:ext cx="8224972" cy="4630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2033530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602126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Chim họa mi</a:t>
            </a:r>
            <a:endParaRPr lang="zh-CN" altLang="en-US" sz="5400" b="1" dirty="0">
              <a:solidFill>
                <a:srgbClr val="602126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087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885430"/>
            <a:ext cx="7822950" cy="488152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DD587A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Cô bé Lọ Lem</a:t>
            </a:r>
            <a:endParaRPr lang="zh-CN" altLang="en-US" sz="5400" b="1" dirty="0">
              <a:solidFill>
                <a:srgbClr val="DD587A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45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73" y="19714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640132" y="1001736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468" y="1003752"/>
            <a:ext cx="7822950" cy="46448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640132" y="1608947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CD0F0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Tấm Cám</a:t>
            </a:r>
            <a:endParaRPr lang="zh-CN" altLang="en-US" sz="5400" b="1" dirty="0">
              <a:solidFill>
                <a:srgbClr val="CD0F0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726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E59CE0-8EFE-4980-B5E2-338D62DA3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702" y="0"/>
            <a:ext cx="3249127" cy="6211362"/>
          </a:xfrm>
          <a:prstGeom prst="rect">
            <a:avLst/>
          </a:prstGeom>
        </p:spPr>
      </p:pic>
      <p:sp>
        <p:nvSpPr>
          <p:cNvPr id="4" name="文本框 12">
            <a:extLst>
              <a:ext uri="{FF2B5EF4-FFF2-40B4-BE49-F238E27FC236}">
                <a16:creationId xmlns:a16="http://schemas.microsoft.com/office/drawing/2014/main" id="{22767F32-9FD2-4AA2-9A9A-EFF63DC17719}"/>
              </a:ext>
            </a:extLst>
          </p:cNvPr>
          <p:cNvSpPr txBox="1"/>
          <p:nvPr/>
        </p:nvSpPr>
        <p:spPr>
          <a:xfrm>
            <a:off x="2244061" y="982022"/>
            <a:ext cx="225240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Nhìn tranh </a:t>
            </a:r>
          </a:p>
          <a:p>
            <a:pPr algn="ctr"/>
            <a:r>
              <a:rPr lang="en-US" altLang="zh-CN" sz="5400" b="1">
                <a:solidFill>
                  <a:srgbClr val="5C9859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đoán tên truyện</a:t>
            </a:r>
            <a:endParaRPr lang="zh-CN" altLang="en-US" sz="5400" b="1" dirty="0">
              <a:solidFill>
                <a:srgbClr val="5C9859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490320-8E8E-4444-945C-2F0F25E670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641645"/>
            <a:ext cx="3851939" cy="544325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0B389324-AAFD-46CA-A111-1B4015C342C2}"/>
              </a:ext>
            </a:extLst>
          </p:cNvPr>
          <p:cNvSpPr txBox="1"/>
          <p:nvPr/>
        </p:nvSpPr>
        <p:spPr>
          <a:xfrm>
            <a:off x="2244061" y="1589233"/>
            <a:ext cx="225240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>
                <a:solidFill>
                  <a:srgbClr val="022E55"/>
                </a:solidFill>
                <a:latin typeface="UTM Kabel KT" panose="02040603050506020204" pitchFamily="18" charset="0"/>
                <a:ea typeface="迷你简卡通" panose="03000509000000000000" pitchFamily="65" charset="-122"/>
              </a:rPr>
              <a:t>Cây khế</a:t>
            </a:r>
            <a:endParaRPr lang="zh-CN" altLang="en-US" sz="5400" b="1" dirty="0">
              <a:solidFill>
                <a:srgbClr val="022E55"/>
              </a:solidFill>
              <a:latin typeface="UTM Kabel KT" panose="02040603050506020204" pitchFamily="18" charset="0"/>
              <a:ea typeface="迷你简卡通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147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254</TotalTime>
  <Words>535</Words>
  <Application>Microsoft Office PowerPoint</Application>
  <PresentationFormat>Widescreen</PresentationFormat>
  <Paragraphs>101</Paragraphs>
  <Slides>24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微软雅黑</vt:lpstr>
      <vt:lpstr>Angsana New</vt:lpstr>
      <vt:lpstr>UVN La Xanh</vt:lpstr>
      <vt:lpstr>等线</vt:lpstr>
      <vt:lpstr>Times New Roman</vt:lpstr>
      <vt:lpstr>Arial</vt:lpstr>
      <vt:lpstr>UTM Kabel KT</vt:lpstr>
      <vt:lpstr>迷你简卡通</vt:lpstr>
      <vt:lpstr>等线 Light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S</Manager>
  <Company>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KTUTS</dc:title>
  <dc:subject>K</dc:subject>
  <dc:creator>KTUTS</dc:creator>
  <cp:keywords>Thy Tho</cp:keywords>
  <dc:description>U</dc:description>
  <cp:lastModifiedBy>Admin</cp:lastModifiedBy>
  <cp:revision>56</cp:revision>
  <dcterms:created xsi:type="dcterms:W3CDTF">2017-08-10T03:11:07Z</dcterms:created>
  <dcterms:modified xsi:type="dcterms:W3CDTF">2023-02-17T05:25:40Z</dcterms:modified>
  <cp:category>T</cp:category>
  <cp:version>K33</cp:version>
</cp:coreProperties>
</file>