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60" r:id="rId3"/>
    <p:sldMasterId id="2147483684" r:id="rId4"/>
  </p:sldMasterIdLst>
  <p:sldIdLst>
    <p:sldId id="257" r:id="rId5"/>
    <p:sldId id="258" r:id="rId6"/>
    <p:sldId id="262" r:id="rId7"/>
    <p:sldId id="261" r:id="rId8"/>
    <p:sldId id="260" r:id="rId9"/>
    <p:sldId id="264" r:id="rId10"/>
    <p:sldId id="265" r:id="rId11"/>
    <p:sldId id="266" r:id="rId12"/>
    <p:sldId id="268" r:id="rId13"/>
    <p:sldId id="263" r:id="rId14"/>
    <p:sldId id="267" r:id="rId15"/>
    <p:sldId id="271" r:id="rId16"/>
    <p:sldId id="272" r:id="rId17"/>
    <p:sldId id="273" r:id="rId18"/>
    <p:sldId id="259" r:id="rId19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HP001 5 hàng" panose="020B0604020202020204" charset="0"/>
      <p:regular r:id="rId21"/>
      <p:bold r:id="rId22"/>
    </p:embeddedFont>
    <p:embeddedFont>
      <p:font typeface="#9Slide03 AmpleSoft Bold" panose="020B0604020202020204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C91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9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3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2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8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0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1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90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22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47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3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2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4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99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13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20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28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24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60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21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9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03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02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59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05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9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97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15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75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4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3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26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50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0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1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3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8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5DBCB-3D26-42B1-B852-3A9A03F5E7A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A4F9-EC53-4295-B944-8C9D2B22C8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-594"/>
            <a:ext cx="12192000" cy="6858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7223719"/>
            <a:ext cx="1047403" cy="178304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340428" y="7809637"/>
            <a:ext cx="6063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 defTabSz="914377"/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0382348780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sym typeface="Arial"/>
              </a:rPr>
              <a:t> -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0984848929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1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C505D-97D4-4065-B14C-793BBEA7936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93DF-F54F-4706-AF61-1E9D990FA9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62772" y="-134560"/>
            <a:ext cx="14211008" cy="73535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340428" y="7809637"/>
            <a:ext cx="6063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 defTabSz="914377"/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0382348780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sym typeface="Arial"/>
              </a:rPr>
              <a:t> -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0984848929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6" y="7351838"/>
            <a:ext cx="1047403" cy="178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3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123AF-7141-42FD-B7FD-FBA8545563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B8EA-F72F-4239-A9B4-9FBCFE44804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3057" cy="7102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022"/>
            <a:ext cx="1047403" cy="178304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340428" y="7809637"/>
            <a:ext cx="6063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 defTabSz="914377"/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0382348780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sym typeface="Arial"/>
              </a:rPr>
              <a:t> -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0984848929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96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3A1BC-D9E5-42CA-9BF8-AC02C5CFE5D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98A0D-BDB7-409B-B05D-5874617C71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" y="-119018"/>
            <a:ext cx="12192000" cy="6986713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88" y="1690688"/>
            <a:ext cx="1635525" cy="163552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65" y="986971"/>
            <a:ext cx="1731963" cy="173196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315" y="1582091"/>
            <a:ext cx="1911264" cy="1911264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513" y="2517613"/>
            <a:ext cx="1385749" cy="138574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2" y="1160077"/>
            <a:ext cx="1385749" cy="1385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6" y="7351838"/>
            <a:ext cx="1047403" cy="178304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340428" y="7809637"/>
            <a:ext cx="6063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 defTabSz="914377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 defTabSz="914377"/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77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0382348780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sym typeface="Arial"/>
              </a:rPr>
              <a:t> - </a:t>
            </a:r>
            <a:r>
              <a:rPr lang="en-US" sz="1800" u="sng" dirty="0" smtClean="0">
                <a:solidFill>
                  <a:srgbClr val="002060"/>
                </a:solidFill>
                <a:latin typeface="+mn-lt"/>
                <a:sym typeface="Arial"/>
              </a:rPr>
              <a:t>0984848929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6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8.wdp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6941" y="-22265"/>
            <a:ext cx="14211008" cy="7264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0619" y="4001294"/>
            <a:ext cx="425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ViceroyJF" panose="02040603050506020204" pitchFamily="18" charset="0"/>
              </a:rPr>
              <a:t>Chính</a:t>
            </a:r>
            <a:r>
              <a:rPr lang="en-US" sz="5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ViceroyJF" panose="02040603050506020204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ViceroyJF" panose="02040603050506020204" pitchFamily="18" charset="0"/>
              </a:rPr>
              <a:t>tả</a:t>
            </a:r>
            <a:endParaRPr lang="en-US" sz="5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ViceroyJF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7155" y="4665733"/>
            <a:ext cx="8153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Sầu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riêng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7209" y="4742240"/>
            <a:ext cx="8089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Sầu</a:t>
            </a:r>
            <a:r>
              <a:rPr lang="en-US" sz="9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riêng</a:t>
            </a:r>
            <a:endParaRPr lang="en-US" sz="9600" b="1" dirty="0"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4834"/>
            <a:ext cx="874357" cy="14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49263" y="6320589"/>
            <a:ext cx="104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50"/>
                </a:solidFill>
                <a:latin typeface="UTM Wedding K&amp;T" panose="02040603050506020204" pitchFamily="18" charset="0"/>
              </a:rPr>
              <a:t>Bích</a:t>
            </a:r>
            <a:r>
              <a:rPr lang="en-US" sz="3200" dirty="0" smtClean="0">
                <a:solidFill>
                  <a:srgbClr val="00B050"/>
                </a:solidFill>
                <a:latin typeface="UTM Wedding K&amp;T" panose="02040603050506020204" pitchFamily="18" charset="0"/>
              </a:rPr>
              <a:t> </a:t>
            </a:r>
            <a:endParaRPr lang="en-US" sz="3200" dirty="0">
              <a:solidFill>
                <a:srgbClr val="00B050"/>
              </a:solidFill>
              <a:latin typeface="UTM Wedding K&amp;T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1074" y="4429919"/>
            <a:ext cx="19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VF Finura Roman" panose="02000503080000020003" pitchFamily="50" charset="0"/>
              </a:rPr>
              <a:t>Măng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VF Finura Roman" panose="02000503080000020003" pitchFamily="50" charset="0"/>
              </a:rPr>
              <a:t> non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UVF Finura Roman" panose="02000503080000020003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261C-DBB8-4983-9507-B6D1B794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33" y="528110"/>
            <a:ext cx="8382000" cy="558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67" b="94206" l="2808" r="46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3" y="1941095"/>
            <a:ext cx="8487788" cy="53830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2888" y="1941095"/>
            <a:ext cx="58124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Wedding K&amp;T" panose="02040603050506020204" pitchFamily="18" charset="0"/>
              </a:rPr>
              <a:t>Bài</a:t>
            </a:r>
            <a:r>
              <a:rPr lang="en-US" sz="13800" b="1" dirty="0" smtClean="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Wedding K&amp;T" panose="02040603050506020204" pitchFamily="18" charset="0"/>
              </a:rPr>
              <a:t> </a:t>
            </a:r>
            <a:r>
              <a:rPr lang="en-US" sz="13800" b="1" dirty="0" err="1" smtClean="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Wedding K&amp;T" panose="02040603050506020204" pitchFamily="18" charset="0"/>
              </a:rPr>
              <a:t>tập</a:t>
            </a:r>
            <a:endParaRPr lang="en-US" sz="13800" b="1" dirty="0">
              <a:solidFill>
                <a:srgbClr val="00B050"/>
              </a:solidFill>
              <a:effectLst>
                <a:reflection blurRad="6350" stA="50000" endA="300" endPos="50000" dist="29997" dir="5400000" sy="-100000" algn="bl" rotWithShape="0"/>
              </a:effectLst>
              <a:latin typeface="UTM Wedding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8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85010" y="368968"/>
            <a:ext cx="11229474" cy="6352674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-205478" y="-673768"/>
            <a:ext cx="9060719" cy="2374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73" y="368968"/>
            <a:ext cx="6458502" cy="1076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6084" y="522653"/>
            <a:ext cx="6481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#9Slide03 AmpleSoft Bold" panose="02000000000000000000" pitchFamily="2" charset="0"/>
              </a:rPr>
              <a:t>Bài</a:t>
            </a:r>
            <a:r>
              <a:rPr lang="en-US" sz="4400" dirty="0" smtClean="0">
                <a:latin typeface="#9Slide03 AmpleSoft Bold" panose="02000000000000000000" pitchFamily="2" charset="0"/>
              </a:rPr>
              <a:t> 2: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Điền</a:t>
            </a:r>
            <a:r>
              <a:rPr lang="en-US" sz="4400" dirty="0" smtClean="0"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vào</a:t>
            </a:r>
            <a:r>
              <a:rPr lang="en-US" sz="4400" dirty="0" smtClean="0"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chỗ</a:t>
            </a:r>
            <a:r>
              <a:rPr lang="en-US" sz="4400" dirty="0" smtClean="0"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trống</a:t>
            </a:r>
            <a:endParaRPr lang="en-US" sz="4400" dirty="0">
              <a:latin typeface="#9Slide03 AmpleSoft Bold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96008" l="5716" r="35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74" y="-2176312"/>
            <a:ext cx="6526847" cy="4352624"/>
          </a:xfrm>
          <a:prstGeom prst="rect">
            <a:avLst/>
          </a:prstGeom>
        </p:spPr>
      </p:pic>
      <p:sp>
        <p:nvSpPr>
          <p:cNvPr id="9" name="Rectangle 3"/>
          <p:cNvSpPr txBox="1">
            <a:spLocks noRot="1" noChangeArrowheads="1"/>
          </p:cNvSpPr>
          <p:nvPr/>
        </p:nvSpPr>
        <p:spPr bwMode="auto">
          <a:xfrm>
            <a:off x="693600" y="933040"/>
            <a:ext cx="10934700" cy="39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n-US" sz="3200" dirty="0" smtClean="0"/>
          </a:p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4000" dirty="0" smtClean="0"/>
              <a:t>a</a:t>
            </a:r>
            <a:r>
              <a:rPr lang="en-US" altLang="en-US" sz="4000" dirty="0"/>
              <a:t>) </a:t>
            </a:r>
            <a:r>
              <a:rPr lang="en-US" altLang="en-US" sz="4000" dirty="0">
                <a:solidFill>
                  <a:srgbClr val="FF0000"/>
                </a:solidFill>
              </a:rPr>
              <a:t>l </a:t>
            </a:r>
            <a:r>
              <a:rPr lang="en-US" altLang="en-US" sz="4000" dirty="0"/>
              <a:t>hay </a:t>
            </a:r>
            <a:r>
              <a:rPr lang="en-US" altLang="en-US" sz="4000" dirty="0">
                <a:solidFill>
                  <a:srgbClr val="FF0000"/>
                </a:solidFill>
              </a:rPr>
              <a:t>n</a:t>
            </a:r>
            <a:r>
              <a:rPr lang="en-US" altLang="en-US" sz="4000" dirty="0"/>
              <a:t>?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3600" dirty="0"/>
              <a:t>Bé Minh </a:t>
            </a:r>
            <a:r>
              <a:rPr lang="en-US" altLang="en-US" sz="3600" dirty="0" err="1"/>
              <a:t>ngã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sóng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soài</a:t>
            </a:r>
            <a:r>
              <a:rPr lang="en-US" altLang="en-US" sz="3600" dirty="0"/>
              <a:t>                  </a:t>
            </a:r>
            <a:r>
              <a:rPr lang="en-US" altLang="en-US" sz="3600" dirty="0" err="1"/>
              <a:t>Tối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vê</a:t>
            </a:r>
            <a:r>
              <a:rPr lang="en-US" altLang="en-US" sz="3600" dirty="0"/>
              <a:t>̀ mẹ </a:t>
            </a:r>
            <a:r>
              <a:rPr lang="en-US" altLang="en-US" sz="3600" dirty="0" err="1"/>
              <a:t>xuýt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xoa</a:t>
            </a:r>
            <a:endParaRPr lang="en-US" altLang="en-US" sz="3600" dirty="0"/>
          </a:p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3600" dirty="0" err="1"/>
              <a:t>Đứng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dậy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nhìn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sau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trước</a:t>
            </a:r>
            <a:r>
              <a:rPr lang="en-US" altLang="en-US" sz="3600" dirty="0"/>
              <a:t>               Bé </a:t>
            </a:r>
            <a:r>
              <a:rPr lang="en-US" altLang="en-US" sz="3600" dirty="0" err="1"/>
              <a:t>òa</a:t>
            </a:r>
            <a:r>
              <a:rPr lang="en-US" altLang="en-US" sz="3600" dirty="0"/>
              <a:t> </a:t>
            </a:r>
            <a:r>
              <a:rPr lang="en-US" altLang="en-US" sz="3600" dirty="0">
                <a:solidFill>
                  <a:schemeClr val="accent2"/>
                </a:solidFill>
              </a:rPr>
              <a:t>…</a:t>
            </a:r>
            <a:r>
              <a:rPr lang="en-US" altLang="en-US" sz="3600" dirty="0" err="1"/>
              <a:t>ên</a:t>
            </a:r>
            <a:r>
              <a:rPr lang="en-US" altLang="en-US" sz="3600" dirty="0"/>
              <a:t> </a:t>
            </a:r>
            <a:r>
              <a:rPr lang="en-US" altLang="en-US" sz="3600" dirty="0">
                <a:solidFill>
                  <a:schemeClr val="accent2"/>
                </a:solidFill>
              </a:rPr>
              <a:t>…</a:t>
            </a:r>
            <a:r>
              <a:rPr lang="en-US" altLang="en-US" sz="3600" dirty="0" err="1"/>
              <a:t>ức</a:t>
            </a:r>
            <a:r>
              <a:rPr lang="en-US" altLang="en-US" sz="3600" dirty="0"/>
              <a:t> </a:t>
            </a:r>
            <a:r>
              <a:rPr lang="en-US" altLang="en-US" sz="3600" dirty="0">
                <a:solidFill>
                  <a:schemeClr val="accent2"/>
                </a:solidFill>
              </a:rPr>
              <a:t>…</a:t>
            </a:r>
            <a:r>
              <a:rPr lang="en-US" altLang="en-US" sz="3600" dirty="0"/>
              <a:t>ở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3600" dirty="0"/>
              <a:t>Có </a:t>
            </a:r>
            <a:r>
              <a:rPr lang="en-US" altLang="en-US" sz="3600" dirty="0" err="1"/>
              <a:t>ai</a:t>
            </a:r>
            <a:r>
              <a:rPr lang="en-US" altLang="en-US" sz="3600" dirty="0"/>
              <a:t> mà hay </a:t>
            </a:r>
            <a:r>
              <a:rPr lang="en-US" altLang="en-US" sz="3600" dirty="0" err="1"/>
              <a:t>biết</a:t>
            </a:r>
            <a:r>
              <a:rPr lang="en-US" altLang="en-US" sz="3600" dirty="0"/>
              <a:t>                           </a:t>
            </a:r>
            <a:r>
              <a:rPr lang="en-US" altLang="en-US" sz="3600" dirty="0" err="1"/>
              <a:t>Vết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ngã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giờ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sực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nhớ</a:t>
            </a:r>
            <a:endParaRPr lang="en-US" altLang="en-US" sz="3600" dirty="0"/>
          </a:p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3600" dirty="0">
                <a:solidFill>
                  <a:schemeClr val="accent2"/>
                </a:solidFill>
              </a:rPr>
              <a:t>…</a:t>
            </a:r>
            <a:r>
              <a:rPr lang="en-US" altLang="en-US" sz="3600" dirty="0" err="1"/>
              <a:t>ên</a:t>
            </a:r>
            <a:r>
              <a:rPr lang="en-US" altLang="en-US" sz="3600" dirty="0"/>
              <a:t> bé</a:t>
            </a:r>
            <a:r>
              <a:rPr lang="en-US" altLang="en-US" sz="3600" dirty="0">
                <a:solidFill>
                  <a:srgbClr val="FFFF00"/>
                </a:solidFill>
              </a:rPr>
              <a:t> </a:t>
            </a:r>
            <a:r>
              <a:rPr lang="en-US" altLang="en-US" sz="3600" dirty="0">
                <a:solidFill>
                  <a:schemeClr val="accent2"/>
                </a:solidFill>
              </a:rPr>
              <a:t>…</a:t>
            </a:r>
            <a:r>
              <a:rPr lang="en-US" altLang="en-US" sz="3600" dirty="0" err="1"/>
              <a:t>ào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thấy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đau</a:t>
            </a:r>
            <a:r>
              <a:rPr lang="en-US" altLang="en-US" sz="3600" dirty="0"/>
              <a:t>!                  Mẹ </a:t>
            </a:r>
            <a:r>
              <a:rPr lang="en-US" altLang="en-US" sz="3600" dirty="0" err="1"/>
              <a:t>thương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thi</a:t>
            </a:r>
            <a:r>
              <a:rPr lang="en-US" altLang="en-US" sz="3600" dirty="0"/>
              <a:t>̀ </a:t>
            </a:r>
            <a:r>
              <a:rPr lang="en-US" altLang="en-US" sz="3600" dirty="0" err="1"/>
              <a:t>mới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đau</a:t>
            </a:r>
            <a:r>
              <a:rPr lang="en-US" altLang="en-US" sz="3600" dirty="0"/>
              <a:t>!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3200" dirty="0"/>
              <a:t>                                                                    </a:t>
            </a:r>
            <a:r>
              <a:rPr lang="en-US" altLang="en-US" sz="2800" i="1" dirty="0"/>
              <a:t>Theo </a:t>
            </a:r>
            <a:r>
              <a:rPr lang="en-US" altLang="en-US" sz="2800" b="1" dirty="0"/>
              <a:t>Vũ </a:t>
            </a:r>
            <a:r>
              <a:rPr lang="en-US" altLang="en-US" sz="2800" b="1" dirty="0" err="1"/>
              <a:t>Duy</a:t>
            </a:r>
            <a:r>
              <a:rPr lang="en-US" altLang="en-US" sz="2800" b="1" dirty="0"/>
              <a:t> Chu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254913" y="288758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</a:rPr>
              <a:t>n</a:t>
            </a:r>
            <a:endParaRPr lang="en-US" altLang="en-US" sz="36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94284" y="421640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</a:rPr>
              <a:t>n</a:t>
            </a:r>
            <a:endParaRPr lang="en-US" altLang="en-US" sz="3600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330487" y="288758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</a:rPr>
              <a:t>n</a:t>
            </a:r>
            <a:endParaRPr lang="en-US" altLang="en-US" sz="3600" b="1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4950" y="4227881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</a:rPr>
              <a:t>N</a:t>
            </a:r>
            <a:endParaRPr lang="en-US" altLang="en-US" sz="3600" b="1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392022" y="288758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5" name="文本框 3"/>
          <p:cNvSpPr txBox="1"/>
          <p:nvPr/>
        </p:nvSpPr>
        <p:spPr>
          <a:xfrm rot="16200000">
            <a:off x="3582442" y="2383082"/>
            <a:ext cx="677108" cy="6454792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 err="1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Nội</a:t>
            </a:r>
            <a:r>
              <a:rPr lang="en-US" altLang="zh-CN" sz="3200" b="1" dirty="0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 dung </a:t>
            </a:r>
            <a:r>
              <a:rPr lang="en-US" altLang="zh-CN" sz="3200" b="1" dirty="0" err="1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của</a:t>
            </a:r>
            <a:r>
              <a:rPr lang="en-US" altLang="zh-CN" sz="3200" b="1" dirty="0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3200" b="1" dirty="0" err="1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đoạn</a:t>
            </a:r>
            <a:r>
              <a:rPr lang="en-US" altLang="zh-CN" sz="3200" b="1" dirty="0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3200" b="1" dirty="0" err="1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thơ</a:t>
            </a:r>
            <a:r>
              <a:rPr lang="en-US" altLang="zh-CN" sz="3200" b="1" dirty="0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3200" b="1" dirty="0" err="1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là</a:t>
            </a:r>
            <a:r>
              <a:rPr lang="en-US" altLang="zh-CN" sz="3200" b="1" dirty="0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3200" b="1" dirty="0" err="1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gì</a:t>
            </a:r>
            <a:r>
              <a:rPr lang="en-US" altLang="zh-CN" sz="3200" b="1" dirty="0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?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16" name="Rectangle: Rounded Corners 143">
            <a:extLst>
              <a:ext uri="{FF2B5EF4-FFF2-40B4-BE49-F238E27FC236}">
                <a16:creationId xmlns:a16="http://schemas.microsoft.com/office/drawing/2014/main" id="{89AEB2F9-E19C-49BA-AFE5-668328716D21}"/>
              </a:ext>
            </a:extLst>
          </p:cNvPr>
          <p:cNvSpPr/>
          <p:nvPr/>
        </p:nvSpPr>
        <p:spPr>
          <a:xfrm>
            <a:off x="374609" y="5076169"/>
            <a:ext cx="10253469" cy="1548894"/>
          </a:xfrm>
          <a:prstGeom prst="roundRect">
            <a:avLst/>
          </a:prstGeom>
          <a:noFill/>
          <a:ln w="5715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44">
            <a:extLst>
              <a:ext uri="{FF2B5EF4-FFF2-40B4-BE49-F238E27FC236}">
                <a16:creationId xmlns:a16="http://schemas.microsoft.com/office/drawing/2014/main" id="{5F3A3DFB-0582-44DE-B7CF-0495C096B545}"/>
              </a:ext>
            </a:extLst>
          </p:cNvPr>
          <p:cNvSpPr/>
          <p:nvPr/>
        </p:nvSpPr>
        <p:spPr>
          <a:xfrm>
            <a:off x="450880" y="5133474"/>
            <a:ext cx="10057250" cy="147932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 w="5715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2113" y="5356225"/>
            <a:ext cx="100031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/>
              <a:t>   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Cậu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bé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bị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ngã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không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thấy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đau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.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Tối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mẹ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xuýt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xoa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thương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xót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mới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òa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khóc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nức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nở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vì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C91540"/>
                </a:solidFill>
                <a:latin typeface="SVN-Trebuchets" panose="02040603050506020204" pitchFamily="18" charset="0"/>
              </a:rPr>
              <a:t>đau</a:t>
            </a:r>
            <a:r>
              <a:rPr lang="en-US" altLang="en-US" sz="3600" dirty="0">
                <a:solidFill>
                  <a:srgbClr val="C91540"/>
                </a:solidFill>
                <a:latin typeface="SVN-Trebuchet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04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 bldLvl="0" animBg="1"/>
      <p:bldP spid="15" grpId="1" animBg="1"/>
      <p:bldP spid="15" grpId="2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385010" y="368968"/>
            <a:ext cx="11229474" cy="6352674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-205478" y="-673768"/>
            <a:ext cx="9060719" cy="2374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73" y="368968"/>
            <a:ext cx="6458502" cy="1076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6084" y="522653"/>
            <a:ext cx="6481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#9Slide03 AmpleSoft Bold" panose="02000000000000000000" pitchFamily="2" charset="0"/>
              </a:rPr>
              <a:t>Bài</a:t>
            </a:r>
            <a:r>
              <a:rPr lang="en-US" sz="4400" dirty="0" smtClean="0">
                <a:latin typeface="#9Slide03 AmpleSoft Bold" panose="02000000000000000000" pitchFamily="2" charset="0"/>
              </a:rPr>
              <a:t> 2: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Điền</a:t>
            </a:r>
            <a:r>
              <a:rPr lang="en-US" sz="4400" dirty="0" smtClean="0"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vào</a:t>
            </a:r>
            <a:r>
              <a:rPr lang="en-US" sz="4400" dirty="0" smtClean="0"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chỗ</a:t>
            </a:r>
            <a:r>
              <a:rPr lang="en-US" sz="4400" dirty="0" smtClean="0"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latin typeface="#9Slide03 AmpleSoft Bold" panose="02000000000000000000" pitchFamily="2" charset="0"/>
              </a:rPr>
              <a:t>trống</a:t>
            </a:r>
            <a:endParaRPr lang="en-US" sz="4400" dirty="0">
              <a:latin typeface="#9Slide03 AmpleSoft Bol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96008" l="5716" r="35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74" y="-2176312"/>
            <a:ext cx="6526847" cy="435262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36083" y="1445779"/>
            <a:ext cx="78740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dirty="0"/>
              <a:t>		b)  </a:t>
            </a:r>
            <a:r>
              <a:rPr lang="en-US" altLang="en-US" sz="3400" b="1" dirty="0" err="1">
                <a:solidFill>
                  <a:srgbClr val="FF0000"/>
                </a:solidFill>
              </a:rPr>
              <a:t>ut</a:t>
            </a:r>
            <a:r>
              <a:rPr lang="en-US" altLang="en-US" sz="3400" dirty="0"/>
              <a:t> hay </a:t>
            </a:r>
            <a:r>
              <a:rPr lang="en-US" altLang="en-US" sz="3400" b="1" dirty="0" err="1">
                <a:solidFill>
                  <a:srgbClr val="FF0000"/>
                </a:solidFill>
              </a:rPr>
              <a:t>uc</a:t>
            </a:r>
            <a:r>
              <a:rPr lang="en-US" altLang="en-US" sz="3400" dirty="0"/>
              <a:t> ?</a:t>
            </a:r>
          </a:p>
          <a:p>
            <a:pPr>
              <a:spcBef>
                <a:spcPct val="50000"/>
              </a:spcBef>
            </a:pPr>
            <a:r>
              <a:rPr lang="en-US" altLang="en-US" sz="3400" dirty="0"/>
              <a:t>       Con </a:t>
            </a:r>
            <a:r>
              <a:rPr lang="en-US" altLang="en-US" sz="3400" dirty="0" err="1"/>
              <a:t>đò</a:t>
            </a:r>
            <a:r>
              <a:rPr lang="en-US" altLang="en-US" sz="3400" dirty="0"/>
              <a:t> lá </a:t>
            </a:r>
            <a:r>
              <a:rPr lang="en-US" altLang="en-US" sz="3400" dirty="0" err="1"/>
              <a:t>tr</a:t>
            </a:r>
            <a:r>
              <a:rPr lang="en-US" altLang="en-US" sz="3400" dirty="0"/>
              <a:t>… qua </a:t>
            </a:r>
            <a:r>
              <a:rPr lang="en-US" altLang="en-US" sz="3400" dirty="0" err="1"/>
              <a:t>sông</a:t>
            </a:r>
            <a:endParaRPr lang="en-US" altLang="en-US" sz="3400" dirty="0"/>
          </a:p>
          <a:p>
            <a:pPr>
              <a:spcBef>
                <a:spcPct val="50000"/>
              </a:spcBef>
            </a:pPr>
            <a:r>
              <a:rPr lang="en-US" altLang="en-US" sz="3400" dirty="0" err="1"/>
              <a:t>Trái</a:t>
            </a:r>
            <a:r>
              <a:rPr lang="en-US" altLang="en-US" sz="3400" dirty="0"/>
              <a:t> </a:t>
            </a:r>
            <a:r>
              <a:rPr lang="en-US" altLang="en-US" sz="3400" dirty="0" err="1"/>
              <a:t>mơ</a:t>
            </a:r>
            <a:r>
              <a:rPr lang="en-US" altLang="en-US" sz="3400" dirty="0"/>
              <a:t> </a:t>
            </a:r>
            <a:r>
              <a:rPr lang="en-US" altLang="en-US" sz="3400" dirty="0" err="1"/>
              <a:t>tròn</a:t>
            </a:r>
            <a:r>
              <a:rPr lang="en-US" altLang="en-US" sz="3400" dirty="0"/>
              <a:t> </a:t>
            </a:r>
            <a:r>
              <a:rPr lang="en-US" altLang="en-US" sz="3400" dirty="0" err="1"/>
              <a:t>trĩnh</a:t>
            </a:r>
            <a:r>
              <a:rPr lang="en-US" altLang="en-US" sz="3400" dirty="0"/>
              <a:t>, quả </a:t>
            </a:r>
            <a:r>
              <a:rPr lang="en-US" altLang="en-US" sz="3400" dirty="0" err="1"/>
              <a:t>bòng</a:t>
            </a:r>
            <a:r>
              <a:rPr lang="en-US" altLang="en-US" sz="3400" dirty="0"/>
              <a:t> </a:t>
            </a:r>
            <a:r>
              <a:rPr lang="en-US" altLang="en-US" sz="3400" dirty="0" err="1"/>
              <a:t>đung</a:t>
            </a:r>
            <a:r>
              <a:rPr lang="en-US" altLang="en-US" sz="3400" dirty="0"/>
              <a:t> </a:t>
            </a:r>
            <a:r>
              <a:rPr lang="en-US" altLang="en-US" sz="3400" dirty="0" err="1"/>
              <a:t>đưa</a:t>
            </a:r>
            <a:r>
              <a:rPr lang="en-US" altLang="en-US" sz="3400" dirty="0"/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400" dirty="0"/>
              <a:t>       B…. </a:t>
            </a:r>
            <a:r>
              <a:rPr lang="en-US" altLang="en-US" sz="3400" dirty="0" err="1"/>
              <a:t>nghiêng</a:t>
            </a:r>
            <a:r>
              <a:rPr lang="en-US" altLang="en-US" sz="3400" dirty="0"/>
              <a:t>, </a:t>
            </a:r>
            <a:r>
              <a:rPr lang="en-US" altLang="en-US" sz="3400" dirty="0" err="1"/>
              <a:t>lất</a:t>
            </a:r>
            <a:r>
              <a:rPr lang="en-US" altLang="en-US" sz="3400" dirty="0"/>
              <a:t> </a:t>
            </a:r>
            <a:r>
              <a:rPr lang="en-US" altLang="en-US" sz="3400" dirty="0" err="1"/>
              <a:t>phất</a:t>
            </a:r>
            <a:r>
              <a:rPr lang="en-US" altLang="en-US" sz="3400" dirty="0"/>
              <a:t> </a:t>
            </a:r>
            <a:r>
              <a:rPr lang="en-US" altLang="en-US" sz="3400" dirty="0" err="1"/>
              <a:t>hạt</a:t>
            </a:r>
            <a:r>
              <a:rPr lang="en-US" altLang="en-US" sz="3400" dirty="0"/>
              <a:t> </a:t>
            </a:r>
            <a:r>
              <a:rPr lang="en-US" altLang="en-US" sz="3400" dirty="0" err="1"/>
              <a:t>mưa</a:t>
            </a:r>
            <a:endParaRPr lang="en-US" altLang="en-US" sz="3400" dirty="0"/>
          </a:p>
          <a:p>
            <a:pPr>
              <a:spcBef>
                <a:spcPct val="50000"/>
              </a:spcBef>
            </a:pPr>
            <a:r>
              <a:rPr lang="en-US" altLang="en-US" sz="3400" dirty="0"/>
              <a:t>B… </a:t>
            </a:r>
            <a:r>
              <a:rPr lang="en-US" altLang="en-US" sz="3400" dirty="0" err="1"/>
              <a:t>chao</a:t>
            </a:r>
            <a:r>
              <a:rPr lang="en-US" altLang="en-US" sz="3400" dirty="0"/>
              <a:t>, </a:t>
            </a:r>
            <a:r>
              <a:rPr lang="en-US" altLang="en-US" sz="3400" dirty="0" err="1"/>
              <a:t>gợn</a:t>
            </a:r>
            <a:r>
              <a:rPr lang="en-US" altLang="en-US" sz="3400" dirty="0"/>
              <a:t> </a:t>
            </a:r>
            <a:r>
              <a:rPr lang="en-US" altLang="en-US" sz="3400" dirty="0" err="1"/>
              <a:t>nước</a:t>
            </a:r>
            <a:r>
              <a:rPr lang="en-US" altLang="en-US" sz="3400" dirty="0"/>
              <a:t> </a:t>
            </a:r>
            <a:r>
              <a:rPr lang="en-US" altLang="en-US" sz="3400" dirty="0" err="1"/>
              <a:t>Tây</a:t>
            </a:r>
            <a:r>
              <a:rPr lang="en-US" altLang="en-US" sz="3400" dirty="0"/>
              <a:t> </a:t>
            </a:r>
            <a:r>
              <a:rPr lang="en-US" altLang="en-US" sz="3400" dirty="0" err="1"/>
              <a:t>Hô</a:t>
            </a:r>
            <a:r>
              <a:rPr lang="en-US" altLang="en-US" sz="3400" dirty="0"/>
              <a:t>̀ </a:t>
            </a:r>
            <a:r>
              <a:rPr lang="en-US" altLang="en-US" sz="3400" dirty="0" err="1"/>
              <a:t>lăn</a:t>
            </a:r>
            <a:r>
              <a:rPr lang="en-US" altLang="en-US" sz="3400" dirty="0"/>
              <a:t> </a:t>
            </a:r>
            <a:r>
              <a:rPr lang="en-US" altLang="en-US" sz="3400" dirty="0" err="1"/>
              <a:t>tăn</a:t>
            </a:r>
            <a:r>
              <a:rPr lang="en-US" altLang="en-US" sz="3400" dirty="0"/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3400" i="1" dirty="0"/>
              <a:t>                                          </a:t>
            </a:r>
            <a:r>
              <a:rPr lang="en-US" altLang="en-US" sz="2800" i="1" dirty="0"/>
              <a:t>Theo </a:t>
            </a:r>
            <a:r>
              <a:rPr lang="en-US" altLang="en-US" sz="2800" b="1" dirty="0" err="1"/>
              <a:t>Hô</a:t>
            </a:r>
            <a:r>
              <a:rPr lang="en-US" altLang="en-US" sz="2800" b="1" dirty="0"/>
              <a:t>̀ Minh Hà  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979669" y="2452950"/>
            <a:ext cx="8990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FF0000"/>
                </a:solidFill>
              </a:rPr>
              <a:t>úc</a:t>
            </a:r>
            <a:endParaRPr lang="en-US" altLang="en-US" sz="3400" b="1" dirty="0">
              <a:solidFill>
                <a:srgbClr val="FF0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21083" y="4044931"/>
            <a:ext cx="857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</a:rPr>
              <a:t>út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478133" y="4856293"/>
            <a:ext cx="857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út</a:t>
            </a:r>
          </a:p>
        </p:txBody>
      </p:sp>
    </p:spTree>
    <p:extLst>
      <p:ext uri="{BB962C8B-B14F-4D97-AF65-F5344CB8AC3E}">
        <p14:creationId xmlns:p14="http://schemas.microsoft.com/office/powerpoint/2010/main" val="17358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6"/>
          <p:cNvGrpSpPr/>
          <p:nvPr/>
        </p:nvGrpSpPr>
        <p:grpSpPr>
          <a:xfrm>
            <a:off x="300446" y="888274"/>
            <a:ext cx="11430000" cy="5969726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-15753"/>
            <a:ext cx="10189028" cy="1076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839" y="45599"/>
            <a:ext cx="9666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#9Slide03 AmpleSoft Bold" panose="02000000000000000000" pitchFamily="2" charset="0"/>
              </a:rPr>
              <a:t>Bài</a:t>
            </a:r>
            <a:r>
              <a:rPr lang="en-US" sz="2800" dirty="0" smtClean="0">
                <a:latin typeface="#9Slide03 AmpleSoft Bold" panose="02000000000000000000" pitchFamily="2" charset="0"/>
              </a:rPr>
              <a:t> 3: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Chọn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tiếng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thích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hợp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ngoặc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đơn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đê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̉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hoàn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chỉnh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bài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văn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sau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: 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8" b="96008" l="5716" r="35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-1176627"/>
            <a:ext cx="3665505" cy="2444452"/>
          </a:xfrm>
          <a:prstGeom prst="rect">
            <a:avLst/>
          </a:prstGeom>
        </p:spPr>
      </p:pic>
      <p:sp>
        <p:nvSpPr>
          <p:cNvPr id="15" name="Rectangle 3"/>
          <p:cNvSpPr txBox="1">
            <a:spLocks noRot="1" noChangeArrowheads="1"/>
          </p:cNvSpPr>
          <p:nvPr/>
        </p:nvSpPr>
        <p:spPr>
          <a:xfrm>
            <a:off x="481283" y="1119054"/>
            <a:ext cx="10959291" cy="57650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   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Cuộc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quanh</a:t>
            </a:r>
            <a:r>
              <a:rPr lang="en-US" altLang="en-US" dirty="0" smtClean="0">
                <a:latin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thật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. Có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của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đất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trời</a:t>
            </a:r>
            <a:r>
              <a:rPr lang="en-US" altLang="en-US" dirty="0" smtClean="0">
                <a:latin typeface="Times New Roman" panose="02020603050405020304" pitchFamily="18" charset="0"/>
              </a:rPr>
              <a:t>: (       /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lắng</a:t>
            </a:r>
            <a:r>
              <a:rPr lang="en-US" altLang="en-US" dirty="0" smtClean="0">
                <a:latin typeface="Times New Roman" panose="02020603050405020304" pitchFamily="18" charset="0"/>
              </a:rPr>
              <a:t>)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chan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hòa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rót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mật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xuống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quê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hương</a:t>
            </a:r>
            <a:r>
              <a:rPr lang="en-US" altLang="en-US" dirty="0" smtClean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khóm</a:t>
            </a:r>
            <a:r>
              <a:rPr lang="en-US" altLang="en-US" dirty="0" smtClean="0">
                <a:latin typeface="Times New Roman" panose="02020603050405020304" pitchFamily="18" charset="0"/>
              </a:rPr>
              <a:t> (      /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trút</a:t>
            </a:r>
            <a:r>
              <a:rPr lang="en-US" altLang="en-US" dirty="0" smtClean="0">
                <a:latin typeface="Times New Roman" panose="02020603050405020304" pitchFamily="18" charset="0"/>
              </a:rPr>
              <a:t>)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xanh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ri</a:t>
            </a:r>
            <a:r>
              <a:rPr lang="en-US" altLang="en-US" dirty="0" smtClean="0">
                <a:latin typeface="Times New Roman" panose="02020603050405020304" pitchFamily="18" charset="0"/>
              </a:rPr>
              <a:t>̀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rào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gio</a:t>
            </a:r>
            <a:r>
              <a:rPr lang="en-US" altLang="en-US" dirty="0" smtClean="0">
                <a:latin typeface="Times New Roman" panose="02020603050405020304" pitchFamily="18" charset="0"/>
              </a:rPr>
              <a:t>́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sớm,những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bông</a:t>
            </a:r>
            <a:r>
              <a:rPr lang="en-US" altLang="en-US" dirty="0" smtClean="0">
                <a:latin typeface="Times New Roman" panose="02020603050405020304" pitchFamily="18" charset="0"/>
              </a:rPr>
              <a:t> (      /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cút</a:t>
            </a:r>
            <a:r>
              <a:rPr lang="en-US" altLang="en-US" dirty="0" smtClean="0">
                <a:latin typeface="Times New Roman" panose="02020603050405020304" pitchFamily="18" charset="0"/>
              </a:rPr>
              <a:t>)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vàng</a:t>
            </a:r>
            <a:r>
              <a:rPr lang="en-US" altLang="en-US" dirty="0" smtClean="0">
                <a:latin typeface="Times New Roman" panose="02020603050405020304" pitchFamily="18" charset="0"/>
              </a:rPr>
              <a:t> (             /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nóng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nánh</a:t>
            </a:r>
            <a:r>
              <a:rPr lang="en-US" altLang="en-US" dirty="0" smtClean="0">
                <a:latin typeface="Times New Roman" panose="02020603050405020304" pitchFamily="18" charset="0"/>
              </a:rPr>
              <a:t>)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sương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mai</a:t>
            </a:r>
            <a:r>
              <a:rPr lang="en-US" altLang="en-US" dirty="0" smtClean="0">
                <a:latin typeface="Times New Roman" panose="02020603050405020304" pitchFamily="18" charset="0"/>
              </a:rPr>
              <a:t>. Có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do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bàn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tay</a:t>
            </a:r>
            <a:r>
              <a:rPr lang="en-US" altLang="en-US" dirty="0" smtClean="0">
                <a:latin typeface="Times New Roman" panose="02020603050405020304" pitchFamily="18" charset="0"/>
              </a:rPr>
              <a:t> con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người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tạo</a:t>
            </a:r>
            <a:r>
              <a:rPr lang="en-US" altLang="en-US" dirty="0" smtClean="0">
                <a:latin typeface="Times New Roman" panose="02020603050405020304" pitchFamily="18" charset="0"/>
              </a:rPr>
              <a:t> (      /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lên</a:t>
            </a:r>
            <a:r>
              <a:rPr lang="en-US" altLang="en-US" dirty="0" smtClean="0">
                <a:latin typeface="Times New Roman" panose="02020603050405020304" pitchFamily="18" charset="0"/>
              </a:rPr>
              <a:t>) 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chùa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cong</a:t>
            </a:r>
            <a:r>
              <a:rPr lang="en-US" altLang="en-US" dirty="0" smtClean="0">
                <a:latin typeface="Times New Roman" panose="02020603050405020304" pitchFamily="18" charset="0"/>
              </a:rPr>
              <a:t> (      /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vúc</a:t>
            </a:r>
            <a:r>
              <a:rPr lang="en-US" altLang="en-US" dirty="0" smtClean="0">
                <a:latin typeface="Times New Roman" panose="02020603050405020304" pitchFamily="18" charset="0"/>
              </a:rPr>
              <a:t>),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bức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tranh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rực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rỡ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sắc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màu</a:t>
            </a:r>
            <a:r>
              <a:rPr lang="en-US" altLang="en-US" dirty="0" smtClean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bài</a:t>
            </a:r>
            <a:r>
              <a:rPr lang="en-US" altLang="en-US" dirty="0" smtClean="0">
                <a:latin typeface="Times New Roman" panose="02020603050405020304" pitchFamily="18" charset="0"/>
              </a:rPr>
              <a:t> ca (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láo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lức</a:t>
            </a:r>
            <a:r>
              <a:rPr lang="en-US" altLang="en-US" dirty="0" smtClean="0">
                <a:latin typeface="Times New Roman" panose="02020603050405020304" pitchFamily="18" charset="0"/>
              </a:rPr>
              <a:t> /          )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lòng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người</a:t>
            </a:r>
            <a:r>
              <a:rPr lang="en-US" altLang="en-US" dirty="0" smtClean="0">
                <a:latin typeface="Times New Roman" panose="02020603050405020304" pitchFamily="18" charset="0"/>
              </a:rPr>
              <a:t>,….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nhất</a:t>
            </a:r>
            <a:r>
              <a:rPr lang="en-US" altLang="en-US" dirty="0" smtClean="0">
                <a:latin typeface="Times New Roman" panose="02020603050405020304" pitchFamily="18" charset="0"/>
              </a:rPr>
              <a:t> là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vẻ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của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tâm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hồn</a:t>
            </a:r>
            <a:r>
              <a:rPr lang="en-US" altLang="en-US" dirty="0" smtClean="0">
                <a:latin typeface="Times New Roman" panose="02020603050405020304" pitchFamily="18" charset="0"/>
              </a:rPr>
              <a:t>. Chỉ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người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biết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mới</a:t>
            </a:r>
            <a:r>
              <a:rPr lang="en-US" altLang="en-US" dirty="0" smtClean="0">
                <a:latin typeface="Times New Roman" panose="02020603050405020304" pitchFamily="18" charset="0"/>
              </a:rPr>
              <a:t> có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khả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thưởng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thức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tô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điểm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cho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cuộc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ngày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càng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tươi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hơn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				</a:t>
            </a:r>
            <a:endParaRPr lang="en-US" altLang="en-US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8809629" y="1826774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/>
              <a:t>nắng</a:t>
            </a:r>
            <a:endParaRPr lang="en-US" altLang="en-US" sz="2800" dirty="0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753155" y="2430949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/>
              <a:t>trúc</a:t>
            </a:r>
            <a:endParaRPr lang="en-US" altLang="en-US" sz="2800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146948" y="2996824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/>
              <a:t>cúc</a:t>
            </a:r>
            <a:endParaRPr lang="en-US" altLang="en-US" sz="2800" dirty="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86319" y="3024118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/>
              <a:t>lóng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lánh</a:t>
            </a:r>
            <a:endParaRPr lang="en-US" altLang="en-US" sz="2800" dirty="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926843" y="3606424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/>
              <a:t>nên</a:t>
            </a:r>
            <a:endParaRPr lang="en-US" altLang="en-US" sz="2800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909416" y="3623887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/>
              <a:t>vút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9018896" y="4210336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/>
              <a:t>náo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nức</a:t>
            </a:r>
            <a:endParaRPr lang="en-US" altLang="en-US" sz="2800" dirty="0"/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8485496" y="6195563"/>
            <a:ext cx="1905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 b="1" dirty="0"/>
              <a:t>HÒA BÌNH</a:t>
            </a:r>
          </a:p>
        </p:txBody>
      </p:sp>
    </p:spTree>
    <p:extLst>
      <p:ext uri="{BB962C8B-B14F-4D97-AF65-F5344CB8AC3E}">
        <p14:creationId xmlns:p14="http://schemas.microsoft.com/office/powerpoint/2010/main" val="34425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6"/>
          <p:cNvGrpSpPr/>
          <p:nvPr/>
        </p:nvGrpSpPr>
        <p:grpSpPr>
          <a:xfrm>
            <a:off x="300446" y="888274"/>
            <a:ext cx="11430000" cy="5969726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-15753"/>
            <a:ext cx="10189028" cy="1076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839" y="45599"/>
            <a:ext cx="9666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#9Slide03 AmpleSoft Bold" panose="02000000000000000000" pitchFamily="2" charset="0"/>
              </a:rPr>
              <a:t>Bài</a:t>
            </a:r>
            <a:r>
              <a:rPr lang="en-US" sz="2800" dirty="0" smtClean="0">
                <a:latin typeface="#9Slide03 AmpleSoft Bold" panose="02000000000000000000" pitchFamily="2" charset="0"/>
              </a:rPr>
              <a:t> 3: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Chọn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tiếng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thích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hợp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trong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ngoặc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đơn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đê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̉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hoàn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chỉnh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bài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văn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 Bold" panose="02000000000000000000" pitchFamily="2" charset="0"/>
              </a:rPr>
              <a:t>sau</a:t>
            </a:r>
            <a:r>
              <a:rPr lang="en-US" altLang="en-US" sz="2800" b="1" dirty="0">
                <a:latin typeface="#9Slide03 AmpleSoft Bold" panose="02000000000000000000" pitchFamily="2" charset="0"/>
              </a:rPr>
              <a:t>: 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8" b="96008" l="5716" r="35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-1176627"/>
            <a:ext cx="3665505" cy="2444452"/>
          </a:xfrm>
          <a:prstGeom prst="rect">
            <a:avLst/>
          </a:prstGeom>
        </p:spPr>
      </p:pic>
      <p:sp>
        <p:nvSpPr>
          <p:cNvPr id="21" name="Rectangle 3"/>
          <p:cNvSpPr txBox="1">
            <a:spLocks noRot="1" noChangeArrowheads="1"/>
          </p:cNvSpPr>
          <p:nvPr/>
        </p:nvSpPr>
        <p:spPr>
          <a:xfrm>
            <a:off x="602782" y="1152101"/>
            <a:ext cx="10724861" cy="5194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   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Cuộc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quanh</a:t>
            </a:r>
            <a:r>
              <a:rPr lang="en-US" altLang="en-US" dirty="0" smtClean="0">
                <a:latin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thật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. Có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của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đất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trời</a:t>
            </a:r>
            <a:r>
              <a:rPr lang="en-US" altLang="en-US" dirty="0" smtClean="0">
                <a:latin typeface="Times New Roman" panose="02020603050405020304" pitchFamily="18" charset="0"/>
              </a:rPr>
              <a:t> :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chan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hòa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rót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mật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xuống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quê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hương</a:t>
            </a:r>
            <a:r>
              <a:rPr lang="en-US" altLang="en-US" dirty="0" smtClean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khóm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xanh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ri</a:t>
            </a:r>
            <a:r>
              <a:rPr lang="en-US" altLang="en-US" dirty="0" smtClean="0">
                <a:latin typeface="Times New Roman" panose="02020603050405020304" pitchFamily="18" charset="0"/>
              </a:rPr>
              <a:t>̀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rào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gió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sớm</a:t>
            </a:r>
            <a:r>
              <a:rPr lang="en-US" altLang="en-US" dirty="0" smtClean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bông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cúc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vàng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lóng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lánh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sương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mai</a:t>
            </a:r>
            <a:r>
              <a:rPr lang="en-US" altLang="en-US" dirty="0" smtClean="0">
                <a:latin typeface="Times New Roman" panose="02020603050405020304" pitchFamily="18" charset="0"/>
              </a:rPr>
              <a:t>. Có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do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bàn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tay</a:t>
            </a:r>
            <a:r>
              <a:rPr lang="en-US" altLang="en-US" dirty="0" smtClean="0">
                <a:latin typeface="Times New Roman" panose="02020603050405020304" pitchFamily="18" charset="0"/>
              </a:rPr>
              <a:t> con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người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tạo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chùa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cong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vút</a:t>
            </a:r>
            <a:r>
              <a:rPr lang="en-US" altLang="en-US" dirty="0" smtClean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bức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tranh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rực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rỡ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sắc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màu</a:t>
            </a:r>
            <a:r>
              <a:rPr lang="en-US" altLang="en-US" dirty="0" smtClean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bài</a:t>
            </a:r>
            <a:r>
              <a:rPr lang="en-US" altLang="en-US" dirty="0" smtClean="0">
                <a:latin typeface="Times New Roman" panose="02020603050405020304" pitchFamily="18" charset="0"/>
              </a:rPr>
              <a:t> ca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nức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lòng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người</a:t>
            </a:r>
            <a:r>
              <a:rPr lang="en-US" altLang="en-US" dirty="0" smtClean="0">
                <a:latin typeface="Times New Roman" panose="02020603050405020304" pitchFamily="18" charset="0"/>
              </a:rPr>
              <a:t>,….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nhất</a:t>
            </a:r>
            <a:r>
              <a:rPr lang="en-US" altLang="en-US" dirty="0" smtClean="0">
                <a:latin typeface="Times New Roman" panose="02020603050405020304" pitchFamily="18" charset="0"/>
              </a:rPr>
              <a:t> là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vẻ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của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tâm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hồn</a:t>
            </a:r>
            <a:r>
              <a:rPr lang="en-US" altLang="en-US" dirty="0" smtClean="0">
                <a:latin typeface="Times New Roman" panose="02020603050405020304" pitchFamily="18" charset="0"/>
              </a:rPr>
              <a:t>. Chỉ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những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người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biết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mới</a:t>
            </a:r>
            <a:r>
              <a:rPr lang="en-US" altLang="en-US" dirty="0" smtClean="0">
                <a:latin typeface="Times New Roman" panose="02020603050405020304" pitchFamily="18" charset="0"/>
              </a:rPr>
              <a:t> có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khả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năng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thưởng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thức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cái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tô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điểm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cho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cuộc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sống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ngày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càng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tươi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đẹp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hơn</a:t>
            </a:r>
            <a:r>
              <a:rPr lang="en-US" altLang="en-US" dirty="0" smtClean="0">
                <a:latin typeface="Times New Roman" panose="02020603050405020304" pitchFamily="18" charset="0"/>
              </a:rPr>
              <a:t>.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				</a:t>
            </a:r>
            <a:endParaRPr lang="en-US" altLang="en-US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8986340" y="6206854"/>
            <a:ext cx="1905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 b="1" dirty="0"/>
              <a:t>HÒA BÌNH</a:t>
            </a:r>
          </a:p>
        </p:txBody>
      </p:sp>
    </p:spTree>
    <p:extLst>
      <p:ext uri="{BB962C8B-B14F-4D97-AF65-F5344CB8AC3E}">
        <p14:creationId xmlns:p14="http://schemas.microsoft.com/office/powerpoint/2010/main" val="8439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67" b="94206" l="2808" r="46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" y="2112519"/>
            <a:ext cx="8015727" cy="5083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89" r="96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77" y="5227657"/>
            <a:ext cx="2459065" cy="1968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50" y="4956285"/>
            <a:ext cx="1901715" cy="19017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89" y="4660839"/>
            <a:ext cx="1901715" cy="19017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92" y="5227657"/>
            <a:ext cx="1901715" cy="19017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93287" y="365125"/>
            <a:ext cx="75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84809" y="180459"/>
            <a:ext cx="160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420395" y="6436440"/>
            <a:ext cx="154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203421" y="3560723"/>
            <a:ext cx="160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32" y="4856752"/>
            <a:ext cx="1047403" cy="1783046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304EBAAE-22A5-41DB-82A3-9236A93C48C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97658" y="425091"/>
            <a:ext cx="8537389" cy="50321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99949" y="1924653"/>
            <a:ext cx="4575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7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BIỆT</a:t>
            </a:r>
            <a:r>
              <a:rPr lang="en-US" sz="7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CÁC</a:t>
            </a:r>
            <a:r>
              <a:rPr lang="en-US" sz="7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smtClean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EM</a:t>
            </a:r>
            <a:endParaRPr lang="en-US" sz="72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9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40" y="668712"/>
            <a:ext cx="1635525" cy="16355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41" y="1690688"/>
            <a:ext cx="1635525" cy="1635525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98" y="1189498"/>
            <a:ext cx="1002379" cy="100237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54466" y="507915"/>
            <a:ext cx="10811007" cy="622598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58046" y="1058504"/>
            <a:ext cx="4956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UTM Cancel" panose="02040603050506020204" pitchFamily="18" charset="0"/>
              </a:rPr>
              <a:t>YÊU CẦU CẦN ĐẠT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latin typeface="UTM Cancel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2339" y="1908344"/>
            <a:ext cx="10193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UTM Americana" panose="02040603050506020204" pitchFamily="18" charset="0"/>
              </a:rPr>
              <a:t>- </a:t>
            </a:r>
            <a:r>
              <a:rPr lang="nl-NL" sz="4000" dirty="0">
                <a:latin typeface="UTM Americana" panose="02040603050506020204" pitchFamily="18" charset="0"/>
              </a:rPr>
              <a:t>Nghe - viết đúng bài </a:t>
            </a:r>
            <a:r>
              <a:rPr lang="nl-NL" sz="4000" dirty="0" smtClean="0">
                <a:latin typeface="UTM Americana" panose="02040603050506020204" pitchFamily="18" charset="0"/>
              </a:rPr>
              <a:t>chính tả</a:t>
            </a:r>
            <a:r>
              <a:rPr lang="nl-NL" sz="4000" dirty="0" smtClean="0">
                <a:latin typeface="UTM Americana" panose="02040603050506020204" pitchFamily="18" charset="0"/>
              </a:rPr>
              <a:t>; </a:t>
            </a:r>
            <a:r>
              <a:rPr lang="nl-NL" sz="4000" dirty="0">
                <a:latin typeface="UTM Americana" panose="02040603050506020204" pitchFamily="18" charset="0"/>
              </a:rPr>
              <a:t>trình bày đúng hình thức đoạn văn xuôi</a:t>
            </a:r>
            <a:endParaRPr lang="en-US" sz="4000" dirty="0">
              <a:latin typeface="UTM Americana" panose="02040603050506020204" pitchFamily="18" charset="0"/>
            </a:endParaRPr>
          </a:p>
          <a:p>
            <a:r>
              <a:rPr lang="nl-NL" sz="4000" dirty="0">
                <a:latin typeface="UTM Americana" panose="02040603050506020204" pitchFamily="18" charset="0"/>
              </a:rPr>
              <a:t>- Làm đúng BT2a, BT 3 phân biệt l/n. uc/ut</a:t>
            </a:r>
            <a:endParaRPr lang="en-US" sz="4000" dirty="0">
              <a:latin typeface="UTM Americana" panose="02040603050506020204" pitchFamily="18" charset="0"/>
            </a:endParaRPr>
          </a:p>
          <a:p>
            <a:r>
              <a:rPr lang="nl-NL" sz="4000" b="1" dirty="0" smtClean="0">
                <a:latin typeface="UTM Americana" panose="02040603050506020204" pitchFamily="18" charset="0"/>
              </a:rPr>
              <a:t>- </a:t>
            </a:r>
            <a:r>
              <a:rPr lang="nl-NL" sz="4000" dirty="0">
                <a:latin typeface="UTM Americana" panose="02040603050506020204" pitchFamily="18" charset="0"/>
              </a:rPr>
              <a:t>Rèn kĩ năng viết đẹp, viết đúng chính tả</a:t>
            </a:r>
            <a:r>
              <a:rPr lang="nl-NL" sz="4000" dirty="0" smtClean="0">
                <a:latin typeface="UTM Americana" panose="02040603050506020204" pitchFamily="18" charset="0"/>
              </a:rPr>
              <a:t>.</a:t>
            </a:r>
            <a:endParaRPr lang="en-US" sz="4000" dirty="0">
              <a:latin typeface="UTM Americ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0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187116" y="-577515"/>
            <a:ext cx="14421852" cy="771625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67" y="2582779"/>
            <a:ext cx="6412833" cy="427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https://4.bp.blogspot.com/-VftOER3Q1LQ/T4atF7uGyXI/AAAAAAAAAtI/qL7ndpFrmfk/s1600/IMG_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34527" cy="45029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94241" l="4319" r="93630">
                        <a14:foregroundMark x1="21379" y1="57657" x2="18150" y2="87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4" y="-280737"/>
            <a:ext cx="4876800" cy="3252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9979" y="422053"/>
            <a:ext cx="3144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70C0"/>
                </a:solidFill>
                <a:latin typeface="UTM Cancel" panose="02040603050506020204" pitchFamily="18" charset="0"/>
              </a:rPr>
              <a:t>Sầu</a:t>
            </a:r>
            <a:r>
              <a:rPr lang="en-US" sz="5400" dirty="0" smtClean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UTM Cancel" panose="02040603050506020204" pitchFamily="18" charset="0"/>
              </a:rPr>
              <a:t>riêng</a:t>
            </a:r>
            <a:endParaRPr lang="en-US" sz="5400" dirty="0">
              <a:solidFill>
                <a:srgbClr val="0070C0"/>
              </a:solidFill>
              <a:latin typeface="UTM Cancel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36" b="92905" l="3979" r="93062">
                        <a14:foregroundMark x1="15575" y1="57186" x2="27948" y2="85021"/>
                        <a14:foregroundMark x1="11111" y1="26319" x2="37312" y2="34263"/>
                        <a14:foregroundMark x1="52838" y1="71437" x2="64047" y2="7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223061"/>
            <a:ext cx="3644770" cy="29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472658" y="1171097"/>
            <a:ext cx="11213432" cy="5767137"/>
          </a:xfrm>
          <a:prstGeom prst="round2SameRect">
            <a:avLst/>
          </a:prstGeom>
          <a:solidFill>
            <a:schemeClr val="bg1">
              <a:alpha val="93000"/>
            </a:schemeClr>
          </a:solidFill>
          <a:ln w="19050">
            <a:solidFill>
              <a:srgbClr val="C9154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3867010" y="-449179"/>
            <a:ext cx="4610784" cy="2018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497" y="336741"/>
            <a:ext cx="3680663" cy="10608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63489" y="277934"/>
            <a:ext cx="326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Sầu</a:t>
            </a:r>
            <a:r>
              <a:rPr lang="en-US" sz="6000" b="1" dirty="0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riêng</a:t>
            </a:r>
            <a:endParaRPr lang="en-US" sz="6000" b="1" dirty="0">
              <a:solidFill>
                <a:srgbClr val="00FF00"/>
              </a:solidFill>
              <a:latin typeface="UTM Wedding K&amp;T" panose="02040603050506020204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9119" y="1636294"/>
            <a:ext cx="10744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dirty="0"/>
              <a:t>          </a:t>
            </a:r>
            <a:r>
              <a:rPr lang="en-US" altLang="en-US" sz="3200" dirty="0" err="1"/>
              <a:t>Hoa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sầu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riêng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trổ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cuối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năm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Gió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hương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thơm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ngát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như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hương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cau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hương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bưởi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tỏa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khắp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vườn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Hoa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đậu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từng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chùm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màu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trắng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ngà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Cánh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hoa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nhỏ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như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vảy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hao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giống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sen</a:t>
            </a:r>
            <a:r>
              <a:rPr lang="en-US" altLang="en-US" sz="3200" dirty="0"/>
              <a:t> con, </a:t>
            </a:r>
            <a:r>
              <a:rPr lang="en-US" altLang="en-US" sz="3200" dirty="0" err="1"/>
              <a:t>lác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nhụy</a:t>
            </a:r>
            <a:r>
              <a:rPr lang="en-US" altLang="en-US" sz="3200" dirty="0"/>
              <a:t> li </a:t>
            </a:r>
            <a:r>
              <a:rPr lang="en-US" altLang="en-US" sz="3200" dirty="0" err="1"/>
              <a:t>ti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giữa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những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hoa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Mỗi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cuống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hoa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một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trái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Nhìn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sầu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riêng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lủng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lẳng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như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tổ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kiến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Mùa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dạo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tháng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tư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tháng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năm</a:t>
            </a:r>
            <a:r>
              <a:rPr lang="en-US" altLang="en-US" sz="3200" dirty="0"/>
              <a:t> ta.</a:t>
            </a:r>
          </a:p>
          <a:p>
            <a:pPr algn="just"/>
            <a:r>
              <a:rPr lang="en-US" altLang="en-US" sz="3200" b="1" dirty="0">
                <a:solidFill>
                  <a:srgbClr val="0000FF"/>
                </a:solidFill>
              </a:rPr>
              <a:t>                                                                    </a:t>
            </a:r>
            <a:r>
              <a:rPr lang="en-US" altLang="en-US" sz="2800" b="1" dirty="0"/>
              <a:t>Mai </a:t>
            </a:r>
            <a:r>
              <a:rPr lang="en-US" altLang="en-US" sz="2800" b="1" dirty="0" err="1"/>
              <a:t>Văn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Tạo</a:t>
            </a:r>
            <a:endParaRPr lang="en-US" altLang="en-US" sz="28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85" y="5174391"/>
            <a:ext cx="2229040" cy="22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116" y1="40485" x2="30243" y2="44424"/>
                        <a14:foregroundMark x1="48949" y1="30424" x2="62911" y2="34848"/>
                        <a14:foregroundMark x1="74124" y1="52606" x2="68302" y2="55697"/>
                        <a14:foregroundMark x1="66038" y1="68303" x2="70404" y2="73697"/>
                        <a14:foregroundMark x1="46900" y1="67818" x2="43558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3807" y="1909011"/>
            <a:ext cx="7184762" cy="639278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1748590" y="176463"/>
            <a:ext cx="5999747" cy="3128210"/>
          </a:xfrm>
          <a:prstGeom prst="wedgeEllipseCallout">
            <a:avLst>
              <a:gd name="adj1" fmla="val -24844"/>
              <a:gd name="adj2" fmla="val 62500"/>
            </a:avLst>
          </a:prstGeom>
          <a:solidFill>
            <a:srgbClr val="00FF00">
              <a:alpha val="90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38399" y="771072"/>
            <a:ext cx="4620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#9Slide03 AmpleSoft Bold" panose="02000000000000000000" pitchFamily="2" charset="0"/>
              </a:rPr>
              <a:t>Đoạn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văn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miêu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tả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gì</a:t>
            </a:r>
            <a:r>
              <a:rPr lang="en-US" sz="6000" dirty="0" smtClean="0">
                <a:latin typeface="#9Slide03 AmpleSoft Bold" panose="02000000000000000000" pitchFamily="2" charset="0"/>
              </a:rPr>
              <a:t>?</a:t>
            </a:r>
            <a:endParaRPr lang="en-US" sz="6000" dirty="0">
              <a:latin typeface="#9Slide03 AmpleSoft Bol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3277" y="403297"/>
            <a:ext cx="46201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#9Slide03 AmpleSoft Bold" panose="02000000000000000000" pitchFamily="2" charset="0"/>
              </a:rPr>
              <a:t>Đoạn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văn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miêu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tả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hoa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sầu</a:t>
            </a:r>
            <a:r>
              <a:rPr lang="en-US" sz="6000" dirty="0" smtClean="0">
                <a:latin typeface="#9Slide03 AmpleSoft Bold" panose="02000000000000000000" pitchFamily="2" charset="0"/>
              </a:rPr>
              <a:t> </a:t>
            </a:r>
            <a:r>
              <a:rPr lang="en-US" sz="6000" dirty="0" err="1" smtClean="0">
                <a:latin typeface="#9Slide03 AmpleSoft Bold" panose="02000000000000000000" pitchFamily="2" charset="0"/>
              </a:rPr>
              <a:t>riêng</a:t>
            </a:r>
            <a:endParaRPr lang="en-US" sz="6000" dirty="0">
              <a:latin typeface="#9Slide03 AmpleSoft Bold" panose="02000000000000000000" pitchFamily="2" charset="0"/>
            </a:endParaRPr>
          </a:p>
        </p:txBody>
      </p:sp>
      <p:pic>
        <p:nvPicPr>
          <p:cNvPr id="10" name="Picture 2" descr="https://4.bp.blogspot.com/-VftOER3Q1LQ/T4atF7uGyXI/AAAAAAAAAtI/qL7ndpFrmfk/s1600/IMG_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6" y="2748101"/>
            <a:ext cx="4759532" cy="3872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95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4241" l="4319" r="93630">
                        <a14:foregroundMark x1="21379" y1="57657" x2="18150" y2="87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" y="0"/>
            <a:ext cx="10475494" cy="6985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8864" y="1122948"/>
            <a:ext cx="5422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#9Slide03 AmpleSoft Bold" panose="02000000000000000000" pitchFamily="2" charset="0"/>
              </a:rPr>
              <a:t>Hãy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miêu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tả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những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nét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đặc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sắc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của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hoa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sầu</a:t>
            </a:r>
            <a:r>
              <a:rPr lang="en-US" sz="5400" dirty="0" smtClean="0">
                <a:latin typeface="#9Slide03 AmpleSoft Bold" panose="02000000000000000000" pitchFamily="2" charset="0"/>
              </a:rPr>
              <a:t> </a:t>
            </a:r>
            <a:r>
              <a:rPr lang="en-US" sz="5400" dirty="0" err="1" smtClean="0">
                <a:latin typeface="#9Slide03 AmpleSoft Bold" panose="02000000000000000000" pitchFamily="2" charset="0"/>
              </a:rPr>
              <a:t>riêng</a:t>
            </a:r>
            <a:r>
              <a:rPr lang="en-US" sz="5400" dirty="0" smtClean="0">
                <a:latin typeface="#9Slide03 AmpleSoft Bold" panose="02000000000000000000" pitchFamily="2" charset="0"/>
              </a:rPr>
              <a:t>?</a:t>
            </a:r>
            <a:endParaRPr lang="en-US" sz="5400" dirty="0">
              <a:latin typeface="#9Slide03 AmpleSoft Bold" panose="02000000000000000000" pitchFamily="2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14275" y="1138342"/>
            <a:ext cx="587141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 </a:t>
            </a:r>
            <a:r>
              <a:rPr lang="en-US" altLang="en-US" sz="3200" b="1" dirty="0"/>
              <a:t>  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Thơm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ngát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như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hương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cau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,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hương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bưởi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,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đậu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từng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 smtClean="0">
                <a:latin typeface="SVN-Titillium Medium" panose="02040603050506020204" pitchFamily="18" charset="0"/>
              </a:rPr>
              <a:t>chùm</a:t>
            </a:r>
            <a:r>
              <a:rPr lang="en-US" altLang="en-US" sz="3200" b="1" dirty="0" smtClean="0">
                <a:latin typeface="SVN-Titillium Medium" panose="02040603050506020204" pitchFamily="18" charset="0"/>
              </a:rPr>
              <a:t>,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cánh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hoa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nho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̉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như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vảy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cá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,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hao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hao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giống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cánh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sen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con,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lác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đác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vài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nhụy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 li </a:t>
            </a:r>
            <a:r>
              <a:rPr lang="en-US" altLang="en-US" sz="3200" b="1" dirty="0" err="1">
                <a:latin typeface="SVN-Titillium Medium" panose="02040603050506020204" pitchFamily="18" charset="0"/>
              </a:rPr>
              <a:t>ti</a:t>
            </a:r>
            <a:r>
              <a:rPr lang="en-US" altLang="en-US" sz="3200" b="1" dirty="0">
                <a:latin typeface="SVN-Titillium Medium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405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472658" y="1171097"/>
            <a:ext cx="11213432" cy="5767137"/>
          </a:xfrm>
          <a:prstGeom prst="round2SameRect">
            <a:avLst/>
          </a:prstGeom>
          <a:solidFill>
            <a:schemeClr val="bg1">
              <a:alpha val="93000"/>
            </a:schemeClr>
          </a:solidFill>
          <a:ln w="19050">
            <a:solidFill>
              <a:srgbClr val="C9154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2359052" y="-501078"/>
            <a:ext cx="7738537" cy="2018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001" y="342868"/>
            <a:ext cx="6162231" cy="10608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18507" y="328351"/>
            <a:ext cx="5979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Luyện</a:t>
            </a:r>
            <a:r>
              <a:rPr lang="en-US" sz="6000" b="1" dirty="0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viết</a:t>
            </a:r>
            <a:r>
              <a:rPr lang="en-US" sz="6000" b="1" dirty="0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từ</a:t>
            </a:r>
            <a:r>
              <a:rPr lang="en-US" sz="6000" b="1" dirty="0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 </a:t>
            </a:r>
            <a:r>
              <a:rPr lang="en-US" sz="6000" b="1" dirty="0" err="1" smtClean="0">
                <a:solidFill>
                  <a:srgbClr val="00FF00"/>
                </a:solidFill>
                <a:latin typeface="UTM Wedding K&amp;T" panose="02040603050506020204" pitchFamily="18" charset="0"/>
              </a:rPr>
              <a:t>khó</a:t>
            </a:r>
            <a:endParaRPr lang="en-US" sz="6000" b="1" dirty="0">
              <a:solidFill>
                <a:srgbClr val="00FF00"/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85" y="5174391"/>
            <a:ext cx="2229040" cy="2229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6591" y="2299995"/>
            <a:ext cx="2983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HP001 5 hàng" panose="020B0603050302020204" pitchFamily="34" charset="0"/>
              </a:rPr>
              <a:t>t</a:t>
            </a:r>
            <a:r>
              <a:rPr lang="en-US" sz="6600" b="1" dirty="0" err="1" smtClean="0">
                <a:latin typeface="HP001 5 hàng" panose="020B0603050302020204" pitchFamily="34" charset="0"/>
              </a:rPr>
              <a:t>rổ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endParaRPr lang="en-US" sz="6600" b="1" dirty="0">
              <a:latin typeface="HP001 5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6591" y="3469499"/>
            <a:ext cx="4734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HP001 5 hàng" panose="020B0603050302020204" pitchFamily="34" charset="0"/>
              </a:rPr>
              <a:t>t</a:t>
            </a:r>
            <a:r>
              <a:rPr lang="en-US" sz="6600" b="1" dirty="0" err="1" smtClean="0">
                <a:latin typeface="HP001 5 hàng" panose="020B0603050302020204" pitchFamily="34" charset="0"/>
              </a:rPr>
              <a:t>hơm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r>
              <a:rPr lang="en-US" sz="6600" b="1" dirty="0" err="1" smtClean="0">
                <a:latin typeface="HP001 5 hàng" panose="020B0603050302020204" pitchFamily="34" charset="0"/>
              </a:rPr>
              <a:t>ngát</a:t>
            </a:r>
            <a:r>
              <a:rPr lang="en-US" sz="6600" b="1" dirty="0" smtClean="0">
                <a:latin typeface="HP001 5 hàng" panose="020B0603050302020204" pitchFamily="34" charset="0"/>
              </a:rPr>
              <a:t>  </a:t>
            </a:r>
            <a:endParaRPr lang="en-US" sz="6600" b="1" dirty="0">
              <a:latin typeface="HP001 5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6591" y="4826330"/>
            <a:ext cx="2983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HP001 5 hàng" panose="020B0603050302020204" pitchFamily="34" charset="0"/>
              </a:rPr>
              <a:t>t</a:t>
            </a:r>
            <a:r>
              <a:rPr lang="en-US" sz="6600" b="1" dirty="0" err="1" smtClean="0">
                <a:latin typeface="HP001 5 hàng" panose="020B0603050302020204" pitchFamily="34" charset="0"/>
              </a:rPr>
              <a:t>ỏa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endParaRPr lang="en-US" sz="6600" b="1" dirty="0">
              <a:latin typeface="HP001 5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8234" y="2186760"/>
            <a:ext cx="4459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HP001 5 hàng" panose="020B0603050302020204" pitchFamily="34" charset="0"/>
              </a:rPr>
              <a:t>l</a:t>
            </a:r>
            <a:r>
              <a:rPr lang="en-US" sz="6600" b="1" dirty="0" err="1" smtClean="0">
                <a:latin typeface="HP001 5 hàng" panose="020B0603050302020204" pitchFamily="34" charset="0"/>
              </a:rPr>
              <a:t>ác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r>
              <a:rPr lang="en-US" sz="6600" b="1" dirty="0" err="1" smtClean="0">
                <a:latin typeface="HP001 5 hàng" panose="020B0603050302020204" pitchFamily="34" charset="0"/>
              </a:rPr>
              <a:t>đác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endParaRPr lang="en-US" sz="6600" b="1" dirty="0">
              <a:latin typeface="HP001 5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1152" y="3424609"/>
            <a:ext cx="3851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HP001 5 hàng" panose="020B0603050302020204" pitchFamily="34" charset="0"/>
              </a:rPr>
              <a:t>c</a:t>
            </a:r>
            <a:r>
              <a:rPr lang="en-US" sz="6600" b="1" dirty="0" err="1" smtClean="0">
                <a:latin typeface="HP001 5 hàng" panose="020B0603050302020204" pitchFamily="34" charset="0"/>
              </a:rPr>
              <a:t>uống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r>
              <a:rPr lang="en-US" sz="6600" b="1" dirty="0" err="1" smtClean="0">
                <a:latin typeface="HP001 5 hàng" panose="020B0603050302020204" pitchFamily="34" charset="0"/>
              </a:rPr>
              <a:t>hoa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endParaRPr lang="en-US" sz="6600" b="1" dirty="0">
              <a:latin typeface="HP001 5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84070" y="4906049"/>
            <a:ext cx="45020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HP001 5 hàng" panose="020B0603050302020204" pitchFamily="34" charset="0"/>
              </a:rPr>
              <a:t>l</a:t>
            </a:r>
            <a:r>
              <a:rPr lang="en-US" sz="6600" b="1" dirty="0" err="1" smtClean="0">
                <a:latin typeface="HP001 5 hàng" panose="020B0603050302020204" pitchFamily="34" charset="0"/>
              </a:rPr>
              <a:t>ủng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r>
              <a:rPr lang="en-US" sz="6600" b="1" dirty="0" err="1" smtClean="0">
                <a:latin typeface="HP001 5 hàng" panose="020B0603050302020204" pitchFamily="34" charset="0"/>
              </a:rPr>
              <a:t>lẳng</a:t>
            </a:r>
            <a:r>
              <a:rPr lang="en-US" sz="6600" b="1" dirty="0" smtClean="0">
                <a:latin typeface="HP001 5 hàng" panose="020B0603050302020204" pitchFamily="34" charset="0"/>
              </a:rPr>
              <a:t> </a:t>
            </a:r>
            <a:endParaRPr lang="en-US" sz="66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9" grpId="0"/>
      <p:bldP spid="10" grpId="0"/>
      <p:bldP spid="11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472657" y="1090863"/>
            <a:ext cx="11334331" cy="5847371"/>
          </a:xfrm>
          <a:prstGeom prst="round2SameRect">
            <a:avLst/>
          </a:prstGeom>
          <a:solidFill>
            <a:schemeClr val="bg1">
              <a:alpha val="93000"/>
            </a:schemeClr>
          </a:solidFill>
          <a:ln w="19050">
            <a:solidFill>
              <a:srgbClr val="C9154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2359052" y="-501078"/>
            <a:ext cx="6720779" cy="2018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002" y="342868"/>
            <a:ext cx="5472566" cy="1060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8279" y="319284"/>
            <a:ext cx="4941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Nghe</a:t>
            </a:r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 – </a:t>
            </a:r>
            <a:r>
              <a:rPr lang="en-US" sz="6600" b="1" dirty="0" err="1" smtClean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viết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062" y1="33232" x2="67721" y2="36507"/>
                        <a14:foregroundMark x1="67482" y1="68769" x2="71420" y2="73438"/>
                        <a14:foregroundMark x1="48150" y1="69254" x2="45644" y2="73924"/>
                        <a14:foregroundMark x1="33890" y1="53123" x2="40334" y2="52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95" y="1562096"/>
            <a:ext cx="697349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42CB1-74CC-4A2F-9444-223B33291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537" y="3256159"/>
            <a:ext cx="3123989" cy="324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CE1FFD-3017-4DE0-B29C-C892534AD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976" y="3256157"/>
            <a:ext cx="2868647" cy="324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133600" y="2005263"/>
            <a:ext cx="47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00B089-D276-445B-8532-F658D025DB2C}"/>
              </a:ext>
            </a:extLst>
          </p:cNvPr>
          <p:cNvSpPr txBox="1"/>
          <p:nvPr/>
        </p:nvSpPr>
        <p:spPr>
          <a:xfrm>
            <a:off x="1744799" y="2093912"/>
            <a:ext cx="6853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4800" b="1" kern="1200" dirty="0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4800" b="1" kern="1200" dirty="0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lang="en-US" sz="4800" b="1" kern="1200" dirty="0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viết</a:t>
            </a:r>
            <a:endParaRPr lang="en-US" sz="4800" b="1" kern="1200" dirty="0">
              <a:solidFill>
                <a:srgbClr val="FFFF00"/>
              </a:solidFill>
              <a:effectLst>
                <a:outerShdw blurRad="12700" dist="50800" dir="600000" algn="tl">
                  <a:srgbClr val="000000">
                    <a:alpha val="75000"/>
                  </a:srgbClr>
                </a:outerShdw>
              </a:effectLst>
              <a:latin typeface="UVN Bay Buom Nang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5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472658" y="1171097"/>
            <a:ext cx="11213432" cy="5767137"/>
          </a:xfrm>
          <a:prstGeom prst="round2SameRect">
            <a:avLst/>
          </a:prstGeom>
          <a:solidFill>
            <a:schemeClr val="bg1">
              <a:alpha val="93000"/>
            </a:schemeClr>
          </a:solidFill>
          <a:ln w="19050">
            <a:solidFill>
              <a:srgbClr val="C9154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3867010" y="-449179"/>
            <a:ext cx="4702224" cy="2018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497" y="336741"/>
            <a:ext cx="3785166" cy="10608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54148" y="336741"/>
            <a:ext cx="358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Sầu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riêng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UTM Wedding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9119" y="1636294"/>
            <a:ext cx="10744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riêng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trổ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bưởi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tỏa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vườn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chùm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riêng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lủng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lẳng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85" y="5174391"/>
            <a:ext cx="2229040" cy="22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5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743</Words>
  <Application>Microsoft Office PowerPoint</Application>
  <PresentationFormat>Widescreen</PresentationFormat>
  <Paragraphs>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Wingdings</vt:lpstr>
      <vt:lpstr>UTM Showcard</vt:lpstr>
      <vt:lpstr>Arial</vt:lpstr>
      <vt:lpstr>UVF Finura Roman</vt:lpstr>
      <vt:lpstr>等线</vt:lpstr>
      <vt:lpstr>Times New Roman</vt:lpstr>
      <vt:lpstr>宋体</vt:lpstr>
      <vt:lpstr>UTM ViceroyJF</vt:lpstr>
      <vt:lpstr>UTM Cancel</vt:lpstr>
      <vt:lpstr>UTM Wedding K&amp;T</vt:lpstr>
      <vt:lpstr>UVN Bay Buom Nang</vt:lpstr>
      <vt:lpstr>HP001 5 hàng</vt:lpstr>
      <vt:lpstr>SVN-Trebuchets</vt:lpstr>
      <vt:lpstr>Arial Rounded MT Bold</vt:lpstr>
      <vt:lpstr>#9Slide03 AmpleSoft Bold</vt:lpstr>
      <vt:lpstr>Calibri Light</vt:lpstr>
      <vt:lpstr>Calibri</vt:lpstr>
      <vt:lpstr>UTM Americana</vt:lpstr>
      <vt:lpstr>SVN-Titillium Medium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Windows User</cp:lastModifiedBy>
  <cp:revision>41</cp:revision>
  <dcterms:created xsi:type="dcterms:W3CDTF">2022-01-18T16:04:54Z</dcterms:created>
  <dcterms:modified xsi:type="dcterms:W3CDTF">2023-02-06T13:58:39Z</dcterms:modified>
</cp:coreProperties>
</file>