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0" r:id="rId3"/>
    <p:sldId id="276" r:id="rId4"/>
    <p:sldId id="277" r:id="rId5"/>
    <p:sldId id="278" r:id="rId6"/>
    <p:sldId id="295" r:id="rId7"/>
    <p:sldId id="258" r:id="rId8"/>
    <p:sldId id="280" r:id="rId9"/>
    <p:sldId id="281" r:id="rId10"/>
    <p:sldId id="282" r:id="rId11"/>
    <p:sldId id="283" r:id="rId12"/>
    <p:sldId id="284" r:id="rId13"/>
    <p:sldId id="257" r:id="rId14"/>
    <p:sldId id="287" r:id="rId15"/>
    <p:sldId id="288" r:id="rId16"/>
    <p:sldId id="289" r:id="rId17"/>
    <p:sldId id="290" r:id="rId18"/>
    <p:sldId id="292" r:id="rId19"/>
    <p:sldId id="294" r:id="rId20"/>
    <p:sldId id="275" r:id="rId21"/>
  </p:sldIdLst>
  <p:sldSz cx="12192000" cy="6858000"/>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Calibri" panose="020F0502020204030204" pitchFamily="3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B43"/>
    <a:srgbClr val="D2D0CC"/>
    <a:srgbClr val="651C1A"/>
    <a:srgbClr val="9B2C1B"/>
    <a:srgbClr val="998D81"/>
    <a:srgbClr val="916F55"/>
    <a:srgbClr val="A17C2F"/>
    <a:srgbClr val="FF6774"/>
    <a:srgbClr val="FFEAB0"/>
    <a:srgbClr val="FEB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varScale="1">
        <p:scale>
          <a:sx n="63" d="100"/>
          <a:sy n="63"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107A1-8D91-4F19-8C49-3616B592E2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ACFFC1-611E-4B78-9162-46F466329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AB175A-07F1-4297-ACF1-D9DC0EC721DA}"/>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F32C74A8-842A-4263-873D-918409CFF2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4A18E6-F756-4288-A996-D7F1D26731B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34745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9DE8A-3A0F-4F7A-953A-23507EE15F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1BEE3A-7B59-46C0-9357-694C521852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55DD2F-95C6-4580-8581-3EA9678967DC}"/>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6CFEF092-3032-4049-AAE8-FF57A1DA10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F7BAE-3857-46FC-A5E9-CACC6C34D47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1248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02AFA98-C266-4F5A-919A-799BB9E38E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807F23-8D0D-46A4-B687-4D043BB4E0D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4936E-FCBA-40F2-A47B-8B2CBCC14339}"/>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DE724377-CA2C-455F-872F-63E2F66C2C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36901D-ACDF-4B9D-BF2B-88F8B503145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50612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709EF-388F-42F3-BCA4-0C84390324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55D42C-7E1F-4180-9E41-898FD8505A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B2A40C-D188-4DA0-AEE4-F32A905D5947}"/>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2DCA09B3-3A55-49A9-9191-CB3FB99469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C4C1DA-9F32-4137-BA2B-18552A8FC54F}"/>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404328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2F4DF-40BB-4832-BECE-F154C71515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18E074-A62F-475E-98A8-CE1F211DD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E82FF87-AA61-4D74-B97D-673B85EEE798}"/>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EB877B29-92EB-4B99-AD19-079E52E401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6DC316-540A-4C83-A2D8-C3F6679448B5}"/>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93857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0D36-0054-4E40-BD96-5364A9A9EB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571F7E-3849-4064-9E62-ED725083BE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ABD8539-397B-42FD-9CA4-1671986618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0CF47C-1C76-49C9-9614-CD7D909EE84C}"/>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6" name="页脚占位符 5">
            <a:extLst>
              <a:ext uri="{FF2B5EF4-FFF2-40B4-BE49-F238E27FC236}">
                <a16:creationId xmlns:a16="http://schemas.microsoft.com/office/drawing/2014/main" id="{E82B2ED9-6094-41B2-BBFF-C544F6CB89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886DAF-CEAC-4172-8B6C-DA0416766912}"/>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69217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1265F-4091-446E-BDB0-4208830A6C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DBF47C-0158-494B-B350-3F6FD25DA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C2D9D-7C87-412A-84CF-14D17B3165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EEE5E4-AE99-4A13-A5F1-0E8EE80709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EC5CD-EA10-4128-9595-82E6D5BE20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7A6FA6-15D9-4741-972D-9C091BF9FFB8}"/>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8" name="页脚占位符 7">
            <a:extLst>
              <a:ext uri="{FF2B5EF4-FFF2-40B4-BE49-F238E27FC236}">
                <a16:creationId xmlns:a16="http://schemas.microsoft.com/office/drawing/2014/main" id="{6DCA3FAB-54E3-4CCE-B6CE-C6AE958660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F2D57D-CAB8-435D-886D-0BED4E92AD8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3084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C592-FA39-411C-90BA-67D8B14E77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0F914B-3E1C-4C30-9CDF-96416EE23417}"/>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4" name="页脚占位符 3">
            <a:extLst>
              <a:ext uri="{FF2B5EF4-FFF2-40B4-BE49-F238E27FC236}">
                <a16:creationId xmlns:a16="http://schemas.microsoft.com/office/drawing/2014/main" id="{6F750ACF-6704-4D0B-9668-9357A8B5B9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66C6CE5-9C6B-4A13-BD8A-16CDBC1579A7}"/>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8526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92147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31A48-6793-4E63-AEF6-54A180A7FD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A8B90D-E6C5-40E0-9376-67F934488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DA1D69-5472-4D75-BE14-5C60040A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5DA09B-BDF7-41E6-86F9-A202825FCA96}"/>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6" name="页脚占位符 5">
            <a:extLst>
              <a:ext uri="{FF2B5EF4-FFF2-40B4-BE49-F238E27FC236}">
                <a16:creationId xmlns:a16="http://schemas.microsoft.com/office/drawing/2014/main" id="{1C0C52FF-7D77-4057-8F9E-871E9D8DF3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012A79-B940-487C-8447-F9818CC1BE31}"/>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5629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E5E0-F37C-4745-937F-5A150264AC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DDC66DB-B336-41F5-BC7E-5BD01E5D0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8A8DAB-02C2-4C41-A5A6-7279DF524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B2E867-D917-40C6-B755-F9AB3F880386}"/>
              </a:ext>
            </a:extLst>
          </p:cNvPr>
          <p:cNvSpPr>
            <a:spLocks noGrp="1"/>
          </p:cNvSpPr>
          <p:nvPr>
            <p:ph type="dt" sz="half" idx="10"/>
          </p:nvPr>
        </p:nvSpPr>
        <p:spPr/>
        <p:txBody>
          <a:bodyPr/>
          <a:lstStyle/>
          <a:p>
            <a:fld id="{FE3666F3-27B8-41CD-B032-F2C458595DFC}" type="datetimeFigureOut">
              <a:rPr lang="zh-CN" altLang="en-US" smtClean="0"/>
              <a:t>2023/2/19</a:t>
            </a:fld>
            <a:endParaRPr lang="zh-CN" altLang="en-US"/>
          </a:p>
        </p:txBody>
      </p:sp>
      <p:sp>
        <p:nvSpPr>
          <p:cNvPr id="6" name="页脚占位符 5">
            <a:extLst>
              <a:ext uri="{FF2B5EF4-FFF2-40B4-BE49-F238E27FC236}">
                <a16:creationId xmlns:a16="http://schemas.microsoft.com/office/drawing/2014/main" id="{DE5100C9-0EEA-409A-A888-CE14C9B930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CDBE3A-5D71-4168-8A86-566154C4B6F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4608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5B43"/>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27CCB7-CD3B-4BB4-991D-4F964A48F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FCC64E1-0ACE-41C3-8185-927A1B3AC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810CD7-FC7E-4C1D-99C8-EE7290A77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666F3-27B8-41CD-B032-F2C458595DFC}" type="datetimeFigureOut">
              <a:rPr lang="zh-CN" altLang="en-US" smtClean="0"/>
              <a:t>2023/2/19</a:t>
            </a:fld>
            <a:endParaRPr lang="zh-CN" altLang="en-US"/>
          </a:p>
        </p:txBody>
      </p:sp>
      <p:sp>
        <p:nvSpPr>
          <p:cNvPr id="5" name="页脚占位符 4">
            <a:extLst>
              <a:ext uri="{FF2B5EF4-FFF2-40B4-BE49-F238E27FC236}">
                <a16:creationId xmlns:a16="http://schemas.microsoft.com/office/drawing/2014/main" id="{3247F46B-6964-4092-A2E7-C93F80C35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F545A3B-FB15-4714-AC86-F53569E99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CB85-D729-470E-99D1-19FBDB444474}" type="slidenum">
              <a:rPr lang="zh-CN" altLang="en-US" smtClean="0"/>
              <a:t>‹#›</a:t>
            </a:fld>
            <a:endParaRPr lang="zh-CN" altLang="en-US"/>
          </a:p>
        </p:txBody>
      </p:sp>
      <p:sp>
        <p:nvSpPr>
          <p:cNvPr id="7" name="Rectangle 6">
            <a:extLst>
              <a:ext uri="{FF2B5EF4-FFF2-40B4-BE49-F238E27FC236}">
                <a16:creationId xmlns:a16="http://schemas.microsoft.com/office/drawing/2014/main" id="{48811CC3-CD49-4773-A7A4-035DC3B86565}"/>
              </a:ext>
            </a:extLst>
          </p:cNvPr>
          <p:cNvSpPr/>
          <p:nvPr userDrawn="1"/>
        </p:nvSpPr>
        <p:spPr>
          <a:xfrm rot="5400000">
            <a:off x="10856152" y="354840"/>
            <a:ext cx="2210031" cy="461665"/>
          </a:xfrm>
          <a:prstGeom prst="rect">
            <a:avLst/>
          </a:prstGeom>
          <a:noFill/>
        </p:spPr>
        <p:txBody>
          <a:bodyPr wrap="square" lIns="91440" tIns="45720" rIns="91440" bIns="45720">
            <a:spAutoFit/>
          </a:bodyPr>
          <a:lstStyle/>
          <a:p>
            <a:pPr algn="ctr"/>
            <a:r>
              <a:rPr lang="en-US" sz="2400" b="0" cap="none" spc="0">
                <a:ln w="0"/>
                <a:solidFill>
                  <a:srgbClr val="E55B43"/>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4A800380-FD1A-4826-A2D3-0319B2B10E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E9C8CB7-D287-4F67-ADE4-F304498D2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4ECB82B-209D-485A-9BE2-CFAF141720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8564CAA-558B-48B1-86DD-BE0CE08E9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7" name="TextBox 16">
            <a:extLst>
              <a:ext uri="{FF2B5EF4-FFF2-40B4-BE49-F238E27FC236}">
                <a16:creationId xmlns:a16="http://schemas.microsoft.com/office/drawing/2014/main" id="{A1C967ED-AA66-4E5F-BECD-51991D3CAE0D}"/>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FA7BD5E-A041-4E2F-84AC-E33E80B164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297497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B0"/>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1755" t="2038"/>
          <a:stretch/>
        </p:blipFill>
        <p:spPr>
          <a:xfrm>
            <a:off x="-1" y="0"/>
            <a:ext cx="12192001" cy="6858000"/>
          </a:xfrm>
          <a:prstGeom prst="rect">
            <a:avLst/>
          </a:prstGeom>
        </p:spPr>
      </p:pic>
      <p:sp>
        <p:nvSpPr>
          <p:cNvPr id="18" name="TextBox 17"/>
          <p:cNvSpPr txBox="1"/>
          <p:nvPr/>
        </p:nvSpPr>
        <p:spPr>
          <a:xfrm>
            <a:off x="4809755" y="914401"/>
            <a:ext cx="7382245" cy="1862048"/>
          </a:xfrm>
          <a:prstGeom prst="rect">
            <a:avLst/>
          </a:prstGeom>
          <a:noFill/>
        </p:spPr>
        <p:txBody>
          <a:bodyPr wrap="square" rtlCol="0">
            <a:spAutoFit/>
          </a:bodyPr>
          <a:lstStyle/>
          <a:p>
            <a:r>
              <a:rPr lang="en-US" sz="11500" dirty="0">
                <a:latin typeface="UTM Staccato " panose="02040603050506020204" pitchFamily="18" charset="0"/>
              </a:rPr>
              <a:t>KHỞI ĐỘNG</a:t>
            </a:r>
          </a:p>
        </p:txBody>
      </p:sp>
    </p:spTree>
    <p:extLst>
      <p:ext uri="{BB962C8B-B14F-4D97-AF65-F5344CB8AC3E}">
        <p14:creationId xmlns:p14="http://schemas.microsoft.com/office/powerpoint/2010/main" val="240163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7074" y="467501"/>
            <a:ext cx="6167566" cy="6124754"/>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Nôm</a:t>
            </a:r>
            <a:r>
              <a:rPr lang="en-US" altLang="en-US" sz="2800" b="1" dirty="0">
                <a:latin typeface="UTM Avo" panose="02040603050506020204" pitchFamily="18" charset="0"/>
              </a:rPr>
              <a:t>, </a:t>
            </a:r>
            <a:r>
              <a:rPr lang="vi-VN" altLang="en-US" sz="2800" b="1" dirty="0">
                <a:latin typeface="UTM Avo" panose="02040603050506020204" pitchFamily="18" charset="0"/>
              </a:rPr>
              <a:t>còn được gọi là Quốc âm hay Quốc ngữ </a:t>
            </a:r>
            <a:r>
              <a:rPr lang="vi-VN" altLang="en-US" sz="2800" dirty="0">
                <a:latin typeface="UTM Avo" panose="02040603050506020204" pitchFamily="18" charset="0"/>
              </a:rPr>
              <a:t>là loại văn tự ngữ tố - âm tiết dùng để viết tiếng Việt.</a:t>
            </a:r>
            <a:r>
              <a:rPr lang="en-US" altLang="en-US" sz="2800" dirty="0">
                <a:latin typeface="UTM Avo" panose="02040603050506020204" pitchFamily="18" charset="0"/>
              </a:rPr>
              <a:t> </a:t>
            </a:r>
            <a:r>
              <a:rPr lang="vi-VN" altLang="en-US" sz="2800" dirty="0">
                <a:latin typeface="UTM Avo" panose="02040603050506020204" pitchFamily="18" charset="0"/>
              </a:rPr>
              <a:t>Chữ Nôm bắt đầu hình thành và phát triển từ thế kỷ 10 đến thế kỷ 20. Sơ khởi, chữ Nôm thường dùng ghi chép tên người, địa danh, sau đó được dần dần phổ cập, tiến vào sinh hoạt văn hóa của quốc gia. Đối với văn học Việt Nam, chữ Nôm có ý nghĩa đặc biệt quan trọng khi là công cụ xây dựng nền văn học cổ truyền kéo dài nhiều thế kỷ.</a:t>
            </a:r>
            <a:endParaRPr lang="en-US" altLang="en-US" sz="2800" dirty="0">
              <a:latin typeface="UTM Avo"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637" y="589421"/>
            <a:ext cx="4592108" cy="2540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637" y="3341662"/>
            <a:ext cx="2296054" cy="3061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429930" y="4464075"/>
            <a:ext cx="2296054" cy="1631216"/>
          </a:xfrm>
          <a:prstGeom prst="rect">
            <a:avLst/>
          </a:prstGeom>
        </p:spPr>
        <p:txBody>
          <a:bodyPr wrap="square">
            <a:spAutoFit/>
          </a:bodyPr>
          <a:lstStyle/>
          <a:p>
            <a:r>
              <a:rPr lang="en-US" altLang="en-US" sz="2000" b="1" i="1" dirty="0" err="1">
                <a:latin typeface="UTM Avo" panose="02040603050506020204" pitchFamily="18" charset="0"/>
              </a:rPr>
              <a:t>Truyện</a:t>
            </a:r>
            <a:r>
              <a:rPr lang="en-US" altLang="en-US" sz="2000" b="1" i="1" dirty="0">
                <a:latin typeface="UTM Avo" panose="02040603050506020204" pitchFamily="18" charset="0"/>
              </a:rPr>
              <a:t> </a:t>
            </a:r>
            <a:r>
              <a:rPr lang="en-US" altLang="en-US" sz="2000" b="1" i="1" dirty="0" err="1">
                <a:latin typeface="UTM Avo" panose="02040603050506020204" pitchFamily="18" charset="0"/>
              </a:rPr>
              <a:t>Nôm</a:t>
            </a:r>
            <a:r>
              <a:rPr lang="en-US" altLang="en-US" sz="2000" b="1" i="1" dirty="0">
                <a:latin typeface="UTM Avo" panose="02040603050506020204" pitchFamily="18" charset="0"/>
              </a:rPr>
              <a:t> Phan </a:t>
            </a:r>
            <a:r>
              <a:rPr lang="en-US" altLang="en-US" sz="2000" b="1" i="1" dirty="0" err="1">
                <a:latin typeface="UTM Avo" panose="02040603050506020204" pitchFamily="18" charset="0"/>
              </a:rPr>
              <a:t>Trần</a:t>
            </a:r>
            <a:r>
              <a:rPr lang="en-US" altLang="en-US" sz="2000" b="1" i="1" dirty="0">
                <a:latin typeface="UTM Avo" panose="02040603050506020204" pitchFamily="18" charset="0"/>
              </a:rPr>
              <a:t>, </a:t>
            </a:r>
            <a:r>
              <a:rPr lang="en-US" altLang="en-US" sz="2000" b="1" i="1" dirty="0" err="1">
                <a:latin typeface="UTM Avo" panose="02040603050506020204" pitchFamily="18" charset="0"/>
              </a:rPr>
              <a:t>ấn</a:t>
            </a:r>
            <a:r>
              <a:rPr lang="en-US" altLang="en-US" sz="2000" b="1" i="1" dirty="0">
                <a:latin typeface="UTM Avo" panose="02040603050506020204" pitchFamily="18" charset="0"/>
              </a:rPr>
              <a:t> </a:t>
            </a:r>
            <a:r>
              <a:rPr lang="en-US" altLang="en-US" sz="2000" b="1" i="1" dirty="0" err="1">
                <a:latin typeface="UTM Avo" panose="02040603050506020204" pitchFamily="18" charset="0"/>
              </a:rPr>
              <a:t>bản</a:t>
            </a:r>
            <a:r>
              <a:rPr lang="en-US" altLang="en-US" sz="2000" b="1" i="1" dirty="0">
                <a:latin typeface="UTM Avo" panose="02040603050506020204" pitchFamily="18" charset="0"/>
              </a:rPr>
              <a:t> </a:t>
            </a:r>
            <a:r>
              <a:rPr lang="en-US" altLang="en-US" sz="2000" b="1" i="1" err="1">
                <a:latin typeface="UTM Avo" panose="02040603050506020204" pitchFamily="18" charset="0"/>
              </a:rPr>
              <a:t>Nhâm</a:t>
            </a:r>
            <a:r>
              <a:rPr lang="en-US" altLang="en-US" sz="2000" b="1" i="1">
                <a:latin typeface="UTM Avo" panose="02040603050506020204" pitchFamily="18" charset="0"/>
              </a:rPr>
              <a:t> </a:t>
            </a:r>
            <a:r>
              <a:rPr lang="en-US" altLang="en-US" sz="2000" b="1" i="1" dirty="0">
                <a:latin typeface="UTM Avo" panose="02040603050506020204" pitchFamily="18" charset="0"/>
              </a:rPr>
              <a:t>D</a:t>
            </a:r>
            <a:r>
              <a:rPr lang="en-US" altLang="en-US" sz="2000" b="1" i="1">
                <a:latin typeface="UTM Avo" panose="02040603050506020204" pitchFamily="18" charset="0"/>
              </a:rPr>
              <a:t>ần </a:t>
            </a:r>
            <a:r>
              <a:rPr lang="en-US" altLang="en-US" sz="2000" b="1" i="1" dirty="0">
                <a:latin typeface="UTM Avo" panose="02040603050506020204" pitchFamily="18" charset="0"/>
              </a:rPr>
              <a:t>(1902) </a:t>
            </a:r>
            <a:r>
              <a:rPr lang="en-US" altLang="en-US" sz="2000" b="1" i="1" dirty="0" err="1">
                <a:latin typeface="UTM Avo" panose="02040603050506020204" pitchFamily="18" charset="0"/>
              </a:rPr>
              <a:t>triều</a:t>
            </a:r>
            <a:r>
              <a:rPr lang="en-US" altLang="en-US" sz="2000" b="1" i="1" dirty="0">
                <a:latin typeface="UTM Avo" panose="02040603050506020204" pitchFamily="18" charset="0"/>
              </a:rPr>
              <a:t> </a:t>
            </a:r>
            <a:r>
              <a:rPr lang="en-US" altLang="en-US" sz="2000" b="1" i="1" dirty="0" err="1">
                <a:latin typeface="UTM Avo" panose="02040603050506020204" pitchFamily="18" charset="0"/>
              </a:rPr>
              <a:t>Thành</a:t>
            </a:r>
            <a:r>
              <a:rPr lang="en-US" altLang="en-US" sz="2000" b="1" i="1" dirty="0">
                <a:latin typeface="UTM Avo" panose="02040603050506020204" pitchFamily="18" charset="0"/>
              </a:rPr>
              <a:t> </a:t>
            </a:r>
            <a:r>
              <a:rPr lang="en-US" altLang="en-US" sz="2000" b="1" i="1" dirty="0" err="1">
                <a:latin typeface="UTM Avo" panose="02040603050506020204" pitchFamily="18" charset="0"/>
              </a:rPr>
              <a:t>Thái</a:t>
            </a:r>
            <a:endParaRPr lang="en-US" altLang="en-US" sz="2000" b="1" i="1" dirty="0">
              <a:latin typeface="UTM Avo" panose="02040603050506020204" pitchFamily="18" charset="0"/>
            </a:endParaRPr>
          </a:p>
        </p:txBody>
      </p:sp>
    </p:spTree>
    <p:extLst>
      <p:ext uri="{BB962C8B-B14F-4D97-AF65-F5344CB8AC3E}">
        <p14:creationId xmlns:p14="http://schemas.microsoft.com/office/powerpoint/2010/main" val="65446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20269" y="1043542"/>
            <a:ext cx="6615914" cy="1200329"/>
          </a:xfrm>
          <a:prstGeom prst="rect">
            <a:avLst/>
          </a:prstGeom>
        </p:spPr>
        <p:txBody>
          <a:bodyPr wrap="none">
            <a:spAutoFit/>
          </a:bodyPr>
          <a:lstStyle/>
          <a:p>
            <a:pPr algn="ctr"/>
            <a:r>
              <a:rPr lang="en-US" altLang="en-US" sz="3600" b="1" dirty="0" err="1">
                <a:latin typeface="UTM Avo" panose="02040603050506020204" pitchFamily="18" charset="0"/>
              </a:rPr>
              <a:t>Các</a:t>
            </a:r>
            <a:r>
              <a:rPr lang="en-US" altLang="en-US" sz="3600" b="1" dirty="0">
                <a:latin typeface="UTM Avo" panose="02040603050506020204" pitchFamily="18" charset="0"/>
              </a:rPr>
              <a:t> </a:t>
            </a:r>
            <a:r>
              <a:rPr lang="en-US" altLang="en-US" sz="3600" b="1" dirty="0" err="1">
                <a:latin typeface="UTM Avo" panose="02040603050506020204" pitchFamily="18" charset="0"/>
              </a:rPr>
              <a:t>tác</a:t>
            </a:r>
            <a:r>
              <a:rPr lang="en-US" altLang="en-US" sz="3600" b="1" dirty="0">
                <a:latin typeface="UTM Avo" panose="02040603050506020204" pitchFamily="18" charset="0"/>
              </a:rPr>
              <a:t> </a:t>
            </a:r>
            <a:r>
              <a:rPr lang="en-US" altLang="en-US" sz="3600" b="1" dirty="0" err="1">
                <a:latin typeface="UTM Avo" panose="02040603050506020204" pitchFamily="18" charset="0"/>
              </a:rPr>
              <a:t>giả</a:t>
            </a:r>
            <a:r>
              <a:rPr lang="en-US" altLang="en-US" sz="3600" b="1" dirty="0">
                <a:latin typeface="UTM Avo" panose="02040603050506020204" pitchFamily="18" charset="0"/>
              </a:rPr>
              <a:t> </a:t>
            </a:r>
            <a:r>
              <a:rPr lang="en-US" altLang="en-US" sz="3600" b="1" dirty="0" err="1">
                <a:latin typeface="UTM Avo" panose="02040603050506020204" pitchFamily="18" charset="0"/>
              </a:rPr>
              <a:t>tiêu</a:t>
            </a:r>
            <a:r>
              <a:rPr lang="en-US" altLang="en-US" sz="3600" b="1" dirty="0">
                <a:latin typeface="UTM Avo" panose="02040603050506020204" pitchFamily="18" charset="0"/>
              </a:rPr>
              <a:t> </a:t>
            </a:r>
            <a:r>
              <a:rPr lang="en-US" altLang="en-US" sz="3600" b="1" dirty="0" err="1">
                <a:latin typeface="UTM Avo" panose="02040603050506020204" pitchFamily="18" charset="0"/>
              </a:rPr>
              <a:t>biểu</a:t>
            </a:r>
            <a:r>
              <a:rPr lang="en-US" altLang="en-US" sz="3600" b="1" dirty="0">
                <a:latin typeface="UTM Avo" panose="02040603050506020204" pitchFamily="18" charset="0"/>
              </a:rPr>
              <a:t> </a:t>
            </a:r>
            <a:r>
              <a:rPr lang="en-US" altLang="en-US" sz="3600" b="1" dirty="0" err="1">
                <a:latin typeface="UTM Avo" panose="02040603050506020204" pitchFamily="18" charset="0"/>
              </a:rPr>
              <a:t>nhất</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của</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là</a:t>
            </a:r>
            <a:r>
              <a:rPr lang="en-US" altLang="en-US" sz="3600" b="1" dirty="0">
                <a:latin typeface="UTM Avo" panose="02040603050506020204" pitchFamily="18" charset="0"/>
              </a:rPr>
              <a:t> </a:t>
            </a:r>
            <a:r>
              <a:rPr lang="en-US" altLang="en-US" sz="3600" b="1" dirty="0" err="1">
                <a:latin typeface="UTM Avo" panose="02040603050506020204" pitchFamily="18" charset="0"/>
              </a:rPr>
              <a:t>ai</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21541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8754" y="-387806"/>
            <a:ext cx="7185511" cy="7071360"/>
            <a:chOff x="-215211" y="-213360"/>
            <a:chExt cx="7185511" cy="7071360"/>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11" y="-213360"/>
              <a:ext cx="7185511" cy="70713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728720"/>
              <a:ext cx="1300169" cy="3129280"/>
            </a:xfrm>
            <a:prstGeom prst="rect">
              <a:avLst/>
            </a:prstGeom>
          </p:spPr>
        </p:pic>
      </p:grpSp>
      <p:sp>
        <p:nvSpPr>
          <p:cNvPr id="9" name="Rectangle 8"/>
          <p:cNvSpPr/>
          <p:nvPr/>
        </p:nvSpPr>
        <p:spPr>
          <a:xfrm>
            <a:off x="5283200" y="435703"/>
            <a:ext cx="6380480" cy="6124754"/>
          </a:xfrm>
          <a:prstGeom prst="rect">
            <a:avLst/>
          </a:prstGeom>
        </p:spPr>
        <p:txBody>
          <a:bodyPr wrap="square">
            <a:spAutoFit/>
          </a:bodyPr>
          <a:lstStyle/>
          <a:p>
            <a:pPr algn="just"/>
            <a:r>
              <a:rPr lang="vi-VN" sz="2800" b="1" dirty="0">
                <a:latin typeface="UTM Avo" panose="02040603050506020204" pitchFamily="18" charset="0"/>
              </a:rPr>
              <a:t>Nguyễn Trãi</a:t>
            </a:r>
            <a:r>
              <a:rPr lang="en-US" sz="2800" b="1" dirty="0">
                <a:latin typeface="UTM Avo" panose="02040603050506020204" pitchFamily="18" charset="0"/>
              </a:rPr>
              <a:t> </a:t>
            </a:r>
            <a:r>
              <a:rPr lang="en-US" sz="2800" dirty="0">
                <a:latin typeface="UTM Avo" panose="02040603050506020204" pitchFamily="18" charset="0"/>
              </a:rPr>
              <a:t>(</a:t>
            </a:r>
            <a:r>
              <a:rPr lang="en-US" altLang="ja-JP" sz="2800" dirty="0">
                <a:latin typeface="UTM Avo" panose="02040603050506020204" pitchFamily="18" charset="0"/>
              </a:rPr>
              <a:t>1380 – </a:t>
            </a:r>
            <a:r>
              <a:rPr lang="vi-VN" sz="2800" dirty="0">
                <a:latin typeface="UTM Avo" panose="02040603050506020204" pitchFamily="18" charset="0"/>
              </a:rPr>
              <a:t>1442), </a:t>
            </a:r>
            <a:r>
              <a:rPr lang="vi-VN" sz="2800" b="1" dirty="0">
                <a:latin typeface="UTM Avo" panose="02040603050506020204" pitchFamily="18" charset="0"/>
              </a:rPr>
              <a:t>hiệu là Ức Trai</a:t>
            </a:r>
            <a:r>
              <a:rPr lang="en-US" altLang="ja-JP" sz="2800" b="1" dirty="0">
                <a:latin typeface="UTM Avo" panose="02040603050506020204" pitchFamily="18" charset="0"/>
              </a:rPr>
              <a:t>, </a:t>
            </a:r>
            <a:r>
              <a:rPr lang="vi-VN" sz="2800" b="1" dirty="0">
                <a:latin typeface="UTM Avo" panose="02040603050506020204" pitchFamily="18" charset="0"/>
              </a:rPr>
              <a:t>là một nhà chính trị, nhà văn, người đã tham gia tích cực Khởi nghĩa Lam Sơn</a:t>
            </a:r>
            <a:r>
              <a:rPr lang="vi-VN" sz="2800" dirty="0">
                <a:latin typeface="UTM Avo" panose="02040603050506020204" pitchFamily="18" charset="0"/>
              </a:rPr>
              <a:t> do Lê Lợi lãnh đạo chống lại sự xâm lược của nhà Minh</a:t>
            </a:r>
            <a:r>
              <a:rPr lang="en-US" sz="2800" dirty="0">
                <a:latin typeface="UTM Avo" panose="02040603050506020204" pitchFamily="18" charset="0"/>
              </a:rPr>
              <a:t> </a:t>
            </a:r>
            <a:r>
              <a:rPr lang="vi-VN" sz="2800" dirty="0">
                <a:latin typeface="UTM Avo" panose="02040603050506020204" pitchFamily="18" charset="0"/>
              </a:rPr>
              <a:t>với Đại Việt. Khi cuộc khởi nghĩa thành công vào năm 1428, Nguyễn Trãi trở thành khai quốc công thần của triều đại quân chủ nhà Hậu Lê trong Lịch sử Việt Nam.</a:t>
            </a:r>
            <a:r>
              <a:rPr lang="en-US" sz="2800" dirty="0">
                <a:latin typeface="UTM Avo" panose="02040603050506020204" pitchFamily="18" charset="0"/>
              </a:rPr>
              <a:t> </a:t>
            </a:r>
            <a:r>
              <a:rPr lang="vi-VN" sz="2800" dirty="0">
                <a:latin typeface="UTM Avo" panose="02040603050506020204" pitchFamily="18" charset="0"/>
              </a:rPr>
              <a:t>Ông được UNESCO vinh danh là </a:t>
            </a:r>
            <a:r>
              <a:rPr lang="vi-VN" sz="2800" b="1" dirty="0">
                <a:latin typeface="UTM Avo" panose="02040603050506020204" pitchFamily="18" charset="0"/>
              </a:rPr>
              <a:t>"Danh nhân văn hóa thế giới"</a:t>
            </a:r>
            <a:r>
              <a:rPr lang="vi-VN" sz="2800" dirty="0">
                <a:latin typeface="UTM Avo" panose="02040603050506020204" pitchFamily="18" charset="0"/>
              </a:rPr>
              <a:t> và là 1 trong 14 anh hùng tiêu biểu của dân tộc Việt Nam.</a:t>
            </a:r>
          </a:p>
        </p:txBody>
      </p:sp>
    </p:spTree>
    <p:extLst>
      <p:ext uri="{BB962C8B-B14F-4D97-AF65-F5344CB8AC3E}">
        <p14:creationId xmlns:p14="http://schemas.microsoft.com/office/powerpoint/2010/main" val="118462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1183228"/>
            <a:ext cx="6997337" cy="7036212"/>
          </a:xfrm>
          <a:prstGeom prst="rect">
            <a:avLst/>
          </a:prstGeom>
        </p:spPr>
      </p:pic>
      <p:pic>
        <p:nvPicPr>
          <p:cNvPr id="27"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574284" y="1361440"/>
            <a:ext cx="5924514" cy="1785104"/>
            <a:chOff x="810028" y="787879"/>
            <a:chExt cx="5924514" cy="1785104"/>
          </a:xfrm>
        </p:grpSpPr>
        <p:sp>
          <p:nvSpPr>
            <p:cNvPr id="29" name="文本框 10"/>
            <p:cNvSpPr txBox="1"/>
            <p:nvPr/>
          </p:nvSpPr>
          <p:spPr>
            <a:xfrm>
              <a:off x="810028" y="787879"/>
              <a:ext cx="5808000"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KẾT LUẬN</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926542" y="787879"/>
              <a:ext cx="5808000"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KẾT LUẬN</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5587999" y="3146544"/>
            <a:ext cx="605536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Văn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thời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Hậu</a:t>
            </a:r>
            <a:r>
              <a:rPr lang="en-US" altLang="en-US" sz="3200"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phát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triển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các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giai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đoạn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trước</a:t>
            </a:r>
            <a:r>
              <a:rPr lang="en-US" altLang="en-US" sz="3200" b="1" dirty="0">
                <a:solidFill>
                  <a:srgbClr val="002060"/>
                </a:solidFill>
                <a:latin typeface="UTM Avo" panose="02040603050506020204" pitchFamily="18" charset="0"/>
              </a:rPr>
              <a: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đạt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được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một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số</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thành</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tựu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đáng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kể</a:t>
            </a:r>
            <a:r>
              <a:rPr lang="en-US" altLang="en-US" sz="3200" dirty="0">
                <a:solidFill>
                  <a:srgbClr val="002060"/>
                </a:solidFill>
                <a:latin typeface="UTM Avo" panose="02040603050506020204" pitchFamily="18" charset="0"/>
              </a:rPr>
              <a:t>.</a:t>
            </a:r>
          </a:p>
          <a:p>
            <a:pPr algn="just">
              <a:spcBef>
                <a:spcPct val="500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giả</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tiêu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biểu</a:t>
            </a:r>
            <a:r>
              <a:rPr lang="en-US" altLang="en-US" sz="3200"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Nguyễn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Trãi</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Thánh</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Tông</a:t>
            </a:r>
            <a:r>
              <a:rPr lang="en-US" altLang="en-US" sz="32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98669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 calcmode="lin" valueType="num">
                                      <p:cBhvr>
                                        <p:cTn id="2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3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 calcmode="lin" valueType="num">
                                      <p:cBhvr>
                                        <p:cTn id="33"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a:off x="3759199"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6787" y="-293726"/>
            <a:ext cx="9515694" cy="7997486"/>
          </a:xfrm>
          <a:prstGeom prst="rect">
            <a:avLst/>
          </a:prstGeom>
        </p:spPr>
      </p:pic>
      <p:grpSp>
        <p:nvGrpSpPr>
          <p:cNvPr id="7" name="Group 6"/>
          <p:cNvGrpSpPr/>
          <p:nvPr/>
        </p:nvGrpSpPr>
        <p:grpSpPr>
          <a:xfrm>
            <a:off x="853437" y="1966079"/>
            <a:ext cx="7531738" cy="3477875"/>
            <a:chOff x="4518" y="787879"/>
            <a:chExt cx="7531738"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KHOA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17237"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KHOA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387" b="21332"/>
          <a:stretch/>
        </p:blipFill>
        <p:spPr>
          <a:xfrm rot="20748104">
            <a:off x="7590091" y="3830884"/>
            <a:ext cx="4798069" cy="2892341"/>
          </a:xfrm>
          <a:prstGeom prst="rect">
            <a:avLst/>
          </a:prstGeom>
        </p:spPr>
      </p:pic>
    </p:spTree>
    <p:extLst>
      <p:ext uri="{BB962C8B-B14F-4D97-AF65-F5344CB8AC3E}">
        <p14:creationId xmlns:p14="http://schemas.microsoft.com/office/powerpoint/2010/main" val="317638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95793027"/>
              </p:ext>
            </p:extLst>
          </p:nvPr>
        </p:nvGraphicFramePr>
        <p:xfrm>
          <a:off x="487680" y="1017527"/>
          <a:ext cx="11175999" cy="5190232"/>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rowSpan="2">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297558">
                <a:tc vMerge="1">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bl>
          </a:graphicData>
        </a:graphic>
      </p:graphicFrame>
      <p:sp>
        <p:nvSpPr>
          <p:cNvPr id="6" name="Rectangle 5"/>
          <p:cNvSpPr/>
          <p:nvPr/>
        </p:nvSpPr>
        <p:spPr>
          <a:xfrm>
            <a:off x="1123281" y="42914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20" name="Rectangle 43"/>
          <p:cNvSpPr>
            <a:spLocks noChangeArrowheads="1"/>
          </p:cNvSpPr>
          <p:nvPr/>
        </p:nvSpPr>
        <p:spPr bwMode="auto">
          <a:xfrm>
            <a:off x="467166" y="2600477"/>
            <a:ext cx="2361933" cy="609600"/>
          </a:xfrm>
          <a:prstGeom prst="rect">
            <a:avLst/>
          </a:prstGeom>
          <a:noFill/>
          <a:ln w="9525">
            <a:noFill/>
            <a:miter lim="800000"/>
            <a:headEnd/>
            <a:tailEnd/>
          </a:ln>
        </p:spPr>
        <p:txBody>
          <a:bodyPr anchor="ctr"/>
          <a:lstStyle/>
          <a:p>
            <a:pPr eaLnBrk="1" hangingPunct="1"/>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Ngô</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Sĩ</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Liên</a:t>
            </a:r>
            <a:endParaRPr lang="en-US" sz="2800" b="1" dirty="0">
              <a:solidFill>
                <a:srgbClr val="002060"/>
              </a:solidFill>
              <a:latin typeface="UTM Avo" panose="02040603050506020204" pitchFamily="18" charset="0"/>
            </a:endParaRPr>
          </a:p>
        </p:txBody>
      </p:sp>
      <p:sp>
        <p:nvSpPr>
          <p:cNvPr id="21" name="Rectangle 46"/>
          <p:cNvSpPr>
            <a:spLocks noChangeArrowheads="1"/>
          </p:cNvSpPr>
          <p:nvPr/>
        </p:nvSpPr>
        <p:spPr bwMode="auto">
          <a:xfrm>
            <a:off x="2982091" y="2586214"/>
            <a:ext cx="3329215" cy="685800"/>
          </a:xfrm>
          <a:prstGeom prst="rect">
            <a:avLst/>
          </a:prstGeom>
          <a:noFill/>
          <a:ln w="9525">
            <a:noFill/>
            <a:miter lim="800000"/>
            <a:headEnd/>
            <a:tailEnd/>
          </a:ln>
        </p:spPr>
        <p:txBody>
          <a:bodyPr anchor="ctr"/>
          <a:lstStyle/>
          <a:p>
            <a:pPr algn="ctr" eaLnBrk="1" hangingPunct="1"/>
            <a:r>
              <a:rPr lang="en-US" sz="2800" b="1" i="1" dirty="0" err="1">
                <a:solidFill>
                  <a:srgbClr val="002060"/>
                </a:solidFill>
                <a:latin typeface="UTM Avo" panose="02040603050506020204" pitchFamily="18" charset="0"/>
              </a:rPr>
              <a:t>Đại</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Việt</a:t>
            </a:r>
            <a:r>
              <a:rPr lang="en-US" sz="2800" b="1" i="1" dirty="0">
                <a:solidFill>
                  <a:srgbClr val="002060"/>
                </a:solidFill>
                <a:latin typeface="UTM Avo" panose="02040603050506020204" pitchFamily="18" charset="0"/>
              </a:rPr>
              <a:t> </a:t>
            </a:r>
          </a:p>
          <a:p>
            <a:pPr algn="ctr" eaLnBrk="1" hangingPunct="1"/>
            <a:r>
              <a:rPr lang="en-US" sz="2800" b="1" i="1" dirty="0" err="1">
                <a:solidFill>
                  <a:srgbClr val="002060"/>
                </a:solidFill>
                <a:latin typeface="UTM Avo" panose="02040603050506020204" pitchFamily="18" charset="0"/>
              </a:rPr>
              <a:t>sử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toàn</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thư</a:t>
            </a:r>
            <a:r>
              <a:rPr lang="en-US" sz="2800" b="1" i="1" dirty="0">
                <a:solidFill>
                  <a:srgbClr val="002060"/>
                </a:solidFill>
                <a:latin typeface="UTM Avo" panose="02040603050506020204" pitchFamily="18" charset="0"/>
              </a:rPr>
              <a:t>.</a:t>
            </a:r>
          </a:p>
        </p:txBody>
      </p:sp>
      <p:sp>
        <p:nvSpPr>
          <p:cNvPr id="22" name="Rectangle 49"/>
          <p:cNvSpPr>
            <a:spLocks noChangeArrowheads="1"/>
          </p:cNvSpPr>
          <p:nvPr/>
        </p:nvSpPr>
        <p:spPr bwMode="auto">
          <a:xfrm>
            <a:off x="6482524" y="2229565"/>
            <a:ext cx="5155949" cy="1295400"/>
          </a:xfrm>
          <a:prstGeom prst="rect">
            <a:avLst/>
          </a:prstGeom>
          <a:noFill/>
          <a:ln w="9525">
            <a:noFill/>
            <a:miter lim="800000"/>
            <a:headEnd/>
            <a:tailEnd/>
          </a:ln>
        </p:spPr>
        <p:txBody>
          <a:bodyPr anchor="ctr"/>
          <a:lstStyle/>
          <a:p>
            <a:pPr algn="just" eaLnBrk="1" hangingPunct="1"/>
            <a:r>
              <a:rPr lang="en-US" sz="2400" b="1" dirty="0" err="1">
                <a:solidFill>
                  <a:srgbClr val="002060"/>
                </a:solidFill>
                <a:latin typeface="UTM Avo" panose="02040603050506020204" pitchFamily="18" charset="0"/>
              </a:rPr>
              <a:t>Ghi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lại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Lịch</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sử</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nước</a:t>
            </a:r>
            <a:r>
              <a:rPr lang="en-US" sz="2400" b="1" dirty="0">
                <a:solidFill>
                  <a:srgbClr val="002060"/>
                </a:solidFill>
                <a:latin typeface="UTM Avo" panose="02040603050506020204" pitchFamily="18" charset="0"/>
              </a:rPr>
              <a:t> ta </a:t>
            </a:r>
            <a:r>
              <a:rPr lang="en-US" sz="2400" b="1" dirty="0" err="1">
                <a:solidFill>
                  <a:srgbClr val="002060"/>
                </a:solidFill>
                <a:latin typeface="UTM Avo" panose="02040603050506020204" pitchFamily="18" charset="0"/>
              </a:rPr>
              <a:t>từ</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Hùng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Vương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đến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Hậu</a:t>
            </a:r>
            <a:r>
              <a:rPr lang="en-US" sz="2400" b="1" dirty="0">
                <a:solidFill>
                  <a:srgbClr val="002060"/>
                </a:solidFill>
                <a:latin typeface="UTM Avo" panose="02040603050506020204" pitchFamily="18" charset="0"/>
              </a:rPr>
              <a:t> Lê.</a:t>
            </a:r>
          </a:p>
        </p:txBody>
      </p:sp>
      <p:sp>
        <p:nvSpPr>
          <p:cNvPr id="23" name="Rectangle 44"/>
          <p:cNvSpPr>
            <a:spLocks noChangeArrowheads="1"/>
          </p:cNvSpPr>
          <p:nvPr/>
        </p:nvSpPr>
        <p:spPr bwMode="auto">
          <a:xfrm>
            <a:off x="530420" y="4587486"/>
            <a:ext cx="2400759" cy="609600"/>
          </a:xfrm>
          <a:prstGeom prst="rect">
            <a:avLst/>
          </a:prstGeom>
          <a:noFill/>
          <a:ln w="9525">
            <a:noFill/>
            <a:miter lim="800000"/>
            <a:headEnd/>
            <a:tailEnd/>
          </a:ln>
        </p:spPr>
        <p:txBody>
          <a:bodyPr anchor="ctr"/>
          <a:lstStyle/>
          <a:p>
            <a:pPr eaLnBrk="1" hangingPunct="1"/>
            <a:r>
              <a:rPr lang="en-US" sz="2800" b="1" dirty="0" err="1">
                <a:solidFill>
                  <a:srgbClr val="00B050"/>
                </a:solidFill>
                <a:latin typeface="UTM Avo" panose="02040603050506020204" pitchFamily="18" charset="0"/>
              </a:rPr>
              <a:t>Nguyễn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Trãi</a:t>
            </a:r>
            <a:endParaRPr lang="en-US" sz="2800" b="1" dirty="0">
              <a:solidFill>
                <a:srgbClr val="00B050"/>
              </a:solidFill>
              <a:latin typeface="UTM Avo" panose="02040603050506020204" pitchFamily="18" charset="0"/>
            </a:endParaRPr>
          </a:p>
        </p:txBody>
      </p:sp>
      <p:sp>
        <p:nvSpPr>
          <p:cNvPr id="24" name="Rectangle 47"/>
          <p:cNvSpPr>
            <a:spLocks noChangeArrowheads="1"/>
          </p:cNvSpPr>
          <p:nvPr/>
        </p:nvSpPr>
        <p:spPr bwMode="auto">
          <a:xfrm>
            <a:off x="3043016" y="3749286"/>
            <a:ext cx="3381528" cy="990600"/>
          </a:xfrm>
          <a:prstGeom prst="rect">
            <a:avLst/>
          </a:prstGeom>
          <a:noFill/>
          <a:ln w="9525">
            <a:noFill/>
            <a:miter lim="800000"/>
            <a:headEnd/>
            <a:tailEnd/>
          </a:ln>
        </p:spPr>
        <p:txBody>
          <a:bodyPr anchor="ctr"/>
          <a:lstStyle/>
          <a:p>
            <a:pPr eaLnBrk="1" hangingPunct="1"/>
            <a:r>
              <a:rPr lang="en-US" sz="2800" b="1" i="1" dirty="0">
                <a:solidFill>
                  <a:srgbClr val="00B050"/>
                </a:solidFill>
                <a:latin typeface="UTM Avo" panose="02040603050506020204" pitchFamily="18" charset="0"/>
              </a:rPr>
              <a:t>Lam </a:t>
            </a:r>
            <a:r>
              <a:rPr lang="en-US" sz="2800" b="1" i="1" dirty="0" err="1">
                <a:solidFill>
                  <a:srgbClr val="00B050"/>
                </a:solidFill>
                <a:latin typeface="UTM Avo" panose="02040603050506020204" pitchFamily="18" charset="0"/>
              </a:rPr>
              <a:t>Sơn</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thực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lục</a:t>
            </a:r>
            <a:endParaRPr lang="en-US" sz="4400" b="1" i="1" dirty="0">
              <a:solidFill>
                <a:srgbClr val="00B050"/>
              </a:solidFill>
              <a:latin typeface="UTM Avo" panose="02040603050506020204" pitchFamily="18" charset="0"/>
            </a:endParaRPr>
          </a:p>
        </p:txBody>
      </p:sp>
      <p:sp>
        <p:nvSpPr>
          <p:cNvPr id="25" name="Rectangle 51"/>
          <p:cNvSpPr>
            <a:spLocks noChangeArrowheads="1"/>
          </p:cNvSpPr>
          <p:nvPr/>
        </p:nvSpPr>
        <p:spPr bwMode="auto">
          <a:xfrm>
            <a:off x="6482524" y="3901686"/>
            <a:ext cx="5099798" cy="685800"/>
          </a:xfrm>
          <a:prstGeom prst="rect">
            <a:avLst/>
          </a:prstGeom>
          <a:noFill/>
          <a:ln w="9525">
            <a:noFill/>
            <a:miter lim="800000"/>
            <a:headEnd/>
            <a:tailEnd/>
          </a:ln>
        </p:spPr>
        <p:txBody>
          <a:bodyPr anchor="ctr"/>
          <a:lstStyle/>
          <a:p>
            <a:pPr algn="just" eaLnBrk="1" hangingPunct="1"/>
            <a:r>
              <a:rPr lang="en-US" sz="2800" b="1" dirty="0" err="1">
                <a:solidFill>
                  <a:srgbClr val="00B050"/>
                </a:solidFill>
                <a:latin typeface="UTM Avo" panose="02040603050506020204" pitchFamily="18" charset="0"/>
              </a:rPr>
              <a:t>Ghi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lại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diễn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biến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cuộc</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khởi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nghĩa</a:t>
            </a:r>
            <a:r>
              <a:rPr lang="en-US" sz="2800" b="1" dirty="0">
                <a:solidFill>
                  <a:srgbClr val="00B050"/>
                </a:solidFill>
                <a:latin typeface="UTM Avo" panose="02040603050506020204" pitchFamily="18" charset="0"/>
              </a:rPr>
              <a:t> Lam </a:t>
            </a:r>
            <a:r>
              <a:rPr lang="en-US" sz="2800" b="1" dirty="0" err="1">
                <a:solidFill>
                  <a:srgbClr val="00B050"/>
                </a:solidFill>
                <a:latin typeface="UTM Avo" panose="02040603050506020204" pitchFamily="18" charset="0"/>
              </a:rPr>
              <a:t>Sơn</a:t>
            </a:r>
            <a:r>
              <a:rPr lang="en-US" sz="2800" b="1" dirty="0">
                <a:solidFill>
                  <a:srgbClr val="00B050"/>
                </a:solidFill>
                <a:latin typeface="UTM Avo" panose="02040603050506020204" pitchFamily="18" charset="0"/>
              </a:rPr>
              <a:t>.</a:t>
            </a:r>
          </a:p>
        </p:txBody>
      </p:sp>
      <p:sp>
        <p:nvSpPr>
          <p:cNvPr id="26" name="Rectangle 48"/>
          <p:cNvSpPr>
            <a:spLocks noChangeArrowheads="1"/>
          </p:cNvSpPr>
          <p:nvPr/>
        </p:nvSpPr>
        <p:spPr bwMode="auto">
          <a:xfrm>
            <a:off x="3438380" y="5217158"/>
            <a:ext cx="2590800" cy="533400"/>
          </a:xfrm>
          <a:prstGeom prst="rect">
            <a:avLst/>
          </a:prstGeom>
          <a:noFill/>
          <a:ln w="9525">
            <a:noFill/>
            <a:miter lim="800000"/>
            <a:headEnd/>
            <a:tailEnd/>
          </a:ln>
        </p:spPr>
        <p:txBody>
          <a:bodyPr anchor="ctr"/>
          <a:lstStyle/>
          <a:p>
            <a:pPr algn="ctr" eaLnBrk="1" hangingPunct="1"/>
            <a:r>
              <a:rPr lang="en-US" sz="2800" b="1" i="1" dirty="0" err="1">
                <a:solidFill>
                  <a:srgbClr val="0070C0"/>
                </a:solidFill>
                <a:latin typeface="UTM Avo" panose="02040603050506020204" pitchFamily="18" charset="0"/>
              </a:rPr>
              <a:t>Dư</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địa</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chí</a:t>
            </a:r>
            <a:endParaRPr lang="en-US" sz="2800" b="1" i="1" dirty="0">
              <a:solidFill>
                <a:srgbClr val="0070C0"/>
              </a:solidFill>
              <a:latin typeface="UTM Avo" panose="02040603050506020204" pitchFamily="18" charset="0"/>
            </a:endParaRPr>
          </a:p>
        </p:txBody>
      </p:sp>
      <p:sp>
        <p:nvSpPr>
          <p:cNvPr id="4" name="TextBox 3"/>
          <p:cNvSpPr txBox="1"/>
          <p:nvPr/>
        </p:nvSpPr>
        <p:spPr>
          <a:xfrm>
            <a:off x="6510599" y="4976950"/>
            <a:ext cx="5099798" cy="1200329"/>
          </a:xfrm>
          <a:prstGeom prst="rect">
            <a:avLst/>
          </a:prstGeom>
          <a:noFill/>
        </p:spPr>
        <p:txBody>
          <a:bodyPr wrap="square" rtlCol="0">
            <a:spAutoFit/>
          </a:bodyPr>
          <a:lstStyle/>
          <a:p>
            <a:pPr algn="just"/>
            <a:r>
              <a:rPr lang="en-US" b="1" dirty="0" err="1">
                <a:solidFill>
                  <a:srgbClr val="0070C0"/>
                </a:solidFill>
                <a:latin typeface="UTM Avo" panose="02040603050506020204" pitchFamily="18" charset="0"/>
              </a:rPr>
              <a:t>Xác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định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rõ</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ràng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lãnh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thổ</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quốc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gia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nêu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những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tài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nguyên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sản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phẩm</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đất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nước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và</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một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số</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phong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tục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tập</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quán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dân</a:t>
            </a:r>
            <a:r>
              <a:rPr lang="en-US" b="1" dirty="0">
                <a:solidFill>
                  <a:srgbClr val="0070C0"/>
                </a:solidFill>
                <a:latin typeface="UTM Avo" panose="02040603050506020204" pitchFamily="18" charset="0"/>
              </a:rPr>
              <a:t> ta.</a:t>
            </a:r>
            <a:endParaRPr lang="en-US" b="1" dirty="0"/>
          </a:p>
        </p:txBody>
      </p:sp>
    </p:spTree>
    <p:extLst>
      <p:ext uri="{BB962C8B-B14F-4D97-AF65-F5344CB8AC3E}">
        <p14:creationId xmlns:p14="http://schemas.microsoft.com/office/powerpoint/2010/main" val="414569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anim calcmode="lin" valueType="num">
                                      <p:cBhvr>
                                        <p:cTn id="54" dur="500" fill="hold"/>
                                        <p:tgtEl>
                                          <p:spTgt spid="26"/>
                                        </p:tgtEl>
                                        <p:attrNameLst>
                                          <p:attrName>ppt_w</p:attrName>
                                        </p:attrNameLst>
                                      </p:cBhvr>
                                      <p:tavLst>
                                        <p:tav tm="0" fmla="#ppt_w*sin(2.5*pi*$)">
                                          <p:val>
                                            <p:fltVal val="0"/>
                                          </p:val>
                                        </p:tav>
                                        <p:tav tm="100000">
                                          <p:val>
                                            <p:fltVal val="1"/>
                                          </p:val>
                                        </p:tav>
                                      </p:tavLst>
                                    </p:anim>
                                    <p:anim calcmode="lin" valueType="num">
                                      <p:cBhvr>
                                        <p:cTn id="55"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ppt_w</p:attrName>
                                        </p:attrNameLst>
                                      </p:cBhvr>
                                      <p:tavLst>
                                        <p:tav tm="0" fmla="#ppt_w*sin(2.5*pi*$)">
                                          <p:val>
                                            <p:fltVal val="0"/>
                                          </p:val>
                                        </p:tav>
                                        <p:tav tm="100000">
                                          <p:val>
                                            <p:fltVal val="1"/>
                                          </p:val>
                                        </p:tav>
                                      </p:tavLst>
                                    </p:anim>
                                    <p:anim calcmode="lin" valueType="num">
                                      <p:cBhvr>
                                        <p:cTn id="6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3" y="31271"/>
            <a:ext cx="5963223" cy="6935486"/>
          </a:xfrm>
          <a:prstGeom prst="rect">
            <a:avLst/>
          </a:prstGeom>
        </p:spPr>
      </p:pic>
      <p:sp>
        <p:nvSpPr>
          <p:cNvPr id="9" name="Rectangle 8"/>
          <p:cNvSpPr/>
          <p:nvPr/>
        </p:nvSpPr>
        <p:spPr>
          <a:xfrm>
            <a:off x="4846320" y="621981"/>
            <a:ext cx="6817360" cy="5693866"/>
          </a:xfrm>
          <a:prstGeom prst="rect">
            <a:avLst/>
          </a:prstGeom>
        </p:spPr>
        <p:txBody>
          <a:bodyPr wrap="square">
            <a:spAutoFit/>
          </a:bodyPr>
          <a:lstStyle/>
          <a:p>
            <a:pPr algn="just"/>
            <a:r>
              <a:rPr lang="vi-VN" sz="2600" b="1" dirty="0">
                <a:latin typeface="UTM Avo" panose="02040603050506020204" pitchFamily="18" charset="0"/>
              </a:rPr>
              <a:t>Ngô Sĩ Liên là một nhà sử học thời Lê sơ, </a:t>
            </a:r>
            <a:r>
              <a:rPr lang="vi-VN" sz="2600" dirty="0">
                <a:latin typeface="UTM Avo" panose="02040603050506020204" pitchFamily="18" charset="0"/>
              </a:rPr>
              <a:t>sống ở thế kỷ 15. Ông là người đã tham gia khởi nghĩa Lam Sơn và </a:t>
            </a:r>
            <a:r>
              <a:rPr lang="vi-VN" sz="2600" b="1" dirty="0">
                <a:latin typeface="UTM Avo" panose="02040603050506020204" pitchFamily="18" charset="0"/>
              </a:rPr>
              <a:t>có công lớn trong việc biên soạn bộ Đại Việt sử ký toàn thư – bộ quốc sử chính thống cũ nhất của Việt Nam</a:t>
            </a:r>
            <a:r>
              <a:rPr lang="vi-VN" sz="2600" dirty="0">
                <a:latin typeface="UTM Avo" panose="02040603050506020204" pitchFamily="18" charset="0"/>
              </a:rPr>
              <a:t> được lưu truyền tới ngày nay</a:t>
            </a:r>
            <a:r>
              <a:rPr lang="en-US" sz="2600" dirty="0">
                <a:latin typeface="UTM Avo" panose="02040603050506020204" pitchFamily="18" charset="0"/>
              </a:rPr>
              <a:t>. </a:t>
            </a:r>
            <a:r>
              <a:rPr lang="vi-VN" sz="2600" b="1" dirty="0">
                <a:latin typeface="UTM Avo" panose="02040603050506020204" pitchFamily="18" charset="0"/>
              </a:rPr>
              <a:t>Bộ sử gồm 15 quyển, chia thành hai phần:</a:t>
            </a:r>
            <a:r>
              <a:rPr lang="en-US" sz="2600" b="1" dirty="0">
                <a:latin typeface="UTM Avo" panose="02040603050506020204" pitchFamily="18" charset="0"/>
              </a:rPr>
              <a:t> </a:t>
            </a:r>
            <a:r>
              <a:rPr lang="vi-VN" sz="2600" dirty="0">
                <a:latin typeface="UTM Avo" panose="02040603050506020204" pitchFamily="18" charset="0"/>
              </a:rPr>
              <a:t>Phần một (ngoại kỷ), gồm 5 quyển, chép từ thời Hồng Bàng đến hết thời Bắc thuộc (năm 938)</a:t>
            </a:r>
            <a:r>
              <a:rPr lang="en-US" sz="2600" dirty="0">
                <a:latin typeface="UTM Avo" panose="02040603050506020204" pitchFamily="18" charset="0"/>
              </a:rPr>
              <a:t>; </a:t>
            </a:r>
            <a:r>
              <a:rPr lang="vi-VN" sz="2600" dirty="0">
                <a:latin typeface="UTM Avo" panose="02040603050506020204" pitchFamily="18" charset="0"/>
              </a:rPr>
              <a:t>Phần hai (bản kỷ) gồm 10 quyển, chép từ thời Ngô Quyền dựng nước (năm 938) đến khi vua Lê Lợi lên ngôi (Lê Thái Tổ) vào năm 1428.</a:t>
            </a:r>
          </a:p>
        </p:txBody>
      </p:sp>
    </p:spTree>
    <p:extLst>
      <p:ext uri="{BB962C8B-B14F-4D97-AF65-F5344CB8AC3E}">
        <p14:creationId xmlns:p14="http://schemas.microsoft.com/office/powerpoint/2010/main" val="196990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8467263"/>
              </p:ext>
            </p:extLst>
          </p:nvPr>
        </p:nvGraphicFramePr>
        <p:xfrm>
          <a:off x="487680" y="1149607"/>
          <a:ext cx="11175999" cy="3892674"/>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bl>
          </a:graphicData>
        </a:graphic>
      </p:graphicFrame>
      <p:sp>
        <p:nvSpPr>
          <p:cNvPr id="6" name="Rectangle 5"/>
          <p:cNvSpPr/>
          <p:nvPr/>
        </p:nvSpPr>
        <p:spPr>
          <a:xfrm>
            <a:off x="1123281" y="56122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13" name="Rectangle 29"/>
          <p:cNvSpPr>
            <a:spLocks noChangeArrowheads="1"/>
          </p:cNvSpPr>
          <p:nvPr/>
        </p:nvSpPr>
        <p:spPr bwMode="auto">
          <a:xfrm>
            <a:off x="301896" y="2828717"/>
            <a:ext cx="2819400" cy="609600"/>
          </a:xfrm>
          <a:prstGeom prst="rect">
            <a:avLst/>
          </a:prstGeom>
          <a:noFill/>
          <a:ln w="9525">
            <a:noFill/>
            <a:miter lim="800000"/>
            <a:headEnd/>
            <a:tailEnd/>
          </a:ln>
        </p:spPr>
        <p:txBody>
          <a:bodyPr anchor="ctr"/>
          <a:lstStyle/>
          <a:p>
            <a:pPr algn="ctr" eaLnBrk="1" hangingPunct="1"/>
            <a:r>
              <a:rPr lang="en-US" sz="2400" b="1" dirty="0" err="1">
                <a:solidFill>
                  <a:srgbClr val="0070C0"/>
                </a:solidFill>
                <a:latin typeface="UTM Avo" panose="02040603050506020204" pitchFamily="18" charset="0"/>
              </a:rPr>
              <a:t>Lương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Thế</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Vinh</a:t>
            </a:r>
            <a:endParaRPr lang="en-US" sz="2400" b="1" dirty="0">
              <a:solidFill>
                <a:srgbClr val="0070C0"/>
              </a:solidFill>
              <a:latin typeface="UTM Avo" panose="02040603050506020204" pitchFamily="18" charset="0"/>
            </a:endParaRPr>
          </a:p>
        </p:txBody>
      </p:sp>
      <p:sp>
        <p:nvSpPr>
          <p:cNvPr id="14" name="Rectangle 34"/>
          <p:cNvSpPr>
            <a:spLocks noChangeArrowheads="1"/>
          </p:cNvSpPr>
          <p:nvPr/>
        </p:nvSpPr>
        <p:spPr bwMode="auto">
          <a:xfrm>
            <a:off x="3514580" y="2570688"/>
            <a:ext cx="2438400" cy="990600"/>
          </a:xfrm>
          <a:prstGeom prst="rect">
            <a:avLst/>
          </a:prstGeom>
          <a:noFill/>
          <a:ln w="9525">
            <a:noFill/>
            <a:miter lim="800000"/>
            <a:headEnd/>
            <a:tailEnd/>
          </a:ln>
        </p:spPr>
        <p:txBody>
          <a:bodyPr anchor="ctr"/>
          <a:lstStyle/>
          <a:p>
            <a:pPr algn="ctr" eaLnBrk="1" hangingPunct="1">
              <a:spcBef>
                <a:spcPct val="20000"/>
              </a:spcBef>
            </a:pPr>
            <a:r>
              <a:rPr lang="en-US" sz="3200" b="1" i="1" dirty="0" err="1">
                <a:solidFill>
                  <a:srgbClr val="0070C0"/>
                </a:solidFill>
                <a:latin typeface="UTM Avo" panose="02040603050506020204" pitchFamily="18" charset="0"/>
              </a:rPr>
              <a:t>Đại</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thành</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toán</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pháp</a:t>
            </a:r>
            <a:endParaRPr lang="en-US" sz="3200" b="1" i="1" dirty="0">
              <a:solidFill>
                <a:srgbClr val="0070C0"/>
              </a:solidFill>
              <a:latin typeface="UTM Avo" panose="02040603050506020204" pitchFamily="18" charset="0"/>
            </a:endParaRPr>
          </a:p>
        </p:txBody>
      </p:sp>
      <p:sp>
        <p:nvSpPr>
          <p:cNvPr id="15" name="Rectangle 40"/>
          <p:cNvSpPr>
            <a:spLocks noChangeArrowheads="1"/>
          </p:cNvSpPr>
          <p:nvPr/>
        </p:nvSpPr>
        <p:spPr bwMode="auto">
          <a:xfrm>
            <a:off x="6484448" y="2570687"/>
            <a:ext cx="4990863" cy="990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Kiến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thức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toán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học</a:t>
            </a:r>
            <a:endParaRPr lang="en-US" sz="3600" b="1" dirty="0">
              <a:solidFill>
                <a:srgbClr val="0070C0"/>
              </a:solidFill>
              <a:latin typeface="UTM Avo" panose="02040603050506020204" pitchFamily="18" charset="0"/>
            </a:endParaRPr>
          </a:p>
        </p:txBody>
      </p:sp>
      <p:sp>
        <p:nvSpPr>
          <p:cNvPr id="16" name="Rectangle 30"/>
          <p:cNvSpPr>
            <a:spLocks noChangeArrowheads="1"/>
          </p:cNvSpPr>
          <p:nvPr/>
        </p:nvSpPr>
        <p:spPr bwMode="auto">
          <a:xfrm>
            <a:off x="487680" y="3662674"/>
            <a:ext cx="2362200" cy="1447800"/>
          </a:xfrm>
          <a:prstGeom prst="rect">
            <a:avLst/>
          </a:prstGeom>
          <a:noFill/>
          <a:ln w="9525">
            <a:noFill/>
            <a:miter lim="800000"/>
            <a:headEnd/>
            <a:tailEnd/>
          </a:ln>
        </p:spPr>
        <p:txBody>
          <a:bodyPr anchor="ctr"/>
          <a:lstStyle/>
          <a:p>
            <a:pPr algn="ctr" eaLnBrk="1" hangingPunct="1">
              <a:spcBef>
                <a:spcPct val="20000"/>
              </a:spcBef>
            </a:pPr>
            <a:r>
              <a:rPr lang="en-US" sz="2400" b="1" i="1" dirty="0">
                <a:solidFill>
                  <a:srgbClr val="E55B43"/>
                </a:solidFill>
                <a:latin typeface="UTM Avo" panose="02040603050506020204" pitchFamily="18" charset="0"/>
              </a:rPr>
              <a:t> </a:t>
            </a:r>
            <a:r>
              <a:rPr lang="en-US" sz="2400" b="1" dirty="0">
                <a:solidFill>
                  <a:srgbClr val="E55B43"/>
                </a:solidFill>
                <a:latin typeface="UTM Avo" panose="02040603050506020204" pitchFamily="18" charset="0"/>
              </a:rPr>
              <a:t>Lê </a:t>
            </a:r>
            <a:r>
              <a:rPr lang="en-US" sz="2400" b="1" dirty="0" err="1">
                <a:solidFill>
                  <a:srgbClr val="E55B43"/>
                </a:solidFill>
                <a:latin typeface="UTM Avo" panose="02040603050506020204" pitchFamily="18" charset="0"/>
              </a:rPr>
              <a:t>Hữu</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Trác</a:t>
            </a:r>
            <a:br>
              <a:rPr lang="en-US" sz="2400" b="1" dirty="0">
                <a:solidFill>
                  <a:srgbClr val="E55B43"/>
                </a:solidFill>
                <a:latin typeface="UTM Avo" panose="02040603050506020204" pitchFamily="18" charset="0"/>
              </a:rPr>
            </a:br>
            <a:r>
              <a:rPr lang="en-US" sz="2400" b="1" dirty="0">
                <a:solidFill>
                  <a:srgbClr val="E55B43"/>
                </a:solidFill>
                <a:latin typeface="UTM Avo" panose="02040603050506020204" pitchFamily="18" charset="0"/>
              </a:rPr>
              <a:t>(</a:t>
            </a:r>
            <a:r>
              <a:rPr lang="en-US" sz="2400" b="1" dirty="0" err="1">
                <a:solidFill>
                  <a:srgbClr val="E55B43"/>
                </a:solidFill>
                <a:latin typeface="UTM Avo" panose="02040603050506020204" pitchFamily="18" charset="0"/>
              </a:rPr>
              <a:t>Hải</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Thượng</a:t>
            </a:r>
            <a:r>
              <a:rPr lang="en-US" sz="2400" b="1" i="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Lãn</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Ông</a:t>
            </a:r>
            <a:r>
              <a:rPr lang="en-US" sz="2400" b="1" dirty="0">
                <a:solidFill>
                  <a:srgbClr val="E55B43"/>
                </a:solidFill>
                <a:latin typeface="UTM Avo" panose="02040603050506020204" pitchFamily="18" charset="0"/>
              </a:rPr>
              <a:t>)</a:t>
            </a:r>
          </a:p>
        </p:txBody>
      </p:sp>
      <p:sp>
        <p:nvSpPr>
          <p:cNvPr id="17" name="Rectangle 36"/>
          <p:cNvSpPr>
            <a:spLocks noChangeArrowheads="1"/>
          </p:cNvSpPr>
          <p:nvPr/>
        </p:nvSpPr>
        <p:spPr bwMode="auto">
          <a:xfrm>
            <a:off x="3233783" y="3891274"/>
            <a:ext cx="2854960" cy="990600"/>
          </a:xfrm>
          <a:prstGeom prst="rect">
            <a:avLst/>
          </a:prstGeom>
          <a:noFill/>
          <a:ln w="9525">
            <a:noFill/>
            <a:miter lim="800000"/>
            <a:headEnd/>
            <a:tailEnd/>
          </a:ln>
        </p:spPr>
        <p:txBody>
          <a:bodyPr anchor="ctr"/>
          <a:lstStyle/>
          <a:p>
            <a:pPr algn="ctr" eaLnBrk="1" hangingPunct="1">
              <a:spcBef>
                <a:spcPct val="20000"/>
              </a:spcBef>
            </a:pP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Hải</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Thượng</a:t>
            </a:r>
            <a:r>
              <a:rPr lang="en-US" sz="2800" b="1" i="1" dirty="0">
                <a:solidFill>
                  <a:srgbClr val="E55B43"/>
                </a:solidFill>
                <a:latin typeface="UTM Avo" panose="02040603050506020204" pitchFamily="18" charset="0"/>
              </a:rPr>
              <a:t> Y </a:t>
            </a:r>
            <a:r>
              <a:rPr lang="en-US" sz="2800" b="1" i="1" dirty="0" err="1">
                <a:solidFill>
                  <a:srgbClr val="E55B43"/>
                </a:solidFill>
                <a:latin typeface="UTM Avo" panose="02040603050506020204" pitchFamily="18" charset="0"/>
              </a:rPr>
              <a:t>Tông</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Tâm</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Lĩnh</a:t>
            </a:r>
            <a:endParaRPr lang="en-US" sz="2800" b="1" i="1" dirty="0">
              <a:solidFill>
                <a:srgbClr val="E55B43"/>
              </a:solidFill>
              <a:latin typeface="UTM Avo" panose="02040603050506020204" pitchFamily="18" charset="0"/>
            </a:endParaRPr>
          </a:p>
        </p:txBody>
      </p:sp>
      <p:sp>
        <p:nvSpPr>
          <p:cNvPr id="18" name="Rectangle 41"/>
          <p:cNvSpPr>
            <a:spLocks noChangeArrowheads="1"/>
          </p:cNvSpPr>
          <p:nvPr/>
        </p:nvSpPr>
        <p:spPr bwMode="auto">
          <a:xfrm>
            <a:off x="6617807" y="3996984"/>
            <a:ext cx="4699000" cy="609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Kiến</a:t>
            </a:r>
            <a:r>
              <a:rPr lang="en-US" sz="3600" b="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thức</a:t>
            </a:r>
            <a:r>
              <a:rPr lang="en-US" sz="3600" b="1" dirty="0">
                <a:solidFill>
                  <a:srgbClr val="E55B43"/>
                </a:solidFill>
                <a:latin typeface="UTM Avo" panose="02040603050506020204" pitchFamily="18" charset="0"/>
              </a:rPr>
              <a:t> y </a:t>
            </a:r>
            <a:r>
              <a:rPr lang="en-US" sz="3600" b="1" dirty="0" err="1">
                <a:solidFill>
                  <a:srgbClr val="E55B43"/>
                </a:solidFill>
                <a:latin typeface="UTM Avo" panose="02040603050506020204" pitchFamily="18" charset="0"/>
              </a:rPr>
              <a:t>học</a:t>
            </a:r>
            <a:endParaRPr lang="en-US" sz="3600" b="1" dirty="0">
              <a:solidFill>
                <a:srgbClr val="E55B43"/>
              </a:solidFill>
              <a:latin typeface="UTM Avo" panose="02040603050506020204" pitchFamily="18" charset="0"/>
            </a:endParaRPr>
          </a:p>
        </p:txBody>
      </p:sp>
      <p:pic>
        <p:nvPicPr>
          <p:cNvPr id="19"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0" y="4795520"/>
            <a:ext cx="12194023" cy="2062480"/>
          </a:xfrm>
          <a:prstGeom prst="rect">
            <a:avLst/>
          </a:prstGeom>
        </p:spPr>
      </p:pic>
    </p:spTree>
    <p:extLst>
      <p:ext uri="{BB962C8B-B14F-4D97-AF65-F5344CB8AC3E}">
        <p14:creationId xmlns:p14="http://schemas.microsoft.com/office/powerpoint/2010/main" val="259466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36880" y="514259"/>
            <a:ext cx="6573520" cy="5909310"/>
          </a:xfrm>
          <a:prstGeom prst="rect">
            <a:avLst/>
          </a:prstGeom>
        </p:spPr>
        <p:txBody>
          <a:bodyPr wrap="square">
            <a:spAutoFit/>
          </a:bodyPr>
          <a:lstStyle/>
          <a:p>
            <a:pPr algn="just"/>
            <a:r>
              <a:rPr lang="en-US" sz="3000" b="1" dirty="0">
                <a:latin typeface="UTM Avo" panose="02040603050506020204" pitchFamily="18" charset="0"/>
              </a:rPr>
              <a:t>	</a:t>
            </a:r>
            <a:r>
              <a:rPr lang="vi-VN" sz="2900" b="1" dirty="0">
                <a:latin typeface="UTM Avo" panose="02040603050506020204" pitchFamily="18" charset="0"/>
              </a:rPr>
              <a:t>Hải Thượng Lãn Ông </a:t>
            </a:r>
            <a:r>
              <a:rPr lang="vi-VN" sz="2900" dirty="0">
                <a:latin typeface="UTM Avo" panose="02040603050506020204" pitchFamily="18" charset="0"/>
              </a:rPr>
              <a:t>(1720 -1791), </a:t>
            </a:r>
            <a:r>
              <a:rPr lang="vi-VN" sz="2900" b="1" dirty="0">
                <a:latin typeface="UTM Avo" panose="02040603050506020204" pitchFamily="18" charset="0"/>
              </a:rPr>
              <a:t>tên thật là Lê Hữu Trác</a:t>
            </a:r>
            <a:r>
              <a:rPr lang="vi-VN" sz="2900" dirty="0">
                <a:latin typeface="UTM Avo" panose="02040603050506020204" pitchFamily="18" charset="0"/>
              </a:rPr>
              <a:t> là một lang y, được coi là ông tổ của ngành y học cổ truyền Việt Nam.</a:t>
            </a:r>
            <a:r>
              <a:rPr lang="en-US" sz="2900" dirty="0">
                <a:latin typeface="UTM Avo" panose="02040603050506020204" pitchFamily="18" charset="0"/>
              </a:rPr>
              <a:t> </a:t>
            </a:r>
            <a:r>
              <a:rPr lang="en-US" sz="2900" dirty="0" err="1">
                <a:latin typeface="UTM Avo" panose="02040603050506020204" pitchFamily="18" charset="0"/>
              </a:rPr>
              <a:t>Ông</a:t>
            </a:r>
            <a:r>
              <a:rPr lang="en-US" sz="2900" dirty="0">
                <a:latin typeface="UTM Avo" panose="02040603050506020204" pitchFamily="18" charset="0"/>
              </a:rPr>
              <a:t> </a:t>
            </a:r>
            <a:r>
              <a:rPr lang="vi-VN" sz="2900" dirty="0">
                <a:latin typeface="UTM Avo" panose="02040603050506020204" pitchFamily="18" charset="0"/>
              </a:rPr>
              <a:t>là đại danh y có đóng góp lớn cho nền y học dân tộc Việt Nam, trong đó có </a:t>
            </a:r>
            <a:r>
              <a:rPr lang="vi-VN" sz="2900" b="1" dirty="0">
                <a:latin typeface="UTM Avo" panose="02040603050506020204" pitchFamily="18" charset="0"/>
              </a:rPr>
              <a:t>thuốc Nam</a:t>
            </a:r>
            <a:r>
              <a:rPr lang="vi-VN" sz="2900" dirty="0">
                <a:latin typeface="UTM Avo" panose="02040603050506020204" pitchFamily="18" charset="0"/>
              </a:rPr>
              <a:t>,</a:t>
            </a:r>
            <a:r>
              <a:rPr lang="vi-VN" sz="2900" b="1" dirty="0">
                <a:latin typeface="UTM Avo" panose="02040603050506020204" pitchFamily="18" charset="0"/>
              </a:rPr>
              <a:t> </a:t>
            </a:r>
            <a:r>
              <a:rPr lang="vi-VN" sz="2900" dirty="0">
                <a:latin typeface="UTM Avo" panose="02040603050506020204" pitchFamily="18" charset="0"/>
              </a:rPr>
              <a:t>kế thừa xuất sắc sự nghiệp "Nam dược trị Nam nhân" của Tuệ Tĩnh thiền sư. Ông để lại nhiều tác phẩm lớn như </a:t>
            </a:r>
            <a:r>
              <a:rPr lang="vi-VN" sz="2900" b="1" dirty="0">
                <a:latin typeface="UTM Avo" panose="02040603050506020204" pitchFamily="18" charset="0"/>
              </a:rPr>
              <a:t>Hải Thượng y tông tâm lĩnh </a:t>
            </a:r>
            <a:r>
              <a:rPr lang="vi-VN" sz="2900" dirty="0">
                <a:latin typeface="UTM Avo" panose="02040603050506020204" pitchFamily="18" charset="0"/>
              </a:rPr>
              <a:t>gồm 28 tập, 66 quyển chắt lọc tinh hoa của y học cổ truyền</a:t>
            </a:r>
            <a:r>
              <a:rPr lang="en-US" sz="2900" dirty="0">
                <a:latin typeface="UTM Avo" panose="02040603050506020204" pitchFamily="18" charset="0"/>
              </a:rPr>
              <a:t>.</a:t>
            </a:r>
            <a:endParaRPr lang="vi-VN" sz="2900" dirty="0">
              <a:latin typeface="UTM Avo" panose="0204060305050602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7241154" y="448679"/>
            <a:ext cx="4357234" cy="6040469"/>
          </a:xfrm>
          <a:prstGeom prst="rect">
            <a:avLst/>
          </a:prstGeom>
          <a:ln>
            <a:noFill/>
          </a:ln>
          <a:effectLst>
            <a:softEdge rad="112500"/>
          </a:effectLst>
        </p:spPr>
      </p:pic>
    </p:spTree>
    <p:extLst>
      <p:ext uri="{BB962C8B-B14F-4D97-AF65-F5344CB8AC3E}">
        <p14:creationId xmlns:p14="http://schemas.microsoft.com/office/powerpoint/2010/main" val="195782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4312"/>
            <a:ext cx="5668269" cy="56997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182477" y="1022813"/>
            <a:ext cx="5328048" cy="1785104"/>
            <a:chOff x="1107386" y="787879"/>
            <a:chExt cx="5328048" cy="1785104"/>
          </a:xfrm>
        </p:grpSpPr>
        <p:sp>
          <p:nvSpPr>
            <p:cNvPr id="29" name="文本框 10"/>
            <p:cNvSpPr txBox="1"/>
            <p:nvPr/>
          </p:nvSpPr>
          <p:spPr>
            <a:xfrm>
              <a:off x="1107386" y="787879"/>
              <a:ext cx="5213287"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GHI NHỚ</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1222147" y="787879"/>
              <a:ext cx="5213287"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GHI NHỚ</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4114801" y="2682286"/>
            <a:ext cx="75746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Dưới thời Hậu Lê</a:t>
            </a: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(thế kỉ XV),</a:t>
            </a: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văn học và khoa học của nước ta phát triển </a:t>
            </a:r>
            <a:r>
              <a:rPr lang="vi-VN" altLang="en-US" sz="3200" dirty="0">
                <a:solidFill>
                  <a:srgbClr val="002060"/>
                </a:solidFill>
                <a:latin typeface="UTM Avo" panose="02040603050506020204" pitchFamily="18" charset="0"/>
              </a:rPr>
              <a:t>hơn các giai đoạn trước, đã đạt được những thành tựu đáng kể.</a:t>
            </a:r>
            <a:endParaRPr lang="en-US" altLang="en-US" sz="3200" dirty="0">
              <a:solidFill>
                <a:srgbClr val="002060"/>
              </a:solidFill>
              <a:latin typeface="UTM Avo" panose="02040603050506020204" pitchFamily="18" charset="0"/>
            </a:endParaRPr>
          </a:p>
          <a:p>
            <a:pPr>
              <a:spcBef>
                <a:spcPct val="50000"/>
              </a:spcBef>
            </a:pP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Nguyễn Trãi và Lê Thánh Tông </a:t>
            </a:r>
            <a:r>
              <a:rPr lang="vi-VN" altLang="en-US" sz="3200" dirty="0">
                <a:solidFill>
                  <a:srgbClr val="002060"/>
                </a:solidFill>
                <a:latin typeface="UTM Avo" panose="02040603050506020204" pitchFamily="18" charset="0"/>
              </a:rPr>
              <a:t>là những tác giả tiêu biểu trong </a:t>
            </a:r>
            <a:br>
              <a:rPr lang="en-US" altLang="en-US" sz="3200" dirty="0">
                <a:solidFill>
                  <a:srgbClr val="002060"/>
                </a:solidFill>
                <a:latin typeface="UTM Avo" panose="02040603050506020204" pitchFamily="18" charset="0"/>
              </a:rPr>
            </a:br>
            <a:r>
              <a:rPr lang="vi-VN" altLang="en-US" sz="3200" dirty="0">
                <a:solidFill>
                  <a:srgbClr val="002060"/>
                </a:solidFill>
                <a:latin typeface="UTM Avo" panose="02040603050506020204" pitchFamily="18" charset="0"/>
              </a:rPr>
              <a:t>thời kỳ đó</a:t>
            </a:r>
            <a:r>
              <a:rPr lang="en-US" altLang="en-US" sz="3200" dirty="0">
                <a:solidFill>
                  <a:srgbClr val="002060"/>
                </a:solidFill>
                <a:latin typeface="UTM Avo" panose="02040603050506020204" pitchFamily="18" charset="0"/>
              </a:rPr>
              <a:t>.</a:t>
            </a:r>
            <a:endParaRPr lang="vi-VN" altLang="en-US" sz="3200" dirty="0">
              <a:solidFill>
                <a:srgbClr val="002060"/>
              </a:solidFill>
              <a:latin typeface="UTM Avo" panose="0204060305050602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4" y="377371"/>
            <a:ext cx="3312250" cy="1420949"/>
          </a:xfrm>
          <a:prstGeom prst="rect">
            <a:avLst/>
          </a:prstGeom>
        </p:spPr>
      </p:pic>
      <p:pic>
        <p:nvPicPr>
          <p:cNvPr id="2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spTree>
    <p:extLst>
      <p:ext uri="{BB962C8B-B14F-4D97-AF65-F5344CB8AC3E}">
        <p14:creationId xmlns:p14="http://schemas.microsoft.com/office/powerpoint/2010/main" val="421929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 calcmode="lin" valueType="num">
                                      <p:cBhvr>
                                        <p:cTn id="29"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1">
                                            <p:txEl>
                                              <p:pRg st="1" end="1"/>
                                            </p:txEl>
                                          </p:spTgt>
                                        </p:tgtEl>
                                        <p:attrNameLst>
                                          <p:attrName>style.visibility</p:attrName>
                                        </p:attrNameLst>
                                      </p:cBhvr>
                                      <p:to>
                                        <p:strVal val="visible"/>
                                      </p:to>
                                    </p:set>
                                    <p:anim calcmode="lin" valueType="num">
                                      <p:cBhvr>
                                        <p:cTn id="36"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808324" y="1103766"/>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1: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Nội dung học tập và </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a:p>
            <a:pPr algn="ct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thi cử dưới thời Hậu Lê là gì?</a:t>
            </a:r>
            <a:endParaRPr lang="en-US"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sp>
        <p:nvSpPr>
          <p:cNvPr id="28" name="TextBox 27"/>
          <p:cNvSpPr txBox="1"/>
          <p:nvPr/>
        </p:nvSpPr>
        <p:spPr>
          <a:xfrm>
            <a:off x="3303369" y="2663910"/>
            <a:ext cx="3796602" cy="707886"/>
          </a:xfrm>
          <a:prstGeom prst="rect">
            <a:avLst/>
          </a:prstGeom>
          <a:noFill/>
        </p:spPr>
        <p:txBody>
          <a:bodyPr wrap="square" rtlCol="0">
            <a:spAutoFit/>
          </a:bodyPr>
          <a:lstStyle/>
          <a:p>
            <a:pPr algn="just"/>
            <a:r>
              <a:rPr lang="en-US" sz="4000" b="1" dirty="0">
                <a:latin typeface="UTM Avo" panose="02040603050506020204" pitchFamily="18" charset="0"/>
              </a:rPr>
              <a:t>A. </a:t>
            </a:r>
            <a:r>
              <a:rPr lang="en-US" sz="4000" b="1" dirty="0" err="1">
                <a:latin typeface="UTM Avo" panose="02040603050506020204" pitchFamily="18" charset="0"/>
              </a:rPr>
              <a:t>Nho</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29" name="Rectangle 28"/>
          <p:cNvSpPr/>
          <p:nvPr/>
        </p:nvSpPr>
        <p:spPr>
          <a:xfrm>
            <a:off x="3296112" y="3444735"/>
            <a:ext cx="6096000" cy="707886"/>
          </a:xfrm>
          <a:prstGeom prst="rect">
            <a:avLst/>
          </a:prstGeom>
        </p:spPr>
        <p:txBody>
          <a:bodyPr>
            <a:spAutoFit/>
          </a:bodyPr>
          <a:lstStyle/>
          <a:p>
            <a:pPr algn="just"/>
            <a:r>
              <a:rPr lang="en-US" sz="4000" b="1" dirty="0">
                <a:latin typeface="UTM Avo" panose="02040603050506020204" pitchFamily="18" charset="0"/>
              </a:rPr>
              <a:t>B. </a:t>
            </a:r>
            <a:r>
              <a:rPr lang="en-US" sz="4000" b="1" dirty="0" err="1">
                <a:latin typeface="UTM Avo" panose="02040603050506020204" pitchFamily="18" charset="0"/>
              </a:rPr>
              <a:t>Phật</a:t>
            </a:r>
            <a:r>
              <a:rPr lang="en-US" sz="4000" b="1" dirty="0">
                <a:latin typeface="UTM Avo" panose="02040603050506020204" pitchFamily="18" charset="0"/>
              </a:rPr>
              <a:t> </a:t>
            </a:r>
            <a:r>
              <a:rPr lang="en-US" sz="4000" b="1" dirty="0" err="1">
                <a:latin typeface="UTM Avo" panose="02040603050506020204" pitchFamily="18" charset="0"/>
              </a:rPr>
              <a:t>giáo</a:t>
            </a:r>
            <a:endParaRPr lang="en-US" sz="4000" b="1" dirty="0">
              <a:latin typeface="UTM Avo" panose="02040603050506020204" pitchFamily="18" charset="0"/>
            </a:endParaRPr>
          </a:p>
        </p:txBody>
      </p:sp>
      <p:sp>
        <p:nvSpPr>
          <p:cNvPr id="31" name="Rectangle 30"/>
          <p:cNvSpPr/>
          <p:nvPr/>
        </p:nvSpPr>
        <p:spPr>
          <a:xfrm>
            <a:off x="3296112" y="4228879"/>
            <a:ext cx="6096000" cy="707886"/>
          </a:xfrm>
          <a:prstGeom prst="rect">
            <a:avLst/>
          </a:prstGeom>
        </p:spPr>
        <p:txBody>
          <a:bodyPr>
            <a:spAutoFit/>
          </a:bodyPr>
          <a:lstStyle/>
          <a:p>
            <a:pPr algn="just"/>
            <a:r>
              <a:rPr lang="en-US" sz="4000" b="1" dirty="0">
                <a:latin typeface="UTM Avo" panose="02040603050506020204" pitchFamily="18" charset="0"/>
              </a:rPr>
              <a:t>C. </a:t>
            </a:r>
            <a:r>
              <a:rPr lang="en-US" sz="4000" b="1" dirty="0" err="1">
                <a:latin typeface="UTM Avo" panose="02040603050506020204" pitchFamily="18" charset="0"/>
              </a:rPr>
              <a:t>Thiên</a:t>
            </a:r>
            <a:r>
              <a:rPr lang="en-US" sz="4000" b="1" dirty="0">
                <a:latin typeface="UTM Avo" panose="02040603050506020204" pitchFamily="18" charset="0"/>
              </a:rPr>
              <a:t> </a:t>
            </a:r>
            <a:r>
              <a:rPr lang="en-US" sz="4000" b="1" dirty="0" err="1">
                <a:latin typeface="UTM Avo" panose="02040603050506020204" pitchFamily="18" charset="0"/>
              </a:rPr>
              <a:t>chúa</a:t>
            </a:r>
            <a:r>
              <a:rPr lang="en-US" sz="4000" b="1" dirty="0">
                <a:latin typeface="UTM Avo" panose="02040603050506020204" pitchFamily="18" charset="0"/>
              </a:rPr>
              <a:t> </a:t>
            </a:r>
            <a:r>
              <a:rPr lang="en-US" sz="4000" b="1" dirty="0" err="1">
                <a:latin typeface="UTM Avo" panose="02040603050506020204" pitchFamily="18" charset="0"/>
              </a:rPr>
              <a:t>giáo</a:t>
            </a:r>
            <a:r>
              <a:rPr lang="en-US" sz="4000" b="1" dirty="0">
                <a:latin typeface="UTM Avo" panose="02040603050506020204" pitchFamily="18" charset="0"/>
              </a:rPr>
              <a:t> </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3630804" cy="2812146"/>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2"/>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4959299" y="2888343"/>
            <a:ext cx="6869844" cy="3672114"/>
          </a:xfrm>
          <a:prstGeom prst="rect">
            <a:avLst/>
          </a:prstGeom>
        </p:spPr>
      </p:pic>
    </p:spTree>
    <p:extLst>
      <p:ext uri="{BB962C8B-B14F-4D97-AF65-F5344CB8AC3E}">
        <p14:creationId xmlns:p14="http://schemas.microsoft.com/office/powerpoint/2010/main" val="269467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9" grpId="1"/>
      <p:bldP spid="31" grpId="0"/>
      <p:bldP spid="3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2C1ED2-7759-4CE9-AA0D-EB4D0A03140E}"/>
              </a:ext>
            </a:extLst>
          </p:cNvPr>
          <p:cNvPicPr>
            <a:picLocks noChangeAspect="1"/>
          </p:cNvPicPr>
          <p:nvPr/>
        </p:nvPicPr>
        <p:blipFill rotWithShape="1">
          <a:blip r:embed="rId2">
            <a:extLst>
              <a:ext uri="{28A0092B-C50C-407E-A947-70E740481C1C}">
                <a14:useLocalDpi xmlns:a14="http://schemas.microsoft.com/office/drawing/2010/main" val="0"/>
              </a:ext>
            </a:extLst>
          </a:blip>
          <a:srcRect t="22772"/>
          <a:stretch/>
        </p:blipFill>
        <p:spPr>
          <a:xfrm>
            <a:off x="0" y="1847812"/>
            <a:ext cx="12207335" cy="5966535"/>
          </a:xfrm>
          <a:prstGeom prst="rect">
            <a:avLst/>
          </a:prstGeom>
        </p:spPr>
      </p:pic>
      <p:pic>
        <p:nvPicPr>
          <p:cNvPr id="3" name="图片 2">
            <a:extLst>
              <a:ext uri="{FF2B5EF4-FFF2-40B4-BE49-F238E27FC236}">
                <a16:creationId xmlns:a16="http://schemas.microsoft.com/office/drawing/2014/main" id="{4D22D761-DE87-4BDC-BCD0-424134A9C5AB}"/>
              </a:ext>
            </a:extLst>
          </p:cNvPr>
          <p:cNvPicPr>
            <a:picLocks noChangeAspect="1"/>
          </p:cNvPicPr>
          <p:nvPr/>
        </p:nvPicPr>
        <p:blipFill rotWithShape="1">
          <a:blip r:embed="rId3">
            <a:extLst>
              <a:ext uri="{28A0092B-C50C-407E-A947-70E740481C1C}">
                <a14:useLocalDpi xmlns:a14="http://schemas.microsoft.com/office/drawing/2010/main" val="0"/>
              </a:ext>
            </a:extLst>
          </a:blip>
          <a:srcRect t="48194" b="6623"/>
          <a:stretch/>
        </p:blipFill>
        <p:spPr>
          <a:xfrm>
            <a:off x="0" y="0"/>
            <a:ext cx="12216860" cy="6858000"/>
          </a:xfrm>
          <a:prstGeom prst="rect">
            <a:avLst/>
          </a:prstGeom>
        </p:spPr>
      </p:pic>
      <p:grpSp>
        <p:nvGrpSpPr>
          <p:cNvPr id="7" name="Group 6"/>
          <p:cNvGrpSpPr/>
          <p:nvPr/>
        </p:nvGrpSpPr>
        <p:grpSpPr>
          <a:xfrm>
            <a:off x="684022" y="753913"/>
            <a:ext cx="8516672" cy="4339650"/>
            <a:chOff x="684022" y="753913"/>
            <a:chExt cx="8516672" cy="4339650"/>
          </a:xfrm>
        </p:grpSpPr>
        <p:sp>
          <p:nvSpPr>
            <p:cNvPr id="8" name="文本框 7">
              <a:extLst>
                <a:ext uri="{FF2B5EF4-FFF2-40B4-BE49-F238E27FC236}">
                  <a16:creationId xmlns:a16="http://schemas.microsoft.com/office/drawing/2014/main" id="{7C08DD74-2F78-4E3D-885B-A52469D3D668}"/>
                </a:ext>
              </a:extLst>
            </p:cNvPr>
            <p:cNvSpPr txBox="1"/>
            <p:nvPr/>
          </p:nvSpPr>
          <p:spPr>
            <a:xfrm>
              <a:off x="684022" y="753913"/>
              <a:ext cx="8343952" cy="4339650"/>
            </a:xfrm>
            <a:prstGeom prst="rect">
              <a:avLst/>
            </a:prstGeom>
            <a:noFill/>
          </p:spPr>
          <p:txBody>
            <a:bodyPr wrap="none" rtlCol="0">
              <a:spAutoFit/>
            </a:bodyPr>
            <a:lstStyle/>
            <a:p>
              <a:pPr algn="ctr"/>
              <a:r>
                <a:rPr lang="en-US" altLang="zh-CN" sz="13800" dirty="0">
                  <a:latin typeface="Arial" panose="020B0604020202020204" pitchFamily="34" charset="0"/>
                  <a:ea typeface="字魂55号-龙吟手书" panose="00000500000000000000" pitchFamily="2" charset="-122"/>
                  <a:cs typeface="Arial" panose="020B0604020202020204" pitchFamily="34" charset="0"/>
                </a:rPr>
                <a:t>CHÀO </a:t>
              </a:r>
            </a:p>
            <a:p>
              <a:pPr algn="ctr"/>
              <a:r>
                <a:rPr lang="en-US" altLang="zh-CN" sz="13800" dirty="0">
                  <a:latin typeface="Arial" panose="020B0604020202020204" pitchFamily="34" charset="0"/>
                  <a:ea typeface="字魂55号-龙吟手书" panose="00000500000000000000" pitchFamily="2" charset="-122"/>
                  <a:cs typeface="Arial" panose="020B0604020202020204" pitchFamily="34" charset="0"/>
                </a:rPr>
                <a:t>TẠM BIỆT</a:t>
              </a:r>
              <a:endParaRPr lang="zh-CN" altLang="en-US" sz="13800" dirty="0">
                <a:latin typeface="Arial" panose="020B0604020202020204" pitchFamily="34" charset="0"/>
                <a:ea typeface="字魂55号-龙吟手书" panose="00000500000000000000" pitchFamily="2" charset="-122"/>
                <a:cs typeface="Arial" panose="020B0604020202020204" pitchFamily="34" charset="0"/>
              </a:endParaRPr>
            </a:p>
          </p:txBody>
        </p:sp>
        <p:sp>
          <p:nvSpPr>
            <p:cNvPr id="11" name="文本框 7"/>
            <p:cNvSpPr txBox="1"/>
            <p:nvPr/>
          </p:nvSpPr>
          <p:spPr>
            <a:xfrm>
              <a:off x="856742" y="753913"/>
              <a:ext cx="8343952" cy="4339650"/>
            </a:xfrm>
            <a:prstGeom prst="rect">
              <a:avLst/>
            </a:prstGeom>
            <a:noFill/>
          </p:spPr>
          <p:txBody>
            <a:bodyPr wrap="none" rtlCol="0">
              <a:spAutoFit/>
            </a:bodyPr>
            <a:lstStyle/>
            <a:p>
              <a:pPr algn="ctr"/>
              <a:r>
                <a:rPr lang="en-US" altLang="zh-CN" sz="13800" dirty="0">
                  <a:solidFill>
                    <a:schemeClr val="bg1"/>
                  </a:solidFill>
                  <a:latin typeface="Arial" panose="020B0604020202020204" pitchFamily="34" charset="0"/>
                  <a:ea typeface="字魂55号-龙吟手书" panose="00000500000000000000" pitchFamily="2" charset="-122"/>
                  <a:cs typeface="Arial" panose="020B0604020202020204" pitchFamily="34" charset="0"/>
                </a:rPr>
                <a:t>CHÀO </a:t>
              </a:r>
            </a:p>
            <a:p>
              <a:pPr algn="ctr"/>
              <a:r>
                <a:rPr lang="en-US" altLang="zh-CN" sz="13800" dirty="0">
                  <a:solidFill>
                    <a:schemeClr val="bg1"/>
                  </a:solidFill>
                  <a:latin typeface="Arial" panose="020B0604020202020204" pitchFamily="34" charset="0"/>
                  <a:ea typeface="字魂55号-龙吟手书" panose="00000500000000000000" pitchFamily="2" charset="-122"/>
                  <a:cs typeface="Arial" panose="020B0604020202020204" pitchFamily="34" charset="0"/>
                </a:rPr>
                <a:t>TẠM BIỆT</a:t>
              </a:r>
              <a:endParaRPr lang="zh-CN" altLang="en-US" sz="13800" dirty="0">
                <a:solidFill>
                  <a:schemeClr val="bg1"/>
                </a:solidFill>
                <a:latin typeface="Arial" panose="020B0604020202020204" pitchFamily="34" charset="0"/>
                <a:ea typeface="字魂55号-龙吟手书"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9466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823585" y="858921"/>
            <a:ext cx="7903531" cy="1323439"/>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2: </a:t>
            </a:r>
            <a:r>
              <a:rPr lang="vi-VN" sz="4000" b="1" dirty="0">
                <a:solidFill>
                  <a:srgbClr val="E55B43"/>
                </a:solidFill>
                <a:effectLst>
                  <a:outerShdw blurRad="38100" dist="38100" dir="2700000" algn="tl">
                    <a:srgbClr val="000000">
                      <a:alpha val="43137"/>
                    </a:srgbClr>
                  </a:outerShdw>
                </a:effectLst>
                <a:latin typeface="UTM Avo" panose="02040603050506020204" pitchFamily="18" charset="0"/>
              </a:rPr>
              <a:t>Nhà Hậu Lê làm gì để khuyến khích việc học tập ?</a:t>
            </a:r>
          </a:p>
        </p:txBody>
      </p:sp>
      <p:sp>
        <p:nvSpPr>
          <p:cNvPr id="28" name="TextBox 27"/>
          <p:cNvSpPr txBox="1"/>
          <p:nvPr/>
        </p:nvSpPr>
        <p:spPr>
          <a:xfrm>
            <a:off x="663191" y="2329847"/>
            <a:ext cx="8219552" cy="584775"/>
          </a:xfrm>
          <a:prstGeom prst="rect">
            <a:avLst/>
          </a:prstGeom>
          <a:noFill/>
        </p:spPr>
        <p:txBody>
          <a:bodyPr wrap="square" rtlCol="0">
            <a:spAutoFit/>
          </a:bodyPr>
          <a:lstStyle/>
          <a:p>
            <a:pPr algn="just"/>
            <a:r>
              <a:rPr lang="vi-VN" sz="3200" b="1" dirty="0">
                <a:latin typeface="UTM Avo" panose="02040603050506020204" pitchFamily="18" charset="0"/>
              </a:rPr>
              <a:t>A. Tổ chức lễ xướng danh</a:t>
            </a:r>
            <a:r>
              <a:rPr lang="en-US" sz="3200" b="1" dirty="0">
                <a:latin typeface="UTM Avo" panose="02040603050506020204" pitchFamily="18" charset="0"/>
              </a:rPr>
              <a:t>,</a:t>
            </a:r>
            <a:r>
              <a:rPr lang="vi-VN" sz="3200" b="1" dirty="0">
                <a:latin typeface="UTM Avo" panose="02040603050506020204" pitchFamily="18" charset="0"/>
              </a:rPr>
              <a:t> lễ vinh quy.</a:t>
            </a:r>
          </a:p>
        </p:txBody>
      </p:sp>
      <p:sp>
        <p:nvSpPr>
          <p:cNvPr id="29" name="Rectangle 28"/>
          <p:cNvSpPr/>
          <p:nvPr/>
        </p:nvSpPr>
        <p:spPr>
          <a:xfrm>
            <a:off x="677771" y="3013360"/>
            <a:ext cx="10749437" cy="1077218"/>
          </a:xfrm>
          <a:prstGeom prst="rect">
            <a:avLst/>
          </a:prstGeom>
        </p:spPr>
        <p:txBody>
          <a:bodyPr wrap="square">
            <a:spAutoFit/>
          </a:bodyPr>
          <a:lstStyle/>
          <a:p>
            <a:pPr algn="just"/>
            <a:r>
              <a:rPr lang="en-US" sz="3200" b="1" dirty="0">
                <a:latin typeface="UTM Avo" panose="02040603050506020204" pitchFamily="18" charset="0"/>
              </a:rPr>
              <a:t>B. </a:t>
            </a:r>
            <a:r>
              <a:rPr lang="vi-VN" sz="3200" b="1" dirty="0">
                <a:latin typeface="UTM Avo" panose="02040603050506020204" pitchFamily="18" charset="0"/>
              </a:rPr>
              <a:t>Khắc tên tuổi những người đỗ cao vào bia đá dựng ở Văn Miếu để tôn vinh những người có tài.</a:t>
            </a:r>
            <a:endParaRPr lang="en-US" sz="3200" b="1" dirty="0">
              <a:latin typeface="UTM Avo" panose="02040603050506020204" pitchFamily="18" charset="0"/>
            </a:endParaRPr>
          </a:p>
        </p:txBody>
      </p:sp>
      <p:sp>
        <p:nvSpPr>
          <p:cNvPr id="31" name="Rectangle 30"/>
          <p:cNvSpPr/>
          <p:nvPr/>
        </p:nvSpPr>
        <p:spPr>
          <a:xfrm>
            <a:off x="677181" y="4123876"/>
            <a:ext cx="5693475" cy="584775"/>
          </a:xfrm>
          <a:prstGeom prst="rect">
            <a:avLst/>
          </a:prstGeom>
        </p:spPr>
        <p:txBody>
          <a:bodyPr wrap="square">
            <a:spAutoFit/>
          </a:bodyPr>
          <a:lstStyle/>
          <a:p>
            <a:pPr algn="just"/>
            <a:r>
              <a:rPr lang="en-US" sz="3200" b="1" dirty="0">
                <a:latin typeface="UTM Avo" panose="02040603050506020204" pitchFamily="18" charset="0"/>
              </a:rPr>
              <a:t>C. </a:t>
            </a:r>
            <a:r>
              <a:rPr lang="en-US" sz="3200" b="1" dirty="0" err="1">
                <a:latin typeface="UTM Avo" panose="02040603050506020204" pitchFamily="18" charset="0"/>
              </a:rPr>
              <a:t>Cả</a:t>
            </a:r>
            <a:r>
              <a:rPr lang="en-US" sz="3200" b="1" dirty="0">
                <a:latin typeface="UTM Avo" panose="02040603050506020204" pitchFamily="18" charset="0"/>
              </a:rPr>
              <a:t> </a:t>
            </a:r>
            <a:r>
              <a:rPr lang="en-US" sz="3200" b="1" dirty="0" err="1">
                <a:latin typeface="UTM Avo" panose="02040603050506020204" pitchFamily="18" charset="0"/>
              </a:rPr>
              <a:t>hai</a:t>
            </a:r>
            <a:r>
              <a:rPr lang="en-US" sz="3200" b="1" dirty="0">
                <a:latin typeface="UTM Avo" panose="02040603050506020204" pitchFamily="18" charset="0"/>
              </a:rPr>
              <a:t> ý </a:t>
            </a:r>
            <a:r>
              <a:rPr lang="en-US" sz="3200" b="1" dirty="0" err="1">
                <a:latin typeface="UTM Avo" panose="02040603050506020204" pitchFamily="18" charset="0"/>
              </a:rPr>
              <a:t>trên</a:t>
            </a:r>
            <a:r>
              <a:rPr lang="en-US" sz="3200" b="1" dirty="0">
                <a:latin typeface="UTM Avo" panose="02040603050506020204" pitchFamily="18" charset="0"/>
              </a:rPr>
              <a:t> </a:t>
            </a:r>
            <a:r>
              <a:rPr lang="en-US" sz="3200" b="1" dirty="0" err="1">
                <a:latin typeface="UTM Avo" panose="02040603050506020204" pitchFamily="18" charset="0"/>
              </a:rPr>
              <a:t>đều</a:t>
            </a:r>
            <a:r>
              <a:rPr lang="en-US" sz="3200" b="1" dirty="0">
                <a:latin typeface="UTM Avo" panose="02040603050506020204" pitchFamily="18" charset="0"/>
              </a:rPr>
              <a:t> </a:t>
            </a:r>
            <a:r>
              <a:rPr lang="en-US" sz="3200" b="1" dirty="0" err="1">
                <a:latin typeface="UTM Avo" panose="02040603050506020204" pitchFamily="18" charset="0"/>
              </a:rPr>
              <a:t>đúng</a:t>
            </a:r>
            <a:endParaRPr lang="en-US" sz="3200" b="1" dirty="0">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399001"/>
            <a:ext cx="2304422" cy="1784831"/>
          </a:xfrm>
          <a:prstGeom prst="rect">
            <a:avLst/>
          </a:prstGeom>
        </p:spPr>
      </p:pic>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348343" y="5023071"/>
            <a:ext cx="11480800" cy="1537386"/>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t="46455"/>
          <a:stretch/>
        </p:blipFill>
        <p:spPr>
          <a:xfrm>
            <a:off x="6008914" y="3449389"/>
            <a:ext cx="5820229" cy="3111067"/>
          </a:xfrm>
          <a:prstGeom prst="rect">
            <a:avLst/>
          </a:prstGeom>
        </p:spPr>
      </p:pic>
    </p:spTree>
    <p:extLst>
      <p:ext uri="{BB962C8B-B14F-4D97-AF65-F5344CB8AC3E}">
        <p14:creationId xmlns:p14="http://schemas.microsoft.com/office/powerpoint/2010/main" val="301571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0-#ppt_w/2"/>
                                          </p:val>
                                        </p:tav>
                                        <p:tav tm="100000">
                                          <p:val>
                                            <p:strVal val="#ppt_x"/>
                                          </p:val>
                                        </p:tav>
                                      </p:tavLst>
                                    </p:anim>
                                    <p:anim calcmode="lin" valueType="num">
                                      <p:cBhvr additive="base">
                                        <p:cTn id="2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1"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8" grpId="1"/>
      <p:bldP spid="29" grpId="0"/>
      <p:bldP spid="29" grpId="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579662" y="936791"/>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Câu</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3: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Nối</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ý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cho</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phù</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hợp</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2" y="399001"/>
            <a:ext cx="2746549" cy="212726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60455175"/>
              </p:ext>
            </p:extLst>
          </p:nvPr>
        </p:nvGraphicFramePr>
        <p:xfrm>
          <a:off x="564941" y="2285569"/>
          <a:ext cx="11040904" cy="4064988"/>
        </p:xfrm>
        <a:graphic>
          <a:graphicData uri="http://schemas.openxmlformats.org/drawingml/2006/table">
            <a:tbl>
              <a:tblPr firstRow="1" bandRow="1">
                <a:tableStyleId>{5940675A-B579-460E-94D1-54222C63F5DA}</a:tableStyleId>
              </a:tblPr>
              <a:tblGrid>
                <a:gridCol w="3012272">
                  <a:extLst>
                    <a:ext uri="{9D8B030D-6E8A-4147-A177-3AD203B41FA5}">
                      <a16:colId xmlns:a16="http://schemas.microsoft.com/office/drawing/2014/main" val="118342380"/>
                    </a:ext>
                  </a:extLst>
                </a:gridCol>
                <a:gridCol w="864158">
                  <a:extLst>
                    <a:ext uri="{9D8B030D-6E8A-4147-A177-3AD203B41FA5}">
                      <a16:colId xmlns:a16="http://schemas.microsoft.com/office/drawing/2014/main" val="2815262485"/>
                    </a:ext>
                  </a:extLst>
                </a:gridCol>
                <a:gridCol w="844062">
                  <a:extLst>
                    <a:ext uri="{9D8B030D-6E8A-4147-A177-3AD203B41FA5}">
                      <a16:colId xmlns:a16="http://schemas.microsoft.com/office/drawing/2014/main" val="3104555425"/>
                    </a:ext>
                  </a:extLst>
                </a:gridCol>
                <a:gridCol w="6320412">
                  <a:extLst>
                    <a:ext uri="{9D8B030D-6E8A-4147-A177-3AD203B41FA5}">
                      <a16:colId xmlns:a16="http://schemas.microsoft.com/office/drawing/2014/main" val="3772275898"/>
                    </a:ext>
                  </a:extLst>
                </a:gridCol>
              </a:tblGrid>
              <a:tr h="1354996">
                <a:tc>
                  <a:txBody>
                    <a:bodyPr/>
                    <a:lstStyle/>
                    <a:p>
                      <a:r>
                        <a:rPr lang="en-US" sz="2800" b="0" i="0" kern="1200" dirty="0">
                          <a:solidFill>
                            <a:schemeClr val="tx1"/>
                          </a:solidFill>
                          <a:effectLst/>
                          <a:latin typeface="UTM Avo" panose="02040603050506020204" pitchFamily="18" charset="0"/>
                          <a:ea typeface="+mn-ea"/>
                          <a:cs typeface="+mn-cs"/>
                        </a:rPr>
                        <a:t>A. </a:t>
                      </a:r>
                      <a:r>
                        <a:rPr lang="en-US" sz="2800" b="0" i="0" kern="1200" dirty="0" err="1">
                          <a:solidFill>
                            <a:schemeClr val="tx1"/>
                          </a:solidFill>
                          <a:effectLst/>
                          <a:latin typeface="UTM Avo" panose="02040603050506020204" pitchFamily="18" charset="0"/>
                          <a:ea typeface="+mn-ea"/>
                          <a:cs typeface="+mn-cs"/>
                        </a:rPr>
                        <a:t>Thời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nhà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Lý</a:t>
                      </a:r>
                      <a:r>
                        <a:rPr lang="en-US" sz="2800" b="0" i="0" kern="1200" dirty="0">
                          <a:solidFill>
                            <a:schemeClr val="tx1"/>
                          </a:solidFill>
                          <a:effectLst/>
                          <a:latin typeface="UTM Avo" panose="02040603050506020204" pitchFamily="18" charset="0"/>
                          <a:ea typeface="+mn-ea"/>
                          <a:cs typeface="+mn-cs"/>
                        </a:rPr>
                        <a:t>     </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2800" b="0" i="0" kern="1200" dirty="0">
                          <a:solidFill>
                            <a:schemeClr val="tx1"/>
                          </a:solidFill>
                          <a:effectLst/>
                          <a:latin typeface="UTM Avo" panose="02040603050506020204" pitchFamily="18" charset="0"/>
                          <a:ea typeface="+mn-ea"/>
                          <a:cs typeface="+mn-cs"/>
                        </a:rPr>
                        <a:t>1.</a:t>
                      </a:r>
                      <a:r>
                        <a:rPr lang="en-US" sz="2800" b="0" i="0" kern="1200" baseline="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Việc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tổ</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chức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dạy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học</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và</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thi</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cử</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bắt</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đầu</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có</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quy</a:t>
                      </a:r>
                      <a:r>
                        <a:rPr lang="en-US" sz="2800" b="0" i="0" kern="1200" dirty="0">
                          <a:solidFill>
                            <a:schemeClr val="tx1"/>
                          </a:solidFill>
                          <a:effectLst/>
                          <a:latin typeface="UTM Avo" panose="02040603050506020204" pitchFamily="18" charset="0"/>
                          <a:ea typeface="+mn-ea"/>
                          <a:cs typeface="+mn-cs"/>
                        </a:rPr>
                        <a:t> </a:t>
                      </a:r>
                      <a:r>
                        <a:rPr lang="en-US" sz="2800" b="0" i="0" kern="1200" dirty="0" err="1">
                          <a:solidFill>
                            <a:schemeClr val="tx1"/>
                          </a:solidFill>
                          <a:effectLst/>
                          <a:latin typeface="UTM Avo" panose="02040603050506020204" pitchFamily="18" charset="0"/>
                          <a:ea typeface="+mn-ea"/>
                          <a:cs typeface="+mn-cs"/>
                        </a:rPr>
                        <a:t>củ</a:t>
                      </a:r>
                      <a:r>
                        <a:rPr lang="en-US" sz="2800" b="0" i="0" kern="1200" dirty="0">
                          <a:solidFill>
                            <a:schemeClr val="tx1"/>
                          </a:solidFill>
                          <a:effectLst/>
                          <a:latin typeface="UTM Avo" panose="02040603050506020204" pitchFamily="18" charset="0"/>
                          <a:ea typeface="+mn-ea"/>
                          <a:cs typeface="+mn-cs"/>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98608575"/>
                  </a:ext>
                </a:extLst>
              </a:tr>
              <a:tr h="1354996">
                <a:tc>
                  <a:txBody>
                    <a:bodyPr/>
                    <a:lstStyle/>
                    <a:p>
                      <a:r>
                        <a:rPr lang="en-US" sz="2800" dirty="0">
                          <a:latin typeface="UTM Avo" panose="02040603050506020204" pitchFamily="18" charset="0"/>
                        </a:rPr>
                        <a:t>B.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nhà</a:t>
                      </a:r>
                      <a:r>
                        <a:rPr lang="en-US" sz="2800" dirty="0">
                          <a:latin typeface="UTM Avo" panose="02040603050506020204" pitchFamily="18" charset="0"/>
                        </a:rPr>
                        <a:t> </a:t>
                      </a:r>
                      <a:r>
                        <a:rPr lang="en-US" sz="2800" dirty="0" err="1">
                          <a:latin typeface="UTM Avo" panose="02040603050506020204" pitchFamily="18" charset="0"/>
                        </a:rPr>
                        <a:t>Trần</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2.  Giáo dục phát triển, chế độ đào tạo được quy định chặt chẽ.</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1803849"/>
                  </a:ext>
                </a:extLst>
              </a:tr>
              <a:tr h="1354996">
                <a:tc>
                  <a:txBody>
                    <a:bodyPr/>
                    <a:lstStyle/>
                    <a:p>
                      <a:r>
                        <a:rPr lang="en-US" sz="2800" dirty="0">
                          <a:latin typeface="UTM Avo" panose="02040603050506020204" pitchFamily="18" charset="0"/>
                        </a:rPr>
                        <a:t>C. </a:t>
                      </a:r>
                      <a:r>
                        <a:rPr lang="en-US" sz="2800" dirty="0" err="1">
                          <a:latin typeface="UTM Avo" panose="02040603050506020204" pitchFamily="18" charset="0"/>
                        </a:rPr>
                        <a:t>Thời</a:t>
                      </a:r>
                      <a:r>
                        <a:rPr lang="en-US" sz="2800" dirty="0">
                          <a:latin typeface="UTM Avo" panose="02040603050506020204" pitchFamily="18" charset="0"/>
                        </a:rPr>
                        <a:t> </a:t>
                      </a:r>
                      <a:r>
                        <a:rPr lang="en-US" sz="2800" dirty="0" err="1">
                          <a:latin typeface="UTM Avo" panose="02040603050506020204" pitchFamily="18" charset="0"/>
                        </a:rPr>
                        <a:t>Hậu</a:t>
                      </a:r>
                      <a:r>
                        <a:rPr lang="en-US" sz="2800" dirty="0">
                          <a:latin typeface="UTM Avo" panose="02040603050506020204" pitchFamily="18" charset="0"/>
                        </a:rPr>
                        <a:t> Lê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UTM Avo" panose="02040603050506020204" pitchFamily="18" charset="0"/>
                          <a:sym typeface="Wingdings" panose="05000000000000000000" pitchFamily="2" charset="2"/>
                        </a:rPr>
                        <a:t></a:t>
                      </a:r>
                      <a:endParaRPr lang="en-US" sz="2800" dirty="0">
                        <a:latin typeface="UTM Avo" panose="020406030505060202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vi-VN" sz="2800" dirty="0">
                          <a:latin typeface="UTM Avo" panose="02040603050506020204" pitchFamily="18" charset="0"/>
                        </a:rPr>
                        <a:t>3.  Lập Văn Miếu, mở Quốc Tử Giám làm trường đào tạo nhân tài.</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66132179"/>
                  </a:ext>
                </a:extLst>
              </a:tr>
            </a:tbl>
          </a:graphicData>
        </a:graphic>
      </p:graphicFrame>
      <p:pic>
        <p:nvPicPr>
          <p:cNvPr id="11" name="图片 9"/>
          <p:cNvPicPr>
            <a:picLocks noChangeAspect="1"/>
          </p:cNvPicPr>
          <p:nvPr/>
        </p:nvPicPr>
        <p:blipFill rotWithShape="1">
          <a:blip r:embed="rId4">
            <a:extLst>
              <a:ext uri="{28A0092B-C50C-407E-A947-70E740481C1C}">
                <a14:useLocalDpi xmlns:a14="http://schemas.microsoft.com/office/drawing/2010/main" val="0"/>
              </a:ext>
            </a:extLst>
          </a:blip>
          <a:srcRect t="33991" r="56505" b="9837"/>
          <a:stretch/>
        </p:blipFill>
        <p:spPr>
          <a:xfrm flipH="1">
            <a:off x="9176616" y="0"/>
            <a:ext cx="2764176" cy="2401556"/>
          </a:xfrm>
          <a:prstGeom prst="rect">
            <a:avLst/>
          </a:prstGeom>
        </p:spPr>
      </p:pic>
      <p:cxnSp>
        <p:nvCxnSpPr>
          <p:cNvPr id="5" name="Straight Arrow Connector 4"/>
          <p:cNvCxnSpPr/>
          <p:nvPr/>
        </p:nvCxnSpPr>
        <p:spPr>
          <a:xfrm>
            <a:off x="3798277" y="2984360"/>
            <a:ext cx="1286189" cy="2743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98276" y="2903974"/>
            <a:ext cx="1286190" cy="1414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78179" y="4240404"/>
            <a:ext cx="1306287" cy="14871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7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A24C3-CA69-4B9B-9C2D-5630767FE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1778397" y="822428"/>
            <a:ext cx="6809899"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34514" y="1505556"/>
            <a:ext cx="1494691"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255332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05DE-85DC-E831-FFD8-8FDC18C4D2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6B4CE3-616A-70DD-BDC3-9D663BDFE2CC}"/>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73A39EF6-DF11-53B9-6CE3-610E052923BE}"/>
              </a:ext>
            </a:extLst>
          </p:cNvPr>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effectLst>
                  <a:outerShdw blurRad="38100" dist="38100" dir="2700000" algn="tl">
                    <a:srgbClr val="000000">
                      <a:alpha val="43137"/>
                    </a:srgbClr>
                  </a:outerShdw>
                </a:effectLst>
              </a:rPr>
              <a:t>YÊU CẦU CẦN ĐẠT</a:t>
            </a:r>
          </a:p>
          <a:p>
            <a:r>
              <a:rPr lang="it-IT"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Học sinh nắm được đến thời Hậu Lê văn học và khoa học phát triển rực rỡ, hơn hẳn các triều đại trước.</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it-IT"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Kể tên 1 số tác phẩm và tác giả thời Hậu Lê.</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it-IT"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Trình bày chi tiết được sự phát triển của văn hóa và khoa học, các tác phẩm tiêu biểu của các nhà văn, nhà khoa học thời Hậu Lê.</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11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flipH="1">
            <a:off x="-3"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56173" y="-242926"/>
            <a:ext cx="9515694" cy="7997486"/>
          </a:xfrm>
          <a:prstGeom prst="rect">
            <a:avLst/>
          </a:prstGeom>
        </p:spPr>
      </p:pic>
      <p:grpSp>
        <p:nvGrpSpPr>
          <p:cNvPr id="7" name="Group 6"/>
          <p:cNvGrpSpPr/>
          <p:nvPr/>
        </p:nvGrpSpPr>
        <p:grpSpPr>
          <a:xfrm>
            <a:off x="4216397" y="2016879"/>
            <a:ext cx="7535532" cy="3477875"/>
            <a:chOff x="4518" y="787879"/>
            <a:chExt cx="7535532"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VĂN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21031"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VĂN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72" y="3432048"/>
            <a:ext cx="3645325" cy="3639228"/>
          </a:xfrm>
          <a:prstGeom prst="rect">
            <a:avLst/>
          </a:prstGeom>
        </p:spPr>
      </p:pic>
    </p:spTree>
    <p:extLst>
      <p:ext uri="{BB962C8B-B14F-4D97-AF65-F5344CB8AC3E}">
        <p14:creationId xmlns:p14="http://schemas.microsoft.com/office/powerpoint/2010/main" val="270241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406942" y="1380926"/>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Đọc</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thông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tin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trang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51</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24168" y="4843209"/>
            <a:ext cx="7492757" cy="1200329"/>
          </a:xfrm>
          <a:prstGeom prst="rect">
            <a:avLst/>
          </a:prstGeom>
        </p:spPr>
        <p:txBody>
          <a:bodyPr wrap="none">
            <a:spAutoFit/>
          </a:bodyPr>
          <a:lstStyle/>
          <a:p>
            <a:pPr algn="ctr"/>
            <a:r>
              <a:rPr lang="en-US" altLang="en-US" sz="3600" b="1" dirty="0" err="1">
                <a:latin typeface="UTM Avo" panose="02040603050506020204" pitchFamily="18" charset="0"/>
              </a:rPr>
              <a:t>Dưới</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loại</a:t>
            </a:r>
            <a:r>
              <a:rPr lang="en-US" altLang="en-US" sz="3600" b="1" dirty="0">
                <a:latin typeface="UTM Avo" panose="02040603050506020204" pitchFamily="18" charset="0"/>
              </a:rPr>
              <a:t> </a:t>
            </a:r>
            <a:r>
              <a:rPr lang="en-US" altLang="en-US" sz="3600" b="1" dirty="0" err="1">
                <a:latin typeface="UTM Avo" panose="02040603050506020204" pitchFamily="18" charset="0"/>
              </a:rPr>
              <a:t>chữ</a:t>
            </a:r>
            <a:r>
              <a:rPr lang="en-US" altLang="en-US" sz="3600" b="1" dirty="0">
                <a:latin typeface="UTM Avo" panose="02040603050506020204" pitchFamily="18" charset="0"/>
              </a:rPr>
              <a:t> </a:t>
            </a:r>
            <a:r>
              <a:rPr lang="en-US" altLang="en-US" sz="3600" b="1" dirty="0" err="1">
                <a:latin typeface="UTM Avo" panose="02040603050506020204" pitchFamily="18" charset="0"/>
              </a:rPr>
              <a:t>nào</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chiếm</a:t>
            </a:r>
            <a:r>
              <a:rPr lang="en-US" altLang="en-US" sz="3600" b="1" dirty="0">
                <a:latin typeface="UTM Avo" panose="02040603050506020204" pitchFamily="18" charset="0"/>
              </a:rPr>
              <a:t> </a:t>
            </a:r>
            <a:r>
              <a:rPr lang="en-US" altLang="en-US" sz="3600" b="1" dirty="0" err="1">
                <a:latin typeface="UTM Avo" panose="02040603050506020204" pitchFamily="18" charset="0"/>
              </a:rPr>
              <a:t>ưu</a:t>
            </a:r>
            <a:r>
              <a:rPr lang="en-US" altLang="en-US" sz="3600" b="1" dirty="0">
                <a:latin typeface="UTM Avo" panose="02040603050506020204" pitchFamily="18" charset="0"/>
              </a:rPr>
              <a:t> </a:t>
            </a:r>
            <a:r>
              <a:rPr lang="en-US" altLang="en-US" sz="3600" b="1" dirty="0" err="1">
                <a:latin typeface="UTM Avo" panose="02040603050506020204" pitchFamily="18" charset="0"/>
              </a:rPr>
              <a:t>thế</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52753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512" b="6364"/>
          <a:stretch/>
        </p:blipFill>
        <p:spPr>
          <a:xfrm>
            <a:off x="601897" y="3349090"/>
            <a:ext cx="4254583" cy="3031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97" y="594182"/>
            <a:ext cx="4254583" cy="2558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110034" y="949184"/>
            <a:ext cx="6447048" cy="5262979"/>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Hán hay Hán tự </a:t>
            </a:r>
            <a:r>
              <a:rPr lang="vi-VN" altLang="en-US" sz="2800" dirty="0">
                <a:latin typeface="UTM Avo" panose="02040603050506020204" pitchFamily="18" charset="0"/>
              </a:rPr>
              <a:t>là loại văn tự ngữ tố - âm tiết </a:t>
            </a:r>
            <a:r>
              <a:rPr lang="vi-VN" altLang="en-US" sz="2800" b="1" dirty="0">
                <a:latin typeface="UTM Avo" panose="02040603050506020204" pitchFamily="18" charset="0"/>
              </a:rPr>
              <a:t>xuất phát từ tiếng Trung Quốc. </a:t>
            </a:r>
            <a:r>
              <a:rPr lang="vi-VN" altLang="en-US" sz="2800" dirty="0">
                <a:latin typeface="UTM Avo" panose="02040603050506020204" pitchFamily="18" charset="0"/>
              </a:rPr>
              <a:t>Chữ Hán sau đó du nhập vào các nước lân cận trong vùng bao gồm Triều Tiên, Nhật Bản và Việt Nam, tạo thành vùng được gọi là vùng văn hóa chữ Hán hay vùng văn hóa Đông Á. Tại các quốc gia này, chữ Hán được vay mượn để tạo nên chữ viết cho ngôn ngữ của dân bản địa ở từng nước.</a:t>
            </a:r>
            <a:endParaRPr lang="en-US" altLang="en-US" sz="2800" dirty="0">
              <a:latin typeface="UTM Avo" panose="02040603050506020204" pitchFamily="18" charset="0"/>
            </a:endParaRPr>
          </a:p>
        </p:txBody>
      </p:sp>
    </p:spTree>
    <p:extLst>
      <p:ext uri="{BB962C8B-B14F-4D97-AF65-F5344CB8AC3E}">
        <p14:creationId xmlns:p14="http://schemas.microsoft.com/office/powerpoint/2010/main" val="91166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1140</Words>
  <Application>Microsoft Office PowerPoint</Application>
  <PresentationFormat>Widescreen</PresentationFormat>
  <Paragraphs>88</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UTM Staccato </vt:lpstr>
      <vt:lpstr>等线 Light</vt:lpstr>
      <vt:lpstr>Times New Roman</vt:lpstr>
      <vt:lpstr>等线</vt:lpstr>
      <vt:lpstr>Calibri</vt:lpstr>
      <vt:lpstr>UTM A&amp;S Signwriter</vt:lpstr>
      <vt:lpstr>UTM Avo</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ADMIN</cp:lastModifiedBy>
  <cp:revision>55</cp:revision>
  <dcterms:created xsi:type="dcterms:W3CDTF">2021-04-30T13:34:34Z</dcterms:created>
  <dcterms:modified xsi:type="dcterms:W3CDTF">2023-02-19T15:42:33Z</dcterms:modified>
  <cp:version>K10</cp:version>
</cp:coreProperties>
</file>