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89" r:id="rId3"/>
    <p:sldId id="290" r:id="rId4"/>
    <p:sldId id="291" r:id="rId5"/>
    <p:sldId id="293" r:id="rId6"/>
    <p:sldId id="304" r:id="rId7"/>
    <p:sldId id="295" r:id="rId8"/>
    <p:sldId id="294" r:id="rId9"/>
    <p:sldId id="296" r:id="rId10"/>
    <p:sldId id="297" r:id="rId11"/>
    <p:sldId id="298" r:id="rId12"/>
    <p:sldId id="305" r:id="rId13"/>
    <p:sldId id="300" r:id="rId14"/>
  </p:sldIdLst>
  <p:sldSz cx="12192000" cy="6858000"/>
  <p:notesSz cx="6858000" cy="9144000"/>
  <p:embeddedFontLst>
    <p:embeddedFont>
      <p:font typeface="#9Slide06 Hellvina Hand Script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UVN Vien Du" panose="03080402030202060204" pitchFamily="66" charset="0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46A"/>
    <a:srgbClr val="82B48F"/>
    <a:srgbClr val="FFB633"/>
    <a:srgbClr val="FFD07B"/>
    <a:srgbClr val="6DA77C"/>
    <a:srgbClr val="FFD243"/>
    <a:srgbClr val="FFDF79"/>
    <a:srgbClr val="0F8476"/>
    <a:srgbClr val="775B46"/>
    <a:srgbClr val="E9F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FEC95-9B3B-4B52-B1C4-CE4C38650CEF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4770-9C39-4C80-B89B-EFB00B5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C4770-9C39-4C80-B89B-EFB00B5CB0F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578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F226E-9A7E-49FD-BDDB-8B6C2B9521A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67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F226E-9A7E-49FD-BDDB-8B6C2B9521A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8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F226E-9A7E-49FD-BDDB-8B6C2B9521A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4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F226E-9A7E-49FD-BDDB-8B6C2B9521A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23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41498E-EB9B-48EA-94FA-1357C21FD8EC}"/>
              </a:ext>
            </a:extLst>
          </p:cNvPr>
          <p:cNvSpPr txBox="1"/>
          <p:nvPr userDrawn="1"/>
        </p:nvSpPr>
        <p:spPr>
          <a:xfrm>
            <a:off x="0" y="0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2B48F"/>
                </a:solidFill>
                <a:latin typeface="UVN Vien Du" panose="03080402030202060204" pitchFamily="66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D81EDF-F6AD-4EED-A47B-E6BCF37500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1A810F-5D41-4A62-9EE1-42A144614D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E8842E-617F-4014-82CC-539D0E6B44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341913-7E01-4497-A8EF-2EB280C22FA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F5E821-2CD8-438D-8B2C-6D2E65CA0350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76D3DE-D7E2-4E40-AA68-5F6E273C9E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BE1A9C-9EAA-4388-962D-C7E83CBE4251}"/>
              </a:ext>
            </a:extLst>
          </p:cNvPr>
          <p:cNvSpPr txBox="1"/>
          <p:nvPr userDrawn="1"/>
        </p:nvSpPr>
        <p:spPr>
          <a:xfrm>
            <a:off x="11509375" y="40984"/>
            <a:ext cx="7175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DA77C"/>
                </a:solidFill>
                <a:latin typeface="#9Slide06 Hellvina Hand Script" pitchFamily="2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4B8E9-9392-4940-BC84-F71980B7FC9D}"/>
              </a:ext>
            </a:extLst>
          </p:cNvPr>
          <p:cNvSpPr txBox="1"/>
          <p:nvPr userDrawn="1"/>
        </p:nvSpPr>
        <p:spPr>
          <a:xfrm>
            <a:off x="0" y="6534835"/>
            <a:ext cx="7175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B633"/>
                </a:solidFill>
                <a:latin typeface="#9Slide06 Hellvina Hand Script" pitchFamily="2" charset="0"/>
              </a:rPr>
              <a:t>KTUTS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F0EF9D51-4292-486F-9A25-0604A745D7A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" b="162"/>
          <a:stretch/>
        </p:blipFill>
        <p:spPr>
          <a:xfrm>
            <a:off x="-19050" y="0"/>
            <a:ext cx="12344400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6.gif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9F1B2730-E457-47B8-ABC9-6BA5156EE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36771"/>
            <a:ext cx="12192000" cy="4406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3535C-534A-4AE6-9A90-0415ECBB1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200" y="0"/>
            <a:ext cx="6317672" cy="6858000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EA6FB04-6A8F-40FB-800C-A72F14EA9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68900"/>
            <a:ext cx="12191998" cy="1689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F01B98-D9A4-495C-ABEE-C9A94149CED6}"/>
              </a:ext>
            </a:extLst>
          </p:cNvPr>
          <p:cNvSpPr/>
          <p:nvPr/>
        </p:nvSpPr>
        <p:spPr>
          <a:xfrm>
            <a:off x="4837044" y="1923901"/>
            <a:ext cx="74642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A80000"/>
                </a:solidFill>
                <a:effectLst>
                  <a:outerShdw blurRad="12700" dist="63500" dir="240000" algn="tl" rotWithShape="0">
                    <a:schemeClr val="bg1"/>
                  </a:outerShdw>
                </a:effectLst>
                <a:latin typeface="UTM Guanine" panose="02040603050506020204" pitchFamily="18" charset="0"/>
                <a:cs typeface="Calibri Light" panose="020F0302020204030204" pitchFamily="34" charset="0"/>
              </a:rPr>
              <a:t>NHÀ HẬU 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A80000"/>
                </a:solidFill>
                <a:effectLst>
                  <a:outerShdw blurRad="12700" dist="63500" dir="240000" algn="tl" rotWithShape="0">
                    <a:schemeClr val="bg1"/>
                  </a:outerShdw>
                </a:effectLst>
                <a:latin typeface="UTM Guanine" panose="02040603050506020204" pitchFamily="18" charset="0"/>
                <a:cs typeface="Calibri Light" panose="020F0302020204030204" pitchFamily="34" charset="0"/>
              </a:rPr>
              <a:t>LÊ </a:t>
            </a:r>
          </a:p>
          <a:p>
            <a:pPr algn="ctr" eaLnBrk="1" hangingPunct="1">
              <a:defRPr/>
            </a:pPr>
            <a:r>
              <a:rPr lang="en-US" sz="7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75B46"/>
                </a:solidFill>
                <a:effectLst>
                  <a:outerShdw blurRad="12700" dist="63500" dir="240000" algn="tl" rotWithShape="0">
                    <a:schemeClr val="bg1"/>
                  </a:outerShdw>
                </a:effectLst>
                <a:latin typeface="UTM Azuki" panose="02040603050506020204" pitchFamily="18" charset="0"/>
                <a:cs typeface="Calibri Light" panose="020F0302020204030204" pitchFamily="34" charset="0"/>
              </a:rPr>
              <a:t>VÀ VIỆC </a:t>
            </a:r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75B46"/>
                </a:solidFill>
                <a:effectLst>
                  <a:outerShdw blurRad="12700" dist="63500" dir="240000" algn="tl" rotWithShape="0">
                    <a:schemeClr val="bg1"/>
                  </a:outerShdw>
                </a:effectLst>
                <a:latin typeface="UTM Azuki" panose="02040603050506020204" pitchFamily="18" charset="0"/>
                <a:cs typeface="Calibri Light" panose="020F0302020204030204" pitchFamily="34" charset="0"/>
              </a:rPr>
              <a:t>TỔ CHỨC</a:t>
            </a:r>
          </a:p>
          <a:p>
            <a:pPr algn="ctr" eaLnBrk="1" hangingPunct="1">
              <a:defRPr/>
            </a:pPr>
            <a:r>
              <a: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75B46"/>
                </a:solidFill>
                <a:effectLst>
                  <a:outerShdw blurRad="12700" dist="63500" dir="240000" algn="tl" rotWithShape="0">
                    <a:schemeClr val="bg1"/>
                  </a:outerShdw>
                </a:effectLst>
                <a:latin typeface="UTM Azuki" panose="02040603050506020204" pitchFamily="18" charset="0"/>
                <a:cs typeface="Calibri Light" panose="020F0302020204030204" pitchFamily="34" charset="0"/>
              </a:rPr>
              <a:t>QUẢN LÍ ĐẤT NƯỚC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BE8E4213-087B-4FBE-B405-B867E5AA6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4569" y="1132772"/>
            <a:ext cx="1848758" cy="86446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90DB282-A631-426F-880D-D9ABC10C61B3}"/>
              </a:ext>
            </a:extLst>
          </p:cNvPr>
          <p:cNvGrpSpPr/>
          <p:nvPr/>
        </p:nvGrpSpPr>
        <p:grpSpPr>
          <a:xfrm>
            <a:off x="6968988" y="411247"/>
            <a:ext cx="3200400" cy="1107996"/>
            <a:chOff x="6968988" y="154072"/>
            <a:chExt cx="3200400" cy="1107996"/>
          </a:xfrm>
        </p:grpSpPr>
        <p:sp>
          <p:nvSpPr>
            <p:cNvPr id="17" name="缺角矩形 1">
              <a:extLst>
                <a:ext uri="{FF2B5EF4-FFF2-40B4-BE49-F238E27FC236}">
                  <a16:creationId xmlns:a16="http://schemas.microsoft.com/office/drawing/2014/main" id="{499FDA0D-7DB5-46A8-A75C-A5C1EC075AEA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174525-8C5A-4A38-84A5-1A418B2192DA}"/>
                </a:ext>
              </a:extLst>
            </p:cNvPr>
            <p:cNvSpPr txBox="1"/>
            <p:nvPr/>
          </p:nvSpPr>
          <p:spPr>
            <a:xfrm>
              <a:off x="7194649" y="154072"/>
              <a:ext cx="2749078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Lịch sử</a:t>
              </a:r>
              <a:endParaRPr lang="en-US" sz="660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7C11A49F-4CEA-45EE-842A-39D59CBF6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2" y="1132772"/>
            <a:ext cx="1848758" cy="864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43356F-09F8-4E04-9D9C-706AEDF266C1}"/>
              </a:ext>
            </a:extLst>
          </p:cNvPr>
          <p:cNvSpPr txBox="1"/>
          <p:nvPr/>
        </p:nvSpPr>
        <p:spPr>
          <a:xfrm>
            <a:off x="1530220" y="5449078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775B46"/>
                </a:solidFill>
                <a:latin typeface="UVN Vien Du" panose="0308040203020206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868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240A36F7-F2CC-4E42-AFF3-0FEE420AD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6728" y="5205492"/>
            <a:ext cx="5920402" cy="148834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70EA06B6-015B-4703-A56D-8CB2EACD6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9878" y="5442657"/>
            <a:ext cx="5884750" cy="1438275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1C199E2-2C20-46F8-A432-A484D273E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" y="120399"/>
            <a:ext cx="4894119" cy="5417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DF264-73B2-42FD-BA7D-3E5EAFE492D7}"/>
              </a:ext>
            </a:extLst>
          </p:cNvPr>
          <p:cNvSpPr txBox="1"/>
          <p:nvPr/>
        </p:nvSpPr>
        <p:spPr>
          <a:xfrm>
            <a:off x="-340304" y="5618657"/>
            <a:ext cx="6135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Bản đồ Thăng Long thời Hồng Đức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2D29FB-A316-4E99-B2BB-6D62BF0E6C64}"/>
              </a:ext>
            </a:extLst>
          </p:cNvPr>
          <p:cNvGrpSpPr/>
          <p:nvPr/>
        </p:nvGrpSpPr>
        <p:grpSpPr>
          <a:xfrm>
            <a:off x="5360946" y="200701"/>
            <a:ext cx="6761049" cy="6493133"/>
            <a:chOff x="3397828" y="301271"/>
            <a:chExt cx="8503782" cy="5947807"/>
          </a:xfrm>
        </p:grpSpPr>
        <p:sp>
          <p:nvSpPr>
            <p:cNvPr id="9" name="矩形 24">
              <a:extLst>
                <a:ext uri="{FF2B5EF4-FFF2-40B4-BE49-F238E27FC236}">
                  <a16:creationId xmlns:a16="http://schemas.microsoft.com/office/drawing/2014/main" id="{FF03CA37-8403-4D4E-9761-783330559FEB}"/>
                </a:ext>
              </a:extLst>
            </p:cNvPr>
            <p:cNvSpPr/>
            <p:nvPr/>
          </p:nvSpPr>
          <p:spPr>
            <a:xfrm>
              <a:off x="3397828" y="301271"/>
              <a:ext cx="8503782" cy="5947807"/>
            </a:xfrm>
            <a:prstGeom prst="plaque">
              <a:avLst>
                <a:gd name="adj" fmla="val 5811"/>
              </a:avLst>
            </a:prstGeom>
            <a:solidFill>
              <a:srgbClr val="EBF9D3"/>
            </a:solidFill>
            <a:ln w="28575">
              <a:solidFill>
                <a:srgbClr val="F1D06D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41C65444-7E5E-4C9F-A52A-0C4DD36D4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9389" y="674139"/>
              <a:ext cx="8406791" cy="521133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BFA271D-4BB8-4F11-822A-66EC813108BC}"/>
              </a:ext>
            </a:extLst>
          </p:cNvPr>
          <p:cNvSpPr txBox="1"/>
          <p:nvPr/>
        </p:nvSpPr>
        <p:spPr>
          <a:xfrm>
            <a:off x="5486623" y="1826738"/>
            <a:ext cx="6591302" cy="3539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Bảo vệ quyền lợi nhà vua, quan lại, địa chủ.</a:t>
            </a:r>
          </a:p>
          <a:p>
            <a:pPr algn="just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Bảo vệ chủ quyền của quốc gia.</a:t>
            </a:r>
          </a:p>
          <a:p>
            <a:pPr algn="just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Khuyến khích phát triển kinh tế.</a:t>
            </a:r>
          </a:p>
          <a:p>
            <a:pPr algn="just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Giữ gìn truyền thống tốt đẹp của dân tộc.</a:t>
            </a:r>
          </a:p>
          <a:p>
            <a:pPr algn="just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Bảo vệ một số quyền lợi phụ nữ.</a:t>
            </a:r>
            <a:endParaRPr lang="en-US" alt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1C712-1C54-4C63-B363-2D05F888DED9}"/>
              </a:ext>
            </a:extLst>
          </p:cNvPr>
          <p:cNvSpPr txBox="1"/>
          <p:nvPr/>
        </p:nvSpPr>
        <p:spPr>
          <a:xfrm>
            <a:off x="5668041" y="435409"/>
            <a:ext cx="613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Nội</a:t>
            </a:r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dung </a:t>
            </a:r>
            <a:r>
              <a:rPr lang="en-US" sz="4400" dirty="0" err="1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bộ</a:t>
            </a:r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luật</a:t>
            </a:r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</a:p>
          <a:p>
            <a:pPr algn="ctr">
              <a:defRPr/>
            </a:pPr>
            <a:r>
              <a:rPr lang="en-US" sz="4400" dirty="0" err="1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Hồng</a:t>
            </a:r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Đức</a:t>
            </a:r>
            <a:endParaRPr lang="en-US" sz="4400" dirty="0">
              <a:ln w="0"/>
              <a:solidFill>
                <a:srgbClr val="C0000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7C0F4-B0B6-4445-B586-A32C687F224D}"/>
              </a:ext>
            </a:extLst>
          </p:cNvPr>
          <p:cNvSpPr txBox="1"/>
          <p:nvPr/>
        </p:nvSpPr>
        <p:spPr>
          <a:xfrm>
            <a:off x="5393990" y="5391664"/>
            <a:ext cx="64891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B00D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4000" b="1">
                <a:solidFill>
                  <a:srgbClr val="B00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công cụ để vua Lê cai quản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8645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193256"/>
            <a:ext cx="12191365" cy="4471487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90" y="359385"/>
            <a:ext cx="4158310" cy="139177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F0A39BC4-4A33-4DF1-996B-E4CD883B9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052725"/>
            <a:ext cx="2881416" cy="2838776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85F59803-1BF4-4B90-9220-18437E6F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602" y="1833635"/>
            <a:ext cx="85336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Hồng Đức bảo vệ quyền lợi của ai?</a:t>
            </a:r>
            <a:endParaRPr lang="en-US" altLang="vi-VN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id="{643C50C1-016A-4464-82DE-12D3BC08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808" y="2756256"/>
            <a:ext cx="83194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Luật</a:t>
            </a:r>
            <a:r>
              <a:rPr lang="en-US" altLang="en-US" dirty="0"/>
              <a:t> </a:t>
            </a:r>
            <a:r>
              <a:rPr lang="en-US" altLang="en-US" dirty="0" err="1"/>
              <a:t>Hồng</a:t>
            </a:r>
            <a:r>
              <a:rPr lang="en-US" altLang="en-US" dirty="0"/>
              <a:t> </a:t>
            </a:r>
            <a:r>
              <a:rPr lang="en-US" altLang="en-US" dirty="0" err="1"/>
              <a:t>Đức</a:t>
            </a:r>
            <a:r>
              <a:rPr lang="en-US" altLang="en-US" dirty="0"/>
              <a:t> </a:t>
            </a:r>
            <a:r>
              <a:rPr lang="en-US" altLang="en-US" dirty="0" err="1"/>
              <a:t>bảo</a:t>
            </a:r>
            <a:r>
              <a:rPr lang="en-US" altLang="en-US" dirty="0"/>
              <a:t> </a:t>
            </a:r>
            <a:r>
              <a:rPr lang="en-US" altLang="en-US" dirty="0" err="1"/>
              <a:t>vệ</a:t>
            </a:r>
            <a:r>
              <a:rPr lang="en-US" altLang="en-US" dirty="0"/>
              <a:t> </a:t>
            </a:r>
            <a:r>
              <a:rPr lang="en-US" altLang="en-US" dirty="0" err="1"/>
              <a:t>quyền</a:t>
            </a:r>
            <a:r>
              <a:rPr lang="en-US" altLang="en-US" dirty="0"/>
              <a:t> </a:t>
            </a:r>
            <a:r>
              <a:rPr lang="en-US" altLang="en-US" dirty="0" err="1"/>
              <a:t>lợi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vua</a:t>
            </a:r>
            <a:r>
              <a:rPr lang="en-US" altLang="en-US" dirty="0"/>
              <a:t>,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quan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lại</a:t>
            </a:r>
            <a:r>
              <a:rPr lang="en-US" altLang="en-US" dirty="0"/>
              <a:t>,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địa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chủ</a:t>
            </a:r>
            <a:r>
              <a:rPr lang="en-US" altLang="en-US" dirty="0"/>
              <a:t>,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làng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xã</a:t>
            </a:r>
            <a:r>
              <a:rPr lang="en-US" altLang="en-US" dirty="0"/>
              <a:t>,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phụ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nữ</a:t>
            </a:r>
            <a:r>
              <a:rPr lang="en-US" altLang="en-US" dirty="0"/>
              <a:t>.</a:t>
            </a:r>
            <a:endParaRPr lang="vi-VN" altLang="en-US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921"/>
            <a:ext cx="2319908" cy="249796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2" descr="D:\资料\组 7.png组 7">
            <a:extLst>
              <a:ext uri="{FF2B5EF4-FFF2-40B4-BE49-F238E27FC236}">
                <a16:creationId xmlns:a16="http://schemas.microsoft.com/office/drawing/2014/main" id="{42D00C93-B087-4E5E-B4EE-2360D6C86A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0" r="8720"/>
          <a:stretch>
            <a:fillRect/>
          </a:stretch>
        </p:blipFill>
        <p:spPr>
          <a:xfrm>
            <a:off x="634" y="309838"/>
            <a:ext cx="12221021" cy="5354906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469D183-2493-4297-8FB7-8475CED4A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5BB8ACA-E131-4A94-9892-F7B2AAE48F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DD501282-65FD-4A69-9542-5D9ED3B4A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59449"/>
            <a:ext cx="2980764" cy="2936651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3715F491-7721-488D-B430-F1EEA11136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3CF5DE-DD1F-42DB-AC23-1C1E06A08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555629"/>
              </p:ext>
            </p:extLst>
          </p:nvPr>
        </p:nvGraphicFramePr>
        <p:xfrm>
          <a:off x="1135736" y="1414290"/>
          <a:ext cx="10215436" cy="3834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1290">
                  <a:extLst>
                    <a:ext uri="{9D8B030D-6E8A-4147-A177-3AD203B41FA5}">
                      <a16:colId xmlns:a16="http://schemas.microsoft.com/office/drawing/2014/main" val="408488527"/>
                    </a:ext>
                  </a:extLst>
                </a:gridCol>
                <a:gridCol w="8654146">
                  <a:extLst>
                    <a:ext uri="{9D8B030D-6E8A-4147-A177-3AD203B41FA5}">
                      <a16:colId xmlns:a16="http://schemas.microsoft.com/office/drawing/2014/main" val="1053450914"/>
                    </a:ext>
                  </a:extLst>
                </a:gridCol>
              </a:tblGrid>
              <a:tr h="958664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vi-VN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 vệ quyền lợi nhà vua, quan lại, địa chủ.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8979597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 vệ chủ quyền của quốc gia.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7161989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 khích phát triển kinh tế.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694884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just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vi-VN" sz="32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altLang="vi-VN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vệ một số quyền lợi phụ nữ.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50683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73DABE6-B904-450F-AA9C-403C287D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21" y="2317557"/>
            <a:ext cx="1523181" cy="1136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C6291-B28E-4600-8657-69B1E33BC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35" y="4189951"/>
            <a:ext cx="1523181" cy="1136833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FCB9AC4C-95D8-464F-B368-B215B3912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072" y="681492"/>
            <a:ext cx="9020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Hồng Đức </a:t>
            </a:r>
            <a:r>
              <a:rPr lang="en-US" alt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điểm nào tiến bộ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537D177-C0D3-45B6-B3B8-D53E7D51BD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42" y="309837"/>
            <a:ext cx="1402670" cy="15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36号-正文宋楷" panose="000005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5030" y="4676338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34" y="4676338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035" y="1634309"/>
            <a:ext cx="1058050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Lê,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Lê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5400" b="1" dirty="0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66" descr="云">
            <a:extLst>
              <a:ext uri="{FF2B5EF4-FFF2-40B4-BE49-F238E27FC236}">
                <a16:creationId xmlns:a16="http://schemas.microsoft.com/office/drawing/2014/main" id="{49885947-14D4-4D47-A2D7-963A727F1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344399" cy="195072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006FA9-BF84-4D9D-9D2C-84B3413C3748}"/>
              </a:ext>
            </a:extLst>
          </p:cNvPr>
          <p:cNvSpPr/>
          <p:nvPr/>
        </p:nvSpPr>
        <p:spPr>
          <a:xfrm>
            <a:off x="3955830" y="519932"/>
            <a:ext cx="428033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Ghi nhớ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36号-正文宋楷" panose="000005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9557" y="4668474"/>
            <a:ext cx="2758812" cy="275881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233778" y="500350"/>
            <a:ext cx="1087943" cy="1070008"/>
            <a:chOff x="28330" y="2908081"/>
            <a:chExt cx="3607344" cy="366958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1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D006FA9-BF84-4D9D-9D2C-84B3413C3748}"/>
              </a:ext>
            </a:extLst>
          </p:cNvPr>
          <p:cNvSpPr/>
          <p:nvPr/>
        </p:nvSpPr>
        <p:spPr>
          <a:xfrm>
            <a:off x="2259488" y="714999"/>
            <a:ext cx="871584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Hoàn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cảnh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ra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đời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của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nhà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Hậu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Lê</a:t>
            </a:r>
          </a:p>
        </p:txBody>
      </p:sp>
      <p:grpSp>
        <p:nvGrpSpPr>
          <p:cNvPr id="29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1205201" y="2075461"/>
            <a:ext cx="9944397" cy="1415772"/>
            <a:chOff x="1262060" y="1555384"/>
            <a:chExt cx="9944397" cy="1415772"/>
          </a:xfrm>
        </p:grpSpPr>
        <p:sp>
          <p:nvSpPr>
            <p:cNvPr id="30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6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Hậu Lê ra đời vào thời gian nào? Ai là người thành lập?</a:t>
              </a:r>
            </a:p>
          </p:txBody>
        </p:sp>
      </p:grpSp>
      <p:grpSp>
        <p:nvGrpSpPr>
          <p:cNvPr id="33" name="组合 3">
            <a:extLst>
              <a:ext uri="{FF2B5EF4-FFF2-40B4-BE49-F238E27FC236}">
                <a16:creationId xmlns:a16="http://schemas.microsoft.com/office/drawing/2014/main" id="{678A4A77-1C14-4814-97AC-98362DC15778}"/>
              </a:ext>
            </a:extLst>
          </p:cNvPr>
          <p:cNvGrpSpPr/>
          <p:nvPr/>
        </p:nvGrpSpPr>
        <p:grpSpPr>
          <a:xfrm flipH="1">
            <a:off x="1233778" y="4224210"/>
            <a:ext cx="9915820" cy="1285875"/>
            <a:chOff x="1290637" y="3704133"/>
            <a:chExt cx="9915820" cy="1285875"/>
          </a:xfrm>
        </p:grpSpPr>
        <p:sp>
          <p:nvSpPr>
            <p:cNvPr id="34" name="矩形: 圆角 16">
              <a:extLst>
                <a:ext uri="{FF2B5EF4-FFF2-40B4-BE49-F238E27FC236}">
                  <a16:creationId xmlns:a16="http://schemas.microsoft.com/office/drawing/2014/main" id="{8EC8C5E0-EDEE-4798-B0FF-AC7D040E55AE}"/>
                </a:ext>
              </a:extLst>
            </p:cNvPr>
            <p:cNvSpPr/>
            <p:nvPr/>
          </p:nvSpPr>
          <p:spPr>
            <a:xfrm>
              <a:off x="1290637" y="3704133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27">
              <a:extLst>
                <a:ext uri="{FF2B5EF4-FFF2-40B4-BE49-F238E27FC236}">
                  <a16:creationId xmlns:a16="http://schemas.microsoft.com/office/drawing/2014/main" id="{40A6B31E-FC42-45C0-9114-E6EC3AF8EE03}"/>
                </a:ext>
              </a:extLst>
            </p:cNvPr>
            <p:cNvSpPr/>
            <p:nvPr/>
          </p:nvSpPr>
          <p:spPr>
            <a:xfrm>
              <a:off x="10596268" y="4044389"/>
              <a:ext cx="610189" cy="61018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755321"/>
                  </a:solidFill>
                  <a:latin typeface="UTM Guanine" panose="02040603050506020204" pitchFamily="18" charset="0"/>
                </a:rPr>
                <a:t>2</a:t>
              </a:r>
              <a:endParaRPr lang="zh-CN" altLang="en-US" b="1" dirty="0">
                <a:solidFill>
                  <a:srgbClr val="755321"/>
                </a:solidFill>
                <a:latin typeface="UTM Guanine" panose="020406030505060202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44CA3A7-1F2A-4433-8EE7-E59C1EA5BF14}"/>
                </a:ext>
              </a:extLst>
            </p:cNvPr>
            <p:cNvSpPr txBox="1"/>
            <p:nvPr/>
          </p:nvSpPr>
          <p:spPr>
            <a:xfrm rot="5400000">
              <a:off x="5839065" y="124376"/>
              <a:ext cx="800219" cy="839122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sz="4000" b="1">
                  <a:solidFill>
                    <a:srgbClr val="E951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en-US">
                  <a:solidFill>
                    <a:srgbClr val="A60D0D"/>
                  </a:solidFill>
                </a:rPr>
                <a:t>Đặt tên nước là gì? Đóng đô ở đâu?</a:t>
              </a: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5" y="3089772"/>
            <a:ext cx="944476" cy="1491279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" y="4676338"/>
            <a:ext cx="2758813" cy="27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654B0B-4400-4820-8332-D4A3CC3E6597}"/>
              </a:ext>
            </a:extLst>
          </p:cNvPr>
          <p:cNvGrpSpPr/>
          <p:nvPr/>
        </p:nvGrpSpPr>
        <p:grpSpPr>
          <a:xfrm>
            <a:off x="3657599" y="466725"/>
            <a:ext cx="8328851" cy="6000750"/>
            <a:chOff x="469501" y="409575"/>
            <a:chExt cx="11252999" cy="6048277"/>
          </a:xfrm>
        </p:grpSpPr>
        <p:sp>
          <p:nvSpPr>
            <p:cNvPr id="3" name="矩形 24">
              <a:extLst>
                <a:ext uri="{FF2B5EF4-FFF2-40B4-BE49-F238E27FC236}">
                  <a16:creationId xmlns:a16="http://schemas.microsoft.com/office/drawing/2014/main" id="{5F0FA404-4832-4E13-B3CA-802BEC0E8161}"/>
                </a:ext>
              </a:extLst>
            </p:cNvPr>
            <p:cNvSpPr/>
            <p:nvPr/>
          </p:nvSpPr>
          <p:spPr>
            <a:xfrm>
              <a:off x="469501" y="409575"/>
              <a:ext cx="11252999" cy="6038850"/>
            </a:xfrm>
            <a:prstGeom prst="rect">
              <a:avLst/>
            </a:prstGeom>
            <a:solidFill>
              <a:srgbClr val="EBF9D3"/>
            </a:solidFill>
            <a:ln w="28575">
              <a:solidFill>
                <a:srgbClr val="F1D06D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C02C3179-05F2-48AF-8312-9B2ABF53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282" y="419002"/>
              <a:ext cx="11214899" cy="6038850"/>
            </a:xfrm>
            <a:prstGeom prst="rect">
              <a:avLst/>
            </a:prstGeom>
          </p:spPr>
        </p:pic>
      </p:grpSp>
      <p:pic>
        <p:nvPicPr>
          <p:cNvPr id="2" name="图片 3">
            <a:extLst>
              <a:ext uri="{FF2B5EF4-FFF2-40B4-BE49-F238E27FC236}">
                <a16:creationId xmlns:a16="http://schemas.microsoft.com/office/drawing/2014/main" id="{FFCFE456-949F-4D0D-8F5E-1B80FCB53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9765" y="647830"/>
            <a:ext cx="6343051" cy="6210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4C52A-987A-43DF-947F-B8EB0679ED9B}"/>
              </a:ext>
            </a:extLst>
          </p:cNvPr>
          <p:cNvSpPr txBox="1"/>
          <p:nvPr/>
        </p:nvSpPr>
        <p:spPr>
          <a:xfrm>
            <a:off x="3924631" y="553767"/>
            <a:ext cx="807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Nhà Hậu Lê ra đời vào thời gian nào? Ai là người thành lập?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87DE122F-5579-4F76-A587-ED726C8BC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363" y="1819082"/>
            <a:ext cx="75324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Nhà Hậu Lê ra đời </a:t>
            </a: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1428 </a:t>
            </a:r>
            <a:r>
              <a:rPr lang="en-US" altLang="en-US"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Lợi </a:t>
            </a:r>
            <a:r>
              <a:rPr lang="en-US" altLang="en-US"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lập.</a:t>
            </a:r>
          </a:p>
        </p:txBody>
      </p:sp>
      <p:sp>
        <p:nvSpPr>
          <p:cNvPr id="9" name="文本框 35">
            <a:extLst>
              <a:ext uri="{FF2B5EF4-FFF2-40B4-BE49-F238E27FC236}">
                <a16:creationId xmlns:a16="http://schemas.microsoft.com/office/drawing/2014/main" id="{FD22F113-2E50-4EB0-9554-ABDFFA86F270}"/>
              </a:ext>
            </a:extLst>
          </p:cNvPr>
          <p:cNvSpPr txBox="1"/>
          <p:nvPr/>
        </p:nvSpPr>
        <p:spPr>
          <a:xfrm rot="16200000" flipH="1">
            <a:off x="8364165" y="-560881"/>
            <a:ext cx="738664" cy="83912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4000" b="1">
                <a:solidFill>
                  <a:srgbClr val="E9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en-US" sz="3600">
                <a:solidFill>
                  <a:srgbClr val="A60D0D"/>
                </a:solidFill>
              </a:rPr>
              <a:t>2. Đặt tên nước là gì? Đóng đô ở đâu?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FF4B45EF-8F79-4D0C-A07A-836BCD582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588" y="4098129"/>
            <a:ext cx="69949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algn="just"/>
            <a:r>
              <a:rPr lang="en-US" altLang="en-US" dirty="0"/>
              <a:t>	Sau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lên</a:t>
            </a:r>
            <a:r>
              <a:rPr lang="en-US" altLang="en-US" dirty="0"/>
              <a:t> </a:t>
            </a:r>
            <a:r>
              <a:rPr lang="en-US" altLang="en-US" dirty="0" err="1"/>
              <a:t>ngôi</a:t>
            </a:r>
            <a:r>
              <a:rPr lang="en-US" altLang="en-US" dirty="0"/>
              <a:t>, Lê </a:t>
            </a:r>
            <a:r>
              <a:rPr lang="en-US" altLang="en-US" dirty="0" err="1"/>
              <a:t>Lợi</a:t>
            </a:r>
            <a:r>
              <a:rPr lang="en-US" altLang="en-US" dirty="0"/>
              <a:t> </a:t>
            </a:r>
            <a:r>
              <a:rPr lang="en-US" altLang="en-US" dirty="0" err="1"/>
              <a:t>lấy</a:t>
            </a:r>
            <a:r>
              <a:rPr lang="en-US" altLang="en-US" dirty="0"/>
              <a:t> </a:t>
            </a:r>
            <a:r>
              <a:rPr lang="en-US" altLang="en-US" dirty="0" err="1"/>
              <a:t>tên</a:t>
            </a:r>
            <a:r>
              <a:rPr lang="en-US" altLang="en-US" dirty="0"/>
              <a:t> </a:t>
            </a:r>
            <a:r>
              <a:rPr lang="en-US" altLang="en-US" dirty="0" err="1"/>
              <a:t>nước</a:t>
            </a:r>
            <a:r>
              <a:rPr lang="en-US" altLang="en-US" dirty="0"/>
              <a:t> là </a:t>
            </a:r>
            <a:r>
              <a:rPr lang="en-US" altLang="en-US" dirty="0" err="1">
                <a:solidFill>
                  <a:srgbClr val="C00000"/>
                </a:solidFill>
              </a:rPr>
              <a:t>Đại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Việt</a:t>
            </a:r>
            <a:r>
              <a:rPr lang="en-US" altLang="en-US" dirty="0"/>
              <a:t>. </a:t>
            </a:r>
            <a:r>
              <a:rPr lang="en-US" altLang="en-US" dirty="0" err="1"/>
              <a:t>Đóng</a:t>
            </a:r>
            <a:r>
              <a:rPr lang="en-US" altLang="en-US" dirty="0"/>
              <a:t> </a:t>
            </a:r>
            <a:r>
              <a:rPr lang="en-US" altLang="en-US" dirty="0" err="1"/>
              <a:t>đô</a:t>
            </a:r>
            <a:r>
              <a:rPr lang="en-US" altLang="en-US" dirty="0"/>
              <a:t> ở </a:t>
            </a:r>
            <a:r>
              <a:rPr lang="en-US" altLang="en-US" dirty="0" err="1">
                <a:solidFill>
                  <a:srgbClr val="C00000"/>
                </a:solidFill>
              </a:rPr>
              <a:t>Thăng</a:t>
            </a:r>
            <a:r>
              <a:rPr lang="en-US" altLang="en-US" dirty="0">
                <a:solidFill>
                  <a:srgbClr val="C00000"/>
                </a:solidFill>
              </a:rPr>
              <a:t> Long</a:t>
            </a:r>
            <a:r>
              <a:rPr lang="en-US" altLang="en-US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CA79A-BE9C-40F0-8C0E-140B7324337B}"/>
              </a:ext>
            </a:extLst>
          </p:cNvPr>
          <p:cNvSpPr txBox="1"/>
          <p:nvPr/>
        </p:nvSpPr>
        <p:spPr>
          <a:xfrm>
            <a:off x="286417" y="6467475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UVN Vien Du" panose="0308040203020206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243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0" y="1413976"/>
            <a:ext cx="12221655" cy="581653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F0A39BC4-4A33-4DF1-996B-E4CD883B9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086225"/>
            <a:ext cx="2847414" cy="2805275"/>
          </a:xfrm>
          <a:prstGeom prst="rect">
            <a:avLst/>
          </a:prstGeom>
        </p:spPr>
      </p:pic>
      <p:sp>
        <p:nvSpPr>
          <p:cNvPr id="9" name="Text Box 53">
            <a:extLst>
              <a:ext uri="{FF2B5EF4-FFF2-40B4-BE49-F238E27FC236}">
                <a16:creationId xmlns:a16="http://schemas.microsoft.com/office/drawing/2014/main" id="{643C50C1-016A-4464-82DE-12D3BC08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709" y="4973810"/>
            <a:ext cx="77015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600" dirty="0">
                <a:sym typeface="Wingdings" panose="05000000000000000000" pitchFamily="2" charset="2"/>
              </a:rPr>
              <a:t> </a:t>
            </a:r>
            <a:r>
              <a:rPr lang="en-US" altLang="vi-VN" sz="3600" dirty="0" err="1"/>
              <a:t>Triều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đại</a:t>
            </a:r>
            <a:r>
              <a:rPr lang="en-US" altLang="vi-VN" sz="3600" dirty="0"/>
              <a:t> </a:t>
            </a:r>
            <a:r>
              <a:rPr lang="en-US" altLang="vi-VN" sz="3600" dirty="0" err="1"/>
              <a:t>này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gọi</a:t>
            </a:r>
            <a:r>
              <a:rPr lang="en-US" altLang="vi-VN" sz="3600" dirty="0"/>
              <a:t> </a:t>
            </a:r>
            <a:r>
              <a:rPr lang="en-US" altLang="vi-VN" sz="3600" dirty="0" err="1"/>
              <a:t>là</a:t>
            </a:r>
            <a:r>
              <a:rPr lang="en-US" altLang="vi-VN" sz="3600" dirty="0"/>
              <a:t> </a:t>
            </a:r>
            <a:r>
              <a:rPr lang="en-US" altLang="vi-VN" sz="3600" dirty="0" err="1"/>
              <a:t>Hậu</a:t>
            </a:r>
            <a:r>
              <a:rPr lang="en-US" altLang="vi-VN" sz="3600" dirty="0"/>
              <a:t> Lê </a:t>
            </a:r>
            <a:r>
              <a:rPr lang="en-US" altLang="vi-VN" sz="3600" dirty="0" err="1"/>
              <a:t>để</a:t>
            </a:r>
            <a:r>
              <a:rPr lang="en-US" altLang="vi-VN" sz="3600" dirty="0"/>
              <a:t> </a:t>
            </a:r>
            <a:r>
              <a:rPr lang="en-US" altLang="vi-VN" sz="3600" dirty="0" err="1"/>
              <a:t>phân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biệt</a:t>
            </a:r>
            <a:r>
              <a:rPr lang="en-US" altLang="vi-VN" sz="3600" dirty="0"/>
              <a:t> </a:t>
            </a:r>
            <a:r>
              <a:rPr lang="en-US" altLang="vi-VN" sz="3600" dirty="0" err="1"/>
              <a:t>với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triều</a:t>
            </a:r>
            <a:r>
              <a:rPr lang="en-US" altLang="vi-VN" sz="3600" dirty="0"/>
              <a:t> Lê do Lê </a:t>
            </a:r>
            <a:r>
              <a:rPr lang="en-US" altLang="vi-VN" sz="3600" dirty="0" err="1"/>
              <a:t>Hoàn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lập</a:t>
            </a:r>
            <a:r>
              <a:rPr lang="en-US" altLang="vi-VN" sz="3600" dirty="0"/>
              <a:t> ra </a:t>
            </a:r>
            <a:r>
              <a:rPr lang="en-US" altLang="vi-VN" sz="3600" dirty="0" err="1"/>
              <a:t>từ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thế</a:t>
            </a:r>
            <a:r>
              <a:rPr lang="en-US" altLang="vi-VN" sz="3600" dirty="0"/>
              <a:t> </a:t>
            </a:r>
            <a:r>
              <a:rPr lang="en-US" altLang="vi-VN" sz="3600" dirty="0" err="1"/>
              <a:t>kỉ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thứ</a:t>
            </a:r>
            <a:r>
              <a:rPr lang="en-US" altLang="vi-VN" sz="3600" dirty="0"/>
              <a:t> X, </a:t>
            </a:r>
            <a:r>
              <a:rPr lang="en-US" altLang="vi-VN" sz="3600" dirty="0" err="1"/>
              <a:t>gọi</a:t>
            </a:r>
            <a:r>
              <a:rPr lang="en-US" altLang="vi-VN" sz="3600" dirty="0"/>
              <a:t> </a:t>
            </a:r>
            <a:r>
              <a:rPr lang="en-US" altLang="vi-VN" sz="3600" dirty="0" err="1"/>
              <a:t>là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Tiền</a:t>
            </a:r>
            <a:r>
              <a:rPr lang="en-US" altLang="vi-VN" sz="3600" dirty="0"/>
              <a:t> Lê.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1" y="128101"/>
            <a:ext cx="1377487" cy="1483209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grpSp>
        <p:nvGrpSpPr>
          <p:cNvPr id="12" name="组合 1">
            <a:extLst>
              <a:ext uri="{FF2B5EF4-FFF2-40B4-BE49-F238E27FC236}">
                <a16:creationId xmlns:a16="http://schemas.microsoft.com/office/drawing/2014/main" id="{49B596DB-403A-4C29-A7FB-DC21BCCA4237}"/>
              </a:ext>
            </a:extLst>
          </p:cNvPr>
          <p:cNvGrpSpPr/>
          <p:nvPr/>
        </p:nvGrpSpPr>
        <p:grpSpPr>
          <a:xfrm flipH="1">
            <a:off x="1819470" y="64235"/>
            <a:ext cx="6568750" cy="1415772"/>
            <a:chOff x="1262060" y="1555384"/>
            <a:chExt cx="9667875" cy="1415772"/>
          </a:xfrm>
        </p:grpSpPr>
        <p:sp>
          <p:nvSpPr>
            <p:cNvPr id="14" name="矩形: 圆角 12">
              <a:extLst>
                <a:ext uri="{FF2B5EF4-FFF2-40B4-BE49-F238E27FC236}">
                  <a16:creationId xmlns:a16="http://schemas.microsoft.com/office/drawing/2014/main" id="{3E40A694-DD02-485F-8A10-0686237FD2BD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29">
              <a:extLst>
                <a:ext uri="{FF2B5EF4-FFF2-40B4-BE49-F238E27FC236}">
                  <a16:creationId xmlns:a16="http://schemas.microsoft.com/office/drawing/2014/main" id="{66007A7E-6192-4526-B14C-5C3E17194368}"/>
                </a:ext>
              </a:extLst>
            </p:cNvPr>
            <p:cNvSpPr txBox="1"/>
            <p:nvPr/>
          </p:nvSpPr>
          <p:spPr>
            <a:xfrm rot="5400000">
              <a:off x="5283567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/>
              <a:r>
                <a:rPr lang="en-US" altLang="vi-VN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triều đại này được gọi là </a:t>
              </a:r>
              <a:r>
                <a:rPr lang="en-US" altLang="vi-VN" sz="4000" b="1">
                  <a:solidFill>
                    <a:srgbClr val="0F84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 Lê</a:t>
              </a:r>
              <a:r>
                <a:rPr lang="en-US" altLang="vi-VN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vi-VN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2DC2241-3AD1-4E3E-A2B4-C66D59AEE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85" y="1678051"/>
            <a:ext cx="3662007" cy="2609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F53367A-7459-431F-8AC2-7BD7BCCD2003}"/>
              </a:ext>
            </a:extLst>
          </p:cNvPr>
          <p:cNvGrpSpPr/>
          <p:nvPr/>
        </p:nvGrpSpPr>
        <p:grpSpPr>
          <a:xfrm>
            <a:off x="3221076" y="4318391"/>
            <a:ext cx="2385220" cy="607994"/>
            <a:chOff x="6968988" y="35128"/>
            <a:chExt cx="3200400" cy="1219496"/>
          </a:xfrm>
        </p:grpSpPr>
        <p:sp>
          <p:nvSpPr>
            <p:cNvPr id="22" name="缺角矩形 1">
              <a:extLst>
                <a:ext uri="{FF2B5EF4-FFF2-40B4-BE49-F238E27FC236}">
                  <a16:creationId xmlns:a16="http://schemas.microsoft.com/office/drawing/2014/main" id="{189E2E3A-509D-4FBF-9D27-BA5F4546BA34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FDD2F0-6254-4B3A-B0E4-29DEA6D3579E}"/>
                </a:ext>
              </a:extLst>
            </p:cNvPr>
            <p:cNvSpPr txBox="1"/>
            <p:nvPr/>
          </p:nvSpPr>
          <p:spPr>
            <a:xfrm>
              <a:off x="7194649" y="35128"/>
              <a:ext cx="27490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Tiền Lê</a:t>
              </a:r>
              <a:endParaRPr lang="en-US" sz="400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D1092-328D-4CF0-BD88-D546EFDDEAA2}"/>
              </a:ext>
            </a:extLst>
          </p:cNvPr>
          <p:cNvGrpSpPr/>
          <p:nvPr/>
        </p:nvGrpSpPr>
        <p:grpSpPr>
          <a:xfrm>
            <a:off x="7960461" y="4236272"/>
            <a:ext cx="2385220" cy="707886"/>
            <a:chOff x="6968988" y="35128"/>
            <a:chExt cx="3200400" cy="1419856"/>
          </a:xfrm>
        </p:grpSpPr>
        <p:sp>
          <p:nvSpPr>
            <p:cNvPr id="25" name="缺角矩形 1">
              <a:extLst>
                <a:ext uri="{FF2B5EF4-FFF2-40B4-BE49-F238E27FC236}">
                  <a16:creationId xmlns:a16="http://schemas.microsoft.com/office/drawing/2014/main" id="{32F0CD61-EE2D-4216-B087-3A5D1255D14E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0DDB9D6-FFCB-4327-8A4B-539F84E259E6}"/>
                </a:ext>
              </a:extLst>
            </p:cNvPr>
            <p:cNvSpPr txBox="1"/>
            <p:nvPr/>
          </p:nvSpPr>
          <p:spPr>
            <a:xfrm>
              <a:off x="7194648" y="35128"/>
              <a:ext cx="2749078" cy="1419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Hậu Lê</a:t>
              </a:r>
              <a:endParaRPr lang="en-US" sz="400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4F7D88E7-9A36-4449-B2AA-7AA91F72E0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8" r="6117"/>
          <a:stretch/>
        </p:blipFill>
        <p:spPr>
          <a:xfrm>
            <a:off x="7140488" y="1687576"/>
            <a:ext cx="3742210" cy="2544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03" y="104775"/>
            <a:ext cx="5195052" cy="17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6" descr="云">
            <a:extLst>
              <a:ext uri="{FF2B5EF4-FFF2-40B4-BE49-F238E27FC236}">
                <a16:creationId xmlns:a16="http://schemas.microsoft.com/office/drawing/2014/main" id="{71CF9EBD-DBB8-4DB5-8509-36A68F58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90"/>
            <a:ext cx="12192000" cy="1950720"/>
          </a:xfrm>
          <a:prstGeom prst="rect">
            <a:avLst/>
          </a:prstGeom>
        </p:spPr>
      </p:pic>
      <p:pic>
        <p:nvPicPr>
          <p:cNvPr id="6" name="Picture 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678C049D-4E94-48D1-BFC1-F48658164D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8437"/>
          <a:stretch/>
        </p:blipFill>
        <p:spPr>
          <a:xfrm>
            <a:off x="8196211" y="790575"/>
            <a:ext cx="3636012" cy="451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EA151-E9DD-4F60-ABA2-85043B535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r="9817"/>
          <a:stretch/>
        </p:blipFill>
        <p:spPr>
          <a:xfrm>
            <a:off x="4333923" y="790575"/>
            <a:ext cx="3636012" cy="451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CF487-471D-4484-B73B-5D07AE35AB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r="5722"/>
          <a:stretch/>
        </p:blipFill>
        <p:spPr>
          <a:xfrm>
            <a:off x="304801" y="790575"/>
            <a:ext cx="3802846" cy="451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0709BA-88AD-400E-A1BD-C7BC72BB77FD}"/>
              </a:ext>
            </a:extLst>
          </p:cNvPr>
          <p:cNvGrpSpPr/>
          <p:nvPr/>
        </p:nvGrpSpPr>
        <p:grpSpPr>
          <a:xfrm>
            <a:off x="606024" y="5641607"/>
            <a:ext cx="3200400" cy="1023217"/>
            <a:chOff x="6968988" y="231407"/>
            <a:chExt cx="3200400" cy="1023217"/>
          </a:xfrm>
        </p:grpSpPr>
        <p:sp>
          <p:nvSpPr>
            <p:cNvPr id="11" name="缺角矩形 1">
              <a:extLst>
                <a:ext uri="{FF2B5EF4-FFF2-40B4-BE49-F238E27FC236}">
                  <a16:creationId xmlns:a16="http://schemas.microsoft.com/office/drawing/2014/main" id="{D1D504C7-80C9-41A0-B3CD-8827C7BB10A3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E31029-02EF-4202-98E2-8435B883E994}"/>
                </a:ext>
              </a:extLst>
            </p:cNvPr>
            <p:cNvSpPr txBox="1"/>
            <p:nvPr/>
          </p:nvSpPr>
          <p:spPr>
            <a:xfrm>
              <a:off x="7192207" y="389071"/>
              <a:ext cx="27490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Lê Thái Tổ</a:t>
              </a:r>
              <a:endParaRPr lang="en-US" sz="400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CA50F1-3CDD-4F2C-8DFD-C8C5FEE3064B}"/>
              </a:ext>
            </a:extLst>
          </p:cNvPr>
          <p:cNvGrpSpPr/>
          <p:nvPr/>
        </p:nvGrpSpPr>
        <p:grpSpPr>
          <a:xfrm>
            <a:off x="4551729" y="5676552"/>
            <a:ext cx="3256205" cy="1023217"/>
            <a:chOff x="6968988" y="231407"/>
            <a:chExt cx="3256205" cy="1023217"/>
          </a:xfrm>
        </p:grpSpPr>
        <p:sp>
          <p:nvSpPr>
            <p:cNvPr id="14" name="缺角矩形 1">
              <a:extLst>
                <a:ext uri="{FF2B5EF4-FFF2-40B4-BE49-F238E27FC236}">
                  <a16:creationId xmlns:a16="http://schemas.microsoft.com/office/drawing/2014/main" id="{BCCFC4CA-7B1B-46B2-BC0C-285690B38BCC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04B0D4-837B-4A66-ADA1-08466AB41BCA}"/>
                </a:ext>
              </a:extLst>
            </p:cNvPr>
            <p:cNvSpPr txBox="1"/>
            <p:nvPr/>
          </p:nvSpPr>
          <p:spPr>
            <a:xfrm>
              <a:off x="7032648" y="352672"/>
              <a:ext cx="31925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Lê Thái Tông</a:t>
              </a:r>
              <a:endParaRPr lang="en-US" sz="400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48BCF-3093-40C3-A7A3-E3DF51E855E2}"/>
              </a:ext>
            </a:extLst>
          </p:cNvPr>
          <p:cNvGrpSpPr/>
          <p:nvPr/>
        </p:nvGrpSpPr>
        <p:grpSpPr>
          <a:xfrm>
            <a:off x="8497434" y="5641607"/>
            <a:ext cx="3316893" cy="1023217"/>
            <a:chOff x="6966546" y="231407"/>
            <a:chExt cx="3316893" cy="1023217"/>
          </a:xfrm>
        </p:grpSpPr>
        <p:sp>
          <p:nvSpPr>
            <p:cNvPr id="17" name="缺角矩形 1">
              <a:extLst>
                <a:ext uri="{FF2B5EF4-FFF2-40B4-BE49-F238E27FC236}">
                  <a16:creationId xmlns:a16="http://schemas.microsoft.com/office/drawing/2014/main" id="{F01A7FCC-E4D0-4072-BF69-0C89C7774CE2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DB652F-86D2-49B8-B783-4740D524EA4F}"/>
                </a:ext>
              </a:extLst>
            </p:cNvPr>
            <p:cNvSpPr txBox="1"/>
            <p:nvPr/>
          </p:nvSpPr>
          <p:spPr>
            <a:xfrm>
              <a:off x="6966546" y="387617"/>
              <a:ext cx="33168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Lê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Nhân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Tông</a:t>
              </a:r>
              <a:endParaRPr lang="en-US" sz="40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868FCB-DC21-49D8-8837-03F7B5C450AD}"/>
              </a:ext>
            </a:extLst>
          </p:cNvPr>
          <p:cNvSpPr txBox="1"/>
          <p:nvPr/>
        </p:nvSpPr>
        <p:spPr>
          <a:xfrm>
            <a:off x="3023801" y="62350"/>
            <a:ext cx="613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000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Các vị vua thời Hậu Lê:</a:t>
            </a:r>
          </a:p>
        </p:txBody>
      </p:sp>
    </p:spTree>
    <p:extLst>
      <p:ext uri="{BB962C8B-B14F-4D97-AF65-F5344CB8AC3E}">
        <p14:creationId xmlns:p14="http://schemas.microsoft.com/office/powerpoint/2010/main" val="9710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6" descr="云">
            <a:extLst>
              <a:ext uri="{FF2B5EF4-FFF2-40B4-BE49-F238E27FC236}">
                <a16:creationId xmlns:a16="http://schemas.microsoft.com/office/drawing/2014/main" id="{71CF9EBD-DBB8-4DB5-8509-36A68F58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90"/>
            <a:ext cx="12192000" cy="1950720"/>
          </a:xfrm>
          <a:prstGeom prst="rect">
            <a:avLst/>
          </a:prstGeom>
        </p:spPr>
      </p:pic>
      <p:pic>
        <p:nvPicPr>
          <p:cNvPr id="8" name="Picture 7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D79EA151-E9DD-4F60-ABA2-85043B535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5639"/>
          <a:stretch/>
        </p:blipFill>
        <p:spPr>
          <a:xfrm>
            <a:off x="491518" y="836038"/>
            <a:ext cx="3636012" cy="451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ACA50F1-3CDD-4F2C-8DFD-C8C5FEE3064B}"/>
              </a:ext>
            </a:extLst>
          </p:cNvPr>
          <p:cNvGrpSpPr/>
          <p:nvPr/>
        </p:nvGrpSpPr>
        <p:grpSpPr>
          <a:xfrm>
            <a:off x="788222" y="5532351"/>
            <a:ext cx="3238909" cy="1596568"/>
            <a:chOff x="6968988" y="176543"/>
            <a:chExt cx="3238909" cy="1323439"/>
          </a:xfrm>
        </p:grpSpPr>
        <p:sp>
          <p:nvSpPr>
            <p:cNvPr id="14" name="缺角矩形 1">
              <a:extLst>
                <a:ext uri="{FF2B5EF4-FFF2-40B4-BE49-F238E27FC236}">
                  <a16:creationId xmlns:a16="http://schemas.microsoft.com/office/drawing/2014/main" id="{BCCFC4CA-7B1B-46B2-BC0C-285690B38BCC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04B0D4-837B-4A66-ADA1-08466AB41BCA}"/>
                </a:ext>
              </a:extLst>
            </p:cNvPr>
            <p:cNvSpPr txBox="1"/>
            <p:nvPr/>
          </p:nvSpPr>
          <p:spPr>
            <a:xfrm>
              <a:off x="7015352" y="176543"/>
              <a:ext cx="319254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Lê Thánh Tông</a:t>
              </a:r>
            </a:p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(1460 – 1497)</a:t>
              </a:r>
              <a:endParaRPr lang="en-US" sz="400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868FCB-DC21-49D8-8837-03F7B5C450AD}"/>
              </a:ext>
            </a:extLst>
          </p:cNvPr>
          <p:cNvSpPr txBox="1"/>
          <p:nvPr/>
        </p:nvSpPr>
        <p:spPr>
          <a:xfrm>
            <a:off x="3023801" y="62350"/>
            <a:ext cx="613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000">
                <a:ln w="0"/>
                <a:solidFill>
                  <a:srgbClr val="C00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Các vị vua thời Hậu Lê: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814E717-5EDC-43AA-A0B0-FF562EC91B44}"/>
              </a:ext>
            </a:extLst>
          </p:cNvPr>
          <p:cNvGrpSpPr/>
          <p:nvPr/>
        </p:nvGrpSpPr>
        <p:grpSpPr>
          <a:xfrm>
            <a:off x="4719183" y="1578615"/>
            <a:ext cx="6992442" cy="3700769"/>
            <a:chOff x="7377545" y="872837"/>
            <a:chExt cx="4703650" cy="49772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B5C103-4A5C-42AC-BDA8-EB198B285D94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27" name="矩形 24">
                <a:extLst>
                  <a:ext uri="{FF2B5EF4-FFF2-40B4-BE49-F238E27FC236}">
                    <a16:creationId xmlns:a16="http://schemas.microsoft.com/office/drawing/2014/main" id="{D43A9F0E-9158-44CC-AFD3-3E5CDAB38234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6">
                <a:extLst>
                  <a:ext uri="{FF2B5EF4-FFF2-40B4-BE49-F238E27FC236}">
                    <a16:creationId xmlns:a16="http://schemas.microsoft.com/office/drawing/2014/main" id="{16990E10-F153-4DFF-8B30-170B6B5157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57AE43-769E-454B-9EC7-17786E102363}"/>
                </a:ext>
              </a:extLst>
            </p:cNvPr>
            <p:cNvSpPr txBox="1"/>
            <p:nvPr/>
          </p:nvSpPr>
          <p:spPr>
            <a:xfrm>
              <a:off x="7482558" y="1366120"/>
              <a:ext cx="4485954" cy="4154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 tổ chức quản lí đất nước ngày càng được củng cố và đạt tới đỉnh cao vào đời vua Lê Thánh Tông.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3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8">
            <a:extLst>
              <a:ext uri="{FF2B5EF4-FFF2-40B4-BE49-F238E27FC236}">
                <a16:creationId xmlns:a16="http://schemas.microsoft.com/office/drawing/2014/main" id="{6B313825-54FD-4450-B80B-550C18F19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4925B8AA-0D66-4944-8163-D394E3417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74F046AC-8A88-49E5-A40C-9F7FE4177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DC08F703-71DC-465A-8B4F-89B07F57B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890"/>
            <a:ext cx="12192000" cy="1950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70F895-9B57-42B6-85C8-6D1CEBE02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06" y="787944"/>
            <a:ext cx="6905501" cy="5270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FD6016E-970D-4D78-8A42-B896783688EC}"/>
              </a:ext>
            </a:extLst>
          </p:cNvPr>
          <p:cNvGrpSpPr/>
          <p:nvPr/>
        </p:nvGrpSpPr>
        <p:grpSpPr>
          <a:xfrm>
            <a:off x="7377545" y="872837"/>
            <a:ext cx="4703650" cy="4977246"/>
            <a:chOff x="7377545" y="872837"/>
            <a:chExt cx="4703650" cy="497724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C93C545-6269-4E19-8791-CFC635A0D213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20" name="矩形 24">
                <a:extLst>
                  <a:ext uri="{FF2B5EF4-FFF2-40B4-BE49-F238E27FC236}">
                    <a16:creationId xmlns:a16="http://schemas.microsoft.com/office/drawing/2014/main" id="{D0C5F236-DE92-4AD8-A615-2DDF594A10C5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1" name="图片 6">
                <a:extLst>
                  <a:ext uri="{FF2B5EF4-FFF2-40B4-BE49-F238E27FC236}">
                    <a16:creationId xmlns:a16="http://schemas.microsoft.com/office/drawing/2014/main" id="{928EE50B-4A7B-434F-9A3A-81D580029B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D418E8-AB4C-4429-8205-6A8322862D2F}"/>
                </a:ext>
              </a:extLst>
            </p:cNvPr>
            <p:cNvSpPr txBox="1"/>
            <p:nvPr/>
          </p:nvSpPr>
          <p:spPr>
            <a:xfrm>
              <a:off x="7482558" y="1605761"/>
              <a:ext cx="4485954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Vua có uy quyền tuyệt đối. Mọi quyền hành đều tập trung vào tay vua.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5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36号-正文宋楷" panose="000005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1845" y="5123190"/>
            <a:ext cx="2290588" cy="229058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11259" y="810891"/>
            <a:ext cx="1087943" cy="1070008"/>
            <a:chOff x="28330" y="2908081"/>
            <a:chExt cx="3607344" cy="366958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D006FA9-BF84-4D9D-9D2C-84B3413C3748}"/>
              </a:ext>
            </a:extLst>
          </p:cNvPr>
          <p:cNvSpPr/>
          <p:nvPr/>
        </p:nvSpPr>
        <p:spPr>
          <a:xfrm>
            <a:off x="1641480" y="667725"/>
            <a:ext cx="9667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Bộ máy tổ chức nhà nước thời Hậu Lê và quyền lực của nhà vua.</a:t>
            </a: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41" y="5136699"/>
            <a:ext cx="2290587" cy="2290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81CF8B-5FFC-4FF3-87BE-0E72F73BFEF2}"/>
              </a:ext>
            </a:extLst>
          </p:cNvPr>
          <p:cNvSpPr txBox="1"/>
          <p:nvPr/>
        </p:nvSpPr>
        <p:spPr>
          <a:xfrm>
            <a:off x="809625" y="2076880"/>
            <a:ext cx="11070685" cy="646331"/>
          </a:xfrm>
          <a:prstGeom prst="rect">
            <a:avLst/>
          </a:prstGeom>
          <a:solidFill>
            <a:srgbClr val="E9F4F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vi-VN"/>
              <a:t>Những sự việc nào thể hiện vua có uy quyền tuyệt đối? </a:t>
            </a:r>
            <a:endParaRPr lang="en-US"/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4178DF0C-BEA5-4BE1-ACD9-2A4637F67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961" y="3917867"/>
            <a:ext cx="1097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Vua trực tiếp là Tổng chỉ huy quân đội. </a:t>
            </a:r>
            <a:endParaRPr lang="en-US" alt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05D10325-8222-4FDC-A578-7B6795FE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558" y="2788299"/>
            <a:ext cx="1046089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Vua là người đứng đầu nhà nước, mọi quyền lực đều tập trung vào tay vua.</a:t>
            </a:r>
            <a:endParaRPr lang="en-US" alt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F0C44E98-5668-4F59-AB02-640C2EC5C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961" y="4655322"/>
            <a:ext cx="99123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998F4E22-819E-444B-9BC9-99B29B0F6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961" y="5785884"/>
            <a:ext cx="1097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Lập ra các bộ, các viện.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40" y="1873757"/>
            <a:ext cx="851215" cy="10834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29EB05-369E-4E51-BB5A-F6C141BD9C07}"/>
              </a:ext>
            </a:extLst>
          </p:cNvPr>
          <p:cNvSpPr txBox="1"/>
          <p:nvPr/>
        </p:nvSpPr>
        <p:spPr>
          <a:xfrm>
            <a:off x="2719552" y="3530741"/>
            <a:ext cx="6406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50000"/>
              </a:spcBef>
              <a:buNone/>
            </a:pPr>
            <a:endParaRPr lang="vi-VN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C8B892-470C-4546-B6EE-17B48FA812B3}"/>
              </a:ext>
            </a:extLst>
          </p:cNvPr>
          <p:cNvGrpSpPr/>
          <p:nvPr/>
        </p:nvGrpSpPr>
        <p:grpSpPr>
          <a:xfrm>
            <a:off x="806172" y="2915300"/>
            <a:ext cx="10697796" cy="1701304"/>
            <a:chOff x="7377545" y="872837"/>
            <a:chExt cx="4703650" cy="497724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30" name="矩形 24">
                <a:extLst>
                  <a:ext uri="{FF2B5EF4-FFF2-40B4-BE49-F238E27FC236}">
                    <a16:creationId xmlns:a16="http://schemas.microsoft.com/office/drawing/2014/main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1" name="图片 6">
                <a:extLst>
                  <a:ext uri="{FF2B5EF4-FFF2-40B4-BE49-F238E27FC236}">
                    <a16:creationId xmlns:a16="http://schemas.microsoft.com/office/drawing/2014/main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09C835-98C3-4574-9221-BB5014D4D4FC}"/>
                </a:ext>
              </a:extLst>
            </p:cNvPr>
            <p:cNvSpPr txBox="1"/>
            <p:nvPr/>
          </p:nvSpPr>
          <p:spPr>
            <a:xfrm>
              <a:off x="7486393" y="1053118"/>
              <a:ext cx="4485954" cy="4231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sz="4400" b="1" dirty="0">
                  <a:solidFill>
                    <a:srgbClr val="C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Tổ chức bộ máy nh</a:t>
              </a:r>
              <a:r>
                <a:rPr lang="vi-VN" sz="4400" b="1" dirty="0">
                  <a:solidFill>
                    <a:srgbClr val="C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sz="4400" b="1" dirty="0">
                  <a:solidFill>
                    <a:srgbClr val="C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nước của nh</a:t>
              </a:r>
              <a:r>
                <a:rPr lang="vi-VN" sz="4400" b="1" dirty="0">
                  <a:solidFill>
                    <a:srgbClr val="C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sz="4400" b="1" dirty="0">
                  <a:solidFill>
                    <a:srgbClr val="C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Hậu Lê rất chặt chẽ.</a:t>
              </a:r>
              <a:endParaRPr lang="vi-VN" sz="4400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4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6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3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16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1" grpId="0" animBg="1"/>
      <p:bldP spid="22" grpId="0"/>
      <p:bldP spid="23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36号-正文宋楷" panose="000005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9557" y="4668474"/>
            <a:ext cx="2758812" cy="275881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186153" y="657783"/>
            <a:ext cx="1087943" cy="1070008"/>
            <a:chOff x="28330" y="2908081"/>
            <a:chExt cx="3607344" cy="366958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3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D006FA9-BF84-4D9D-9D2C-84B3413C3748}"/>
              </a:ext>
            </a:extLst>
          </p:cNvPr>
          <p:cNvSpPr/>
          <p:nvPr/>
        </p:nvSpPr>
        <p:spPr>
          <a:xfrm>
            <a:off x="2359399" y="810877"/>
            <a:ext cx="546976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Bộ luật Hồng Đức</a:t>
            </a:r>
            <a:endParaRPr lang="en-US" sz="48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" y="4676338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85" y="3177205"/>
            <a:ext cx="111156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altLang="en-US"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quản lí đất nước vua Lê Thánh Tông đã cho vẽ bản đồ đất nước, gọi là </a:t>
            </a: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Hồng Đức</a:t>
            </a:r>
            <a:r>
              <a:rPr lang="en-US" altLang="en-US"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altLang="en-US" sz="4000" b="1">
                <a:solidFill>
                  <a:srgbClr val="02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hành </a:t>
            </a: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luật Hồng Đức.</a:t>
            </a:r>
            <a:endParaRPr lang="en-US" altLang="en-US" sz="4000" b="1">
              <a:solidFill>
                <a:srgbClr val="02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5F7F7-2A50-48BB-8721-264E35EABF06}"/>
              </a:ext>
            </a:extLst>
          </p:cNvPr>
          <p:cNvSpPr txBox="1"/>
          <p:nvPr/>
        </p:nvSpPr>
        <p:spPr>
          <a:xfrm>
            <a:off x="809625" y="1867827"/>
            <a:ext cx="11070685" cy="769441"/>
          </a:xfrm>
          <a:prstGeom prst="rect">
            <a:avLst/>
          </a:prstGeom>
          <a:solidFill>
            <a:srgbClr val="E9F4F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/>
              <a:t>Để quản lí đất nước, nhà Hậu Lê đã làm gì?</a:t>
            </a:r>
            <a:r>
              <a:rPr lang="en-US" altLang="vi-VN" sz="4400"/>
              <a:t> </a:t>
            </a:r>
            <a:endParaRPr lang="en-US" sz="4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7792E7-7AF6-47F2-A3F5-0037959762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40" y="1664704"/>
            <a:ext cx="851215" cy="10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1" grpId="0" uiExpand="1" build="p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600</Words>
  <Application>Microsoft Office PowerPoint</Application>
  <PresentationFormat>Widescreen</PresentationFormat>
  <Paragraphs>65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#9Slide06 Hellvina Hand Script</vt:lpstr>
      <vt:lpstr>UTM Guanine</vt:lpstr>
      <vt:lpstr>UTM Azuki</vt:lpstr>
      <vt:lpstr>UTM Loko</vt:lpstr>
      <vt:lpstr>UTM Avo</vt:lpstr>
      <vt:lpstr>UVN Vien Du</vt:lpstr>
      <vt:lpstr>Times New Roman</vt:lpstr>
      <vt:lpstr>Calibri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 Hau Le va viec to chuc quan li dat nuoc</dc:title>
  <dc:subject>Lich su 4</dc:subject>
  <dc:creator>KTUTS</dc:creator>
  <cp:keywords>YenVu</cp:keywords>
  <cp:lastModifiedBy>ADMIN</cp:lastModifiedBy>
  <cp:revision>25</cp:revision>
  <dcterms:created xsi:type="dcterms:W3CDTF">2020-07-21T07:25:20Z</dcterms:created>
  <dcterms:modified xsi:type="dcterms:W3CDTF">2023-02-04T23:25:18Z</dcterms:modified>
  <cp:version>B12</cp:version>
</cp:coreProperties>
</file>