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  <p:sldMasterId id="2147483810" r:id="rId2"/>
    <p:sldMasterId id="2147483927" r:id="rId3"/>
  </p:sldMasterIdLst>
  <p:notesMasterIdLst>
    <p:notesMasterId r:id="rId17"/>
  </p:notesMasterIdLst>
  <p:sldIdLst>
    <p:sldId id="397" r:id="rId4"/>
    <p:sldId id="398" r:id="rId5"/>
    <p:sldId id="380" r:id="rId6"/>
    <p:sldId id="330" r:id="rId7"/>
    <p:sldId id="331" r:id="rId8"/>
    <p:sldId id="385" r:id="rId9"/>
    <p:sldId id="376" r:id="rId10"/>
    <p:sldId id="335" r:id="rId11"/>
    <p:sldId id="387" r:id="rId12"/>
    <p:sldId id="336" r:id="rId13"/>
    <p:sldId id="384" r:id="rId14"/>
    <p:sldId id="388" r:id="rId15"/>
    <p:sldId id="377" r:id="rId16"/>
  </p:sldIdLst>
  <p:sldSz cx="11064875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4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66"/>
    <a:srgbClr val="800000"/>
    <a:srgbClr val="FF9900"/>
    <a:srgbClr val="009900"/>
    <a:srgbClr val="000099"/>
    <a:srgbClr val="006600"/>
    <a:srgbClr val="FF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618" autoAdjust="0"/>
    <p:restoredTop sz="94660"/>
  </p:normalViewPr>
  <p:slideViewPr>
    <p:cSldViewPr>
      <p:cViewPr varScale="1">
        <p:scale>
          <a:sx n="73" d="100"/>
          <a:sy n="73" d="100"/>
        </p:scale>
        <p:origin x="810" y="78"/>
      </p:cViewPr>
      <p:guideLst>
        <p:guide orient="horz" pos="2160"/>
        <p:guide pos="348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AC57AB7-41FA-3D28-9AA4-1F2FF00019F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99B0DA-02CC-8237-869F-43F7FB935D5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fld id="{4392B08D-3925-4DD0-818E-6147C9F5F8FE}" type="datetimeFigureOut">
              <a:rPr lang="en-US"/>
              <a:pPr>
                <a:defRPr/>
              </a:pPr>
              <a:t>2/17/2023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91DA5CD-6110-706F-027A-75F5941DEA6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1143000"/>
            <a:ext cx="4978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FF0115E3-3E86-FD7A-7B4B-AE9FB5C0D1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F5A836-BF3F-CF22-C47C-CCC020AC264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06C141-6F0D-0112-EC2B-AC9947D1D2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4DAB6B8-090D-421A-9928-3DE23C98118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9866" y="2130426"/>
            <a:ext cx="9405144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9731" y="3886200"/>
            <a:ext cx="774541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500348D-3AAD-95EC-2996-693CFD4FF7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30825FC-7250-BBB4-777D-25B76804FF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F76B56-EF29-4E1C-24AC-26EDF7EFB6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A80D68-0A12-4DBB-BA7A-6AC0D6FBA7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2858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F96740D-3ADC-99E9-F6E4-A52F3B5446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9D92F8-B0F5-8868-33C6-FEA5A857BF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BBB6D32-D601-05AE-917A-F72D9C64E7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147868-7FAA-44BC-AA47-A5EB873915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1171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2034" y="274639"/>
            <a:ext cx="248959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3244" y="274639"/>
            <a:ext cx="728437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7D7E9C-E55A-246F-5335-B61A04B03F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3258678-E5E9-5AC0-6231-BFD0D94898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F89C015-7374-DA79-17BA-8FBFC3ABF68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550482-C9A0-44ED-AD56-B9C9D619A7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29174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9866" y="2130426"/>
            <a:ext cx="9405144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9731" y="3886200"/>
            <a:ext cx="7745413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DA4B684-1766-F9CD-70E7-9992DE3970A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16A17E4-1C90-30D6-DC89-E9379DFD49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EFEAFA7-0C5B-58C5-089F-8C75B1719D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0981BF6-DFCD-4CE3-A53C-915EF339590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0290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DEAEA32-269C-C3CD-C1CF-45EE8C0BB0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9589B19-0FD6-F500-ECDA-C69E5CD2FD1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17AE492-3E88-3FD9-1AED-9EE6BB1607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934173A-4AD0-478A-85E7-CBFF7CEBF8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24467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049" y="4406901"/>
            <a:ext cx="940514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049" y="2906713"/>
            <a:ext cx="940514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A2DDFD6-3CAB-83C0-6A10-D2A2AD472B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01A4205-F8AA-52C3-5EB3-5C8463F6BC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AB9D21-5561-BA01-0D22-7C5A81800E4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A037182-E464-43D5-82F2-69B21186B2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9782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244" y="1600201"/>
            <a:ext cx="488698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24645" y="1600201"/>
            <a:ext cx="488698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A786AE6-804F-E50D-954D-5F792512858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DDDB554-A58E-0625-600D-07084298ED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6323E70-52B5-A4E1-3CD9-53AF47BDFF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E095A1-100C-4E4E-851A-C1D234AF362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00733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3244" y="1535113"/>
            <a:ext cx="48889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3244" y="2174875"/>
            <a:ext cx="48889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0804" y="1535113"/>
            <a:ext cx="489082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20804" y="2174875"/>
            <a:ext cx="489082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567F6E5A-8D37-3D4C-E294-275906CE96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0035DCA-4774-DFC4-62BC-477B8979D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15E895E-A394-80A8-52A4-6DAE6F96FDD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3796AF-4CBB-4F4F-BE6F-6387405C51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96463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BDE0C74-6F22-CC40-D82F-3AFF4C2CE6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15EF0E5F-75F4-8361-7831-32A0670FD4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9AA0291-EF5D-FBDB-F336-6FBBA639ECC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0051134-1C3A-4FBE-8BB5-A50B9F91C1B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99241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A11572D-16E8-0B74-79B6-751B227FD5C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53AA48B-153F-D765-74C4-9EC96D2ECC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07AB751-449D-E98B-37AE-01F63BB05D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E2CF6F-A1F7-4E66-9BBB-A72B64FD31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43479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244" y="273050"/>
            <a:ext cx="364026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6059" y="273051"/>
            <a:ext cx="618557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244" y="1435101"/>
            <a:ext cx="364026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213BEF0-6254-7175-EDBB-9B788002279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D8FFAE5-5CF1-6B33-485D-36784DB7DE0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B26A63-4607-4431-C455-B0E5100470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39BA95-464E-4B0F-A34B-6A42FBA0BE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35013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EECCCE6-93D5-AD3F-C74A-9CDA8F05E0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2741949-ACF6-A13A-B9B0-5A38DA7A75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A809F62-57F6-E9C6-52DF-BD1DEAE23B2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3B7F50-DF0F-4EBA-A406-3EE34098B1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9063383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793" y="4800600"/>
            <a:ext cx="663892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68793" y="612775"/>
            <a:ext cx="663892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8793" y="5367338"/>
            <a:ext cx="663892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8C264E7-9923-7B92-4B65-8D9DAB3CDD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D44CC4-0B3B-9072-1C8B-543FCC7C99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3CA2BF-3DFA-B036-5065-CD5D9EA4C6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F2CC51-9929-495F-982A-893DB99957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176021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6604B6-BBF0-A3A1-9CE5-D613A00E58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13F3DC-1F3C-310C-2F74-9F0E8A81F5B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1187338-73F3-D001-6426-C97F28F4C4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6BA335-927B-4E84-88D8-E8742EFAC27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827304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2034" y="274639"/>
            <a:ext cx="2489597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53244" y="274639"/>
            <a:ext cx="7284376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847C59-7AFC-F6D5-265A-AA28B0AD3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F17F6F7-D5F7-2920-0953-207021BBE64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30F407-D6A8-78AA-6ACE-C16449D694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160468-8C20-4C29-8723-442443F6CE5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134880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553244" y="277813"/>
            <a:ext cx="9958388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19">
            <a:extLst>
              <a:ext uri="{FF2B5EF4-FFF2-40B4-BE49-F238E27FC236}">
                <a16:creationId xmlns:a16="http://schemas.microsoft.com/office/drawing/2014/main" id="{79176EDE-18F4-A0EE-B502-7C12851B30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0">
            <a:extLst>
              <a:ext uri="{FF2B5EF4-FFF2-40B4-BE49-F238E27FC236}">
                <a16:creationId xmlns:a16="http://schemas.microsoft.com/office/drawing/2014/main" id="{6B8B7974-01DA-6A4F-C0A8-A66A623A3C7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1">
            <a:extLst>
              <a:ext uri="{FF2B5EF4-FFF2-40B4-BE49-F238E27FC236}">
                <a16:creationId xmlns:a16="http://schemas.microsoft.com/office/drawing/2014/main" id="{E23D1DD1-4B0E-EB4A-AE10-7028E41AB0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AE1B81-680B-4889-ACE6-8D3BA90F2C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4373513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244" y="277814"/>
            <a:ext cx="9958388" cy="11398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53244" y="1600201"/>
            <a:ext cx="9958388" cy="453072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AE7AD5C8-3249-1894-C77D-17059D48524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0">
            <a:extLst>
              <a:ext uri="{FF2B5EF4-FFF2-40B4-BE49-F238E27FC236}">
                <a16:creationId xmlns:a16="http://schemas.microsoft.com/office/drawing/2014/main" id="{19D9E2EA-FE09-B998-F876-81E3952296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E78ED955-9FFD-A059-8418-E9853CE0FC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F97FA1-4222-496B-8409-4A454A3EC3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518409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4049" y="4406901"/>
            <a:ext cx="940514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4049" y="2906713"/>
            <a:ext cx="940514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F5AC6E-8155-25A0-DA93-77854E2F68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3D7813F-20B1-4264-6192-245E5C59FA2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F976D90-4EAE-421C-AF56-189EA9F8FE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8BFB1E-3E71-4E1F-9A31-9B6AEB45A7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74228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3244" y="1600201"/>
            <a:ext cx="488698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24645" y="1600201"/>
            <a:ext cx="488698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7DA2FE-C998-F4E5-0048-43B86F8D81A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22A4844-39F8-79D8-6E3A-25F8045FEC1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AB0A50-F7C5-3C10-3F1E-1BA4885962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C5E3-DCEF-47D6-88EC-EF9C3CF987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289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3244" y="1535113"/>
            <a:ext cx="488890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3244" y="2174875"/>
            <a:ext cx="488890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0804" y="1535113"/>
            <a:ext cx="489082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20804" y="2174875"/>
            <a:ext cx="489082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2A26C6B-6372-CF5A-0FE7-1B5B70CE1B2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8E32F560-275F-90AD-08C9-80A6B4731E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483EDEC2-DDBF-DE59-64E7-DEA90DBAC5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9A92DD0-4BB2-4AB4-AF70-5F056AAD97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9316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EFA343B-922D-6541-2922-3D05F0302D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3B05B1A-C199-1A43-92C6-2FA4C9D644B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3FBA671-9EDD-88DE-E588-F3665DB298E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9CD899-F011-4EE7-A40C-204CB819255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26474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93090FC-6FF2-8408-3FF0-BF273D4D6A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46BB99B-7FFE-CE1A-F48B-B5943402B09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37A5D0C2-BC70-EC19-85C4-C64F3E98991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A7BDA6-4011-4761-BA9E-F0FD7EA874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600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244" y="273050"/>
            <a:ext cx="364026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6059" y="273051"/>
            <a:ext cx="618557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3244" y="1435101"/>
            <a:ext cx="364026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E9544AA-8A80-28EE-A6D4-1F474EFB62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AA2CD0A-AA65-B7EC-80D0-8682EC4E1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D8E9A4F-E247-E9DE-1BDA-1D56099C96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F74FC7-AFCF-4D75-8E52-18E2835099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3404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8793" y="4800600"/>
            <a:ext cx="663892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168793" y="612775"/>
            <a:ext cx="663892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68793" y="5367338"/>
            <a:ext cx="663892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A28F2BD-973B-F997-1368-9FF815D3CDE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8E3AE1D-60EA-08B4-0694-CA801D61E2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73B66A-48FF-21C8-0B9D-A8BA9CD0C66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A432F4-30CA-4E37-A007-E88AC7FCD4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5323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320071F-A434-1EB0-B2A4-F2141F4D99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4038" y="274638"/>
            <a:ext cx="9958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27ABF405-EF0D-5939-BB80-74250B8697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54038" y="1600200"/>
            <a:ext cx="995838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D7B5D88-455C-0B5A-F759-CA5C8D434E1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4038" y="6245225"/>
            <a:ext cx="2581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5E4AB433-6B5C-11C5-8D25-626FE3A53AA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79838" y="6245225"/>
            <a:ext cx="3505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0E8E4E9A-715A-1015-8096-576EDEDBC090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9563" y="6245225"/>
            <a:ext cx="2581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B129F1BD-A0D0-4E31-A5FA-5EA391051E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A3CADDF-E247-1FAB-31A8-786E52B1B0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4038" y="274638"/>
            <a:ext cx="9958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EA8A25E-68FC-7E00-E9B2-1A43311FA0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54038" y="1600200"/>
            <a:ext cx="995838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BBE41C0-93A5-08F6-9CE8-41B866ED0F7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54038" y="6245225"/>
            <a:ext cx="2581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0BE5A1A-B3EC-4EE1-E4A6-37CA1ECCCB5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79838" y="6245225"/>
            <a:ext cx="3505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AA9511C-E14A-5446-AAD8-ADF189A6CF7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929563" y="6245225"/>
            <a:ext cx="25812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C3C0F9CA-384B-419F-9DD5-28CBFDCE58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52" r:id="rId3"/>
    <p:sldLayoutId id="2147483953" r:id="rId4"/>
    <p:sldLayoutId id="2147483954" r:id="rId5"/>
    <p:sldLayoutId id="2147483955" r:id="rId6"/>
    <p:sldLayoutId id="2147483956" r:id="rId7"/>
    <p:sldLayoutId id="2147483957" r:id="rId8"/>
    <p:sldLayoutId id="2147483958" r:id="rId9"/>
    <p:sldLayoutId id="2147483959" r:id="rId10"/>
    <p:sldLayoutId id="21474839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>
            <a:extLst>
              <a:ext uri="{FF2B5EF4-FFF2-40B4-BE49-F238E27FC236}">
                <a16:creationId xmlns:a16="http://schemas.microsoft.com/office/drawing/2014/main" id="{A8AEE437-91BC-C5EC-508A-BDBB28ACFE7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554038" y="274638"/>
            <a:ext cx="995838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099" name="Text Placeholder 2">
            <a:extLst>
              <a:ext uri="{FF2B5EF4-FFF2-40B4-BE49-F238E27FC236}">
                <a16:creationId xmlns:a16="http://schemas.microsoft.com/office/drawing/2014/main" id="{8ECF6F3A-8F02-C068-5339-FD0D2B39444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554038" y="1600200"/>
            <a:ext cx="9958387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7" name="Rectangle 19">
            <a:extLst>
              <a:ext uri="{FF2B5EF4-FFF2-40B4-BE49-F238E27FC236}">
                <a16:creationId xmlns:a16="http://schemas.microsoft.com/office/drawing/2014/main" id="{26549E26-170C-1ED7-9E85-A66DEEA48E3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>
          <a:xfrm>
            <a:off x="554038" y="6356350"/>
            <a:ext cx="2581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20">
            <a:extLst>
              <a:ext uri="{FF2B5EF4-FFF2-40B4-BE49-F238E27FC236}">
                <a16:creationId xmlns:a16="http://schemas.microsoft.com/office/drawing/2014/main" id="{C1F775B3-2BAF-3001-6D73-CEC93F6451FC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3779838" y="6356350"/>
            <a:ext cx="3505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21">
            <a:extLst>
              <a:ext uri="{FF2B5EF4-FFF2-40B4-BE49-F238E27FC236}">
                <a16:creationId xmlns:a16="http://schemas.microsoft.com/office/drawing/2014/main" id="{CA0456C0-7635-CD30-D97C-5BE6FC2EFE9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7929563" y="6356350"/>
            <a:ext cx="258127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3009EDB-7926-4C00-B86F-A077D3A9457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fif"/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3.jf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fif"/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jfi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fif"/><Relationship Id="rId2" Type="http://schemas.openxmlformats.org/officeDocument/2006/relationships/image" Target="../media/image6.jfif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9.jfif"/><Relationship Id="rId4" Type="http://schemas.openxmlformats.org/officeDocument/2006/relationships/image" Target="../media/image8.jf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>
            <a:extLst>
              <a:ext uri="{FF2B5EF4-FFF2-40B4-BE49-F238E27FC236}">
                <a16:creationId xmlns:a16="http://schemas.microsoft.com/office/drawing/2014/main" id="{E41AA5D3-9AE3-463B-86EC-B31D43D825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590" y="1064185"/>
            <a:ext cx="10439400" cy="29546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Kĩ</a:t>
            </a:r>
            <a:r>
              <a:rPr kumimoji="0" lang="en-US" altLang="en-US" sz="5400" b="0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thuật</a:t>
            </a:r>
            <a:endParaRPr kumimoji="0" lang="en-US" altLang="en-US" sz="5400" b="0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6000" b="1" i="0" u="none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altLang="en-US" sz="6000" b="1" i="0" u="none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12: </a:t>
            </a:r>
            <a:r>
              <a:rPr kumimoji="0" lang="en-US" altLang="en-US" sz="6600" b="1" i="0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Trồng</a:t>
            </a:r>
            <a:r>
              <a:rPr kumimoji="0" lang="en-US" alt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6600" b="1" i="0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cây</a:t>
            </a:r>
            <a:r>
              <a:rPr kumimoji="0" lang="en-US" alt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en-US" altLang="en-US" sz="6600" b="1" i="0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rau</a:t>
            </a:r>
            <a:r>
              <a:rPr kumimoji="0" lang="en-US" alt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, </a:t>
            </a:r>
            <a:r>
              <a:rPr kumimoji="0" lang="en-US" altLang="en-US" sz="6600" b="1" i="0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hoa</a:t>
            </a:r>
            <a:r>
              <a:rPr kumimoji="0" lang="en-US" alt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(</a:t>
            </a:r>
            <a:r>
              <a:rPr kumimoji="0" lang="en-US" altLang="en-US" sz="6600" b="1" i="0" u="none" strike="noStrike" kern="1200" cap="none" spc="0" normalizeH="0" baseline="0" noProof="0" dirty="0" err="1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tiết</a:t>
            </a:r>
            <a:r>
              <a:rPr kumimoji="0" lang="en-US" altLang="en-US" sz="6600" b="1" i="0" u="none" strike="noStrike" kern="1200" cap="none" spc="0" normalizeH="0" baseline="0" noProof="0" dirty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2)</a:t>
            </a:r>
          </a:p>
        </p:txBody>
      </p:sp>
      <p:pic>
        <p:nvPicPr>
          <p:cNvPr id="8195" name="图片 6">
            <a:extLst>
              <a:ext uri="{FF2B5EF4-FFF2-40B4-BE49-F238E27FC236}">
                <a16:creationId xmlns:a16="http://schemas.microsoft.com/office/drawing/2014/main" id="{8541F755-6DA6-5073-57D2-19BC4C8929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3" t="67764"/>
          <a:stretch>
            <a:fillRect/>
          </a:stretch>
        </p:blipFill>
        <p:spPr bwMode="auto">
          <a:xfrm>
            <a:off x="6442075" y="14288"/>
            <a:ext cx="46228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3" descr="Hình ảnh Bãi Cỏ , Cỏ, Bàn Chải Lót, Clip Mùa Xuân miễn phí tải tập tin PNG  PSDComment và Vector">
            <a:extLst>
              <a:ext uri="{FF2B5EF4-FFF2-40B4-BE49-F238E27FC236}">
                <a16:creationId xmlns:a16="http://schemas.microsoft.com/office/drawing/2014/main" id="{8F4A719C-3AED-AE5F-6C92-3A0BB4668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95" b="16823"/>
          <a:stretch>
            <a:fillRect/>
          </a:stretch>
        </p:blipFill>
        <p:spPr bwMode="auto">
          <a:xfrm>
            <a:off x="0" y="3124200"/>
            <a:ext cx="11064875" cy="3757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F816BE8-EFF6-41CA-BA0C-CB11B39DF7DB}"/>
              </a:ext>
            </a:extLst>
          </p:cNvPr>
          <p:cNvSpPr txBox="1">
            <a:spLocks noChangeArrowheads="1"/>
          </p:cNvSpPr>
          <p:nvPr/>
        </p:nvSpPr>
        <p:spPr>
          <a:xfrm>
            <a:off x="1568449" y="482827"/>
            <a:ext cx="7927975" cy="515937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itchFamily="34" charset="0"/>
                <a:ea typeface="+mj-ea"/>
                <a:cs typeface="Times New Roman" panose="02020603050405020304" pitchFamily="18" charset="0"/>
              </a:rPr>
              <a:t>Thứ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itchFamily="34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err="1" smtClean="0">
                <a:solidFill>
                  <a:srgbClr val="000000"/>
                </a:solidFill>
                <a:latin typeface="HP001 4 hàng" pitchFamily="34" charset="0"/>
                <a:cs typeface="Times New Roman" panose="02020603050405020304" pitchFamily="18" charset="0"/>
              </a:rPr>
              <a:t>sáu</a:t>
            </a:r>
            <a:r>
              <a:rPr kumimoji="0" lang="vi-VN" altLang="vi-VN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itchFamily="34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itchFamily="34" charset="0"/>
                <a:ea typeface="+mj-ea"/>
                <a:cs typeface="Times New Roman" panose="02020603050405020304" pitchFamily="18" charset="0"/>
              </a:rPr>
              <a:t>ngày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itchFamily="34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en-US" altLang="vi-VN" sz="3600" b="1" kern="0" dirty="0" smtClean="0">
                <a:solidFill>
                  <a:srgbClr val="000000"/>
                </a:solidFill>
                <a:latin typeface="HP001 4 hàng" pitchFamily="34" charset="0"/>
                <a:cs typeface="Times New Roman" panose="02020603050405020304" pitchFamily="18" charset="0"/>
              </a:rPr>
              <a:t>24</a:t>
            </a:r>
            <a:r>
              <a:rPr kumimoji="0" lang="en-US" altLang="vi-VN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itchFamily="34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itchFamily="34" charset="0"/>
                <a:ea typeface="+mj-ea"/>
                <a:cs typeface="Times New Roman" panose="02020603050405020304" pitchFamily="18" charset="0"/>
              </a:rPr>
              <a:t>tháng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itchFamily="34" charset="0"/>
                <a:ea typeface="+mj-ea"/>
                <a:cs typeface="Times New Roman" panose="02020603050405020304" pitchFamily="18" charset="0"/>
              </a:rPr>
              <a:t> 2 </a:t>
            </a:r>
            <a:r>
              <a:rPr kumimoji="0" lang="en-US" altLang="vi-VN" sz="3600" b="1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itchFamily="34" charset="0"/>
                <a:ea typeface="+mj-ea"/>
                <a:cs typeface="Times New Roman" panose="02020603050405020304" pitchFamily="18" charset="0"/>
              </a:rPr>
              <a:t>năm</a:t>
            </a:r>
            <a:r>
              <a:rPr kumimoji="0" lang="en-US" altLang="vi-VN" sz="3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HP001 4 hàng" pitchFamily="34" charset="0"/>
                <a:ea typeface="+mj-ea"/>
                <a:cs typeface="Times New Roman" panose="02020603050405020304" pitchFamily="18" charset="0"/>
              </a:rPr>
              <a:t> 2023</a:t>
            </a:r>
          </a:p>
        </p:txBody>
      </p:sp>
    </p:spTree>
    <p:extLst>
      <p:ext uri="{BB962C8B-B14F-4D97-AF65-F5344CB8AC3E}">
        <p14:creationId xmlns:p14="http://schemas.microsoft.com/office/powerpoint/2010/main" val="1153491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8037" y="3352801"/>
            <a:ext cx="5057776" cy="313372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038" y="738188"/>
            <a:ext cx="3271837" cy="574833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8037" y="738188"/>
            <a:ext cx="5057776" cy="2462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854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3">
            <a:extLst>
              <a:ext uri="{FF2B5EF4-FFF2-40B4-BE49-F238E27FC236}">
                <a16:creationId xmlns:a16="http://schemas.microsoft.com/office/drawing/2014/main" id="{9C8BCC6B-0FF1-AF42-C9BE-BAA52CA32666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417638" y="381000"/>
            <a:ext cx="8153400" cy="6172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b="1" u="sng">
                <a:solidFill>
                  <a:srgbClr val="660066"/>
                </a:solidFill>
              </a:rPr>
              <a:t>Một số yêu cầu khi trồng cây con:</a:t>
            </a:r>
          </a:p>
          <a:p>
            <a:pPr eaLnBrk="1" hangingPunct="1">
              <a:buFontTx/>
              <a:buNone/>
            </a:pPr>
            <a:r>
              <a:rPr lang="en-US" altLang="en-US"/>
              <a:t>  </a:t>
            </a:r>
            <a:r>
              <a:rPr lang="en-US" altLang="en-US">
                <a:solidFill>
                  <a:srgbClr val="000099"/>
                </a:solidFill>
              </a:rPr>
              <a:t>+ Giữa các cây trồng phải có một khoảng cách nhất định.</a:t>
            </a:r>
          </a:p>
          <a:p>
            <a:pPr eaLnBrk="1" hangingPunct="1">
              <a:buFontTx/>
              <a:buNone/>
            </a:pPr>
            <a:r>
              <a:rPr lang="en-US" altLang="en-US"/>
              <a:t>  </a:t>
            </a:r>
            <a:r>
              <a:rPr lang="en-US" altLang="en-US">
                <a:solidFill>
                  <a:srgbClr val="003300"/>
                </a:solidFill>
              </a:rPr>
              <a:t>+ Hốc trồng cây phải phù hợp với kích thước bộ rễ hoặc bầu đất cây đem trồng.</a:t>
            </a:r>
          </a:p>
          <a:p>
            <a:pPr eaLnBrk="1" hangingPunct="1">
              <a:buFontTx/>
              <a:buNone/>
            </a:pPr>
            <a:r>
              <a:rPr lang="en-US" altLang="en-US"/>
              <a:t>  </a:t>
            </a:r>
            <a:r>
              <a:rPr lang="en-US" altLang="en-US">
                <a:solidFill>
                  <a:srgbClr val="660066"/>
                </a:solidFill>
              </a:rPr>
              <a:t>+ Đặt cây vào giữa hốc một tay giữ cây cho thẳng đứng, một tay vun đất vào quanh gốc và ấn chặt cho cây tự đứng vững.</a:t>
            </a:r>
          </a:p>
          <a:p>
            <a:pPr eaLnBrk="1" hangingPunct="1">
              <a:buFontTx/>
              <a:buNone/>
            </a:pPr>
            <a:r>
              <a:rPr lang="en-US" altLang="en-US"/>
              <a:t>  </a:t>
            </a:r>
            <a:r>
              <a:rPr lang="en-US" altLang="en-US">
                <a:solidFill>
                  <a:srgbClr val="003366"/>
                </a:solidFill>
              </a:rPr>
              <a:t>+ Tưới nước cho cây. Nếu trời nắng thì phải che cho cây 3 – 5 ngày.</a:t>
            </a:r>
          </a:p>
        </p:txBody>
      </p:sp>
      <p:pic>
        <p:nvPicPr>
          <p:cNvPr id="25603" name="图片 6">
            <a:extLst>
              <a:ext uri="{FF2B5EF4-FFF2-40B4-BE49-F238E27FC236}">
                <a16:creationId xmlns:a16="http://schemas.microsoft.com/office/drawing/2014/main" id="{B156342E-736B-3F7A-C687-B3E046EA8F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3" t="67764"/>
          <a:stretch>
            <a:fillRect/>
          </a:stretch>
        </p:blipFill>
        <p:spPr bwMode="auto">
          <a:xfrm>
            <a:off x="6442075" y="14288"/>
            <a:ext cx="46228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3" descr="Hình ảnh Bãi Cỏ , Cỏ, Bàn Chải Lót, Clip Mùa Xuân miễn phí tải tập tin PNG  PSDComment và Vector">
            <a:extLst>
              <a:ext uri="{FF2B5EF4-FFF2-40B4-BE49-F238E27FC236}">
                <a16:creationId xmlns:a16="http://schemas.microsoft.com/office/drawing/2014/main" id="{4DD641A9-2E8C-6006-6816-043DB7F1B3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95" b="16823"/>
          <a:stretch>
            <a:fillRect/>
          </a:stretch>
        </p:blipFill>
        <p:spPr bwMode="auto">
          <a:xfrm>
            <a:off x="0" y="6096000"/>
            <a:ext cx="11064875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B693B-1E68-4352-4721-5465492FD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375" y="1600200"/>
            <a:ext cx="9925050" cy="452596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6:  Đánh giá kết quả học tập. 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it-IT">
                <a:latin typeface="Times New Roman" panose="02020603050405020304" pitchFamily="18" charset="0"/>
                <a:cs typeface="Times New Roman" panose="02020603050405020304" pitchFamily="18" charset="0"/>
              </a:rPr>
              <a:t>- HS tự đánh giá kết quả thực hành của mình theo các tiêu chuẩn mà GV đã đề ra.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  <a:defRPr/>
            </a:pPr>
            <a:r>
              <a:rPr lang="it-IT">
                <a:latin typeface="Times New Roman" panose="02020603050405020304" pitchFamily="18" charset="0"/>
                <a:cs typeface="Times New Roman" panose="02020603050405020304" pitchFamily="18" charset="0"/>
              </a:rPr>
              <a:t>- GV nhận xét, đánh giá kết quả làm việc của HS.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8675" name="图片 6">
            <a:extLst>
              <a:ext uri="{FF2B5EF4-FFF2-40B4-BE49-F238E27FC236}">
                <a16:creationId xmlns:a16="http://schemas.microsoft.com/office/drawing/2014/main" id="{D4B3CF55-4E94-BBDD-5C49-FFFD110704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3" t="67764"/>
          <a:stretch>
            <a:fillRect/>
          </a:stretch>
        </p:blipFill>
        <p:spPr bwMode="auto">
          <a:xfrm>
            <a:off x="6442075" y="14288"/>
            <a:ext cx="46228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6" name="Picture 4" descr="Hình ảnh Bãi Cỏ , Cỏ, Bàn Chải Lót, Clip Mùa Xuân miễn phí tải tập tin PNG  PSDComment và Vector">
            <a:extLst>
              <a:ext uri="{FF2B5EF4-FFF2-40B4-BE49-F238E27FC236}">
                <a16:creationId xmlns:a16="http://schemas.microsoft.com/office/drawing/2014/main" id="{869E5B03-4959-4029-23F8-2D89D5DEAB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95" b="16823"/>
          <a:stretch>
            <a:fillRect/>
          </a:stretch>
        </p:blipFill>
        <p:spPr bwMode="auto">
          <a:xfrm>
            <a:off x="0" y="3429000"/>
            <a:ext cx="11064875" cy="3452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webjong_illustrations_997779_topa">
            <a:extLst>
              <a:ext uri="{FF2B5EF4-FFF2-40B4-BE49-F238E27FC236}">
                <a16:creationId xmlns:a16="http://schemas.microsoft.com/office/drawing/2014/main" id="{CB66842D-2784-12DA-6E5A-DC0DA7449A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942638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1125" name="WordArt 5">
            <a:extLst>
              <a:ext uri="{FF2B5EF4-FFF2-40B4-BE49-F238E27FC236}">
                <a16:creationId xmlns:a16="http://schemas.microsoft.com/office/drawing/2014/main" id="{2BFA3CED-ECA8-06D3-297D-85B375CBF8E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389438" y="838200"/>
            <a:ext cx="419100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>
                <a:ln w="9525">
                  <a:solidFill>
                    <a:srgbClr val="FF0066"/>
                  </a:solidFill>
                  <a:round/>
                  <a:headEnd/>
                  <a:tailEnd/>
                </a:ln>
                <a:solidFill>
                  <a:srgbClr val="FF99CC"/>
                </a:solidFill>
              </a:rPr>
              <a:t>DẶN DÒ</a:t>
            </a:r>
          </a:p>
        </p:txBody>
      </p:sp>
      <p:sp>
        <p:nvSpPr>
          <p:cNvPr id="29700" name="Text Box 6">
            <a:extLst>
              <a:ext uri="{FF2B5EF4-FFF2-40B4-BE49-F238E27FC236}">
                <a16:creationId xmlns:a16="http://schemas.microsoft.com/office/drawing/2014/main" id="{B2B9E572-E1CA-251E-D463-8693371C4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127625"/>
            <a:ext cx="107140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Thực hành những điều đã học: Trồng và chăm sóc cây rau, hoa tại gia đình(nếu có).</a:t>
            </a:r>
          </a:p>
        </p:txBody>
      </p:sp>
      <p:sp>
        <p:nvSpPr>
          <p:cNvPr id="29701" name="Text Box 7">
            <a:extLst>
              <a:ext uri="{FF2B5EF4-FFF2-40B4-BE49-F238E27FC236}">
                <a16:creationId xmlns:a16="http://schemas.microsoft.com/office/drawing/2014/main" id="{A12A3225-EB78-C376-28E1-EF89EC4E5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4419600"/>
            <a:ext cx="5075238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Học thuộc ghi nhớ.</a:t>
            </a:r>
          </a:p>
        </p:txBody>
      </p:sp>
      <p:pic>
        <p:nvPicPr>
          <p:cNvPr id="29702" name="图片 6">
            <a:extLst>
              <a:ext uri="{FF2B5EF4-FFF2-40B4-BE49-F238E27FC236}">
                <a16:creationId xmlns:a16="http://schemas.microsoft.com/office/drawing/2014/main" id="{3E6D67DC-6F99-8B3C-4887-78ED48FC25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3" t="67764"/>
          <a:stretch>
            <a:fillRect/>
          </a:stretch>
        </p:blipFill>
        <p:spPr bwMode="auto">
          <a:xfrm>
            <a:off x="6442075" y="14288"/>
            <a:ext cx="46228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61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5475" y="685800"/>
            <a:ext cx="10439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YÊU CẦU CẦN ĐẠT</a:t>
            </a:r>
          </a:p>
          <a:p>
            <a:r>
              <a:rPr lang="en-US" sz="3600" dirty="0" smtClean="0"/>
              <a:t>- </a:t>
            </a:r>
            <a:r>
              <a:rPr lang="vi-VN" sz="3600" dirty="0" smtClean="0"/>
              <a:t>HS </a:t>
            </a:r>
            <a:r>
              <a:rPr lang="vi-VN" sz="3600" dirty="0"/>
              <a:t>biết cách chọn cây con rau hoặc hoa đem </a:t>
            </a:r>
            <a:r>
              <a:rPr lang="vi-VN" sz="3600" dirty="0" smtClean="0"/>
              <a:t>trồng</a:t>
            </a:r>
            <a:endParaRPr lang="en-US" sz="3600" dirty="0" smtClean="0"/>
          </a:p>
          <a:p>
            <a:r>
              <a:rPr lang="en-US" sz="3600" dirty="0" smtClean="0"/>
              <a:t>- </a:t>
            </a:r>
            <a:r>
              <a:rPr lang="vi-VN" sz="3600" dirty="0" smtClean="0"/>
              <a:t>Biết </a:t>
            </a:r>
            <a:r>
              <a:rPr lang="vi-VN" sz="3600" dirty="0"/>
              <a:t>trồng được cây rau, hoa trên luống hoặc trong bầu đất</a:t>
            </a:r>
            <a:endParaRPr lang="en-US" sz="3600" dirty="0"/>
          </a:p>
          <a:p>
            <a:r>
              <a:rPr lang="vi-VN" sz="3600" dirty="0" smtClean="0"/>
              <a:t>-</a:t>
            </a:r>
            <a:r>
              <a:rPr lang="en-US" sz="3600" dirty="0" smtClean="0"/>
              <a:t> </a:t>
            </a:r>
            <a:r>
              <a:rPr lang="vi-VN" sz="3600" dirty="0" smtClean="0"/>
              <a:t>Biết </a:t>
            </a:r>
            <a:r>
              <a:rPr lang="vi-VN" sz="3600" dirty="0"/>
              <a:t>sử dụng một số dụng cụ lao động trồng rau, hoa đơn giản.</a:t>
            </a:r>
            <a:endParaRPr lang="en-US" sz="3600" dirty="0"/>
          </a:p>
          <a:p>
            <a:r>
              <a:rPr lang="vi-VN" sz="3600" i="1" dirty="0" smtClean="0"/>
              <a:t>-</a:t>
            </a:r>
            <a:r>
              <a:rPr lang="en-US" sz="3600" i="1" dirty="0" smtClean="0"/>
              <a:t> </a:t>
            </a:r>
            <a:r>
              <a:rPr lang="vi-VN" sz="3600" dirty="0" smtClean="0"/>
              <a:t>Phát </a:t>
            </a:r>
            <a:r>
              <a:rPr lang="vi-VN" sz="3600" dirty="0"/>
              <a:t>triển năng lực: tự học, giải quyết vấn đề.</a:t>
            </a:r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59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FB1B5F6B-9ABE-3B54-2F8D-A5E4E9723D9C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332038" y="1905000"/>
            <a:ext cx="5791200" cy="3352800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/>
          </a:p>
          <a:p>
            <a:pPr eaLnBrk="1" hangingPunct="1">
              <a:buFontTx/>
              <a:buNone/>
            </a:pPr>
            <a:r>
              <a:rPr lang="en-US" altLang="en-US"/>
              <a:t>  </a:t>
            </a:r>
            <a:endParaRPr lang="en-US" altLang="en-US" sz="3600"/>
          </a:p>
        </p:txBody>
      </p:sp>
      <p:sp>
        <p:nvSpPr>
          <p:cNvPr id="17413" name="Rectangle 5">
            <a:extLst>
              <a:ext uri="{FF2B5EF4-FFF2-40B4-BE49-F238E27FC236}">
                <a16:creationId xmlns:a16="http://schemas.microsoft.com/office/drawing/2014/main" id="{9541717C-01A6-B565-B232-8C9D6EA0C6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838" y="990600"/>
            <a:ext cx="10515600" cy="4495800"/>
          </a:xfrm>
          <a:prstGeom prst="rect">
            <a:avLst/>
          </a:prstGeom>
          <a:noFill/>
          <a:ln w="9525">
            <a:solidFill>
              <a:srgbClr val="CCFFFF"/>
            </a:solidFill>
            <a:miter lim="800000"/>
            <a:headEnd/>
            <a:tailEnd/>
          </a:ln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CCFFFF"/>
            </a:extrusionClr>
            <a:contourClr>
              <a:srgbClr val="CC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>
            <a:flatTx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endParaRPr lang="en-US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khoa</a:t>
            </a:r>
          </a:p>
          <a:p>
            <a:pPr algn="ctr" eaLnBrk="1" hangingPunct="1">
              <a:buFontTx/>
              <a:buNone/>
            </a:pP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luống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chậu</a:t>
            </a:r>
            <a:r>
              <a:rPr lang="en-US" alt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3600" dirty="0"/>
          </a:p>
        </p:txBody>
      </p:sp>
      <p:pic>
        <p:nvPicPr>
          <p:cNvPr id="19460" name="图片 6">
            <a:extLst>
              <a:ext uri="{FF2B5EF4-FFF2-40B4-BE49-F238E27FC236}">
                <a16:creationId xmlns:a16="http://schemas.microsoft.com/office/drawing/2014/main" id="{4AA327A2-1B44-48C6-C125-B53B8748A0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3" t="67764"/>
          <a:stretch>
            <a:fillRect/>
          </a:stretch>
        </p:blipFill>
        <p:spPr bwMode="auto">
          <a:xfrm>
            <a:off x="6442075" y="14288"/>
            <a:ext cx="46228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1" name="Picture 4" descr="Hình ảnh Bãi Cỏ , Cỏ, Bàn Chải Lót, Clip Mùa Xuân miễn phí tải tập tin PNG  PSDComment và Vector">
            <a:extLst>
              <a:ext uri="{FF2B5EF4-FFF2-40B4-BE49-F238E27FC236}">
                <a16:creationId xmlns:a16="http://schemas.microsoft.com/office/drawing/2014/main" id="{E15EAEB3-9CE2-3D76-17F7-0A3A19A3A2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95" b="16823"/>
          <a:stretch>
            <a:fillRect/>
          </a:stretch>
        </p:blipFill>
        <p:spPr bwMode="auto">
          <a:xfrm>
            <a:off x="0" y="4267200"/>
            <a:ext cx="11064875" cy="2614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 Box 10">
            <a:extLst>
              <a:ext uri="{FF2B5EF4-FFF2-40B4-BE49-F238E27FC236}">
                <a16:creationId xmlns:a16="http://schemas.microsoft.com/office/drawing/2014/main" id="{D2160AB5-7AB1-8318-1B27-E70DADA2C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667" y="1424354"/>
            <a:ext cx="10744200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4: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HS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chậu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741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build="allAtOnce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vi-VN" dirty="0"/>
              <a:t>Những cây nào thường được trồng trong chậu?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7637" y="2177926"/>
            <a:ext cx="3371850" cy="346087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2838" y="2177926"/>
            <a:ext cx="2143125" cy="346087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8837" y="2177926"/>
            <a:ext cx="2438400" cy="3460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442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638" y="3352801"/>
            <a:ext cx="4495800" cy="24669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9808" y="3352801"/>
            <a:ext cx="3015029" cy="24669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7237" y="685800"/>
            <a:ext cx="3724274" cy="24003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837" y="685800"/>
            <a:ext cx="3733800" cy="2400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3196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3">
            <a:extLst>
              <a:ext uri="{FF2B5EF4-FFF2-40B4-BE49-F238E27FC236}">
                <a16:creationId xmlns:a16="http://schemas.microsoft.com/office/drawing/2014/main" id="{23A2551B-6A49-6626-AF2D-D5CF08BA273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77875" y="1214438"/>
            <a:ext cx="9707563" cy="457676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tưới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nhẹ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3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algn="r" eaLnBrk="1" hangingPunct="1">
              <a:buFontTx/>
              <a:buNone/>
            </a:pP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chặt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tưới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nhằm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nghiêng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ngả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héo</a:t>
            </a:r>
            <a:r>
              <a:rPr lang="en-US" altLang="en-US" sz="3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0724" name="AutoShape 4">
            <a:extLst>
              <a:ext uri="{FF2B5EF4-FFF2-40B4-BE49-F238E27FC236}">
                <a16:creationId xmlns:a16="http://schemas.microsoft.com/office/drawing/2014/main" id="{CC92A183-78DC-AE01-97BE-D41CE69D23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038" y="3198813"/>
            <a:ext cx="457200" cy="304800"/>
          </a:xfrm>
          <a:prstGeom prst="rightArrow">
            <a:avLst>
              <a:gd name="adj1" fmla="val 50000"/>
              <a:gd name="adj2" fmla="val 37500"/>
            </a:avLst>
          </a:prstGeom>
          <a:gradFill rotWithShape="1">
            <a:gsLst>
              <a:gs pos="0">
                <a:schemeClr val="bg1"/>
              </a:gs>
              <a:gs pos="100000">
                <a:schemeClr val="bg1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  <a:cs typeface="+mn-cs"/>
            </a:endParaRPr>
          </a:p>
        </p:txBody>
      </p:sp>
      <p:pic>
        <p:nvPicPr>
          <p:cNvPr id="26628" name="图片 6">
            <a:extLst>
              <a:ext uri="{FF2B5EF4-FFF2-40B4-BE49-F238E27FC236}">
                <a16:creationId xmlns:a16="http://schemas.microsoft.com/office/drawing/2014/main" id="{DCC68314-4D12-1C96-33C9-2BDDC8C285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3" t="67764"/>
          <a:stretch>
            <a:fillRect/>
          </a:stretch>
        </p:blipFill>
        <p:spPr bwMode="auto">
          <a:xfrm>
            <a:off x="6442075" y="14288"/>
            <a:ext cx="46228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629" name="Picture 4" descr="Hình ảnh Bãi Cỏ , Cỏ, Bàn Chải Lót, Clip Mùa Xuân miễn phí tải tập tin PNG  PSDComment và Vector">
            <a:extLst>
              <a:ext uri="{FF2B5EF4-FFF2-40B4-BE49-F238E27FC236}">
                <a16:creationId xmlns:a16="http://schemas.microsoft.com/office/drawing/2014/main" id="{A18A4D84-2B50-1AD1-27C2-C4BC71CC54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95" b="16823"/>
          <a:stretch>
            <a:fillRect/>
          </a:stretch>
        </p:blipFill>
        <p:spPr bwMode="auto">
          <a:xfrm>
            <a:off x="0" y="3503613"/>
            <a:ext cx="11064875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comb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30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CFDD89A4-7595-FC4E-2369-BABD8F3D4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238" y="274638"/>
            <a:ext cx="8382000" cy="1143000"/>
          </a:xfrm>
        </p:spPr>
        <p:txBody>
          <a:bodyPr/>
          <a:lstStyle/>
          <a:p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trồng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chậu</a:t>
            </a:r>
            <a:endParaRPr lang="en-US" altLang="en-US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D97B77DE-DF42-964D-B7A7-1F5C95171D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38" y="1600200"/>
            <a:ext cx="9958387" cy="2667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pt-BR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+ Đặt mảnh sành hoặc mảnh ngói vỡ lên trên lỗ ở đáy chậu.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pt-BR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+ Cho đất vào chậu.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pt-BR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+ Đặt cây vào chậu và lấp đất.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r>
              <a:rPr lang="pt-BR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+ Tưới nước	</a:t>
            </a:r>
            <a:endParaRPr lang="en-US" alt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FontTx/>
              <a:buNone/>
            </a:pPr>
            <a:endParaRPr lang="en-US" altLang="en-US"/>
          </a:p>
        </p:txBody>
      </p:sp>
      <p:pic>
        <p:nvPicPr>
          <p:cNvPr id="20484" name="图片 6">
            <a:extLst>
              <a:ext uri="{FF2B5EF4-FFF2-40B4-BE49-F238E27FC236}">
                <a16:creationId xmlns:a16="http://schemas.microsoft.com/office/drawing/2014/main" id="{96F19364-FD5D-7E47-C9A6-EFCC310D7D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3" t="67764"/>
          <a:stretch>
            <a:fillRect/>
          </a:stretch>
        </p:blipFill>
        <p:spPr bwMode="auto">
          <a:xfrm>
            <a:off x="6442075" y="14288"/>
            <a:ext cx="46228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4" descr="Hình ảnh Bãi Cỏ , Cỏ, Bàn Chải Lót, Clip Mùa Xuân miễn phí tải tập tin PNG  PSDComment và Vector">
            <a:extLst>
              <a:ext uri="{FF2B5EF4-FFF2-40B4-BE49-F238E27FC236}">
                <a16:creationId xmlns:a16="http://schemas.microsoft.com/office/drawing/2014/main" id="{A54D927E-7972-E6D0-EBAD-409A56B99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95" b="16823"/>
          <a:stretch>
            <a:fillRect/>
          </a:stretch>
        </p:blipFill>
        <p:spPr bwMode="auto">
          <a:xfrm>
            <a:off x="0" y="3590925"/>
            <a:ext cx="11064875" cy="3290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768475" y="384263"/>
            <a:ext cx="9296400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</a:rPr>
              <a:t>Ghi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u="sng" dirty="0" err="1">
                <a:solidFill>
                  <a:srgbClr val="FF0000"/>
                </a:solidFill>
                <a:latin typeface="Times New Roman" pitchFamily="18" charset="0"/>
              </a:rPr>
              <a:t>nhớ</a:t>
            </a:r>
            <a:r>
              <a:rPr lang="en-US" altLang="en-US" sz="36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  <a:r>
              <a:rPr lang="vi-VN" altLang="en-US" sz="36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en-US" altLang="en-US" sz="3600" b="1" u="sng" dirty="0" smtClean="0">
              <a:solidFill>
                <a:srgbClr val="FF0000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1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vi-VN" altLang="en-US" sz="3600" b="1" dirty="0">
                <a:solidFill>
                  <a:srgbClr val="0000FF"/>
                </a:solidFill>
                <a:latin typeface="Times New Roman" pitchFamily="18" charset="0"/>
              </a:rPr>
              <a:t>chậu trồng rau, hoa được làm bằng sứ, xi măng, nhựa...với nhiều kích thước và hình dạng khác nhau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  <a:p>
            <a:pPr eaLnBrk="1" hangingPunct="1"/>
            <a:r>
              <a:rPr lang="en-US" altLang="en-US" sz="3600" b="1" dirty="0" smtClean="0">
                <a:solidFill>
                  <a:srgbClr val="0000FF"/>
                </a:solidFill>
                <a:latin typeface="Times New Roman" pitchFamily="18" charset="0"/>
              </a:rPr>
              <a:t>2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.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Trồng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cây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vi-VN" altLang="en-US" sz="3600" b="1" dirty="0">
                <a:solidFill>
                  <a:srgbClr val="0000FF"/>
                </a:solidFill>
                <a:latin typeface="Times New Roman" pitchFamily="18" charset="0"/>
              </a:rPr>
              <a:t>trong chậu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được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thực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hiện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theo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trình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tự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sau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:</a:t>
            </a:r>
            <a:endParaRPr lang="vi-VN" altLang="en-US" sz="3600" b="1" dirty="0">
              <a:solidFill>
                <a:srgbClr val="0000FF"/>
              </a:solidFill>
              <a:latin typeface="Times New Roman" pitchFamily="18" charset="0"/>
            </a:endParaRPr>
          </a:p>
          <a:p>
            <a:pPr marL="457200" indent="-457200" eaLnBrk="1" hangingPunct="1">
              <a:buFontTx/>
              <a:buChar char="-"/>
            </a:pPr>
            <a:r>
              <a:rPr lang="vi-VN" altLang="en-US" sz="3600" b="1" dirty="0">
                <a:solidFill>
                  <a:srgbClr val="0000FF"/>
                </a:solidFill>
                <a:latin typeface="Times New Roman" pitchFamily="18" charset="0"/>
              </a:rPr>
              <a:t>Đặt mảnh sành hoặc mảnh ngói vỡ lên lỗ ở đáy chậu.</a:t>
            </a:r>
          </a:p>
          <a:p>
            <a:pPr marL="457200" indent="-457200" eaLnBrk="1" hangingPunct="1">
              <a:buFontTx/>
              <a:buChar char="-"/>
            </a:pPr>
            <a:r>
              <a:rPr lang="vi-VN" altLang="en-US" sz="3600" b="1" dirty="0">
                <a:solidFill>
                  <a:srgbClr val="0000FF"/>
                </a:solidFill>
                <a:latin typeface="Times New Roman" pitchFamily="18" charset="0"/>
              </a:rPr>
              <a:t>Cho đất vào chậu.</a:t>
            </a:r>
          </a:p>
          <a:p>
            <a:pPr marL="457200" indent="-457200" eaLnBrk="1" hangingPunct="1">
              <a:buFontTx/>
              <a:buChar char="-"/>
            </a:pPr>
            <a:r>
              <a:rPr lang="vi-VN" altLang="en-US" sz="3600" b="1" dirty="0">
                <a:solidFill>
                  <a:srgbClr val="0000FF"/>
                </a:solidFill>
                <a:latin typeface="Times New Roman" pitchFamily="18" charset="0"/>
              </a:rPr>
              <a:t>Đặt cây vào chậu và lắp đất.</a:t>
            </a:r>
          </a:p>
          <a:p>
            <a:pPr marL="457200" indent="-457200" eaLnBrk="1" hangingPunct="1">
              <a:buFontTx/>
              <a:buChar char="-"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Tưới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itchFamily="18" charset="0"/>
              </a:rPr>
              <a:t>nước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itchFamily="18" charset="0"/>
              </a:rPr>
              <a:t>.</a:t>
            </a:r>
          </a:p>
        </p:txBody>
      </p:sp>
      <p:pic>
        <p:nvPicPr>
          <p:cNvPr id="8" name="Picture 7" descr="0023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19277" y="1905000"/>
            <a:ext cx="2209800" cy="3144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1463682"/>
      </p:ext>
    </p:extLst>
  </p:cSld>
  <p:clrMapOvr>
    <a:masterClrMapping/>
  </p:clrMapOvr>
  <p:transition spd="med">
    <p:cover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A9DE55DB-8FCA-6F51-B6A0-2D7735CD1F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9913" y="1651000"/>
            <a:ext cx="10144125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it-IT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5: HS thực hành trồng cây con </a:t>
            </a:r>
          </a:p>
          <a:p>
            <a:pPr algn="just">
              <a:spcBef>
                <a:spcPct val="0"/>
              </a:spcBef>
              <a:buFontTx/>
              <a:buNone/>
            </a:pPr>
            <a:r>
              <a:rPr lang="it-IT" altLang="en-U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(Về nhà).</a:t>
            </a:r>
            <a:endParaRPr lang="en-US" altLang="en-US" sz="4000">
              <a:latin typeface=".VnTime" panose="020B7200000000000000" pitchFamily="34" charset="0"/>
              <a:cs typeface="Times New Roman" panose="02020603050405020304" pitchFamily="18" charset="0"/>
            </a:endParaRPr>
          </a:p>
        </p:txBody>
      </p:sp>
      <p:pic>
        <p:nvPicPr>
          <p:cNvPr id="22531" name="图片 6">
            <a:extLst>
              <a:ext uri="{FF2B5EF4-FFF2-40B4-BE49-F238E27FC236}">
                <a16:creationId xmlns:a16="http://schemas.microsoft.com/office/drawing/2014/main" id="{EF6F23D7-756B-8351-EF9C-05819C265D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3" t="67764"/>
          <a:stretch>
            <a:fillRect/>
          </a:stretch>
        </p:blipFill>
        <p:spPr bwMode="auto">
          <a:xfrm>
            <a:off x="6442075" y="14288"/>
            <a:ext cx="4622800" cy="199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3" descr="Hình ảnh Bãi Cỏ , Cỏ, Bàn Chải Lót, Clip Mùa Xuân miễn phí tải tập tin PNG  PSDComment và Vector">
            <a:extLst>
              <a:ext uri="{FF2B5EF4-FFF2-40B4-BE49-F238E27FC236}">
                <a16:creationId xmlns:a16="http://schemas.microsoft.com/office/drawing/2014/main" id="{6E1A67D1-D786-31F0-0634-8F5DAD417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995" b="16823"/>
          <a:stretch>
            <a:fillRect/>
          </a:stretch>
        </p:blipFill>
        <p:spPr bwMode="auto">
          <a:xfrm>
            <a:off x="0" y="2359025"/>
            <a:ext cx="11064875" cy="4522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6_Default Design">
  <a:themeElements>
    <a:clrScheme name="6_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6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6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6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6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9_Default Design">
  <a:themeElements>
    <a:clrScheme name="9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9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9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9_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9_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13_Office Them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997</TotalTime>
  <Words>471</Words>
  <Application>Microsoft Office PowerPoint</Application>
  <PresentationFormat>Custom</PresentationFormat>
  <Paragraphs>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.VnTime</vt:lpstr>
      <vt:lpstr>Arial</vt:lpstr>
      <vt:lpstr>Calibri</vt:lpstr>
      <vt:lpstr>HP001 4 hàng</vt:lpstr>
      <vt:lpstr>Times New Roman</vt:lpstr>
      <vt:lpstr>6_Default Design</vt:lpstr>
      <vt:lpstr>9_Default Design</vt:lpstr>
      <vt:lpstr>13_Office Theme</vt:lpstr>
      <vt:lpstr>PowerPoint Presentation</vt:lpstr>
      <vt:lpstr>PowerPoint Presentation</vt:lpstr>
      <vt:lpstr>PowerPoint Presentation</vt:lpstr>
      <vt:lpstr>Những cây nào thường được trồng trong chậu?</vt:lpstr>
      <vt:lpstr>PowerPoint Presentation</vt:lpstr>
      <vt:lpstr>PowerPoint Presentation</vt:lpstr>
      <vt:lpstr>Quy trình trồng cây trong chậu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http://viet4room.com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Manh Cuong</dc:creator>
  <cp:lastModifiedBy>Windows User</cp:lastModifiedBy>
  <cp:revision>141</cp:revision>
  <dcterms:created xsi:type="dcterms:W3CDTF">2014-10-28T04:50:06Z</dcterms:created>
  <dcterms:modified xsi:type="dcterms:W3CDTF">2023-02-17T09:10:33Z</dcterms:modified>
</cp:coreProperties>
</file>