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34" r:id="rId2"/>
    <p:sldId id="416" r:id="rId3"/>
    <p:sldId id="454" r:id="rId4"/>
    <p:sldId id="379" r:id="rId5"/>
    <p:sldId id="455" r:id="rId6"/>
    <p:sldId id="456" r:id="rId7"/>
    <p:sldId id="457" r:id="rId8"/>
    <p:sldId id="460" r:id="rId9"/>
    <p:sldId id="453" r:id="rId10"/>
    <p:sldId id="333" r:id="rId11"/>
    <p:sldId id="471" r:id="rId12"/>
    <p:sldId id="458" r:id="rId13"/>
    <p:sldId id="459" r:id="rId14"/>
    <p:sldId id="461" r:id="rId15"/>
    <p:sldId id="434" r:id="rId16"/>
    <p:sldId id="463" r:id="rId17"/>
    <p:sldId id="419" r:id="rId18"/>
    <p:sldId id="424" r:id="rId19"/>
    <p:sldId id="465" r:id="rId20"/>
    <p:sldId id="469" r:id="rId21"/>
    <p:sldId id="422" r:id="rId22"/>
    <p:sldId id="420" r:id="rId23"/>
    <p:sldId id="423" r:id="rId24"/>
    <p:sldId id="470" r:id="rId25"/>
    <p:sldId id="425" r:id="rId26"/>
    <p:sldId id="426" r:id="rId27"/>
    <p:sldId id="427" r:id="rId28"/>
    <p:sldId id="466" r:id="rId29"/>
    <p:sldId id="467" r:id="rId30"/>
    <p:sldId id="429" r:id="rId31"/>
    <p:sldId id="433" r:id="rId32"/>
  </p:sldIdLst>
  <p:sldSz cx="9144000" cy="5145088"/>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UVN Binh Duong" pitchFamily="2" charset="0"/>
      <p:regular r:id="rId40"/>
    </p:embeddedFont>
    <p:embeddedFont>
      <p:font typeface="UVN Thay Giao Nang" panose="02090805050506020203" pitchFamily="18" charset="0"/>
      <p:regular r:id="rId41"/>
      <p:italic r:id="rId42"/>
    </p:embeddedFont>
    <p:embeddedFont>
      <p:font typeface="UVN Van Chuong Nang" panose="00000400000000000000" pitchFamily="2" charset="0"/>
      <p:regular r:id="rId43"/>
    </p:embeddedFont>
  </p:embeddedFontLst>
  <p:custDataLst>
    <p:tags r:id="rId44"/>
  </p:custDataLst>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3E3"/>
    <a:srgbClr val="E71F19"/>
    <a:srgbClr val="E24172"/>
    <a:srgbClr val="62AB71"/>
    <a:srgbClr val="81BC8B"/>
    <a:srgbClr val="EAD88A"/>
    <a:srgbClr val="C59E28"/>
    <a:srgbClr val="E9CC57"/>
    <a:srgbClr val="EA9CBF"/>
    <a:srgbClr val="117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0" d="100"/>
          <a:sy n="80" d="100"/>
        </p:scale>
        <p:origin x="882" y="8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F4C1A-99EE-491F-A4EE-D78D4CA66620}" type="datetimeFigureOut">
              <a:rPr lang="zh-CN" altLang="en-US" smtClean="0"/>
              <a:t>2023/2/5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54530-C16A-4B22-8B39-4DA203C271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400300" algn="l" defTabSz="685165" rtl="0" eaLnBrk="1" latinLnBrk="0" hangingPunct="1">
      <a:defRPr sz="900" kern="1200">
        <a:solidFill>
          <a:schemeClr val="tx1"/>
        </a:solidFill>
        <a:latin typeface="+mn-lt"/>
        <a:ea typeface="+mn-ea"/>
        <a:cs typeface="+mn-cs"/>
      </a:defRPr>
    </a:lvl8pPr>
    <a:lvl9pPr marL="2743200"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a:t>
            </a:fld>
            <a:endParaRPr lang="zh-CN" altLang="en-US"/>
          </a:p>
        </p:txBody>
      </p:sp>
    </p:spTree>
    <p:extLst>
      <p:ext uri="{BB962C8B-B14F-4D97-AF65-F5344CB8AC3E}">
        <p14:creationId xmlns:p14="http://schemas.microsoft.com/office/powerpoint/2010/main" val="121556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10</a:t>
            </a:fld>
            <a:endParaRPr lang="zh-CN" altLang="en-US"/>
          </a:p>
        </p:txBody>
      </p:sp>
    </p:spTree>
    <p:extLst>
      <p:ext uri="{BB962C8B-B14F-4D97-AF65-F5344CB8AC3E}">
        <p14:creationId xmlns:p14="http://schemas.microsoft.com/office/powerpoint/2010/main" val="396852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11</a:t>
            </a:fld>
            <a:endParaRPr lang="zh-CN" altLang="en-US"/>
          </a:p>
        </p:txBody>
      </p:sp>
    </p:spTree>
    <p:extLst>
      <p:ext uri="{BB962C8B-B14F-4D97-AF65-F5344CB8AC3E}">
        <p14:creationId xmlns:p14="http://schemas.microsoft.com/office/powerpoint/2010/main" val="223196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12</a:t>
            </a:fld>
            <a:endParaRPr lang="zh-CN" altLang="en-US"/>
          </a:p>
        </p:txBody>
      </p:sp>
    </p:spTree>
    <p:extLst>
      <p:ext uri="{BB962C8B-B14F-4D97-AF65-F5344CB8AC3E}">
        <p14:creationId xmlns:p14="http://schemas.microsoft.com/office/powerpoint/2010/main" val="388649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13</a:t>
            </a:fld>
            <a:endParaRPr lang="zh-CN" altLang="en-US"/>
          </a:p>
        </p:txBody>
      </p:sp>
    </p:spTree>
    <p:extLst>
      <p:ext uri="{BB962C8B-B14F-4D97-AF65-F5344CB8AC3E}">
        <p14:creationId xmlns:p14="http://schemas.microsoft.com/office/powerpoint/2010/main" val="37327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33B1FEA-CC9F-4741-9E72-6DEBC4A85B16}" type="slidenum">
              <a:rPr lang="zh-CN" altLang="en-US" smtClean="0"/>
              <a:pPr fontAlgn="base">
                <a:spcBef>
                  <a:spcPct val="0"/>
                </a:spcBef>
                <a:spcAft>
                  <a:spcPct val="0"/>
                </a:spcAft>
              </a:pPr>
              <a:t>14</a:t>
            </a:fld>
            <a:endParaRPr lang="zh-CN" altLang="en-US"/>
          </a:p>
        </p:txBody>
      </p:sp>
    </p:spTree>
    <p:extLst>
      <p:ext uri="{BB962C8B-B14F-4D97-AF65-F5344CB8AC3E}">
        <p14:creationId xmlns:p14="http://schemas.microsoft.com/office/powerpoint/2010/main" val="3890617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15</a:t>
            </a:fld>
            <a:endParaRPr lang="zh-CN" altLang="en-US"/>
          </a:p>
        </p:txBody>
      </p:sp>
    </p:spTree>
    <p:extLst>
      <p:ext uri="{BB962C8B-B14F-4D97-AF65-F5344CB8AC3E}">
        <p14:creationId xmlns:p14="http://schemas.microsoft.com/office/powerpoint/2010/main" val="300676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16</a:t>
            </a:fld>
            <a:endParaRPr lang="zh-CN" altLang="en-US"/>
          </a:p>
        </p:txBody>
      </p:sp>
    </p:spTree>
    <p:extLst>
      <p:ext uri="{BB962C8B-B14F-4D97-AF65-F5344CB8AC3E}">
        <p14:creationId xmlns:p14="http://schemas.microsoft.com/office/powerpoint/2010/main" val="2872654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17</a:t>
            </a:fld>
            <a:endParaRPr lang="zh-CN" altLang="en-US"/>
          </a:p>
        </p:txBody>
      </p:sp>
    </p:spTree>
    <p:extLst>
      <p:ext uri="{BB962C8B-B14F-4D97-AF65-F5344CB8AC3E}">
        <p14:creationId xmlns:p14="http://schemas.microsoft.com/office/powerpoint/2010/main" val="384366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18</a:t>
            </a:fld>
            <a:endParaRPr lang="zh-CN" altLang="en-US"/>
          </a:p>
        </p:txBody>
      </p:sp>
    </p:spTree>
    <p:extLst>
      <p:ext uri="{BB962C8B-B14F-4D97-AF65-F5344CB8AC3E}">
        <p14:creationId xmlns:p14="http://schemas.microsoft.com/office/powerpoint/2010/main" val="298752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19</a:t>
            </a:fld>
            <a:endParaRPr lang="zh-CN" altLang="en-US"/>
          </a:p>
        </p:txBody>
      </p:sp>
    </p:spTree>
    <p:extLst>
      <p:ext uri="{BB962C8B-B14F-4D97-AF65-F5344CB8AC3E}">
        <p14:creationId xmlns:p14="http://schemas.microsoft.com/office/powerpoint/2010/main" val="162004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a:t>
            </a:fld>
            <a:endParaRPr lang="zh-CN" altLang="en-US"/>
          </a:p>
        </p:txBody>
      </p:sp>
    </p:spTree>
    <p:extLst>
      <p:ext uri="{BB962C8B-B14F-4D97-AF65-F5344CB8AC3E}">
        <p14:creationId xmlns:p14="http://schemas.microsoft.com/office/powerpoint/2010/main" val="1528054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21</a:t>
            </a:fld>
            <a:endParaRPr lang="zh-CN" altLang="en-US"/>
          </a:p>
        </p:txBody>
      </p:sp>
    </p:spTree>
    <p:extLst>
      <p:ext uri="{BB962C8B-B14F-4D97-AF65-F5344CB8AC3E}">
        <p14:creationId xmlns:p14="http://schemas.microsoft.com/office/powerpoint/2010/main" val="430300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22</a:t>
            </a:fld>
            <a:endParaRPr lang="zh-CN" altLang="en-US"/>
          </a:p>
        </p:txBody>
      </p:sp>
    </p:spTree>
    <p:extLst>
      <p:ext uri="{BB962C8B-B14F-4D97-AF65-F5344CB8AC3E}">
        <p14:creationId xmlns:p14="http://schemas.microsoft.com/office/powerpoint/2010/main" val="4107391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23</a:t>
            </a:fld>
            <a:endParaRPr lang="zh-CN" altLang="en-US"/>
          </a:p>
        </p:txBody>
      </p:sp>
    </p:spTree>
    <p:extLst>
      <p:ext uri="{BB962C8B-B14F-4D97-AF65-F5344CB8AC3E}">
        <p14:creationId xmlns:p14="http://schemas.microsoft.com/office/powerpoint/2010/main" val="284752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25</a:t>
            </a:fld>
            <a:endParaRPr lang="zh-CN" altLang="en-US"/>
          </a:p>
        </p:txBody>
      </p:sp>
    </p:spTree>
    <p:extLst>
      <p:ext uri="{BB962C8B-B14F-4D97-AF65-F5344CB8AC3E}">
        <p14:creationId xmlns:p14="http://schemas.microsoft.com/office/powerpoint/2010/main" val="93077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26</a:t>
            </a:fld>
            <a:endParaRPr lang="zh-CN" altLang="en-US"/>
          </a:p>
        </p:txBody>
      </p:sp>
    </p:spTree>
    <p:extLst>
      <p:ext uri="{BB962C8B-B14F-4D97-AF65-F5344CB8AC3E}">
        <p14:creationId xmlns:p14="http://schemas.microsoft.com/office/powerpoint/2010/main" val="394412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27</a:t>
            </a:fld>
            <a:endParaRPr lang="zh-CN" altLang="en-US"/>
          </a:p>
        </p:txBody>
      </p:sp>
    </p:spTree>
    <p:extLst>
      <p:ext uri="{BB962C8B-B14F-4D97-AF65-F5344CB8AC3E}">
        <p14:creationId xmlns:p14="http://schemas.microsoft.com/office/powerpoint/2010/main" val="2551500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28</a:t>
            </a:fld>
            <a:endParaRPr lang="zh-CN" altLang="en-US"/>
          </a:p>
        </p:txBody>
      </p:sp>
    </p:spTree>
    <p:extLst>
      <p:ext uri="{BB962C8B-B14F-4D97-AF65-F5344CB8AC3E}">
        <p14:creationId xmlns:p14="http://schemas.microsoft.com/office/powerpoint/2010/main" val="200335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29</a:t>
            </a:fld>
            <a:endParaRPr lang="zh-CN" altLang="en-US"/>
          </a:p>
        </p:txBody>
      </p:sp>
    </p:spTree>
    <p:extLst>
      <p:ext uri="{BB962C8B-B14F-4D97-AF65-F5344CB8AC3E}">
        <p14:creationId xmlns:p14="http://schemas.microsoft.com/office/powerpoint/2010/main" val="436677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30</a:t>
            </a:fld>
            <a:endParaRPr lang="zh-CN" altLang="en-US"/>
          </a:p>
        </p:txBody>
      </p:sp>
    </p:spTree>
    <p:extLst>
      <p:ext uri="{BB962C8B-B14F-4D97-AF65-F5344CB8AC3E}">
        <p14:creationId xmlns:p14="http://schemas.microsoft.com/office/powerpoint/2010/main" val="1497352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31</a:t>
            </a:fld>
            <a:endParaRPr lang="zh-CN" altLang="en-US"/>
          </a:p>
        </p:txBody>
      </p:sp>
    </p:spTree>
    <p:extLst>
      <p:ext uri="{BB962C8B-B14F-4D97-AF65-F5344CB8AC3E}">
        <p14:creationId xmlns:p14="http://schemas.microsoft.com/office/powerpoint/2010/main" val="413108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a:t>
            </a:fld>
            <a:endParaRPr lang="zh-CN" altLang="en-US"/>
          </a:p>
        </p:txBody>
      </p:sp>
    </p:spTree>
    <p:extLst>
      <p:ext uri="{BB962C8B-B14F-4D97-AF65-F5344CB8AC3E}">
        <p14:creationId xmlns:p14="http://schemas.microsoft.com/office/powerpoint/2010/main" val="81356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vô cái loa -</a:t>
            </a:r>
            <a:r>
              <a:rPr lang="en-US" altLang="zh-CN">
                <a:sym typeface="Wingdings" panose="05000000000000000000" pitchFamily="2" charset="2"/>
              </a:rPr>
              <a:t> phát ra âm thanh</a:t>
            </a:r>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4</a:t>
            </a:fld>
            <a:endParaRPr lang="zh-CN" altLang="en-US"/>
          </a:p>
        </p:txBody>
      </p:sp>
    </p:spTree>
    <p:extLst>
      <p:ext uri="{BB962C8B-B14F-4D97-AF65-F5344CB8AC3E}">
        <p14:creationId xmlns:p14="http://schemas.microsoft.com/office/powerpoint/2010/main" val="135153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a:t>Bấm vô cái loa -</a:t>
            </a:r>
            <a:r>
              <a:rPr lang="en-US" altLang="zh-CN">
                <a:sym typeface="Wingdings" panose="05000000000000000000" pitchFamily="2" charset="2"/>
              </a:rPr>
              <a:t> phát ra âm thanh</a:t>
            </a:r>
            <a:endParaRPr lang="zh-CN" altLang="en-US"/>
          </a:p>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5</a:t>
            </a:fld>
            <a:endParaRPr lang="zh-CN" altLang="en-US"/>
          </a:p>
        </p:txBody>
      </p:sp>
    </p:spTree>
    <p:extLst>
      <p:ext uri="{BB962C8B-B14F-4D97-AF65-F5344CB8AC3E}">
        <p14:creationId xmlns:p14="http://schemas.microsoft.com/office/powerpoint/2010/main" val="214074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a:t>Bấm vô cái loa -</a:t>
            </a:r>
            <a:r>
              <a:rPr lang="en-US" altLang="zh-CN">
                <a:sym typeface="Wingdings" panose="05000000000000000000" pitchFamily="2" charset="2"/>
              </a:rPr>
              <a:t> phát ra âm thanh</a:t>
            </a:r>
            <a:endParaRPr lang="zh-CN" altLang="en-US"/>
          </a:p>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6</a:t>
            </a:fld>
            <a:endParaRPr lang="zh-CN" altLang="en-US"/>
          </a:p>
        </p:txBody>
      </p:sp>
    </p:spTree>
    <p:extLst>
      <p:ext uri="{BB962C8B-B14F-4D97-AF65-F5344CB8AC3E}">
        <p14:creationId xmlns:p14="http://schemas.microsoft.com/office/powerpoint/2010/main" val="280025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a:t>Bấm vô cái loa -</a:t>
            </a:r>
            <a:r>
              <a:rPr lang="en-US" altLang="zh-CN">
                <a:sym typeface="Wingdings" panose="05000000000000000000" pitchFamily="2" charset="2"/>
              </a:rPr>
              <a:t> phát ra âm thanh</a:t>
            </a:r>
            <a:endParaRPr lang="zh-CN" altLang="en-US"/>
          </a:p>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7</a:t>
            </a:fld>
            <a:endParaRPr lang="zh-CN" altLang="en-US"/>
          </a:p>
        </p:txBody>
      </p:sp>
    </p:spTree>
    <p:extLst>
      <p:ext uri="{BB962C8B-B14F-4D97-AF65-F5344CB8AC3E}">
        <p14:creationId xmlns:p14="http://schemas.microsoft.com/office/powerpoint/2010/main" val="151690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8</a:t>
            </a:fld>
            <a:endParaRPr lang="zh-CN" altLang="en-US"/>
          </a:p>
        </p:txBody>
      </p:sp>
    </p:spTree>
    <p:extLst>
      <p:ext uri="{BB962C8B-B14F-4D97-AF65-F5344CB8AC3E}">
        <p14:creationId xmlns:p14="http://schemas.microsoft.com/office/powerpoint/2010/main" val="16701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9</a:t>
            </a:fld>
            <a:endParaRPr lang="zh-CN" altLang="en-US"/>
          </a:p>
        </p:txBody>
      </p:sp>
    </p:spTree>
    <p:extLst>
      <p:ext uri="{BB962C8B-B14F-4D97-AF65-F5344CB8AC3E}">
        <p14:creationId xmlns:p14="http://schemas.microsoft.com/office/powerpoint/2010/main" val="349616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2363"/>
            <a:ext cx="6858000" cy="1242205"/>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642"/>
            <a:ext cx="7886700" cy="326451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928"/>
            <a:ext cx="5800725" cy="43602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642"/>
            <a:ext cx="78867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3160"/>
            <a:ext cx="788670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1261"/>
            <a:ext cx="3868340"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9386"/>
            <a:ext cx="3868340"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1261"/>
            <a:ext cx="3887391"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9386"/>
            <a:ext cx="3887391"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8" name="Footer Placeholder 7"/>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4" name="Footer Placeholder 3"/>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3" name="Footer Placeholder 2"/>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798"/>
            <a:ext cx="4629150"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2023/2/5</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9525" y="0"/>
            <a:ext cx="9153525" cy="5143501"/>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9525" y="1029089"/>
            <a:ext cx="6085341" cy="4114412"/>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27098" y="4219575"/>
            <a:ext cx="4616902" cy="1060955"/>
          </a:xfrm>
          <a:prstGeom prst="rect">
            <a:avLst/>
          </a:prstGeom>
        </p:spPr>
      </p:pic>
      <p:sp>
        <p:nvSpPr>
          <p:cNvPr id="3" name="Rectangle 2"/>
          <p:cNvSpPr/>
          <p:nvPr userDrawn="1"/>
        </p:nvSpPr>
        <p:spPr>
          <a:xfrm>
            <a:off x="0" y="0"/>
            <a:ext cx="569387" cy="400110"/>
          </a:xfrm>
          <a:prstGeom prst="rect">
            <a:avLst/>
          </a:prstGeom>
          <a:noFill/>
        </p:spPr>
        <p:txBody>
          <a:bodyPr wrap="none" lIns="91440" tIns="45720" rIns="91440" bIns="45720">
            <a:spAutoFit/>
          </a:bodyPr>
          <a:lstStyle/>
          <a:p>
            <a:pPr algn="ctr"/>
            <a:r>
              <a:rPr lang="en-US" sz="2000" b="0" cap="none" spc="0" dirty="0">
                <a:ln w="0"/>
                <a:solidFill>
                  <a:srgbClr val="71C3E3"/>
                </a:solidFill>
                <a:effectLst>
                  <a:outerShdw blurRad="38100" dist="19050" dir="2700000" algn="tl" rotWithShape="0">
                    <a:schemeClr val="dk1">
                      <a:alpha val="40000"/>
                    </a:schemeClr>
                  </a:outerShdw>
                </a:effectLst>
                <a:latin typeface="UTM Gloria" panose="02040603050506020204" pitchFamily="18" charset="0"/>
              </a:rPr>
              <a:t>KTUTS</a:t>
            </a:r>
          </a:p>
        </p:txBody>
      </p:sp>
      <p:sp>
        <p:nvSpPr>
          <p:cNvPr id="8" name="Rectangle 7"/>
          <p:cNvSpPr/>
          <p:nvPr userDrawn="1"/>
        </p:nvSpPr>
        <p:spPr>
          <a:xfrm>
            <a:off x="8527368" y="4811906"/>
            <a:ext cx="569387" cy="400110"/>
          </a:xfrm>
          <a:prstGeom prst="rect">
            <a:avLst/>
          </a:prstGeom>
          <a:noFill/>
        </p:spPr>
        <p:txBody>
          <a:bodyPr wrap="none" lIns="91440" tIns="45720" rIns="91440" bIns="45720">
            <a:spAutoFit/>
          </a:bodyPr>
          <a:lstStyle/>
          <a:p>
            <a:pPr algn="ctr"/>
            <a:r>
              <a:rPr lang="en-US" sz="2000" b="0" cap="none" spc="0" dirty="0">
                <a:ln w="0"/>
                <a:solidFill>
                  <a:schemeClr val="accent6">
                    <a:lumMod val="50000"/>
                  </a:schemeClr>
                </a:solidFill>
                <a:effectLst>
                  <a:outerShdw blurRad="38100" dist="19050" dir="2700000" algn="tl" rotWithShape="0">
                    <a:schemeClr val="dk1">
                      <a:alpha val="40000"/>
                    </a:schemeClr>
                  </a:outerShdw>
                </a:effectLst>
                <a:latin typeface="UTM Gloria" panose="02040603050506020204" pitchFamily="18" charset="0"/>
              </a:rPr>
              <a:t>KTUTS</a:t>
            </a:r>
          </a:p>
        </p:txBody>
      </p:sp>
      <p:pic>
        <p:nvPicPr>
          <p:cNvPr id="12" name="Picture 11" descr="A picture containing diagram&#10;&#10;Description automatically generated">
            <a:extLst>
              <a:ext uri="{FF2B5EF4-FFF2-40B4-BE49-F238E27FC236}">
                <a16:creationId xmlns:a16="http://schemas.microsoft.com/office/drawing/2014/main" id="{4BF59BAD-70D0-4BAF-8556-5839A0F3563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65DE278-8981-486E-9E9B-0AC308F74D3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E2AAA560-1593-45C9-83A0-CFEF00A9D61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B51EE31-09C2-44A9-B706-AD4FDB78231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6" name="TextBox 15">
            <a:extLst>
              <a:ext uri="{FF2B5EF4-FFF2-40B4-BE49-F238E27FC236}">
                <a16:creationId xmlns:a16="http://schemas.microsoft.com/office/drawing/2014/main" id="{0411151C-BF72-4BA3-A14D-9F8FCFE7E520}"/>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36546297-6574-408A-B6A2-0AEA9767AB6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6.wdp"/><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microsoft.com/office/2007/relationships/hdphoto" Target="../media/hdphoto6.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17.png"/><Relationship Id="rId10" Type="http://schemas.openxmlformats.org/officeDocument/2006/relationships/image" Target="../media/image32.png"/><Relationship Id="rId4" Type="http://schemas.openxmlformats.org/officeDocument/2006/relationships/notesSlide" Target="../notesSlides/notesSlide13.xml"/><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image" Target="../media/image33.png"/><Relationship Id="rId4" Type="http://schemas.openxmlformats.org/officeDocument/2006/relationships/tags" Target="../tags/tag13.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5.xml"/><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6.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6.wdp"/><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9.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emf"/><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21.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3" Type="http://schemas.openxmlformats.org/officeDocument/2006/relationships/audio" Target="../media/media2.mp3"/><Relationship Id="rId7" Type="http://schemas.openxmlformats.org/officeDocument/2006/relationships/image" Target="../media/image24.png"/><Relationship Id="rId12" Type="http://schemas.openxmlformats.org/officeDocument/2006/relationships/image" Target="../media/image10.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notesSlide" Target="../notesSlides/notesSlide4.xml"/><Relationship Id="rId15" Type="http://schemas.openxmlformats.org/officeDocument/2006/relationships/image" Target="../media/image21.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png"/><Relationship Id="rId3" Type="http://schemas.openxmlformats.org/officeDocument/2006/relationships/audio" Target="../media/media3.mp3"/><Relationship Id="rId7" Type="http://schemas.openxmlformats.org/officeDocument/2006/relationships/image" Target="../media/image7.png"/><Relationship Id="rId12" Type="http://schemas.microsoft.com/office/2007/relationships/hdphoto" Target="../media/hdphoto2.wdp"/><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notesSlide" Target="../notesSlides/notesSlide5.xml"/><Relationship Id="rId1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media4.mp3"/><Relationship Id="rId7" Type="http://schemas.openxmlformats.org/officeDocument/2006/relationships/image" Target="../media/image24.png"/><Relationship Id="rId12" Type="http://schemas.openxmlformats.org/officeDocument/2006/relationships/image" Target="../media/image10.png"/><Relationship Id="rId2" Type="http://schemas.microsoft.com/office/2007/relationships/media" Target="../media/media4.mp3"/><Relationship Id="rId1" Type="http://schemas.openxmlformats.org/officeDocument/2006/relationships/tags" Target="../tags/tag4.xml"/><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png"/><Relationship Id="rId3" Type="http://schemas.openxmlformats.org/officeDocument/2006/relationships/audio" Target="../media/media5.mp3"/><Relationship Id="rId7" Type="http://schemas.openxmlformats.org/officeDocument/2006/relationships/image" Target="../media/image17.png"/><Relationship Id="rId12" Type="http://schemas.openxmlformats.org/officeDocument/2006/relationships/image" Target="../media/image9.png"/><Relationship Id="rId2" Type="http://schemas.microsoft.com/office/2007/relationships/media" Target="../media/media5.mp3"/><Relationship Id="rId16" Type="http://schemas.openxmlformats.org/officeDocument/2006/relationships/image" Target="../media/image21.png"/><Relationship Id="rId1" Type="http://schemas.openxmlformats.org/officeDocument/2006/relationships/tags" Target="../tags/tag5.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notesSlide" Target="../notesSlides/notesSlide7.xml"/><Relationship Id="rId15" Type="http://schemas.microsoft.com/office/2007/relationships/hdphoto" Target="../media/hdphoto5.wdp"/><Relationship Id="rId10" Type="http://schemas.openxmlformats.org/officeDocument/2006/relationships/image" Target="../media/image7.png"/><Relationship Id="rId4" Type="http://schemas.openxmlformats.org/officeDocument/2006/relationships/slideLayout" Target="../slideLayouts/slideLayout2.xml"/><Relationship Id="rId9" Type="http://schemas.microsoft.com/office/2007/relationships/hdphoto" Target="../media/hdphoto2.wdp"/><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19822"/>
            <a:ext cx="6953601" cy="3043372"/>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500" y="598090"/>
            <a:ext cx="1261654" cy="672659"/>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3284" y="160793"/>
            <a:ext cx="897518" cy="47851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3980" y="293132"/>
            <a:ext cx="988966" cy="563711"/>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147" y="419120"/>
            <a:ext cx="1535870" cy="87544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0876" y="0"/>
            <a:ext cx="1713124" cy="1792379"/>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607882"/>
            <a:ext cx="9144000" cy="2537206"/>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1212082" y="767881"/>
            <a:ext cx="6356789" cy="1711431"/>
          </a:xfrm>
          <a:prstGeom prst="rect">
            <a:avLst/>
          </a:prstGeom>
          <a:noFill/>
          <a:ln w="19050">
            <a:noFill/>
            <a:prstDash val="dash"/>
          </a:ln>
        </p:spPr>
        <p:txBody>
          <a:bodyPr wrap="square" rtlCol="0">
            <a:spAutoFit/>
          </a:bodyPr>
          <a:lstStyle/>
          <a:p>
            <a:pPr algn="ctr">
              <a:lnSpc>
                <a:spcPct val="150000"/>
              </a:lnSpc>
            </a:pPr>
            <a:r>
              <a:rPr lang="en-US" altLang="zh-CN" sz="8000" b="1" dirty="0">
                <a:solidFill>
                  <a:schemeClr val="accent4">
                    <a:lumMod val="20000"/>
                    <a:lumOff val="80000"/>
                  </a:scheme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8000" b="1" dirty="0">
              <a:solidFill>
                <a:schemeClr val="accent4">
                  <a:lumMod val="20000"/>
                  <a:lumOff val="80000"/>
                </a:scheme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125979" y="2829134"/>
            <a:ext cx="3063859" cy="1888526"/>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3653" y="656818"/>
            <a:ext cx="877145" cy="793275"/>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986624" y="2286406"/>
            <a:ext cx="1063852" cy="828313"/>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1117649" y="784852"/>
            <a:ext cx="6356789" cy="1711431"/>
          </a:xfrm>
          <a:prstGeom prst="rect">
            <a:avLst/>
          </a:prstGeom>
          <a:noFill/>
          <a:ln w="19050">
            <a:noFill/>
            <a:prstDash val="dash"/>
          </a:ln>
        </p:spPr>
        <p:txBody>
          <a:bodyPr wrap="square" rtlCol="0">
            <a:spAutoFit/>
          </a:bodyPr>
          <a:lstStyle/>
          <a:p>
            <a:pPr algn="ctr">
              <a:lnSpc>
                <a:spcPct val="150000"/>
              </a:lnSpc>
            </a:pPr>
            <a:r>
              <a:rPr lang="en-US" altLang="zh-CN" sz="8000" b="1" dirty="0">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8000" b="1" dirty="0">
              <a:solidFill>
                <a:srgbClr val="E24172"/>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94357" y="3920479"/>
            <a:ext cx="3721044" cy="1170888"/>
          </a:xfrm>
          <a:prstGeom prst="rect">
            <a:avLst/>
          </a:prstGeom>
        </p:spPr>
      </p:pic>
      <p:sp>
        <p:nvSpPr>
          <p:cNvPr id="17" name="Rectangle 16">
            <a:extLst>
              <a:ext uri="{FF2B5EF4-FFF2-40B4-BE49-F238E27FC236}">
                <a16:creationId xmlns:a16="http://schemas.microsoft.com/office/drawing/2014/main" id="{2E8A409D-B0E0-4729-8F58-5A0048EABB9E}"/>
              </a:ext>
            </a:extLst>
          </p:cNvPr>
          <p:cNvSpPr/>
          <p:nvPr/>
        </p:nvSpPr>
        <p:spPr>
          <a:xfrm>
            <a:off x="0" y="0"/>
            <a:ext cx="569387" cy="400110"/>
          </a:xfrm>
          <a:prstGeom prst="rect">
            <a:avLst/>
          </a:prstGeom>
          <a:noFill/>
        </p:spPr>
        <p:txBody>
          <a:bodyPr wrap="none" lIns="91440" tIns="45720" rIns="91440" bIns="45720">
            <a:spAutoFit/>
          </a:bodyPr>
          <a:lstStyle/>
          <a:p>
            <a:pPr algn="ctr"/>
            <a:r>
              <a:rPr lang="en-US" sz="2000" b="0" cap="none" spc="0" dirty="0">
                <a:ln w="0"/>
                <a:solidFill>
                  <a:srgbClr val="71C3E3"/>
                </a:solidFill>
                <a:effectLst>
                  <a:outerShdw blurRad="38100" dist="19050" dir="2700000" algn="tl" rotWithShape="0">
                    <a:schemeClr val="dk1">
                      <a:alpha val="40000"/>
                    </a:schemeClr>
                  </a:outerShdw>
                </a:effectLst>
                <a:latin typeface="UTM Glori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2" presetClass="entr" presetSubtype="2"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1+#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par>
                                <p:cTn id="52" presetID="12" presetClass="entr" presetSubtype="2"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3000"/>
                                        <p:tgtEl>
                                          <p:spTgt spid="15"/>
                                        </p:tgtEl>
                                        <p:attrNameLst>
                                          <p:attrName>ppt_x</p:attrName>
                                        </p:attrNameLst>
                                      </p:cBhvr>
                                      <p:tavLst>
                                        <p:tav tm="0">
                                          <p:val>
                                            <p:strVal val="#ppt_x+#ppt_w*1.125000"/>
                                          </p:val>
                                        </p:tav>
                                        <p:tav tm="100000">
                                          <p:val>
                                            <p:strVal val="#ppt_x"/>
                                          </p:val>
                                        </p:tav>
                                      </p:tavLst>
                                    </p:anim>
                                    <p:animEffect transition="in" filter="wipe(left)">
                                      <p:cBhvr>
                                        <p:cTn id="55" dur="3000"/>
                                        <p:tgtEl>
                                          <p:spTgt spid="15"/>
                                        </p:tgtEl>
                                      </p:cBhvr>
                                    </p:animEffect>
                                  </p:childTnLst>
                                </p:cTn>
                              </p:par>
                              <p:par>
                                <p:cTn id="56" presetID="16" presetClass="entr" presetSubtype="21" fill="hold" grpId="0" nodeType="withEffect">
                                  <p:stCondLst>
                                    <p:cond delay="500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1000"/>
                                        <p:tgtEl>
                                          <p:spTgt spid="39"/>
                                        </p:tgtEl>
                                      </p:cBhvr>
                                    </p:animEffect>
                                  </p:childTnLst>
                                </p:cTn>
                              </p:par>
                              <p:par>
                                <p:cTn id="59" presetID="16" presetClass="entr" presetSubtype="21" fill="hold" grpId="0" nodeType="withEffect">
                                  <p:stCondLst>
                                    <p:cond delay="500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sp>
        <p:nvSpPr>
          <p:cNvPr id="6" name="TextBox 50"/>
          <p:cNvSpPr txBox="1"/>
          <p:nvPr/>
        </p:nvSpPr>
        <p:spPr>
          <a:xfrm>
            <a:off x="1608083" y="187916"/>
            <a:ext cx="5255172" cy="707886"/>
          </a:xfrm>
          <a:prstGeom prst="rect">
            <a:avLst/>
          </a:prstGeom>
          <a:noFill/>
        </p:spPr>
        <p:txBody>
          <a:bodyPr wrap="square" rtlCol="0">
            <a:spAutoFit/>
          </a:bodyPr>
          <a:lstStyle/>
          <a:p>
            <a:pPr algn="ctr" defTabSz="513715" fontAlgn="base">
              <a:spcBef>
                <a:spcPct val="0"/>
              </a:spcBef>
              <a:spcAft>
                <a:spcPct val="0"/>
              </a:spcAft>
              <a:defRPr/>
            </a:pPr>
            <a:r>
              <a:rPr lang="en-US" altLang="zh-CN" sz="4000" b="1" dirty="0" err="1">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rPr>
              <a:t>Yêu</a:t>
            </a:r>
            <a:r>
              <a:rPr lang="en-US" altLang="zh-CN" sz="4000" b="1" dirty="0">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rPr>
              <a:t> </a:t>
            </a:r>
            <a:r>
              <a:rPr lang="en-US" altLang="zh-CN" sz="4000" b="1" dirty="0" err="1">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rPr>
              <a:t>cầu</a:t>
            </a:r>
            <a:r>
              <a:rPr lang="en-US" altLang="zh-CN" sz="4000" b="1" dirty="0">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rPr>
              <a:t> </a:t>
            </a:r>
            <a:r>
              <a:rPr lang="en-US" altLang="zh-CN" sz="4000" b="1" dirty="0" err="1">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rPr>
              <a:t>cần</a:t>
            </a:r>
            <a:r>
              <a:rPr lang="en-US" altLang="zh-CN" sz="4000" b="1" dirty="0">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rPr>
              <a:t> </a:t>
            </a:r>
            <a:r>
              <a:rPr lang="en-US" altLang="zh-CN" sz="4000" b="1" dirty="0" err="1">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rPr>
              <a:t>đạt</a:t>
            </a:r>
            <a:endParaRPr lang="zh-CN" altLang="en-US" sz="4000" b="1" dirty="0">
              <a:solidFill>
                <a:srgbClr val="002060"/>
              </a:solidFill>
              <a:effectLst>
                <a:outerShdw blurRad="38100" dist="38100" dir="2700000" algn="tl">
                  <a:srgbClr val="000000">
                    <a:alpha val="43137"/>
                  </a:srgbClr>
                </a:outerShdw>
              </a:effectLst>
              <a:latin typeface="UTM Avo" panose="02040603050506020204" pitchFamily="18" charset="0"/>
              <a:ea typeface="华康俪金黑W8(P)" panose="020B0800000000000000" pitchFamily="34" charset="-122"/>
            </a:endParaRPr>
          </a:p>
        </p:txBody>
      </p:sp>
      <p:sp>
        <p:nvSpPr>
          <p:cNvPr id="14" name="Rectangle 37"/>
          <p:cNvSpPr>
            <a:spLocks noChangeArrowheads="1"/>
          </p:cNvSpPr>
          <p:nvPr/>
        </p:nvSpPr>
        <p:spPr bwMode="auto">
          <a:xfrm>
            <a:off x="743168" y="1117528"/>
            <a:ext cx="7418066" cy="446088"/>
          </a:xfrm>
          <a:prstGeom prst="rect">
            <a:avLst/>
          </a:prstGeom>
          <a:solidFill>
            <a:srgbClr val="62AB71"/>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5" name="AutoShape 36"/>
          <p:cNvSpPr>
            <a:spLocks noChangeArrowheads="1"/>
          </p:cNvSpPr>
          <p:nvPr/>
        </p:nvSpPr>
        <p:spPr bwMode="auto">
          <a:xfrm>
            <a:off x="438368" y="1048663"/>
            <a:ext cx="609600" cy="609600"/>
          </a:xfrm>
          <a:prstGeom prst="diamond">
            <a:avLst/>
          </a:prstGeom>
          <a:solidFill>
            <a:srgbClr val="62AB71"/>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1</a:t>
            </a:r>
          </a:p>
        </p:txBody>
      </p:sp>
      <p:sp>
        <p:nvSpPr>
          <p:cNvPr id="16" name="Rectangle 38"/>
          <p:cNvSpPr>
            <a:spLocks noChangeArrowheads="1"/>
          </p:cNvSpPr>
          <p:nvPr/>
        </p:nvSpPr>
        <p:spPr bwMode="auto">
          <a:xfrm>
            <a:off x="743168" y="1819878"/>
            <a:ext cx="7418066" cy="446088"/>
          </a:xfrm>
          <a:prstGeom prst="rect">
            <a:avLst/>
          </a:prstGeom>
          <a:solidFill>
            <a:srgbClr val="E71F19"/>
          </a:solidFill>
          <a:ln>
            <a:noFill/>
          </a:ln>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7" name="AutoShape 39"/>
          <p:cNvSpPr>
            <a:spLocks noChangeArrowheads="1"/>
          </p:cNvSpPr>
          <p:nvPr/>
        </p:nvSpPr>
        <p:spPr bwMode="auto">
          <a:xfrm>
            <a:off x="438368" y="1732566"/>
            <a:ext cx="609600" cy="609600"/>
          </a:xfrm>
          <a:prstGeom prst="diamond">
            <a:avLst/>
          </a:prstGeom>
          <a:solidFill>
            <a:srgbClr val="E71F19"/>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2</a:t>
            </a:r>
          </a:p>
        </p:txBody>
      </p:sp>
      <p:sp>
        <p:nvSpPr>
          <p:cNvPr id="18" name="Rectangle 40"/>
          <p:cNvSpPr>
            <a:spLocks noChangeArrowheads="1"/>
          </p:cNvSpPr>
          <p:nvPr/>
        </p:nvSpPr>
        <p:spPr bwMode="auto">
          <a:xfrm>
            <a:off x="743168" y="2542856"/>
            <a:ext cx="7418066" cy="1085519"/>
          </a:xfrm>
          <a:prstGeom prst="rect">
            <a:avLst/>
          </a:prstGeom>
          <a:solidFill>
            <a:srgbClr val="71C3E3"/>
          </a:solidFill>
          <a:ln>
            <a:noFill/>
          </a:ln>
          <a:effectLst>
            <a:outerShdw blurRad="50800" dist="38100" dir="10800000" algn="r" rotWithShape="0">
              <a:prstClr val="black">
                <a:alpha val="40000"/>
              </a:prstClr>
            </a:outerShdw>
          </a:effectLst>
        </p:spPr>
        <p:txBody>
          <a:bodyPr wrap="none" anchor="ctr"/>
          <a:lstStyle/>
          <a:p>
            <a:endParaRPr lang="zh-CN" altLang="en-US">
              <a:latin typeface="华康俪金黑W8(P)" panose="020B0800000000000000" pitchFamily="34" charset="-122"/>
              <a:ea typeface="华康俪金黑W8(P)" panose="020B0800000000000000" pitchFamily="34" charset="-122"/>
            </a:endParaRPr>
          </a:p>
        </p:txBody>
      </p:sp>
      <p:sp>
        <p:nvSpPr>
          <p:cNvPr id="19" name="AutoShape 41"/>
          <p:cNvSpPr>
            <a:spLocks noChangeArrowheads="1"/>
          </p:cNvSpPr>
          <p:nvPr/>
        </p:nvSpPr>
        <p:spPr bwMode="auto">
          <a:xfrm>
            <a:off x="221870" y="2542855"/>
            <a:ext cx="1035430" cy="1064518"/>
          </a:xfrm>
          <a:prstGeom prst="diamond">
            <a:avLst/>
          </a:prstGeom>
          <a:solidFill>
            <a:srgbClr val="71C3E3"/>
          </a:solidFill>
          <a:ln w="25400" algn="ctr">
            <a:solidFill>
              <a:srgbClr val="FFFFFF"/>
            </a:solidFill>
            <a:miter lim="800000"/>
          </a:ln>
          <a:effectLst/>
        </p:spPr>
        <p:txBody>
          <a:bodyPr wrap="none" anchor="ctr"/>
          <a:lstStyle/>
          <a:p>
            <a:pPr algn="ctr" defTabSz="800100"/>
            <a:r>
              <a:rPr lang="en-US" altLang="zh-CN" sz="2800">
                <a:solidFill>
                  <a:srgbClr val="FFFFFF"/>
                </a:solidFill>
                <a:latin typeface="华康俪金黑W8(P)" panose="020B0800000000000000" pitchFamily="34" charset="-122"/>
                <a:ea typeface="华康俪金黑W8(P)" panose="020B0800000000000000" pitchFamily="34" charset="-122"/>
              </a:rPr>
              <a:t>3</a:t>
            </a:r>
          </a:p>
        </p:txBody>
      </p:sp>
      <p:sp>
        <p:nvSpPr>
          <p:cNvPr id="22" name="Rectangle 22"/>
          <p:cNvSpPr>
            <a:spLocks noChangeArrowheads="1"/>
          </p:cNvSpPr>
          <p:nvPr/>
        </p:nvSpPr>
        <p:spPr bwMode="auto">
          <a:xfrm>
            <a:off x="1294544" y="1048764"/>
            <a:ext cx="6580579"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20000"/>
              </a:lnSpc>
            </a:pP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Tìm</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hiểu</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về</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sự</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lan</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truyền</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rung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động</a:t>
            </a:r>
            <a:endParaRPr lang="zh-CN" altLang="en-US" sz="2800" b="0" dirty="0">
              <a:solidFill>
                <a:srgbClr val="FFFFFF"/>
              </a:solidFill>
              <a:latin typeface="Arial" panose="020B0604020202020204" pitchFamily="34" charset="0"/>
              <a:ea typeface="华康俪金黑W8(P)" panose="020B0800000000000000" pitchFamily="34" charset="-122"/>
              <a:cs typeface="Arial" panose="020B0604020202020204" pitchFamily="34" charset="0"/>
            </a:endParaRPr>
          </a:p>
        </p:txBody>
      </p:sp>
      <p:sp>
        <p:nvSpPr>
          <p:cNvPr id="23" name="Rectangle 22"/>
          <p:cNvSpPr>
            <a:spLocks noChangeArrowheads="1"/>
          </p:cNvSpPr>
          <p:nvPr/>
        </p:nvSpPr>
        <p:spPr bwMode="auto">
          <a:xfrm>
            <a:off x="1062778" y="1742391"/>
            <a:ext cx="7403255"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Âm</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thanh</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lan</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truyền</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qua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môi</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trường</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nào</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a:t>
            </a:r>
            <a:endParaRPr lang="zh-CN" altLang="en-US" sz="2800" b="0" dirty="0">
              <a:solidFill>
                <a:srgbClr val="FFFFFF"/>
              </a:solidFill>
              <a:latin typeface="Arial" panose="020B0604020202020204" pitchFamily="34" charset="0"/>
              <a:ea typeface="华康俪金黑W8(P)" panose="020B0800000000000000" pitchFamily="34" charset="-122"/>
              <a:cs typeface="Arial" panose="020B0604020202020204" pitchFamily="34" charset="0"/>
            </a:endParaRPr>
          </a:p>
        </p:txBody>
      </p:sp>
      <p:sp>
        <p:nvSpPr>
          <p:cNvPr id="24" name="Rectangle 22"/>
          <p:cNvSpPr>
            <a:spLocks noChangeArrowheads="1"/>
          </p:cNvSpPr>
          <p:nvPr/>
        </p:nvSpPr>
        <p:spPr bwMode="auto">
          <a:xfrm>
            <a:off x="1165989" y="2501914"/>
            <a:ext cx="6995245" cy="107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Âm</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thanh</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mạnh</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hơn</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hay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yếu</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đi</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khi</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xa</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nguồn</a:t>
            </a:r>
            <a:r>
              <a:rPr lang="en-US" altLang="zh-CN" sz="2800" dirty="0">
                <a:solidFill>
                  <a:srgbClr val="FFFFFF"/>
                </a:solidFill>
                <a:latin typeface="Arial" panose="020B0604020202020204" pitchFamily="34" charset="0"/>
                <a:ea typeface="华康俪金黑W8(P)" panose="020B0800000000000000" pitchFamily="34" charset="-122"/>
                <a:cs typeface="Arial" panose="020B0604020202020204" pitchFamily="34" charset="0"/>
              </a:rPr>
              <a:t> </a:t>
            </a:r>
            <a:r>
              <a:rPr lang="en-US" altLang="zh-CN" sz="2800" dirty="0" err="1">
                <a:solidFill>
                  <a:srgbClr val="FFFFFF"/>
                </a:solidFill>
                <a:latin typeface="Arial" panose="020B0604020202020204" pitchFamily="34" charset="0"/>
                <a:ea typeface="华康俪金黑W8(P)" panose="020B0800000000000000" pitchFamily="34" charset="-122"/>
                <a:cs typeface="Arial" panose="020B0604020202020204" pitchFamily="34" charset="0"/>
              </a:rPr>
              <a:t>âm</a:t>
            </a:r>
            <a:endParaRPr lang="zh-CN" altLang="en-US" sz="2800" b="0" dirty="0">
              <a:solidFill>
                <a:srgbClr val="FFFFFF"/>
              </a:solidFill>
              <a:latin typeface="Arial" panose="020B0604020202020204" pitchFamily="34" charset="0"/>
              <a:ea typeface="华康俪金黑W8(P)" panose="020B0800000000000000"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9" presetClass="entr" presetSubtype="0" decel="10000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9" presetClass="entr" presetSubtype="0" decel="10000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360"/>
                                          </p:val>
                                        </p:tav>
                                        <p:tav tm="100000">
                                          <p:val>
                                            <p:fltVal val="0"/>
                                          </p:val>
                                        </p:tav>
                                      </p:tavLst>
                                    </p:anim>
                                    <p:animEffect transition="in" filter="fade">
                                      <p:cBhvr>
                                        <p:cTn id="48" dur="500"/>
                                        <p:tgtEl>
                                          <p:spTgt spid="19"/>
                                        </p:tgtEl>
                                      </p:cBhvr>
                                    </p:animEffect>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animBg="1"/>
      <p:bldP spid="19" grpId="0" animBg="1"/>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933"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040" y="199355"/>
            <a:ext cx="8520428" cy="2913378"/>
          </a:xfrm>
          <a:prstGeom prst="rect">
            <a:avLst/>
          </a:prstGeom>
        </p:spPr>
      </p:pic>
      <p:sp>
        <p:nvSpPr>
          <p:cNvPr id="21" name="矩形 20"/>
          <p:cNvSpPr/>
          <p:nvPr/>
        </p:nvSpPr>
        <p:spPr>
          <a:xfrm>
            <a:off x="996652" y="1371863"/>
            <a:ext cx="7285404" cy="1231106"/>
          </a:xfrm>
          <a:prstGeom prst="rect">
            <a:avLst/>
          </a:prstGeom>
          <a:noFill/>
          <a:ln>
            <a:noFill/>
          </a:ln>
        </p:spPr>
        <p:txBody>
          <a:bodyPr vert="horz" wrap="square" lIns="0" tIns="0" rIns="0" bIns="0" numCol="1" anchor="t" anchorCtr="0" compatLnSpc="1">
            <a:spAutoFit/>
          </a:bodyPr>
          <a:lstStyle/>
          <a:p>
            <a:pPr algn="ctr" fontAlgn="base">
              <a:spcBef>
                <a:spcPct val="0"/>
              </a:spcBef>
              <a:spcAft>
                <a:spcPct val="0"/>
              </a:spcAft>
              <a:defRPr/>
            </a:pPr>
            <a:r>
              <a:rPr lang="en-US" altLang="zh-CN" sz="4000" b="1" dirty="0">
                <a:solidFill>
                  <a:srgbClr val="E71F19"/>
                </a:solidFill>
                <a:ea typeface="华康俪金黑W8(P)" panose="020B0800000000000000" pitchFamily="34" charset="-122"/>
              </a:rPr>
              <a:t>1. TÌM HIỂU SỰ LAN TRUYỀN RUNG ĐỘNG</a:t>
            </a:r>
            <a:endParaRPr lang="zh-CN" altLang="en-US" sz="4000" b="1" dirty="0">
              <a:solidFill>
                <a:srgbClr val="E71F19"/>
              </a:solidFill>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sp>
        <p:nvSpPr>
          <p:cNvPr id="15" name="Rounded Rectangular Callout 14"/>
          <p:cNvSpPr/>
          <p:nvPr/>
        </p:nvSpPr>
        <p:spPr>
          <a:xfrm>
            <a:off x="240383" y="191687"/>
            <a:ext cx="8723508" cy="1216886"/>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vi-VN" sz="2700" b="1" dirty="0">
                <a:cs typeface="Arial" panose="020B0604020202020204" pitchFamily="34" charset="0"/>
              </a:rPr>
              <a:t>Đặt phía dưới trống 1 cái ống bơ, miệng ống được bọc ni lông và trên có rắc ít giấy vụn như hình 1:</a:t>
            </a:r>
          </a:p>
        </p:txBody>
      </p:sp>
      <p:sp>
        <p:nvSpPr>
          <p:cNvPr id="23" name="Rounded Rectangular Callout 22"/>
          <p:cNvSpPr/>
          <p:nvPr/>
        </p:nvSpPr>
        <p:spPr>
          <a:xfrm>
            <a:off x="4396748" y="2186193"/>
            <a:ext cx="4541862" cy="2446972"/>
          </a:xfrm>
          <a:prstGeom prst="wedgeRoundRectCallout">
            <a:avLst>
              <a:gd name="adj1" fmla="val -66374"/>
              <a:gd name="adj2" fmla="val -4224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MH_Others_2"/>
          <p:cNvSpPr txBox="1"/>
          <p:nvPr>
            <p:custDataLst>
              <p:tags r:id="rId1"/>
            </p:custDataLst>
          </p:nvPr>
        </p:nvSpPr>
        <p:spPr>
          <a:xfrm>
            <a:off x="4572000" y="2540720"/>
            <a:ext cx="4330700" cy="1661993"/>
          </a:xfrm>
          <a:prstGeom prst="rect">
            <a:avLst/>
          </a:prstGeom>
          <a:noFill/>
        </p:spPr>
        <p:txBody>
          <a:bodyPr wrap="square" lIns="0" tIns="0" rIns="0" bIns="0">
            <a:spAutoFit/>
          </a:bodyPr>
          <a:lstStyle/>
          <a:p>
            <a:r>
              <a:rPr lang="en-US" altLang="en-US" sz="3600" dirty="0" err="1">
                <a:latin typeface="Arial" panose="020B0604020202020204" pitchFamily="34" charset="0"/>
                <a:cs typeface="Arial" panose="020B0604020202020204" pitchFamily="34" charset="0"/>
              </a:rPr>
              <a:t>Gõ</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trống</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và</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quan</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sát</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các</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vụn</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giấy</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Nêu</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kết</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quả</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quan</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sát</a:t>
            </a:r>
            <a:r>
              <a:rPr lang="en-US" altLang="en-US" sz="3600" dirty="0">
                <a:latin typeface="Arial" panose="020B0604020202020204" pitchFamily="34" charset="0"/>
                <a:cs typeface="Arial" panose="020B0604020202020204" pitchFamily="34" charset="0"/>
              </a:rPr>
              <a:t>?</a:t>
            </a:r>
          </a:p>
        </p:txBody>
      </p:sp>
      <p:grpSp>
        <p:nvGrpSpPr>
          <p:cNvPr id="3" name="Group 2"/>
          <p:cNvGrpSpPr/>
          <p:nvPr/>
        </p:nvGrpSpPr>
        <p:grpSpPr>
          <a:xfrm>
            <a:off x="0" y="2133600"/>
            <a:ext cx="2675608" cy="2776564"/>
            <a:chOff x="0" y="2133600"/>
            <a:chExt cx="2675608" cy="2776564"/>
          </a:xfrm>
        </p:grpSpPr>
        <p:pic>
          <p:nvPicPr>
            <p:cNvPr id="614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t="8809" r="34106"/>
            <a:stretch/>
          </p:blipFill>
          <p:spPr bwMode="auto">
            <a:xfrm>
              <a:off x="240383" y="2133600"/>
              <a:ext cx="2435225" cy="276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MH_Others_2"/>
            <p:cNvSpPr txBox="1"/>
            <p:nvPr>
              <p:custDataLst>
                <p:tags r:id="rId2"/>
              </p:custDataLst>
            </p:nvPr>
          </p:nvSpPr>
          <p:spPr>
            <a:xfrm>
              <a:off x="0" y="4356166"/>
              <a:ext cx="1051282" cy="553998"/>
            </a:xfrm>
            <a:prstGeom prst="rect">
              <a:avLst/>
            </a:prstGeom>
            <a:noFill/>
          </p:spPr>
          <p:txBody>
            <a:bodyPr wrap="square" lIns="0" tIns="0" rIns="0" bIns="0">
              <a:spAutoFit/>
            </a:bodyPr>
            <a:lstStyle/>
            <a:p>
              <a:pPr algn="ctr"/>
              <a:r>
                <a:rPr lang="en-US" altLang="en-US" sz="3600" dirty="0">
                  <a:latin typeface="Arial" panose="020B0604020202020204" pitchFamily="34" charset="0"/>
                  <a:cs typeface="Arial" panose="020B0604020202020204" pitchFamily="34" charset="0"/>
                </a:rPr>
                <a:t>1</a:t>
              </a:r>
            </a:p>
          </p:txBody>
        </p:sp>
      </p:grpSp>
      <p:pic>
        <p:nvPicPr>
          <p:cNvPr id="2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63269"/>
          <a:stretch/>
        </p:blipFill>
        <p:spPr bwMode="auto">
          <a:xfrm>
            <a:off x="2337414" y="1466293"/>
            <a:ext cx="1648692" cy="367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13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sp>
        <p:nvSpPr>
          <p:cNvPr id="15" name="Rounded Rectangular Callout 14"/>
          <p:cNvSpPr/>
          <p:nvPr/>
        </p:nvSpPr>
        <p:spPr>
          <a:xfrm>
            <a:off x="240383" y="191687"/>
            <a:ext cx="8723508" cy="1216886"/>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vi-VN" sz="2700" b="1" dirty="0">
                <a:cs typeface="Arial" panose="020B0604020202020204" pitchFamily="34" charset="0"/>
              </a:rPr>
              <a:t>Đặt phía dưới trống 1 cái ống bơ, miệng ống được bọc ni lông và trên có rắc ít giấy vụn như hình 1:</a:t>
            </a:r>
          </a:p>
        </p:txBody>
      </p:sp>
      <p:sp>
        <p:nvSpPr>
          <p:cNvPr id="23" name="Rounded Rectangular Callout 22"/>
          <p:cNvSpPr/>
          <p:nvPr/>
        </p:nvSpPr>
        <p:spPr>
          <a:xfrm>
            <a:off x="4816874" y="2291167"/>
            <a:ext cx="3458779" cy="2446972"/>
          </a:xfrm>
          <a:prstGeom prst="wedgeRoundRectCallout">
            <a:avLst>
              <a:gd name="adj1" fmla="val -66374"/>
              <a:gd name="adj2" fmla="val -42249"/>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MH_Others_2"/>
          <p:cNvSpPr txBox="1"/>
          <p:nvPr>
            <p:custDataLst>
              <p:tags r:id="rId1"/>
            </p:custDataLst>
          </p:nvPr>
        </p:nvSpPr>
        <p:spPr>
          <a:xfrm>
            <a:off x="4863111" y="2677607"/>
            <a:ext cx="3278670" cy="1661993"/>
          </a:xfrm>
          <a:prstGeom prst="rect">
            <a:avLst/>
          </a:prstGeom>
          <a:noFill/>
        </p:spPr>
        <p:txBody>
          <a:bodyPr wrap="square" lIns="0" tIns="0" rIns="0" bIns="0">
            <a:spAutoFit/>
          </a:bodyPr>
          <a:lstStyle/>
          <a:p>
            <a:pPr algn="ctr"/>
            <a:r>
              <a:rPr lang="en-US" altLang="en-US" sz="3600" dirty="0">
                <a:latin typeface="Arial" panose="020B0604020202020204" pitchFamily="34" charset="0"/>
                <a:cs typeface="Arial" panose="020B0604020202020204" pitchFamily="34" charset="0"/>
              </a:rPr>
              <a:t>Khi </a:t>
            </a:r>
            <a:r>
              <a:rPr lang="en-US" altLang="en-US" sz="3600" dirty="0" err="1">
                <a:latin typeface="Arial" panose="020B0604020202020204" pitchFamily="34" charset="0"/>
                <a:cs typeface="Arial" panose="020B0604020202020204" pitchFamily="34" charset="0"/>
              </a:rPr>
              <a:t>gõ</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trống</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các</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mẩu</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giấy</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sẽ</a:t>
            </a:r>
            <a:r>
              <a:rPr lang="en-US" altLang="en-US" sz="3600" dirty="0">
                <a:latin typeface="Arial" panose="020B0604020202020204" pitchFamily="34" charset="0"/>
                <a:cs typeface="Arial" panose="020B0604020202020204" pitchFamily="34" charset="0"/>
              </a:rPr>
              <a:t> rung </a:t>
            </a:r>
            <a:r>
              <a:rPr lang="en-US" altLang="en-US" sz="3600" dirty="0" err="1">
                <a:latin typeface="Arial" panose="020B0604020202020204" pitchFamily="34" charset="0"/>
                <a:cs typeface="Arial" panose="020B0604020202020204" pitchFamily="34" charset="0"/>
              </a:rPr>
              <a:t>động</a:t>
            </a:r>
            <a:endParaRPr lang="en-US" altLang="en-US" sz="3600" dirty="0">
              <a:latin typeface="Arial" panose="020B0604020202020204" pitchFamily="34" charset="0"/>
              <a:cs typeface="Arial" panose="020B0604020202020204" pitchFamily="34" charset="0"/>
            </a:endParaRPr>
          </a:p>
        </p:txBody>
      </p:sp>
      <p:grpSp>
        <p:nvGrpSpPr>
          <p:cNvPr id="3" name="Group 2"/>
          <p:cNvGrpSpPr/>
          <p:nvPr/>
        </p:nvGrpSpPr>
        <p:grpSpPr>
          <a:xfrm>
            <a:off x="170731" y="1583064"/>
            <a:ext cx="3629744" cy="3397727"/>
            <a:chOff x="0" y="2693552"/>
            <a:chExt cx="2278678" cy="2216612"/>
          </a:xfrm>
        </p:grpSpPr>
        <p:pic>
          <p:nvPicPr>
            <p:cNvPr id="614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1" t="27296" r="44846"/>
            <a:stretch/>
          </p:blipFill>
          <p:spPr bwMode="auto">
            <a:xfrm>
              <a:off x="240383" y="2693552"/>
              <a:ext cx="2038295" cy="220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MH_Others_2"/>
            <p:cNvSpPr txBox="1"/>
            <p:nvPr>
              <p:custDataLst>
                <p:tags r:id="rId2"/>
              </p:custDataLst>
            </p:nvPr>
          </p:nvSpPr>
          <p:spPr>
            <a:xfrm>
              <a:off x="0" y="4356166"/>
              <a:ext cx="1051282" cy="553998"/>
            </a:xfrm>
            <a:prstGeom prst="rect">
              <a:avLst/>
            </a:prstGeom>
            <a:noFill/>
          </p:spPr>
          <p:txBody>
            <a:bodyPr wrap="square" lIns="0" tIns="0" rIns="0" bIns="0">
              <a:spAutoFit/>
            </a:bodyPr>
            <a:lstStyle/>
            <a:p>
              <a:pPr algn="ctr"/>
              <a:r>
                <a:rPr lang="en-US" altLang="en-US" sz="3600" dirty="0">
                  <a:latin typeface="Arial" panose="020B0604020202020204" pitchFamily="34" charset="0"/>
                  <a:cs typeface="Arial" panose="020B0604020202020204" pitchFamily="34" charset="0"/>
                </a:rPr>
                <a:t>1</a:t>
              </a:r>
            </a:p>
          </p:txBody>
        </p:sp>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10000" b="90000" l="9882" r="95765">
                        <a14:backgroundMark x1="39059" y1="20769" x2="31294" y2="57692"/>
                        <a14:backgroundMark x1="29647" y1="27692" x2="22353" y2="60769"/>
                        <a14:backgroundMark x1="48941" y1="22308" x2="31294" y2="64615"/>
                        <a14:backgroundMark x1="34824" y1="48462" x2="69882" y2="22308"/>
                        <a14:backgroundMark x1="90588" y1="50769" x2="72471" y2="82308"/>
                        <a14:backgroundMark x1="72471" y1="71538" x2="53176" y2="78462"/>
                      </a14:backgroundRemoval>
                    </a14:imgEffect>
                  </a14:imgLayer>
                </a14:imgProps>
              </a:ext>
              <a:ext uri="{28A0092B-C50C-407E-A947-70E740481C1C}">
                <a14:useLocalDpi xmlns:a14="http://schemas.microsoft.com/office/drawing/2010/main" val="0"/>
              </a:ext>
            </a:extLst>
          </a:blip>
          <a:stretch>
            <a:fillRect/>
          </a:stretch>
        </p:blipFill>
        <p:spPr>
          <a:xfrm flipH="1">
            <a:off x="-215900" y="1089174"/>
            <a:ext cx="3198723" cy="91592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8326" y="3388744"/>
            <a:ext cx="596572" cy="271670"/>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4.72222E-6 -4.52947E-6 L 0.06267 0.08948 " pathEditMode="relative" rAng="0" ptsTypes="AA">
                                      <p:cBhvr>
                                        <p:cTn id="6" dur="2000" fill="hold"/>
                                        <p:tgtEl>
                                          <p:spTgt spid="2"/>
                                        </p:tgtEl>
                                        <p:attrNameLst>
                                          <p:attrName>ppt_x</p:attrName>
                                          <p:attrName>ppt_y</p:attrName>
                                        </p:attrNameLst>
                                      </p:cBhvr>
                                      <p:rCtr x="3125" y="4474"/>
                                    </p:animMotion>
                                  </p:childTnLst>
                                </p:cTn>
                              </p:par>
                            </p:childTnLst>
                          </p:cTn>
                        </p:par>
                        <p:par>
                          <p:cTn id="7" fill="hold">
                            <p:stCondLst>
                              <p:cond delay="2000"/>
                            </p:stCondLst>
                            <p:childTnLst>
                              <p:par>
                                <p:cTn id="8" presetID="32" presetClass="emph" presetSubtype="0" repeatCount="indefinite" fill="hold" nodeType="after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4"/>
                                        </p:tgtEl>
                                        <p:attrNameLst>
                                          <p:attrName>style.visibility</p:attrName>
                                        </p:attrNameLst>
                                      </p:cBhvr>
                                      <p:to>
                                        <p:strVal val="visible"/>
                                      </p:to>
                                    </p:set>
                                    <p:anim calcmode="lin" valueType="num">
                                      <p:cBhvr>
                                        <p:cTn id="25"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24"/>
                                        </p:tgtEl>
                                        <p:attrNameLst>
                                          <p:attrName>ppt_y</p:attrName>
                                        </p:attrNameLst>
                                      </p:cBhvr>
                                      <p:tavLst>
                                        <p:tav tm="0">
                                          <p:val>
                                            <p:strVal val="#ppt_y"/>
                                          </p:val>
                                        </p:tav>
                                        <p:tav tm="100000">
                                          <p:val>
                                            <p:strVal val="#ppt_y"/>
                                          </p:val>
                                        </p:tav>
                                      </p:tavLst>
                                    </p:anim>
                                    <p:anim calcmode="lin" valueType="num">
                                      <p:cBhvr>
                                        <p:cTn id="27"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a:off x="416650" y="796342"/>
            <a:ext cx="5463470" cy="2716943"/>
            <a:chOff x="1289525" y="1856918"/>
            <a:chExt cx="7284627" cy="3622591"/>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en-US" sz="2700" b="1" dirty="0" err="1">
                  <a:solidFill>
                    <a:schemeClr val="accent5">
                      <a:lumMod val="50000"/>
                    </a:schemeClr>
                  </a:solidFill>
                  <a:latin typeface="Arial" panose="020B0604020202020204" pitchFamily="34" charset="0"/>
                  <a:cs typeface="Arial" panose="020B0604020202020204" pitchFamily="34" charset="0"/>
                </a:rPr>
                <a:t>Nhờ</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đâu</a:t>
              </a:r>
              <a:r>
                <a:rPr lang="en-US" altLang="en-US" sz="2700" b="1" dirty="0">
                  <a:solidFill>
                    <a:schemeClr val="accent5">
                      <a:lumMod val="50000"/>
                    </a:schemeClr>
                  </a:solidFill>
                  <a:latin typeface="Arial" panose="020B0604020202020204" pitchFamily="34" charset="0"/>
                  <a:cs typeface="Arial" panose="020B0604020202020204" pitchFamily="34" charset="0"/>
                </a:rPr>
                <a:t> tai ta </a:t>
              </a:r>
              <a:r>
                <a:rPr lang="en-US" altLang="en-US" sz="2700" b="1" dirty="0" err="1">
                  <a:solidFill>
                    <a:schemeClr val="accent5">
                      <a:lumMod val="50000"/>
                    </a:schemeClr>
                  </a:solidFill>
                  <a:latin typeface="Arial" panose="020B0604020202020204" pitchFamily="34" charset="0"/>
                  <a:cs typeface="Arial" panose="020B0604020202020204" pitchFamily="34" charset="0"/>
                </a:rPr>
                <a:t>có</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thể</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nghe</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được</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âm</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thanh</a:t>
              </a:r>
              <a:r>
                <a:rPr lang="en-US" altLang="en-US" sz="2700" b="1" dirty="0">
                  <a:solidFill>
                    <a:schemeClr val="accent5">
                      <a:lumMod val="50000"/>
                    </a:schemeClr>
                  </a:solidFill>
                  <a:latin typeface="Arial" panose="020B0604020202020204" pitchFamily="34" charset="0"/>
                  <a:cs typeface="Arial" panose="020B0604020202020204" pitchFamily="34" charset="0"/>
                </a:rPr>
                <a:t>?</a:t>
              </a:r>
            </a:p>
          </p:txBody>
        </p:sp>
        <p:sp>
          <p:nvSpPr>
            <p:cNvPr id="24" name="MH_Other_3">
              <a:extLst>
                <a:ext uri="{FF2B5EF4-FFF2-40B4-BE49-F238E27FC236}">
                  <a16:creationId xmlns:a16="http://schemas.microsoft.com/office/drawing/2014/main" id="{D706AA79-558C-479D-A1FB-6581B58221E1}"/>
                </a:ext>
              </a:extLst>
            </p:cNvPr>
            <p:cNvSpPr/>
            <p:nvPr>
              <p:custDataLst>
                <p:tags r:id="rId5"/>
              </p:custDataLst>
            </p:nvPr>
          </p:nvSpPr>
          <p:spPr>
            <a:xfrm rot="20923212">
              <a:off x="1289525" y="2523335"/>
              <a:ext cx="3566381" cy="2956174"/>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22" name="MH_Other_4">
              <a:extLst>
                <a:ext uri="{FF2B5EF4-FFF2-40B4-BE49-F238E27FC236}">
                  <a16:creationId xmlns:a16="http://schemas.microsoft.com/office/drawing/2014/main" id="{3801D937-4E22-49E9-8B45-7CA36455A264}"/>
                </a:ext>
              </a:extLst>
            </p:cNvPr>
            <p:cNvSpPr/>
            <p:nvPr>
              <p:custDataLst>
                <p:tags r:id="rId6"/>
              </p:custDataLst>
            </p:nvPr>
          </p:nvSpPr>
          <p:spPr>
            <a:xfrm rot="20923212">
              <a:off x="1446212" y="2641600"/>
              <a:ext cx="3249612" cy="2705100"/>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1"/>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dirty="0">
                <a:latin typeface="Arial" panose="020B0604020202020204" pitchFamily="34" charset="0"/>
                <a:cs typeface="Arial" panose="020B0604020202020204" pitchFamily="34" charset="0"/>
              </a:endParaRPr>
            </a:p>
          </p:txBody>
        </p:sp>
        <p:sp>
          <p:nvSpPr>
            <p:cNvPr id="23" name="MH_SubTitle_1">
              <a:extLst>
                <a:ext uri="{FF2B5EF4-FFF2-40B4-BE49-F238E27FC236}">
                  <a16:creationId xmlns:a16="http://schemas.microsoft.com/office/drawing/2014/main" id="{51368A5D-8514-446E-A01E-1D9152AAEC6D}"/>
                </a:ext>
              </a:extLst>
            </p:cNvPr>
            <p:cNvSpPr/>
            <p:nvPr>
              <p:custDataLst>
                <p:tags r:id="rId7"/>
              </p:custDataLst>
            </p:nvPr>
          </p:nvSpPr>
          <p:spPr>
            <a:xfrm rot="20923212">
              <a:off x="1644649" y="2876550"/>
              <a:ext cx="2857500" cy="2260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en-US" sz="2700" b="1" dirty="0" err="1">
                  <a:solidFill>
                    <a:schemeClr val="accent5">
                      <a:lumMod val="50000"/>
                    </a:schemeClr>
                  </a:solidFill>
                  <a:latin typeface="Arial" panose="020B0604020202020204" pitchFamily="34" charset="0"/>
                  <a:cs typeface="Arial" panose="020B0604020202020204" pitchFamily="34" charset="0"/>
                </a:rPr>
                <a:t>Vì</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sao</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các</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mẩu</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giấy</a:t>
              </a:r>
              <a:r>
                <a:rPr lang="en-US" altLang="en-US" sz="2700" b="1" dirty="0">
                  <a:solidFill>
                    <a:schemeClr val="accent5">
                      <a:lumMod val="50000"/>
                    </a:schemeClr>
                  </a:solidFill>
                  <a:latin typeface="Arial" panose="020B0604020202020204" pitchFamily="34" charset="0"/>
                  <a:cs typeface="Arial" panose="020B0604020202020204" pitchFamily="34" charset="0"/>
                </a:rPr>
                <a:t> rung?</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6318" y="1055973"/>
            <a:ext cx="3112124" cy="4457956"/>
          </a:xfrm>
          <a:prstGeom prst="rect">
            <a:avLst/>
          </a:prstGeom>
        </p:spPr>
      </p:pic>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43697" y="1934610"/>
            <a:ext cx="3682636" cy="2464397"/>
            <a:chOff x="-543697" y="1934610"/>
            <a:chExt cx="3682636" cy="2464397"/>
          </a:xfrm>
        </p:grpSpPr>
        <p:sp>
          <p:nvSpPr>
            <p:cNvPr id="37" name="Chevron 36"/>
            <p:cNvSpPr/>
            <p:nvPr/>
          </p:nvSpPr>
          <p:spPr>
            <a:xfrm>
              <a:off x="-543697" y="1934610"/>
              <a:ext cx="3682636" cy="2464397"/>
            </a:xfrm>
            <a:prstGeom prst="chevron">
              <a:avLst>
                <a:gd name="adj" fmla="val 36310"/>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66977" y="2311734"/>
              <a:ext cx="2557849" cy="1938992"/>
            </a:xfrm>
            <a:prstGeom prst="rect">
              <a:avLst/>
            </a:prstGeom>
          </p:spPr>
          <p:txBody>
            <a:bodyPr wrap="square">
              <a:spAutoFit/>
            </a:bodyPr>
            <a:lstStyle/>
            <a:p>
              <a:pPr algn="ctr"/>
              <a:r>
                <a:rPr lang="vi-VN" sz="2400" b="1" dirty="0">
                  <a:cs typeface="Arial" panose="020B0604020202020204" pitchFamily="34" charset="0"/>
                </a:rPr>
                <a:t>Khi mặt trống rung, không khí xung quanh cũng rung động. </a:t>
              </a:r>
              <a:endParaRPr lang="en-US" sz="2000" dirty="0"/>
            </a:p>
          </p:txBody>
        </p:sp>
      </p:grpSp>
      <p:grpSp>
        <p:nvGrpSpPr>
          <p:cNvPr id="38" name="Group 37"/>
          <p:cNvGrpSpPr/>
          <p:nvPr/>
        </p:nvGrpSpPr>
        <p:grpSpPr>
          <a:xfrm>
            <a:off x="2438883" y="1909895"/>
            <a:ext cx="3826154" cy="2500087"/>
            <a:chOff x="2438883" y="1909895"/>
            <a:chExt cx="3826154" cy="2500087"/>
          </a:xfrm>
        </p:grpSpPr>
        <p:sp>
          <p:nvSpPr>
            <p:cNvPr id="36" name="Chevron 35"/>
            <p:cNvSpPr/>
            <p:nvPr/>
          </p:nvSpPr>
          <p:spPr>
            <a:xfrm>
              <a:off x="2438883" y="1909895"/>
              <a:ext cx="3826154" cy="2500087"/>
            </a:xfrm>
            <a:prstGeom prst="chevron">
              <a:avLst>
                <a:gd name="adj" fmla="val 36310"/>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3375244" y="2438907"/>
              <a:ext cx="2743200" cy="1200329"/>
            </a:xfrm>
            <a:prstGeom prst="rect">
              <a:avLst/>
            </a:prstGeom>
          </p:spPr>
          <p:txBody>
            <a:bodyPr wrap="square">
              <a:spAutoFit/>
            </a:bodyPr>
            <a:lstStyle/>
            <a:p>
              <a:r>
                <a:rPr lang="vi-VN" sz="2400" b="1" dirty="0">
                  <a:cs typeface="Arial" panose="020B0604020202020204" pitchFamily="34" charset="0"/>
                </a:rPr>
                <a:t>Rung động này được </a:t>
              </a:r>
              <a:r>
                <a:rPr lang="vi-VN" sz="2400" b="1" dirty="0">
                  <a:solidFill>
                    <a:srgbClr val="FF0000"/>
                  </a:solidFill>
                  <a:cs typeface="Arial" panose="020B0604020202020204" pitchFamily="34" charset="0"/>
                </a:rPr>
                <a:t>lan truyền</a:t>
              </a:r>
              <a:r>
                <a:rPr lang="vi-VN" sz="2400" b="1" dirty="0">
                  <a:cs typeface="Arial" panose="020B0604020202020204" pitchFamily="34" charset="0"/>
                </a:rPr>
                <a:t> trong không khí. </a:t>
              </a:r>
              <a:endParaRPr lang="en-US" sz="2000" dirty="0"/>
            </a:p>
          </p:txBody>
        </p:sp>
      </p:grpSp>
      <p:grpSp>
        <p:nvGrpSpPr>
          <p:cNvPr id="39" name="Group 38"/>
          <p:cNvGrpSpPr/>
          <p:nvPr/>
        </p:nvGrpSpPr>
        <p:grpSpPr>
          <a:xfrm>
            <a:off x="5410845" y="1786325"/>
            <a:ext cx="3980290" cy="2677656"/>
            <a:chOff x="5410845" y="1786325"/>
            <a:chExt cx="3980290" cy="2677656"/>
          </a:xfrm>
        </p:grpSpPr>
        <p:sp>
          <p:nvSpPr>
            <p:cNvPr id="35" name="Chevron 34"/>
            <p:cNvSpPr/>
            <p:nvPr/>
          </p:nvSpPr>
          <p:spPr>
            <a:xfrm>
              <a:off x="5410845" y="1822015"/>
              <a:ext cx="3980290" cy="2641966"/>
            </a:xfrm>
            <a:prstGeom prst="chevron">
              <a:avLst>
                <a:gd name="adj" fmla="val 36310"/>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6265037" y="1786325"/>
              <a:ext cx="2271906" cy="2677656"/>
            </a:xfrm>
            <a:prstGeom prst="rect">
              <a:avLst/>
            </a:prstGeom>
          </p:spPr>
          <p:txBody>
            <a:bodyPr wrap="square">
              <a:spAutoFit/>
            </a:bodyPr>
            <a:lstStyle/>
            <a:p>
              <a:pPr algn="ctr"/>
              <a:r>
                <a:rPr lang="en-US" sz="2400" b="1" dirty="0">
                  <a:cs typeface="Arial" panose="020B0604020202020204" pitchFamily="34" charset="0"/>
                </a:rPr>
                <a:t>R</a:t>
              </a:r>
              <a:r>
                <a:rPr lang="vi-VN" sz="2400" b="1" dirty="0">
                  <a:cs typeface="Arial" panose="020B0604020202020204" pitchFamily="34" charset="0"/>
                </a:rPr>
                <a:t>ung động </a:t>
              </a:r>
              <a:r>
                <a:rPr lang="vi-VN" sz="2400" b="1" dirty="0">
                  <a:solidFill>
                    <a:srgbClr val="FF0000"/>
                  </a:solidFill>
                  <a:cs typeface="Arial" panose="020B0604020202020204" pitchFamily="34" charset="0"/>
                </a:rPr>
                <a:t>lan truyền </a:t>
              </a:r>
              <a:r>
                <a:rPr lang="vi-VN" sz="2400" b="1" dirty="0">
                  <a:cs typeface="Arial" panose="020B0604020202020204" pitchFamily="34" charset="0"/>
                </a:rPr>
                <a:t>tới miệng ống </a:t>
              </a:r>
              <a:r>
                <a:rPr lang="en-US" sz="2400" b="1" dirty="0">
                  <a:cs typeface="Arial" panose="020B0604020202020204" pitchFamily="34" charset="0"/>
                  <a:sym typeface="Wingdings" panose="05000000000000000000" pitchFamily="2" charset="2"/>
                </a:rPr>
                <a:t> </a:t>
              </a:r>
              <a:r>
                <a:rPr lang="vi-VN" sz="2400" b="1" dirty="0">
                  <a:cs typeface="Arial" panose="020B0604020202020204" pitchFamily="34" charset="0"/>
                </a:rPr>
                <a:t>tấm ni lông rung động </a:t>
              </a:r>
              <a:r>
                <a:rPr lang="en-US" sz="2400" b="1" dirty="0">
                  <a:cs typeface="Arial" panose="020B0604020202020204" pitchFamily="34" charset="0"/>
                  <a:sym typeface="Wingdings" panose="05000000000000000000" pitchFamily="2" charset="2"/>
                </a:rPr>
                <a:t> </a:t>
              </a:r>
              <a:r>
                <a:rPr lang="en-US" sz="2400" b="1" dirty="0">
                  <a:latin typeface="Arial" panose="020B0604020202020204" pitchFamily="34" charset="0"/>
                  <a:cs typeface="Arial" panose="020B0604020202020204" pitchFamily="34" charset="0"/>
                  <a:sym typeface="Wingdings" panose="05000000000000000000" pitchFamily="2" charset="2"/>
                </a:rPr>
                <a:t>v</a:t>
              </a:r>
              <a:r>
                <a:rPr lang="vi-VN" sz="2400" b="1" dirty="0">
                  <a:cs typeface="Arial" panose="020B0604020202020204" pitchFamily="34" charset="0"/>
                </a:rPr>
                <a:t>ụn giấy chuyển động</a:t>
              </a:r>
            </a:p>
          </p:txBody>
        </p:sp>
      </p:grpSp>
      <p:sp>
        <p:nvSpPr>
          <p:cNvPr id="40" name="Rounded Rectangular Callout 39"/>
          <p:cNvSpPr/>
          <p:nvPr/>
        </p:nvSpPr>
        <p:spPr>
          <a:xfrm>
            <a:off x="701282" y="349915"/>
            <a:ext cx="7618514" cy="123309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rgbClr val="FF0000"/>
                </a:solidFill>
                <a:cs typeface="Arial" panose="020B0604020202020204" pitchFamily="34" charset="0"/>
              </a:rPr>
              <a:t>Vì</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sao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khi</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gõ</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trống</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thì</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các</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mẩu</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giấy</a:t>
            </a:r>
            <a:r>
              <a:rPr lang="en-US" sz="3600" b="1" dirty="0">
                <a:solidFill>
                  <a:srgbClr val="FF0000"/>
                </a:solidFill>
                <a:cs typeface="Arial" panose="020B0604020202020204" pitchFamily="34" charset="0"/>
              </a:rPr>
              <a:t> rung </a:t>
            </a:r>
            <a:r>
              <a:rPr lang="en-US" sz="3600" b="1" dirty="0" err="1">
                <a:solidFill>
                  <a:srgbClr val="FF0000"/>
                </a:solidFill>
                <a:cs typeface="Arial" panose="020B0604020202020204" pitchFamily="34" charset="0"/>
              </a:rPr>
              <a:t>động</a:t>
            </a:r>
            <a:r>
              <a:rPr lang="en-US" sz="3600" b="1" dirty="0">
                <a:solidFill>
                  <a:srgbClr val="FF0000"/>
                </a:solidFill>
                <a:cs typeface="Arial" panose="020B0604020202020204" pitchFamily="34" charset="0"/>
              </a:rPr>
              <a:t>?</a:t>
            </a:r>
            <a:endParaRPr lang="vi-VN" sz="3600" b="1" dirty="0">
              <a:solidFill>
                <a:srgbClr val="FF0000"/>
              </a:solidFill>
              <a:cs typeface="Arial" panose="020B0604020202020204" pitchFamily="34" charset="0"/>
            </a:endParaRPr>
          </a:p>
        </p:txBody>
      </p:sp>
      <p:grpSp>
        <p:nvGrpSpPr>
          <p:cNvPr id="41" name="Group 40"/>
          <p:cNvGrpSpPr/>
          <p:nvPr/>
        </p:nvGrpSpPr>
        <p:grpSpPr>
          <a:xfrm>
            <a:off x="2046120" y="2311734"/>
            <a:ext cx="2950612" cy="3233209"/>
            <a:chOff x="0" y="2693552"/>
            <a:chExt cx="2278678" cy="2216612"/>
          </a:xfrm>
        </p:grpSpPr>
        <p:pic>
          <p:nvPicPr>
            <p:cNvPr id="42" name="Picture 2" descr="Âm thanh - sự lan truyền âm thanh Quiz - Quizizz"/>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1" t="27296" r="44846"/>
            <a:stretch/>
          </p:blipFill>
          <p:spPr bwMode="auto">
            <a:xfrm>
              <a:off x="240383" y="2693552"/>
              <a:ext cx="2038295" cy="220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MH_Others_2"/>
            <p:cNvSpPr txBox="1"/>
            <p:nvPr>
              <p:custDataLst>
                <p:tags r:id="rId1"/>
              </p:custDataLst>
            </p:nvPr>
          </p:nvSpPr>
          <p:spPr>
            <a:xfrm>
              <a:off x="0" y="4356166"/>
              <a:ext cx="1051282" cy="553998"/>
            </a:xfrm>
            <a:prstGeom prst="rect">
              <a:avLst/>
            </a:prstGeom>
            <a:noFill/>
          </p:spPr>
          <p:txBody>
            <a:bodyPr wrap="square" lIns="0" tIns="0" rIns="0" bIns="0">
              <a:spAutoFit/>
            </a:bodyPr>
            <a:lstStyle/>
            <a:p>
              <a:pPr algn="ctr"/>
              <a:r>
                <a:rPr lang="en-US" altLang="en-US" sz="3600" dirty="0">
                  <a:latin typeface="Arial" panose="020B0604020202020204" pitchFamily="34" charset="0"/>
                  <a:cs typeface="Arial" panose="020B0604020202020204" pitchFamily="34" charset="0"/>
                </a:rPr>
                <a:t>1</a:t>
              </a:r>
            </a:p>
          </p:txBody>
        </p:sp>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backgroundRemoval t="10000" b="90000" l="9882" r="95765">
                        <a14:backgroundMark x1="39059" y1="20769" x2="31294" y2="57692"/>
                        <a14:backgroundMark x1="29647" y1="27692" x2="22353" y2="60769"/>
                        <a14:backgroundMark x1="48941" y1="22308" x2="31294" y2="64615"/>
                        <a14:backgroundMark x1="34824" y1="48462" x2="69882" y2="22308"/>
                        <a14:backgroundMark x1="90588" y1="50769" x2="72471" y2="82308"/>
                        <a14:backgroundMark x1="72471" y1="71538" x2="53176" y2="78462"/>
                      </a14:backgroundRemoval>
                    </a14:imgEffect>
                  </a14:imgLayer>
                </a14:imgProps>
              </a:ext>
              <a:ext uri="{28A0092B-C50C-407E-A947-70E740481C1C}">
                <a14:useLocalDpi xmlns:a14="http://schemas.microsoft.com/office/drawing/2010/main" val="0"/>
              </a:ext>
            </a:extLst>
          </a:blip>
          <a:stretch>
            <a:fillRect/>
          </a:stretch>
        </p:blipFill>
        <p:spPr>
          <a:xfrm flipH="1">
            <a:off x="2089720" y="1692380"/>
            <a:ext cx="2635365" cy="754614"/>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3328652" y="3742459"/>
            <a:ext cx="491504" cy="3815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5.55556E-7 3.59148E-6 L 0.01858 0.12928 " pathEditMode="relative" rAng="0" ptsTypes="AA">
                                      <p:cBhvr>
                                        <p:cTn id="6" dur="2000" fill="hold"/>
                                        <p:tgtEl>
                                          <p:spTgt spid="44"/>
                                        </p:tgtEl>
                                        <p:attrNameLst>
                                          <p:attrName>ppt_x</p:attrName>
                                          <p:attrName>ppt_y</p:attrName>
                                        </p:attrNameLst>
                                      </p:cBhvr>
                                      <p:rCtr x="920" y="6449"/>
                                    </p:animMotion>
                                  </p:childTnLst>
                                </p:cTn>
                              </p:par>
                            </p:childTnLst>
                          </p:cTn>
                        </p:par>
                        <p:par>
                          <p:cTn id="7" fill="hold">
                            <p:stCondLst>
                              <p:cond delay="2000"/>
                            </p:stCondLst>
                            <p:childTnLst>
                              <p:par>
                                <p:cTn id="8" presetID="32" presetClass="emph" presetSubtype="0" repeatCount="indefinite" fill="hold" nodeType="afterEffect">
                                  <p:stCondLst>
                                    <p:cond delay="0"/>
                                  </p:stCondLst>
                                  <p:childTnLst>
                                    <p:animRot by="120000">
                                      <p:cBhvr>
                                        <p:cTn id="9" dur="100" fill="hold">
                                          <p:stCondLst>
                                            <p:cond delay="0"/>
                                          </p:stCondLst>
                                        </p:cTn>
                                        <p:tgtEl>
                                          <p:spTgt spid="45"/>
                                        </p:tgtEl>
                                        <p:attrNameLst>
                                          <p:attrName>r</p:attrName>
                                        </p:attrNameLst>
                                      </p:cBhvr>
                                    </p:animRot>
                                    <p:animRot by="-240000">
                                      <p:cBhvr>
                                        <p:cTn id="10" dur="200" fill="hold">
                                          <p:stCondLst>
                                            <p:cond delay="200"/>
                                          </p:stCondLst>
                                        </p:cTn>
                                        <p:tgtEl>
                                          <p:spTgt spid="45"/>
                                        </p:tgtEl>
                                        <p:attrNameLst>
                                          <p:attrName>r</p:attrName>
                                        </p:attrNameLst>
                                      </p:cBhvr>
                                    </p:animRot>
                                    <p:animRot by="240000">
                                      <p:cBhvr>
                                        <p:cTn id="11" dur="200" fill="hold">
                                          <p:stCondLst>
                                            <p:cond delay="400"/>
                                          </p:stCondLst>
                                        </p:cTn>
                                        <p:tgtEl>
                                          <p:spTgt spid="45"/>
                                        </p:tgtEl>
                                        <p:attrNameLst>
                                          <p:attrName>r</p:attrName>
                                        </p:attrNameLst>
                                      </p:cBhvr>
                                    </p:animRot>
                                    <p:animRot by="-240000">
                                      <p:cBhvr>
                                        <p:cTn id="12" dur="200" fill="hold">
                                          <p:stCondLst>
                                            <p:cond delay="600"/>
                                          </p:stCondLst>
                                        </p:cTn>
                                        <p:tgtEl>
                                          <p:spTgt spid="45"/>
                                        </p:tgtEl>
                                        <p:attrNameLst>
                                          <p:attrName>r</p:attrName>
                                        </p:attrNameLst>
                                      </p:cBhvr>
                                    </p:animRot>
                                    <p:animRot by="120000">
                                      <p:cBhvr>
                                        <p:cTn id="13" dur="200" fill="hold">
                                          <p:stCondLst>
                                            <p:cond delay="800"/>
                                          </p:stCondLst>
                                        </p:cTn>
                                        <p:tgtEl>
                                          <p:spTgt spid="4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randombar(horizontal)">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2490" y="1773124"/>
            <a:ext cx="5343525" cy="3470818"/>
          </a:xfrm>
          <a:prstGeom prst="rect">
            <a:avLst/>
          </a:prstGeom>
        </p:spPr>
      </p:pic>
      <p:sp>
        <p:nvSpPr>
          <p:cNvPr id="23" name="Rounded Rectangular Callout 22"/>
          <p:cNvSpPr/>
          <p:nvPr/>
        </p:nvSpPr>
        <p:spPr>
          <a:xfrm>
            <a:off x="4323005" y="824456"/>
            <a:ext cx="4541862" cy="3192740"/>
          </a:xfrm>
          <a:prstGeom prst="wedgeRoundRectCallout">
            <a:avLst>
              <a:gd name="adj1" fmla="val -63109"/>
              <a:gd name="adj2" fmla="val -9061"/>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MH_Others_2"/>
          <p:cNvSpPr txBox="1"/>
          <p:nvPr>
            <p:custDataLst>
              <p:tags r:id="rId1"/>
            </p:custDataLst>
          </p:nvPr>
        </p:nvSpPr>
        <p:spPr>
          <a:xfrm>
            <a:off x="4420816" y="968291"/>
            <a:ext cx="4294926" cy="2954655"/>
          </a:xfrm>
          <a:prstGeom prst="rect">
            <a:avLst/>
          </a:prstGeom>
          <a:noFill/>
        </p:spPr>
        <p:txBody>
          <a:bodyPr wrap="square" lIns="0" tIns="0" rIns="0" bIns="0">
            <a:spAutoFit/>
          </a:bodyPr>
          <a:lstStyle/>
          <a:p>
            <a:pPr algn="ctr"/>
            <a:r>
              <a:rPr lang="vi-VN" altLang="en-US" sz="3200" dirty="0">
                <a:cs typeface="Arial" panose="020B0604020202020204" pitchFamily="34" charset="0"/>
              </a:rPr>
              <a:t>Tương tự như vậy, khi rung động lan truyền tới tai ta sẽ làm màng nhĩ rung động, nhờ đó ta có thể nghe thấy được âm thanh.</a:t>
            </a:r>
          </a:p>
        </p:txBody>
      </p:sp>
      <p:grpSp>
        <p:nvGrpSpPr>
          <p:cNvPr id="3" name="Group 2"/>
          <p:cNvGrpSpPr/>
          <p:nvPr/>
        </p:nvGrpSpPr>
        <p:grpSpPr>
          <a:xfrm>
            <a:off x="0" y="2155938"/>
            <a:ext cx="2675608" cy="2776564"/>
            <a:chOff x="0" y="2133600"/>
            <a:chExt cx="2675608" cy="2776564"/>
          </a:xfrm>
        </p:grpSpPr>
        <p:pic>
          <p:nvPicPr>
            <p:cNvPr id="614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t="8809" r="34106"/>
            <a:stretch/>
          </p:blipFill>
          <p:spPr bwMode="auto">
            <a:xfrm>
              <a:off x="240383" y="2133600"/>
              <a:ext cx="2435225" cy="276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MH_Others_2"/>
            <p:cNvSpPr txBox="1"/>
            <p:nvPr>
              <p:custDataLst>
                <p:tags r:id="rId2"/>
              </p:custDataLst>
            </p:nvPr>
          </p:nvSpPr>
          <p:spPr>
            <a:xfrm>
              <a:off x="0" y="4356166"/>
              <a:ext cx="1051282" cy="553998"/>
            </a:xfrm>
            <a:prstGeom prst="rect">
              <a:avLst/>
            </a:prstGeom>
            <a:noFill/>
          </p:spPr>
          <p:txBody>
            <a:bodyPr wrap="square" lIns="0" tIns="0" rIns="0" bIns="0">
              <a:spAutoFit/>
            </a:bodyPr>
            <a:lstStyle/>
            <a:p>
              <a:pPr algn="ctr"/>
              <a:r>
                <a:rPr lang="en-US" altLang="en-US" sz="3600" dirty="0">
                  <a:latin typeface="Arial" panose="020B0604020202020204" pitchFamily="34" charset="0"/>
                  <a:cs typeface="Arial" panose="020B0604020202020204" pitchFamily="34" charset="0"/>
                </a:rPr>
                <a:t>1</a:t>
              </a:r>
            </a:p>
          </p:txBody>
        </p:sp>
      </p:grpSp>
      <p:pic>
        <p:nvPicPr>
          <p:cNvPr id="2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63269"/>
          <a:stretch/>
        </p:blipFill>
        <p:spPr bwMode="auto">
          <a:xfrm>
            <a:off x="2198164" y="1977080"/>
            <a:ext cx="1576327" cy="351732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407110" y="465752"/>
            <a:ext cx="3582107" cy="100507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Nhờ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đâu</a:t>
            </a:r>
            <a:r>
              <a:rPr lang="en-US" sz="2400" b="1" dirty="0">
                <a:solidFill>
                  <a:srgbClr val="FF0000"/>
                </a:solidFill>
                <a:latin typeface="Arial" panose="020B0604020202020204" pitchFamily="34" charset="0"/>
                <a:cs typeface="Arial" panose="020B0604020202020204" pitchFamily="34" charset="0"/>
              </a:rPr>
              <a:t> ta </a:t>
            </a:r>
            <a:r>
              <a:rPr lang="en-US" sz="2400" b="1" dirty="0" err="1">
                <a:solidFill>
                  <a:srgbClr val="FF0000"/>
                </a:solidFill>
                <a:latin typeface="Arial" panose="020B0604020202020204" pitchFamily="34" charset="0"/>
                <a:cs typeface="Arial" panose="020B0604020202020204" pitchFamily="34" charset="0"/>
              </a:rPr>
              <a:t>có</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nghe</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được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âm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thanh</a:t>
            </a:r>
            <a:r>
              <a:rPr lang="en-US" sz="2400" b="1" dirty="0">
                <a:solidFill>
                  <a:srgbClr val="FF0000"/>
                </a:solidFill>
                <a:latin typeface="Arial" panose="020B0604020202020204" pitchFamily="34" charset="0"/>
                <a:cs typeface="Arial" panose="020B0604020202020204" pitchFamily="34" charset="0"/>
              </a:rPr>
              <a:t>?</a:t>
            </a:r>
            <a:endParaRPr lang="vi-VN"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519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2273642" y="917655"/>
            <a:ext cx="6063100" cy="3904735"/>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en-US" sz="4000" b="1" dirty="0">
                <a:solidFill>
                  <a:srgbClr val="E71F19"/>
                </a:solidFill>
                <a:latin typeface="Arial" panose="020B0604020202020204" pitchFamily="34" charset="0"/>
                <a:cs typeface="Arial" panose="020B0604020202020204" pitchFamily="34" charset="0"/>
              </a:rPr>
              <a:t>Khi rung </a:t>
            </a:r>
            <a:r>
              <a:rPr lang="en-US" altLang="en-US" sz="4000" b="1" dirty="0" err="1">
                <a:solidFill>
                  <a:srgbClr val="E71F19"/>
                </a:solidFill>
                <a:latin typeface="Arial" panose="020B0604020202020204" pitchFamily="34" charset="0"/>
                <a:cs typeface="Arial" panose="020B0604020202020204" pitchFamily="34" charset="0"/>
              </a:rPr>
              <a:t>động</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lan</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truyền</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tới</a:t>
            </a:r>
            <a:r>
              <a:rPr lang="en-US" altLang="en-US" sz="4000" b="1" dirty="0">
                <a:solidFill>
                  <a:srgbClr val="E71F19"/>
                </a:solidFill>
                <a:latin typeface="Arial" panose="020B0604020202020204" pitchFamily="34" charset="0"/>
                <a:cs typeface="Arial" panose="020B0604020202020204" pitchFamily="34" charset="0"/>
              </a:rPr>
              <a:t> tai ta </a:t>
            </a:r>
            <a:r>
              <a:rPr lang="en-US" altLang="en-US" sz="4000" b="1" dirty="0" err="1">
                <a:solidFill>
                  <a:srgbClr val="E71F19"/>
                </a:solidFill>
                <a:latin typeface="Arial" panose="020B0604020202020204" pitchFamily="34" charset="0"/>
                <a:cs typeface="Arial" panose="020B0604020202020204" pitchFamily="34" charset="0"/>
              </a:rPr>
              <a:t>sẽ</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làm</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màng</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nhĩ</a:t>
            </a:r>
            <a:r>
              <a:rPr lang="en-US" altLang="en-US" sz="4000" b="1" dirty="0">
                <a:solidFill>
                  <a:srgbClr val="E71F19"/>
                </a:solidFill>
                <a:latin typeface="Arial" panose="020B0604020202020204" pitchFamily="34" charset="0"/>
                <a:cs typeface="Arial" panose="020B0604020202020204" pitchFamily="34" charset="0"/>
              </a:rPr>
              <a:t> rung </a:t>
            </a:r>
            <a:r>
              <a:rPr lang="en-US" altLang="en-US" sz="4000" b="1" dirty="0" err="1">
                <a:solidFill>
                  <a:srgbClr val="E71F19"/>
                </a:solidFill>
                <a:latin typeface="Arial" panose="020B0604020202020204" pitchFamily="34" charset="0"/>
                <a:cs typeface="Arial" panose="020B0604020202020204" pitchFamily="34" charset="0"/>
              </a:rPr>
              <a:t>động</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nhờ</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đó</a:t>
            </a:r>
            <a:r>
              <a:rPr lang="en-US" altLang="en-US" sz="4000" b="1" dirty="0">
                <a:solidFill>
                  <a:srgbClr val="E71F19"/>
                </a:solidFill>
                <a:latin typeface="Arial" panose="020B0604020202020204" pitchFamily="34" charset="0"/>
                <a:cs typeface="Arial" panose="020B0604020202020204" pitchFamily="34" charset="0"/>
              </a:rPr>
              <a:t> ta </a:t>
            </a:r>
            <a:r>
              <a:rPr lang="en-US" altLang="en-US" sz="4000" b="1" dirty="0" err="1">
                <a:solidFill>
                  <a:srgbClr val="E71F19"/>
                </a:solidFill>
                <a:latin typeface="Arial" panose="020B0604020202020204" pitchFamily="34" charset="0"/>
                <a:cs typeface="Arial" panose="020B0604020202020204" pitchFamily="34" charset="0"/>
              </a:rPr>
              <a:t>có</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thể</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nghe</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thấy</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được</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âm</a:t>
            </a:r>
            <a:r>
              <a:rPr lang="en-US" altLang="en-US" sz="4000" b="1" dirty="0">
                <a:solidFill>
                  <a:srgbClr val="E71F19"/>
                </a:solidFill>
                <a:latin typeface="Arial" panose="020B0604020202020204" pitchFamily="34" charset="0"/>
                <a:cs typeface="Arial" panose="020B0604020202020204" pitchFamily="34" charset="0"/>
              </a:rPr>
              <a:t> </a:t>
            </a:r>
            <a:r>
              <a:rPr lang="en-US" altLang="en-US" sz="4000" b="1" dirty="0" err="1">
                <a:solidFill>
                  <a:srgbClr val="E71F19"/>
                </a:solidFill>
                <a:latin typeface="Arial" panose="020B0604020202020204" pitchFamily="34" charset="0"/>
                <a:cs typeface="Arial" panose="020B0604020202020204" pitchFamily="34" charset="0"/>
              </a:rPr>
              <a:t>thanh</a:t>
            </a:r>
            <a:r>
              <a:rPr lang="en-US" altLang="en-US" sz="4000" b="1" dirty="0">
                <a:solidFill>
                  <a:srgbClr val="E71F19"/>
                </a:solidFill>
                <a:latin typeface="Arial" panose="020B0604020202020204" pitchFamily="34" charset="0"/>
                <a:cs typeface="Arial" panose="020B0604020202020204" pitchFamily="34" charset="0"/>
              </a:rPr>
              <a:t>.</a:t>
            </a: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5" y="1793643"/>
            <a:ext cx="2792627" cy="3630416"/>
          </a:xfrm>
          <a:prstGeom prst="rect">
            <a:avLst/>
          </a:prstGeom>
        </p:spPr>
      </p:pic>
      <p:sp>
        <p:nvSpPr>
          <p:cNvPr id="5" name="Rectangle 4"/>
          <p:cNvSpPr/>
          <p:nvPr/>
        </p:nvSpPr>
        <p:spPr>
          <a:xfrm>
            <a:off x="4044799" y="135627"/>
            <a:ext cx="2207656" cy="707886"/>
          </a:xfrm>
          <a:prstGeom prst="rect">
            <a:avLst/>
          </a:prstGeom>
        </p:spPr>
        <p:txBody>
          <a:bodyPr wrap="none">
            <a:spAutoFit/>
          </a:bodyPr>
          <a:lstStyle/>
          <a:p>
            <a:pPr algn="ctr"/>
            <a:r>
              <a:rPr lang="en-US" sz="4000" b="1" dirty="0" err="1">
                <a:ln w="22225">
                  <a:solidFill>
                    <a:schemeClr val="accent2"/>
                  </a:solidFill>
                  <a:prstDash val="solid"/>
                </a:ln>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rPr>
              <a:t>Kết</a:t>
            </a:r>
            <a:r>
              <a:rPr lang="en-US" sz="4000" b="1" dirty="0">
                <a:ln w="22225">
                  <a:solidFill>
                    <a:schemeClr val="accent2"/>
                  </a:solidFill>
                  <a:prstDash val="solid"/>
                </a:ln>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000" b="1" dirty="0" err="1">
                <a:ln w="22225">
                  <a:solidFill>
                    <a:schemeClr val="accent2"/>
                  </a:solidFill>
                  <a:prstDash val="solid"/>
                </a:ln>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rPr>
              <a:t>luận</a:t>
            </a:r>
            <a:endParaRPr lang="en-US" sz="4000" b="1" dirty="0">
              <a:solidFill>
                <a:srgbClr val="E71F19"/>
              </a:solidFill>
              <a:effectLst>
                <a:glow rad="63500">
                  <a:schemeClr val="accent2">
                    <a:satMod val="175000"/>
                    <a:alpha val="40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933"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40" y="351755"/>
            <a:ext cx="8520428" cy="2913378"/>
          </a:xfrm>
          <a:prstGeom prst="rect">
            <a:avLst/>
          </a:prstGeom>
        </p:spPr>
      </p:pic>
      <p:sp>
        <p:nvSpPr>
          <p:cNvPr id="21" name="矩形 20"/>
          <p:cNvSpPr/>
          <p:nvPr/>
        </p:nvSpPr>
        <p:spPr>
          <a:xfrm>
            <a:off x="1466552" y="1486163"/>
            <a:ext cx="7285404" cy="1231106"/>
          </a:xfrm>
          <a:prstGeom prst="rect">
            <a:avLst/>
          </a:prstGeom>
          <a:noFill/>
          <a:ln>
            <a:noFill/>
          </a:ln>
        </p:spPr>
        <p:txBody>
          <a:bodyPr vert="horz" wrap="square" lIns="0" tIns="0" rIns="0" bIns="0" numCol="1" anchor="t" anchorCtr="0" compatLnSpc="1">
            <a:spAutoFit/>
          </a:bodyPr>
          <a:lstStyle/>
          <a:p>
            <a:pPr algn="ctr" fontAlgn="base">
              <a:spcBef>
                <a:spcPct val="0"/>
              </a:spcBef>
              <a:spcAft>
                <a:spcPct val="0"/>
              </a:spcAft>
              <a:defRPr/>
            </a:pPr>
            <a:r>
              <a:rPr lang="en-US" altLang="zh-CN" sz="4000" b="1" dirty="0">
                <a:solidFill>
                  <a:srgbClr val="E71F19"/>
                </a:solidFill>
                <a:ea typeface="华康俪金黑W8(P)" panose="020B0800000000000000" pitchFamily="34" charset="-122"/>
              </a:rPr>
              <a:t>2. ÂM THANH LAN TRUYỀN QUA MÔI TRƯỜNG NÀO?</a:t>
            </a:r>
            <a:endParaRPr lang="zh-CN" altLang="en-US" sz="4000" b="1" dirty="0">
              <a:solidFill>
                <a:srgbClr val="E71F19"/>
              </a:solidFill>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4491" y="1801582"/>
            <a:ext cx="5343525" cy="3470818"/>
          </a:xfrm>
          <a:prstGeom prst="rect">
            <a:avLst/>
          </a:prstGeom>
        </p:spPr>
      </p:pic>
      <p:sp>
        <p:nvSpPr>
          <p:cNvPr id="23" name="Rounded Rectangular Callout 22"/>
          <p:cNvSpPr/>
          <p:nvPr/>
        </p:nvSpPr>
        <p:spPr>
          <a:xfrm>
            <a:off x="4032136" y="2309740"/>
            <a:ext cx="4798714" cy="1730626"/>
          </a:xfrm>
          <a:prstGeom prst="wedgeRoundRectCallout">
            <a:avLst>
              <a:gd name="adj1" fmla="val -58933"/>
              <a:gd name="adj2" fmla="val -182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MH_Others_2"/>
          <p:cNvSpPr txBox="1"/>
          <p:nvPr>
            <p:custDataLst>
              <p:tags r:id="rId1"/>
            </p:custDataLst>
          </p:nvPr>
        </p:nvSpPr>
        <p:spPr>
          <a:xfrm>
            <a:off x="4032135" y="2627745"/>
            <a:ext cx="4931130" cy="1107996"/>
          </a:xfrm>
          <a:prstGeom prst="rect">
            <a:avLst/>
          </a:prstGeom>
          <a:noFill/>
        </p:spPr>
        <p:txBody>
          <a:bodyPr wrap="square" lIns="0" tIns="0" rIns="0" bIns="0">
            <a:spAutoFit/>
          </a:bodyPr>
          <a:lstStyle/>
          <a:p>
            <a:pPr algn="ctr"/>
            <a:r>
              <a:rPr lang="en-US" altLang="en-US" sz="3600" b="1" dirty="0" err="1">
                <a:solidFill>
                  <a:srgbClr val="FF0000"/>
                </a:solidFill>
                <a:latin typeface="Arial" panose="020B0604020202020204" pitchFamily="34" charset="0"/>
                <a:cs typeface="Arial" panose="020B0604020202020204" pitchFamily="34" charset="0"/>
              </a:rPr>
              <a:t>Âm</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thanh</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lan</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truyền</a:t>
            </a:r>
            <a:r>
              <a:rPr lang="en-US" altLang="en-US" sz="3600" b="1" dirty="0">
                <a:solidFill>
                  <a:srgbClr val="FF0000"/>
                </a:solidFill>
                <a:latin typeface="Arial" panose="020B0604020202020204" pitchFamily="34" charset="0"/>
                <a:cs typeface="Arial" panose="020B0604020202020204" pitchFamily="34" charset="0"/>
              </a:rPr>
              <a:t> qua </a:t>
            </a:r>
            <a:r>
              <a:rPr lang="en-US" altLang="en-US" sz="3600" b="1" dirty="0" err="1">
                <a:solidFill>
                  <a:srgbClr val="FF0000"/>
                </a:solidFill>
                <a:latin typeface="Arial" panose="020B0604020202020204" pitchFamily="34" charset="0"/>
                <a:cs typeface="Arial" panose="020B0604020202020204" pitchFamily="34" charset="0"/>
              </a:rPr>
              <a:t>không</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khí</a:t>
            </a:r>
            <a:endParaRPr lang="vi-VN" altLang="en-US" sz="3600" b="1" dirty="0">
              <a:solidFill>
                <a:srgbClr val="FF0000"/>
              </a:solidFill>
              <a:latin typeface="Arial" panose="020B0604020202020204" pitchFamily="34" charset="0"/>
              <a:cs typeface="Arial" panose="020B0604020202020204" pitchFamily="34" charset="0"/>
            </a:endParaRPr>
          </a:p>
        </p:txBody>
      </p:sp>
      <p:grpSp>
        <p:nvGrpSpPr>
          <p:cNvPr id="3" name="Group 2"/>
          <p:cNvGrpSpPr/>
          <p:nvPr/>
        </p:nvGrpSpPr>
        <p:grpSpPr>
          <a:xfrm>
            <a:off x="0" y="2155938"/>
            <a:ext cx="2675608" cy="2776564"/>
            <a:chOff x="0" y="2133600"/>
            <a:chExt cx="2675608" cy="2776564"/>
          </a:xfrm>
        </p:grpSpPr>
        <p:pic>
          <p:nvPicPr>
            <p:cNvPr id="614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t="8809" r="34106"/>
            <a:stretch/>
          </p:blipFill>
          <p:spPr bwMode="auto">
            <a:xfrm>
              <a:off x="240383" y="2133600"/>
              <a:ext cx="2435225" cy="276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MH_Others_2"/>
            <p:cNvSpPr txBox="1"/>
            <p:nvPr>
              <p:custDataLst>
                <p:tags r:id="rId2"/>
              </p:custDataLst>
            </p:nvPr>
          </p:nvSpPr>
          <p:spPr>
            <a:xfrm>
              <a:off x="0" y="4356166"/>
              <a:ext cx="1051282" cy="553998"/>
            </a:xfrm>
            <a:prstGeom prst="rect">
              <a:avLst/>
            </a:prstGeom>
            <a:noFill/>
          </p:spPr>
          <p:txBody>
            <a:bodyPr wrap="square" lIns="0" tIns="0" rIns="0" bIns="0">
              <a:spAutoFit/>
            </a:bodyPr>
            <a:lstStyle/>
            <a:p>
              <a:pPr algn="ctr"/>
              <a:r>
                <a:rPr lang="en-US" altLang="en-US" sz="3600" dirty="0">
                  <a:latin typeface="Arial" panose="020B0604020202020204" pitchFamily="34" charset="0"/>
                  <a:cs typeface="Arial" panose="020B0604020202020204" pitchFamily="34" charset="0"/>
                </a:rPr>
                <a:t>1</a:t>
              </a:r>
            </a:p>
          </p:txBody>
        </p:sp>
      </p:grpSp>
      <p:pic>
        <p:nvPicPr>
          <p:cNvPr id="2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63269"/>
          <a:stretch/>
        </p:blipFill>
        <p:spPr bwMode="auto">
          <a:xfrm>
            <a:off x="2455808" y="1824692"/>
            <a:ext cx="1576327" cy="351732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776229" y="473520"/>
            <a:ext cx="7591541" cy="1208371"/>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Âm</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thanh</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lan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truyền</a:t>
            </a:r>
            <a:r>
              <a:rPr lang="en-US" sz="2800" b="1" dirty="0">
                <a:solidFill>
                  <a:schemeClr val="accent5">
                    <a:lumMod val="50000"/>
                  </a:schemeClr>
                </a:solidFill>
                <a:latin typeface="Arial" panose="020B0604020202020204" pitchFamily="34" charset="0"/>
                <a:cs typeface="Arial" panose="020B0604020202020204" pitchFamily="34" charset="0"/>
              </a:rPr>
              <a:t> qua </a:t>
            </a:r>
            <a:r>
              <a:rPr lang="en-US" sz="2800" b="1" dirty="0" err="1">
                <a:solidFill>
                  <a:schemeClr val="accent5">
                    <a:lumMod val="50000"/>
                  </a:schemeClr>
                </a:solidFill>
                <a:latin typeface="Arial" panose="020B0604020202020204" pitchFamily="34" charset="0"/>
                <a:cs typeface="Arial" panose="020B0604020202020204" pitchFamily="34" charset="0"/>
              </a:rPr>
              <a:t>môi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trường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nào</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mà</a:t>
            </a:r>
            <a:r>
              <a:rPr lang="en-US" sz="2800" b="1" dirty="0">
                <a:solidFill>
                  <a:schemeClr val="accent5">
                    <a:lumMod val="50000"/>
                  </a:schemeClr>
                </a:solidFill>
                <a:latin typeface="Arial" panose="020B0604020202020204" pitchFamily="34" charset="0"/>
                <a:cs typeface="Arial" panose="020B0604020202020204" pitchFamily="34" charset="0"/>
              </a:rPr>
              <a:t> tai ta </a:t>
            </a:r>
            <a:r>
              <a:rPr lang="en-US" sz="2800" b="1" dirty="0" err="1">
                <a:solidFill>
                  <a:schemeClr val="accent5">
                    <a:lumMod val="50000"/>
                  </a:schemeClr>
                </a:solidFill>
                <a:latin typeface="Arial" panose="020B0604020202020204" pitchFamily="34" charset="0"/>
                <a:cs typeface="Arial" panose="020B0604020202020204" pitchFamily="34" charset="0"/>
              </a:rPr>
              <a:t>có</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thể</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nghe</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được</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âm</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thanh</a:t>
            </a:r>
            <a:r>
              <a:rPr lang="en-US" sz="2800" b="1" dirty="0">
                <a:solidFill>
                  <a:schemeClr val="accent5">
                    <a:lumMod val="50000"/>
                  </a:schemeClr>
                </a:solidFill>
                <a:latin typeface="Arial" panose="020B0604020202020204" pitchFamily="34" charset="0"/>
                <a:cs typeface="Arial" panose="020B0604020202020204" pitchFamily="34" charset="0"/>
              </a:rPr>
              <a:t>?</a:t>
            </a:r>
            <a:endParaRPr lang="vi-VN" sz="28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3592473" y="1443384"/>
            <a:ext cx="3778739" cy="376347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5196" y="1629427"/>
            <a:ext cx="5343525" cy="34708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19822"/>
            <a:ext cx="6953601" cy="3043372"/>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8530" y="731513"/>
            <a:ext cx="1803374" cy="1921452"/>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60" y="1567801"/>
            <a:ext cx="1447993" cy="1542802"/>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92903" y="3297932"/>
            <a:ext cx="9298858" cy="2034995"/>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1531391" y="161993"/>
            <a:ext cx="7128826" cy="1446550"/>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Tahoma" panose="020B0604030504040204" pitchFamily="34" charset="0"/>
                <a:cs typeface="+mn-ea"/>
                <a:sym typeface="+mn-lt"/>
              </a:rPr>
              <a:t>KHỞI ĐỘNG</a:t>
            </a:r>
            <a:endParaRPr lang="zh-CN" altLang="en-US"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ea typeface="方正稚艺简体" panose="03000509000000000000" pitchFamily="65" charset="-122"/>
              <a:cs typeface="+mn-ea"/>
              <a:sym typeface="+mn-lt"/>
            </a:endParaRPr>
          </a:p>
        </p:txBody>
      </p:sp>
      <p:sp>
        <p:nvSpPr>
          <p:cNvPr id="10" name="Rectangle 9">
            <a:extLst>
              <a:ext uri="{FF2B5EF4-FFF2-40B4-BE49-F238E27FC236}">
                <a16:creationId xmlns:a16="http://schemas.microsoft.com/office/drawing/2014/main" id="{25005328-320F-4B6D-B956-F7BD99FE20D2}"/>
              </a:ext>
            </a:extLst>
          </p:cNvPr>
          <p:cNvSpPr/>
          <p:nvPr/>
        </p:nvSpPr>
        <p:spPr>
          <a:xfrm>
            <a:off x="0" y="0"/>
            <a:ext cx="569387" cy="400110"/>
          </a:xfrm>
          <a:prstGeom prst="rect">
            <a:avLst/>
          </a:prstGeom>
          <a:noFill/>
        </p:spPr>
        <p:txBody>
          <a:bodyPr wrap="none" lIns="91440" tIns="45720" rIns="91440" bIns="45720">
            <a:spAutoFit/>
          </a:bodyPr>
          <a:lstStyle/>
          <a:p>
            <a:pPr algn="ctr"/>
            <a:r>
              <a:rPr lang="en-US" sz="2000" b="0" cap="none" spc="0" dirty="0">
                <a:ln w="0"/>
                <a:solidFill>
                  <a:srgbClr val="71C3E3"/>
                </a:solidFill>
                <a:effectLst>
                  <a:outerShdw blurRad="38100" dist="19050" dir="2700000" algn="tl" rotWithShape="0">
                    <a:schemeClr val="dk1">
                      <a:alpha val="40000"/>
                    </a:schemeClr>
                  </a:outerShdw>
                </a:effectLst>
                <a:latin typeface="UTM Gloria" panose="02040603050506020204" pitchFamily="18" charset="0"/>
              </a:rPr>
              <a:t>KTUTS</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115760"/>
            <a:ext cx="1787738" cy="17923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019949" y="311696"/>
            <a:ext cx="4291843" cy="151132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Ví</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dụ</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âm</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thanh</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lan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truyền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trong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không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khí</a:t>
            </a:r>
            <a:endParaRPr lang="vi-VN" sz="2800" b="1" dirty="0">
              <a:solidFill>
                <a:schemeClr val="accent5">
                  <a:lumMod val="50000"/>
                </a:schemeClr>
              </a:solidFill>
              <a:latin typeface="Arial" panose="020B0604020202020204" pitchFamily="34" charset="0"/>
              <a:cs typeface="Arial" panose="020B0604020202020204" pitchFamily="34" charset="0"/>
            </a:endParaRPr>
          </a:p>
        </p:txBody>
      </p:sp>
      <p:pic>
        <p:nvPicPr>
          <p:cNvPr id="10242" name="Picture 2" descr="Xe đua Silhouette Clip nghệ thuật Lái xe Hình ảnh - png tải về - Miễn phí  trong suốt Phim Hoạt Hình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8556" y1="15294" x2="52222" y2="28529"/>
                        <a14:foregroundMark x1="30778" y1="7794" x2="22444" y2="13971"/>
                        <a14:foregroundMark x1="45667" y1="9706" x2="51556" y2="9706"/>
                        <a14:foregroundMark x1="32333" y1="35441" x2="36222" y2="39118"/>
                        <a14:foregroundMark x1="25222" y1="26176" x2="24222" y2="34706"/>
                        <a14:foregroundMark x1="79333" y1="19706" x2="79111" y2="30588"/>
                        <a14:foregroundMark x1="81778" y1="60000" x2="85000" y2="63676"/>
                        <a14:foregroundMark x1="84444" y1="53529" x2="84444" y2="61471"/>
                        <a14:foregroundMark x1="81333" y1="53529" x2="88222" y2="62647"/>
                        <a14:foregroundMark x1="84111" y1="52647" x2="86778" y2="52647"/>
                        <a14:foregroundMark x1="10444" y1="58235" x2="21222" y2="61765"/>
                        <a14:foregroundMark x1="55556" y1="4706" x2="63556" y2="9559"/>
                        <a14:foregroundMark x1="8222" y1="79853" x2="91111" y2="81471"/>
                        <a14:foregroundMark x1="92000" y1="80735" x2="97444" y2="80441"/>
                        <a14:foregroundMark x1="90111" y1="85735" x2="90556" y2="93676"/>
                        <a14:foregroundMark x1="48333" y1="85294" x2="43778" y2="85441"/>
                        <a14:foregroundMark x1="43778" y1="85441" x2="58333" y2="87059"/>
                        <a14:foregroundMark x1="39000" y1="88529" x2="40111" y2="89412"/>
                        <a14:foregroundMark x1="7111" y1="85294" x2="14000" y2="93971"/>
                        <a14:foregroundMark x1="5333" y1="83971" x2="6556" y2="94853"/>
                        <a14:foregroundMark x1="16333" y1="85294" x2="15667" y2="93676"/>
                        <a14:foregroundMark x1="85111" y1="85147" x2="84889" y2="96176"/>
                        <a14:foregroundMark x1="81444" y1="52794" x2="78000" y2="60147"/>
                        <a14:foregroundMark x1="35111" y1="8088" x2="44889" y2="8088"/>
                        <a14:foregroundMark x1="3889" y1="78971" x2="7556" y2="78971"/>
                      </a14:backgroundRemoval>
                    </a14:imgEffect>
                  </a14:imgLayer>
                </a14:imgProps>
              </a:ext>
              <a:ext uri="{28A0092B-C50C-407E-A947-70E740481C1C}">
                <a14:useLocalDpi xmlns:a14="http://schemas.microsoft.com/office/drawing/2010/main" val="0"/>
              </a:ext>
            </a:extLst>
          </a:blip>
          <a:srcRect/>
          <a:stretch>
            <a:fillRect/>
          </a:stretch>
        </p:blipFill>
        <p:spPr bwMode="auto">
          <a:xfrm>
            <a:off x="420131" y="2913833"/>
            <a:ext cx="2933313" cy="221628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gitação Ilustrações, Vetores E Clipart De Stock – (64,971 Stock  Illustration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4248502" y="1730746"/>
            <a:ext cx="3714967" cy="371496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Vector chim hót - Free.Vector6.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333" l="0" r="100000">
                        <a14:foregroundMark x1="11661" y1="25867" x2="17093" y2="22667"/>
                        <a14:foregroundMark x1="28275" y1="4267" x2="30831" y2="8267"/>
                        <a14:foregroundMark x1="44409" y1="23733" x2="46805" y2="26133"/>
                        <a14:foregroundMark x1="54792" y1="22400" x2="57508" y2="27733"/>
                        <a14:foregroundMark x1="64058" y1="7200" x2="65495" y2="12267"/>
                        <a14:foregroundMark x1="64537" y1="13333" x2="64537" y2="15733"/>
                        <a14:foregroundMark x1="65815" y1="66933" x2="72045" y2="73333"/>
                        <a14:foregroundMark x1="53834" y1="87733" x2="57508" y2="91200"/>
                        <a14:foregroundMark x1="18371" y1="90667" x2="18371"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07679" y="0"/>
            <a:ext cx="4619262" cy="276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72275" y="225050"/>
            <a:ext cx="7459597" cy="307777"/>
          </a:xfrm>
          <a:prstGeom prst="rect">
            <a:avLst/>
          </a:prstGeom>
          <a:noFill/>
          <a:ln>
            <a:noFill/>
          </a:ln>
        </p:spPr>
        <p:txBody>
          <a:bodyPr vert="horz" wrap="square" lIns="0" tIns="0" rIns="0" bIns="0" numCol="1" anchor="t" anchorCtr="0" compatLnSpc="1">
            <a:spAutoFit/>
          </a:bodyPr>
          <a:lstStyle/>
          <a:p>
            <a:pPr algn="ctr" defTabSz="685165" fontAlgn="base">
              <a:spcBef>
                <a:spcPct val="0"/>
              </a:spcBef>
              <a:spcAft>
                <a:spcPct val="0"/>
              </a:spcAft>
              <a:defRPr/>
            </a:pPr>
            <a:r>
              <a:rPr lang="en-US" altLang="zh-CN" sz="2000" b="1" dirty="0">
                <a:solidFill>
                  <a:srgbClr val="E71F19"/>
                </a:solidFill>
                <a:ea typeface="华康俪金黑W8(P)" panose="020B0800000000000000" pitchFamily="34" charset="-122"/>
              </a:rPr>
              <a:t>ÂM THANH LAN TRUYỀN QUA MÔI TRƯỜNG NÀO KHÁC?</a:t>
            </a:r>
            <a:endParaRPr lang="zh-CN" altLang="en-US" sz="2000" b="1" dirty="0">
              <a:solidFill>
                <a:srgbClr val="E71F19"/>
              </a:solidFill>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535" y="63578"/>
            <a:ext cx="602010" cy="602010"/>
          </a:xfrm>
          <a:prstGeom prst="rect">
            <a:avLst/>
          </a:prstGeom>
        </p:spPr>
      </p:pic>
      <p:grpSp>
        <p:nvGrpSpPr>
          <p:cNvPr id="3" name="组合 2"/>
          <p:cNvGrpSpPr/>
          <p:nvPr/>
        </p:nvGrpSpPr>
        <p:grpSpPr>
          <a:xfrm>
            <a:off x="222879" y="665588"/>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 name="Group 34">
            <a:extLst>
              <a:ext uri="{FF2B5EF4-FFF2-40B4-BE49-F238E27FC236}">
                <a16:creationId xmlns:a16="http://schemas.microsoft.com/office/drawing/2014/main" id="{6F673B85-7059-4229-9972-982C29CF5436}"/>
              </a:ext>
            </a:extLst>
          </p:cNvPr>
          <p:cNvGrpSpPr/>
          <p:nvPr/>
        </p:nvGrpSpPr>
        <p:grpSpPr>
          <a:xfrm>
            <a:off x="222879" y="827060"/>
            <a:ext cx="8469218" cy="3717819"/>
            <a:chOff x="1006064" y="1522807"/>
            <a:chExt cx="9977377" cy="4656929"/>
          </a:xfrm>
        </p:grpSpPr>
        <p:sp>
          <p:nvSpPr>
            <p:cNvPr id="3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Rectangle 3"/>
          <p:cNvSpPr/>
          <p:nvPr/>
        </p:nvSpPr>
        <p:spPr bwMode="auto">
          <a:xfrm>
            <a:off x="4785853" y="1282433"/>
            <a:ext cx="4152305" cy="2499265"/>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lIns="68586" tIns="68589" rIns="68586" bIns="68589"/>
          <a:lstStyle/>
          <a:p>
            <a:pPr algn="ctr" defTabSz="685558">
              <a:lnSpc>
                <a:spcPct val="90000"/>
              </a:lnSpc>
              <a:buClr>
                <a:srgbClr val="FFFFFF">
                  <a:lumMod val="50000"/>
                  <a:lumOff val="50000"/>
                </a:srgbClr>
              </a:buClr>
              <a:buSzPct val="90000"/>
              <a:defRPr/>
            </a:pPr>
            <a:endParaRPr lang="vi-VN" sz="3200" b="1" dirty="0">
              <a:solidFill>
                <a:srgbClr val="002060"/>
              </a:solidFill>
              <a:latin typeface="Times New Roman" pitchFamily="18" charset="0"/>
            </a:endParaRPr>
          </a:p>
        </p:txBody>
      </p:sp>
      <p:sp>
        <p:nvSpPr>
          <p:cNvPr id="39" name="文本框 9">
            <a:extLst>
              <a:ext uri="{FF2B5EF4-FFF2-40B4-BE49-F238E27FC236}">
                <a16:creationId xmlns:a16="http://schemas.microsoft.com/office/drawing/2014/main" id="{DBD1AE7F-316F-42A6-A2E8-A733C0DB7C4E}"/>
              </a:ext>
            </a:extLst>
          </p:cNvPr>
          <p:cNvSpPr txBox="1"/>
          <p:nvPr/>
        </p:nvSpPr>
        <p:spPr>
          <a:xfrm>
            <a:off x="4436561" y="1033280"/>
            <a:ext cx="4316124" cy="58477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noProof="0" dirty="0" err="1">
                <a:solidFill>
                  <a:srgbClr val="00B050"/>
                </a:solidFill>
                <a:latin typeface="UTM Impact" panose="02040603050506020204" pitchFamily="18" charset="0"/>
                <a:ea typeface="字魂79号-萌趣奶油体" panose="00000500000000000000" pitchFamily="2" charset="-122"/>
              </a:rPr>
              <a:t>Mô</a:t>
            </a:r>
            <a:r>
              <a:rPr lang="en-US" altLang="zh-CN" sz="3200" noProof="0" dirty="0">
                <a:solidFill>
                  <a:srgbClr val="00B050"/>
                </a:solidFill>
                <a:latin typeface="UTM Impact" panose="02040603050506020204" pitchFamily="18" charset="0"/>
                <a:ea typeface="字魂79号-萌趣奶油体" panose="00000500000000000000" pitchFamily="2" charset="-122"/>
              </a:rPr>
              <a:t> </a:t>
            </a:r>
            <a:r>
              <a:rPr lang="en-US" altLang="zh-CN" sz="3200" noProof="0" dirty="0" err="1">
                <a:solidFill>
                  <a:srgbClr val="00B050"/>
                </a:solidFill>
                <a:latin typeface="UTM Impact" panose="02040603050506020204" pitchFamily="18" charset="0"/>
                <a:ea typeface="字魂79号-萌趣奶油体" panose="00000500000000000000" pitchFamily="2" charset="-122"/>
              </a:rPr>
              <a:t>tả</a:t>
            </a:r>
            <a:r>
              <a:rPr lang="en-US" altLang="zh-CN" sz="3200" noProof="0" dirty="0">
                <a:solidFill>
                  <a:srgbClr val="00B050"/>
                </a:solidFill>
                <a:latin typeface="UTM Impact" panose="02040603050506020204" pitchFamily="18" charset="0"/>
                <a:ea typeface="字魂79号-萌趣奶油体" panose="00000500000000000000" pitchFamily="2" charset="-122"/>
              </a:rPr>
              <a:t> </a:t>
            </a:r>
            <a:r>
              <a:rPr lang="en-US" altLang="zh-CN" sz="3200" noProof="0" dirty="0" err="1">
                <a:solidFill>
                  <a:srgbClr val="00B050"/>
                </a:solidFill>
                <a:latin typeface="UTM Impact" panose="02040603050506020204" pitchFamily="18" charset="0"/>
                <a:ea typeface="字魂79号-萌趣奶油体" panose="00000500000000000000" pitchFamily="2" charset="-122"/>
              </a:rPr>
              <a:t>thí</a:t>
            </a:r>
            <a:r>
              <a:rPr lang="en-US" altLang="zh-CN" sz="3200" noProof="0" dirty="0">
                <a:solidFill>
                  <a:srgbClr val="00B050"/>
                </a:solidFill>
                <a:latin typeface="UTM Impact" panose="02040603050506020204" pitchFamily="18" charset="0"/>
                <a:ea typeface="字魂79号-萌趣奶油体" panose="00000500000000000000" pitchFamily="2" charset="-122"/>
              </a:rPr>
              <a:t> </a:t>
            </a:r>
            <a:r>
              <a:rPr lang="en-US" altLang="zh-CN" sz="3200" noProof="0" dirty="0" err="1">
                <a:solidFill>
                  <a:srgbClr val="00B050"/>
                </a:solidFill>
                <a:latin typeface="UTM Impact" panose="02040603050506020204" pitchFamily="18" charset="0"/>
                <a:ea typeface="字魂79号-萌趣奶油体" panose="00000500000000000000" pitchFamily="2" charset="-122"/>
              </a:rPr>
              <a:t>nghiệm</a:t>
            </a:r>
            <a:endParaRPr kumimoji="0" lang="zh-CN" altLang="en-US" sz="3200" b="0" i="0" u="none" strike="noStrike" kern="1200" cap="none" spc="0" normalizeH="0" baseline="0" noProof="0" dirty="0">
              <a:ln>
                <a:noFill/>
              </a:ln>
              <a:solidFill>
                <a:srgbClr val="00B050"/>
              </a:solidFill>
              <a:uLnTx/>
              <a:uFillTx/>
              <a:latin typeface="UTM Impact" panose="02040603050506020204" pitchFamily="18" charset="0"/>
              <a:ea typeface="字魂79号-萌趣奶油体" panose="00000500000000000000" pitchFamily="2" charset="-122"/>
            </a:endParaRPr>
          </a:p>
        </p:txBody>
      </p:sp>
      <p:pic>
        <p:nvPicPr>
          <p:cNvPr id="2050" name="Picture 2" descr="Trả lời câu hỏi Khoa học 4 Bài 42 trang 85 | Giải bài tập Khoa học 4 hay  nhất tại VietJ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89" y="1791948"/>
            <a:ext cx="2905125" cy="21812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p:nvPr/>
        </p:nvSpPr>
        <p:spPr bwMode="auto">
          <a:xfrm>
            <a:off x="3896648" y="1771714"/>
            <a:ext cx="4271307" cy="1896160"/>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lIns="68586" tIns="68589" rIns="68586" bIns="68589"/>
          <a:lstStyle/>
          <a:p>
            <a:pPr algn="just" defTabSz="685558">
              <a:lnSpc>
                <a:spcPct val="90000"/>
              </a:lnSpc>
              <a:buClr>
                <a:srgbClr val="FFFFFF">
                  <a:lumMod val="50000"/>
                  <a:lumOff val="50000"/>
                </a:srgbClr>
              </a:buClr>
              <a:buSzPct val="90000"/>
              <a:defRPr/>
            </a:pPr>
            <a:r>
              <a:rPr lang="en-US" sz="2400" spc="-30" dirty="0">
                <a:solidFill>
                  <a:srgbClr val="002060"/>
                </a:solidFill>
                <a:latin typeface="+mj-lt"/>
                <a:cs typeface="Times New Roman" panose="02020603050405020304" pitchFamily="18" charset="0"/>
              </a:rPr>
              <a:t>	</a:t>
            </a:r>
            <a:r>
              <a:rPr lang="vi-VN" sz="2400" spc="-30" dirty="0">
                <a:solidFill>
                  <a:schemeClr val="tx1"/>
                </a:solidFill>
                <a:effectLst/>
                <a:cs typeface="Times New Roman" panose="02020603050405020304" pitchFamily="18" charset="0"/>
              </a:rPr>
              <a:t>Đặt một chiếc đồng hồ chuông đang kêu vào một túi ni lông, buộc chặt túi lại rồi thả vào chậu nước. Áp một tai vào thành chậu, tai kia được bịt lại.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Effect transition="in" filter="fade">
                                      <p:cBhvr>
                                        <p:cTn id="24" dur="1000"/>
                                        <p:tgtEl>
                                          <p:spTgt spid="3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nodePh="1">
                                  <p:stCondLst>
                                    <p:cond delay="0"/>
                                  </p:stCondLst>
                                  <p:endCondLst>
                                    <p:cond evt="begin" delay="0">
                                      <p:tn val="30"/>
                                    </p:cond>
                                  </p:end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randombar(horizontal)">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DDB4E2A-BA40-40BE-B38C-9F332E29BFE7}"/>
              </a:ext>
            </a:extLst>
          </p:cNvPr>
          <p:cNvGrpSpPr/>
          <p:nvPr/>
        </p:nvGrpSpPr>
        <p:grpSpPr>
          <a:xfrm>
            <a:off x="140640" y="793000"/>
            <a:ext cx="6484850" cy="3861978"/>
            <a:chOff x="952107" y="1571920"/>
            <a:chExt cx="4421171" cy="1857080"/>
          </a:xfrm>
        </p:grpSpPr>
        <p:sp>
          <p:nvSpPr>
            <p:cNvPr id="39"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1" name="Text Box 54"/>
          <p:cNvSpPr txBox="1">
            <a:spLocks noChangeArrowheads="1"/>
          </p:cNvSpPr>
          <p:nvPr/>
        </p:nvSpPr>
        <p:spPr bwMode="auto">
          <a:xfrm>
            <a:off x="880354" y="1192478"/>
            <a:ext cx="50054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lgn="l" eaLnBrk="0" hangingPunct="0">
              <a:defRPr sz="3200">
                <a:solidFill>
                  <a:schemeClr val="tx1"/>
                </a:solidFill>
                <a:latin typeface="Times New Roman" pitchFamily="18" charset="0"/>
              </a:defRPr>
            </a:lvl1pPr>
            <a:lvl2pPr marL="1066800" indent="-609600" algn="l" eaLnBrk="0" hangingPunct="0">
              <a:defRPr sz="3200">
                <a:solidFill>
                  <a:schemeClr val="tx1"/>
                </a:solidFill>
                <a:latin typeface="Times New Roman" pitchFamily="18" charset="0"/>
              </a:defRPr>
            </a:lvl2pPr>
            <a:lvl3pPr marL="1524000" indent="-609600" algn="l" eaLnBrk="0" hangingPunct="0">
              <a:defRPr sz="3200">
                <a:solidFill>
                  <a:schemeClr val="tx1"/>
                </a:solidFill>
                <a:latin typeface="Times New Roman" pitchFamily="18" charset="0"/>
              </a:defRPr>
            </a:lvl3pPr>
            <a:lvl4pPr marL="1981200" indent="-609600" algn="l" eaLnBrk="0" hangingPunct="0">
              <a:defRPr sz="3200">
                <a:solidFill>
                  <a:schemeClr val="tx1"/>
                </a:solidFill>
                <a:latin typeface="Times New Roman" pitchFamily="18" charset="0"/>
              </a:defRPr>
            </a:lvl4pPr>
            <a:lvl5pPr marL="2438400" indent="-609600" algn="l" eaLnBrk="0" hangingPunct="0">
              <a:defRPr sz="3200">
                <a:solidFill>
                  <a:schemeClr val="tx1"/>
                </a:solidFill>
                <a:latin typeface="Times New Roman" pitchFamily="18" charset="0"/>
              </a:defRPr>
            </a:lvl5pPr>
            <a:lvl6pPr marL="2895600" indent="-609600" eaLnBrk="0" fontAlgn="base" hangingPunct="0">
              <a:spcBef>
                <a:spcPct val="0"/>
              </a:spcBef>
              <a:spcAft>
                <a:spcPct val="0"/>
              </a:spcAft>
              <a:defRPr sz="3200">
                <a:solidFill>
                  <a:schemeClr val="tx1"/>
                </a:solidFill>
                <a:latin typeface="Times New Roman" pitchFamily="18" charset="0"/>
              </a:defRPr>
            </a:lvl6pPr>
            <a:lvl7pPr marL="3352800" indent="-609600" eaLnBrk="0" fontAlgn="base" hangingPunct="0">
              <a:spcBef>
                <a:spcPct val="0"/>
              </a:spcBef>
              <a:spcAft>
                <a:spcPct val="0"/>
              </a:spcAft>
              <a:defRPr sz="3200">
                <a:solidFill>
                  <a:schemeClr val="tx1"/>
                </a:solidFill>
                <a:latin typeface="Times New Roman" pitchFamily="18" charset="0"/>
              </a:defRPr>
            </a:lvl7pPr>
            <a:lvl8pPr marL="3810000" indent="-609600" eaLnBrk="0" fontAlgn="base" hangingPunct="0">
              <a:spcBef>
                <a:spcPct val="0"/>
              </a:spcBef>
              <a:spcAft>
                <a:spcPct val="0"/>
              </a:spcAft>
              <a:defRPr sz="3200">
                <a:solidFill>
                  <a:schemeClr val="tx1"/>
                </a:solidFill>
                <a:latin typeface="Times New Roman" pitchFamily="18" charset="0"/>
              </a:defRPr>
            </a:lvl8pPr>
            <a:lvl9pPr marL="4267200" indent="-609600" eaLnBrk="0" fontAlgn="base" hangingPunct="0">
              <a:spcBef>
                <a:spcPct val="0"/>
              </a:spcBef>
              <a:spcAft>
                <a:spcPct val="0"/>
              </a:spcAft>
              <a:defRPr sz="3200">
                <a:solidFill>
                  <a:schemeClr val="tx1"/>
                </a:solidFill>
                <a:latin typeface="Times New Roman" pitchFamily="18" charset="0"/>
              </a:defRPr>
            </a:lvl9pPr>
          </a:lstStyle>
          <a:p>
            <a:pPr marL="0" indent="0" algn="just" eaLnBrk="1" hangingPunct="1">
              <a:spcBef>
                <a:spcPct val="20000"/>
              </a:spcBef>
              <a:defRPr/>
            </a:pPr>
            <a:r>
              <a:rPr lang="en-US" b="1" dirty="0">
                <a:solidFill>
                  <a:srgbClr val="002060"/>
                </a:solidFill>
                <a:latin typeface="Arial" panose="020B0604020202020204" pitchFamily="34" charset="0"/>
                <a:cs typeface="Arial" panose="020B0604020202020204" pitchFamily="34" charset="0"/>
              </a:rPr>
              <a:t>1. </a:t>
            </a:r>
            <a:r>
              <a:rPr lang="vi-VN" b="1" dirty="0">
                <a:solidFill>
                  <a:srgbClr val="002060"/>
                </a:solidFill>
                <a:latin typeface="Arial" panose="020B0604020202020204" pitchFamily="34" charset="0"/>
                <a:cs typeface="Arial" panose="020B0604020202020204" pitchFamily="34" charset="0"/>
              </a:rPr>
              <a:t>Bạn có nghe thấy tiếng đồng hồ không? </a:t>
            </a:r>
          </a:p>
        </p:txBody>
      </p:sp>
      <p:sp>
        <p:nvSpPr>
          <p:cNvPr id="42" name="Text Box 57"/>
          <p:cNvSpPr txBox="1">
            <a:spLocks noChangeArrowheads="1"/>
          </p:cNvSpPr>
          <p:nvPr/>
        </p:nvSpPr>
        <p:spPr bwMode="auto">
          <a:xfrm>
            <a:off x="880354" y="2281298"/>
            <a:ext cx="5132002" cy="265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indent="0" algn="just" eaLnBrk="1" hangingPunct="1">
              <a:spcBef>
                <a:spcPct val="20000"/>
              </a:spcBef>
              <a:defRPr/>
            </a:pPr>
            <a:r>
              <a:rPr lang="en-US" sz="3200" b="1" dirty="0">
                <a:solidFill>
                  <a:srgbClr val="002060"/>
                </a:solidFill>
                <a:latin typeface="Arial" panose="020B0604020202020204" pitchFamily="34" charset="0"/>
                <a:cs typeface="Arial" panose="020B0604020202020204" pitchFamily="34" charset="0"/>
              </a:rPr>
              <a:t>2. </a:t>
            </a:r>
            <a:r>
              <a:rPr lang="vi-VN" sz="3200" b="1" dirty="0">
                <a:solidFill>
                  <a:srgbClr val="002060"/>
                </a:solidFill>
                <a:latin typeface="Arial" panose="020B0604020202020204" pitchFamily="34" charset="0"/>
                <a:cs typeface="Arial" panose="020B0604020202020204" pitchFamily="34" charset="0"/>
              </a:rPr>
              <a:t>Kết quả này cho thấy âm thanh có truyền qua thành chậu, qua nước được không?</a:t>
            </a:r>
          </a:p>
          <a:p>
            <a:pPr marL="0" indent="0" algn="just" eaLnBrk="1" hangingPunct="1">
              <a:spcBef>
                <a:spcPct val="20000"/>
              </a:spcBef>
              <a:defRPr/>
            </a:pPr>
            <a:endParaRPr lang="vi-VN" sz="3200" b="1" dirty="0">
              <a:solidFill>
                <a:srgbClr val="002060"/>
              </a:solidFill>
              <a:latin typeface="Arial" panose="020B0604020202020204" pitchFamily="34" charset="0"/>
              <a:cs typeface="Arial" panose="020B0604020202020204" pitchFamily="34" charset="0"/>
            </a:endParaRPr>
          </a:p>
        </p:txBody>
      </p:sp>
      <p:sp>
        <p:nvSpPr>
          <p:cNvPr id="43" name="Freeform: Shape 49">
            <a:extLst>
              <a:ext uri="{FF2B5EF4-FFF2-40B4-BE49-F238E27FC236}">
                <a16:creationId xmlns:a16="http://schemas.microsoft.com/office/drawing/2014/main" id="{8876CCDB-58AA-4536-9D38-D0E6638F0CA5}"/>
              </a:ext>
            </a:extLst>
          </p:cNvPr>
          <p:cNvSpPr/>
          <p:nvPr/>
        </p:nvSpPr>
        <p:spPr>
          <a:xfrm>
            <a:off x="1581719" y="196604"/>
            <a:ext cx="3445476" cy="941214"/>
          </a:xfrm>
          <a:custGeom>
            <a:avLst/>
            <a:gdLst>
              <a:gd name="connsiteX0" fmla="*/ 943429 w 10653486"/>
              <a:gd name="connsiteY0" fmla="*/ 0 h 2888343"/>
              <a:gd name="connsiteX1" fmla="*/ 725714 w 10653486"/>
              <a:gd name="connsiteY1" fmla="*/ 174171 h 2888343"/>
              <a:gd name="connsiteX2" fmla="*/ 551543 w 10653486"/>
              <a:gd name="connsiteY2" fmla="*/ 261257 h 2888343"/>
              <a:gd name="connsiteX3" fmla="*/ 377372 w 10653486"/>
              <a:gd name="connsiteY3" fmla="*/ 275771 h 2888343"/>
              <a:gd name="connsiteX4" fmla="*/ 72572 w 10653486"/>
              <a:gd name="connsiteY4" fmla="*/ 304800 h 2888343"/>
              <a:gd name="connsiteX5" fmla="*/ 0 w 10653486"/>
              <a:gd name="connsiteY5" fmla="*/ 304800 h 2888343"/>
              <a:gd name="connsiteX6" fmla="*/ 43543 w 10653486"/>
              <a:gd name="connsiteY6" fmla="*/ 2569028 h 2888343"/>
              <a:gd name="connsiteX7" fmla="*/ 319314 w 10653486"/>
              <a:gd name="connsiteY7" fmla="*/ 2583543 h 2888343"/>
              <a:gd name="connsiteX8" fmla="*/ 638629 w 10653486"/>
              <a:gd name="connsiteY8" fmla="*/ 2670628 h 2888343"/>
              <a:gd name="connsiteX9" fmla="*/ 841829 w 10653486"/>
              <a:gd name="connsiteY9" fmla="*/ 2801257 h 2888343"/>
              <a:gd name="connsiteX10" fmla="*/ 928914 w 10653486"/>
              <a:gd name="connsiteY10" fmla="*/ 2888343 h 2888343"/>
              <a:gd name="connsiteX11" fmla="*/ 9739086 w 10653486"/>
              <a:gd name="connsiteY11" fmla="*/ 2830286 h 2888343"/>
              <a:gd name="connsiteX12" fmla="*/ 10145486 w 10653486"/>
              <a:gd name="connsiteY12" fmla="*/ 2583543 h 2888343"/>
              <a:gd name="connsiteX13" fmla="*/ 10653486 w 10653486"/>
              <a:gd name="connsiteY13" fmla="*/ 2525486 h 2888343"/>
              <a:gd name="connsiteX14" fmla="*/ 10609943 w 10653486"/>
              <a:gd name="connsiteY14" fmla="*/ 290286 h 2888343"/>
              <a:gd name="connsiteX15" fmla="*/ 10087429 w 10653486"/>
              <a:gd name="connsiteY15" fmla="*/ 203200 h 2888343"/>
              <a:gd name="connsiteX16" fmla="*/ 9811657 w 10653486"/>
              <a:gd name="connsiteY16" fmla="*/ 14514 h 2888343"/>
              <a:gd name="connsiteX17" fmla="*/ 943429 w 10653486"/>
              <a:gd name="connsiteY17" fmla="*/ 0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86" h="2888343">
                <a:moveTo>
                  <a:pt x="943429" y="0"/>
                </a:moveTo>
                <a:lnTo>
                  <a:pt x="725714" y="174171"/>
                </a:lnTo>
                <a:lnTo>
                  <a:pt x="551543" y="261257"/>
                </a:lnTo>
                <a:lnTo>
                  <a:pt x="377372" y="275771"/>
                </a:lnTo>
                <a:lnTo>
                  <a:pt x="72572" y="304800"/>
                </a:lnTo>
                <a:lnTo>
                  <a:pt x="0" y="304800"/>
                </a:lnTo>
                <a:lnTo>
                  <a:pt x="43543" y="2569028"/>
                </a:lnTo>
                <a:lnTo>
                  <a:pt x="319314" y="2583543"/>
                </a:lnTo>
                <a:lnTo>
                  <a:pt x="638629" y="2670628"/>
                </a:lnTo>
                <a:lnTo>
                  <a:pt x="841829" y="2801257"/>
                </a:lnTo>
                <a:lnTo>
                  <a:pt x="928914" y="2888343"/>
                </a:lnTo>
                <a:lnTo>
                  <a:pt x="9739086" y="2830286"/>
                </a:lnTo>
                <a:lnTo>
                  <a:pt x="10145486" y="2583543"/>
                </a:lnTo>
                <a:lnTo>
                  <a:pt x="10653486" y="2525486"/>
                </a:lnTo>
                <a:lnTo>
                  <a:pt x="10609943" y="290286"/>
                </a:lnTo>
                <a:lnTo>
                  <a:pt x="10087429" y="203200"/>
                </a:lnTo>
                <a:lnTo>
                  <a:pt x="9811657" y="14514"/>
                </a:lnTo>
                <a:lnTo>
                  <a:pt x="943429" y="0"/>
                </a:lnTo>
                <a:close/>
              </a:path>
            </a:pathLst>
          </a:custGeom>
          <a:ln w="63500" cmpd="thinThick">
            <a:solidFill>
              <a:srgbClr val="16858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43"/>
          <p:cNvSpPr/>
          <p:nvPr/>
        </p:nvSpPr>
        <p:spPr>
          <a:xfrm>
            <a:off x="1836911" y="106444"/>
            <a:ext cx="3218888" cy="1015663"/>
          </a:xfrm>
          <a:prstGeom prst="rect">
            <a:avLst/>
          </a:prstGeom>
          <a:noFill/>
        </p:spPr>
        <p:txBody>
          <a:bodyPr wrap="square" lIns="91440" tIns="45720" rIns="91440" bIns="45720">
            <a:spAutoFit/>
          </a:bodyPr>
          <a:lstStyle/>
          <a:p>
            <a:pPr algn="ctr"/>
            <a:r>
              <a:rPr lang="en-US" sz="6000" b="1" dirty="0" err="1">
                <a:ln w="0"/>
                <a:solidFill>
                  <a:schemeClr val="accent2">
                    <a:lumMod val="50000"/>
                  </a:schemeClr>
                </a:solidFill>
                <a:latin typeface="UTM Duepuntozero" panose="02040603050506020204" pitchFamily="18" charset="0"/>
              </a:rPr>
              <a:t>Dự</a:t>
            </a:r>
            <a:r>
              <a:rPr lang="en-US" sz="6000" b="1" dirty="0">
                <a:ln w="0"/>
                <a:solidFill>
                  <a:schemeClr val="accent2">
                    <a:lumMod val="50000"/>
                  </a:schemeClr>
                </a:solidFill>
                <a:latin typeface="UTM Duepuntozero" panose="02040603050506020204" pitchFamily="18" charset="0"/>
              </a:rPr>
              <a:t> </a:t>
            </a:r>
            <a:r>
              <a:rPr lang="en-US" sz="6000" b="1" dirty="0" err="1">
                <a:ln w="0"/>
                <a:solidFill>
                  <a:schemeClr val="accent2">
                    <a:lumMod val="50000"/>
                  </a:schemeClr>
                </a:solidFill>
                <a:latin typeface="UTM Duepuntozero" panose="02040603050506020204" pitchFamily="18" charset="0"/>
              </a:rPr>
              <a:t>đoán</a:t>
            </a:r>
            <a:endParaRPr lang="en-US" sz="6000" b="1" cap="none" spc="0" dirty="0">
              <a:ln w="0"/>
              <a:solidFill>
                <a:schemeClr val="accent2">
                  <a:lumMod val="50000"/>
                </a:schemeClr>
              </a:solidFill>
              <a:latin typeface="UTM Duepuntozero" panose="02040603050506020204" pitchFamily="18" charset="0"/>
            </a:endParaRPr>
          </a:p>
        </p:txBody>
      </p:sp>
      <p:pic>
        <p:nvPicPr>
          <p:cNvPr id="45" name="Picture 2" descr="Trả lời câu hỏi Khoa học 4 Bài 42 trang 85 | Giải bài tập Khoa học 4 hay  nhất tại VietJ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356" y="3070148"/>
            <a:ext cx="2905125" cy="2181226"/>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par>
                                <p:cTn id="11" presetID="14" presetClass="entr" presetSubtype="1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 seat&#10;&#10;Description automatically generated">
            <a:extLst>
              <a:ext uri="{FF2B5EF4-FFF2-40B4-BE49-F238E27FC236}">
                <a16:creationId xmlns:a16="http://schemas.microsoft.com/office/drawing/2014/main" id="{7BC915C9-2327-40AC-84BD-78B1EF2A7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7" y="1017496"/>
            <a:ext cx="8655025" cy="3738752"/>
          </a:xfrm>
          <a:prstGeom prst="rect">
            <a:avLst/>
          </a:prstGeom>
        </p:spPr>
      </p:pic>
      <p:sp>
        <p:nvSpPr>
          <p:cNvPr id="33" name="Google Shape;1142;p45">
            <a:extLst>
              <a:ext uri="{FF2B5EF4-FFF2-40B4-BE49-F238E27FC236}">
                <a16:creationId xmlns:a16="http://schemas.microsoft.com/office/drawing/2014/main" id="{1D03B863-CE86-4A8E-83D8-19A25CC7B6A1}"/>
              </a:ext>
            </a:extLst>
          </p:cNvPr>
          <p:cNvSpPr txBox="1">
            <a:spLocks/>
          </p:cNvSpPr>
          <p:nvPr/>
        </p:nvSpPr>
        <p:spPr>
          <a:xfrm>
            <a:off x="-945487" y="421596"/>
            <a:ext cx="7415817" cy="42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Fredoka One"/>
              <a:buNone/>
              <a:defRPr sz="36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buSzPts val="3000"/>
            </a:pPr>
            <a:r>
              <a:rPr lang="en-US" sz="4800" dirty="0">
                <a:solidFill>
                  <a:srgbClr val="FF0000"/>
                </a:solidFill>
                <a:latin typeface="UVN Thay Giao Nang" panose="02090805050506020203" pitchFamily="18" charset="0"/>
                <a:sym typeface="Arial"/>
              </a:rPr>
              <a:t>KẾT LUẬN</a:t>
            </a:r>
          </a:p>
        </p:txBody>
      </p:sp>
      <p:sp>
        <p:nvSpPr>
          <p:cNvPr id="34" name="Rectangle 32"/>
          <p:cNvSpPr>
            <a:spLocks noChangeArrowheads="1"/>
          </p:cNvSpPr>
          <p:nvPr/>
        </p:nvSpPr>
        <p:spPr bwMode="auto">
          <a:xfrm>
            <a:off x="887565" y="1284269"/>
            <a:ext cx="7657427" cy="316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en-US" altLang="en-US" sz="4000" b="1" dirty="0">
                <a:latin typeface="+mn-lt"/>
              </a:rPr>
              <a:t>	</a:t>
            </a:r>
            <a:r>
              <a:rPr lang="vi-VN" altLang="en-US" sz="4000" b="1" dirty="0">
                <a:latin typeface="+mn-lt"/>
              </a:rPr>
              <a:t>Âm thanh có thể truyền qua nước, qua thành chậu.</a:t>
            </a:r>
          </a:p>
          <a:p>
            <a:pPr algn="just" eaLnBrk="1" hangingPunct="1"/>
            <a:r>
              <a:rPr lang="en-US" altLang="en-US" sz="4000" b="1" dirty="0">
                <a:latin typeface="+mn-lt"/>
              </a:rPr>
              <a:t>	</a:t>
            </a:r>
            <a:r>
              <a:rPr lang="vi-VN" altLang="en-US" sz="4000" b="1" dirty="0">
                <a:latin typeface="+mn-lt"/>
              </a:rPr>
              <a:t>Như vậy âm thanh còn có thể truyền qua chất lỏng và chất rắn.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Effect transition="in" filter="wipe(down)">
                                      <p:cBhvr>
                                        <p:cTn id="7" dur="362">
                                          <p:stCondLst>
                                            <p:cond delay="0"/>
                                          </p:stCondLst>
                                        </p:cTn>
                                        <p:tgtEl>
                                          <p:spTgt spid="33"/>
                                        </p:tgtEl>
                                      </p:cBhvr>
                                    </p:animEffect>
                                    <p:anim calcmode="lin" valueType="num">
                                      <p:cBhvr>
                                        <p:cTn id="8" dur="1139"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3"/>
                                        </p:tgtEl>
                                        <p:attrNameLst>
                                          <p:attrName>ppt_y</p:attrName>
                                        </p:attrNameLst>
                                      </p:cBhvr>
                                      <p:tavLst>
                                        <p:tav tm="0" fmla="#ppt_y-sin(pi*$)/81">
                                          <p:val>
                                            <p:fltVal val="0"/>
                                          </p:val>
                                        </p:tav>
                                        <p:tav tm="100000">
                                          <p:val>
                                            <p:fltVal val="1"/>
                                          </p:val>
                                        </p:tav>
                                      </p:tavLst>
                                    </p:anim>
                                    <p:animScale>
                                      <p:cBhvr>
                                        <p:cTn id="13" dur="16">
                                          <p:stCondLst>
                                            <p:cond delay="406"/>
                                          </p:stCondLst>
                                        </p:cTn>
                                        <p:tgtEl>
                                          <p:spTgt spid="33"/>
                                        </p:tgtEl>
                                      </p:cBhvr>
                                      <p:to x="100000" y="60000"/>
                                    </p:animScale>
                                    <p:animScale>
                                      <p:cBhvr>
                                        <p:cTn id="14" dur="104" decel="50000">
                                          <p:stCondLst>
                                            <p:cond delay="423"/>
                                          </p:stCondLst>
                                        </p:cTn>
                                        <p:tgtEl>
                                          <p:spTgt spid="33"/>
                                        </p:tgtEl>
                                      </p:cBhvr>
                                      <p:to x="100000" y="100000"/>
                                    </p:animScale>
                                    <p:animScale>
                                      <p:cBhvr>
                                        <p:cTn id="15" dur="16">
                                          <p:stCondLst>
                                            <p:cond delay="820"/>
                                          </p:stCondLst>
                                        </p:cTn>
                                        <p:tgtEl>
                                          <p:spTgt spid="33"/>
                                        </p:tgtEl>
                                      </p:cBhvr>
                                      <p:to x="100000" y="80000"/>
                                    </p:animScale>
                                    <p:animScale>
                                      <p:cBhvr>
                                        <p:cTn id="16" dur="104" decel="50000">
                                          <p:stCondLst>
                                            <p:cond delay="836"/>
                                          </p:stCondLst>
                                        </p:cTn>
                                        <p:tgtEl>
                                          <p:spTgt spid="33"/>
                                        </p:tgtEl>
                                      </p:cBhvr>
                                      <p:to x="100000" y="100000"/>
                                    </p:animScale>
                                    <p:animScale>
                                      <p:cBhvr>
                                        <p:cTn id="17" dur="16">
                                          <p:stCondLst>
                                            <p:cond delay="1026"/>
                                          </p:stCondLst>
                                        </p:cTn>
                                        <p:tgtEl>
                                          <p:spTgt spid="33"/>
                                        </p:tgtEl>
                                      </p:cBhvr>
                                      <p:to x="100000" y="90000"/>
                                    </p:animScale>
                                    <p:animScale>
                                      <p:cBhvr>
                                        <p:cTn id="18" dur="104" decel="50000">
                                          <p:stCondLst>
                                            <p:cond delay="1042"/>
                                          </p:stCondLst>
                                        </p:cTn>
                                        <p:tgtEl>
                                          <p:spTgt spid="33"/>
                                        </p:tgtEl>
                                      </p:cBhvr>
                                      <p:to x="100000" y="100000"/>
                                    </p:animScale>
                                    <p:animScale>
                                      <p:cBhvr>
                                        <p:cTn id="19" dur="16">
                                          <p:stCondLst>
                                            <p:cond delay="1130"/>
                                          </p:stCondLst>
                                        </p:cTn>
                                        <p:tgtEl>
                                          <p:spTgt spid="33"/>
                                        </p:tgtEl>
                                      </p:cBhvr>
                                      <p:to x="100000" y="95000"/>
                                    </p:animScale>
                                    <p:animScale>
                                      <p:cBhvr>
                                        <p:cTn id="20" dur="104" decel="50000">
                                          <p:stCondLst>
                                            <p:cond delay="1146"/>
                                          </p:stCondLst>
                                        </p:cTn>
                                        <p:tgtEl>
                                          <p:spTgt spid="33"/>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81542" y="474534"/>
            <a:ext cx="8989888" cy="57765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Ví</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dụ</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âm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thanh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lan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truyền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trong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chất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rắn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chất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lỏng</a:t>
            </a:r>
            <a:endParaRPr lang="vi-VN" sz="2800" b="1" dirty="0">
              <a:solidFill>
                <a:srgbClr val="C000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165968" y="1388019"/>
            <a:ext cx="8790141" cy="3512227"/>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buFont typeface="Wingdings" panose="05000000000000000000" pitchFamily="2" charset="2"/>
              <a:buChar char="ü"/>
            </a:pPr>
            <a:r>
              <a:rPr lang="en-US" altLang="en-US" sz="2800" b="1">
                <a:latin typeface="Arial" panose="020B0604020202020204" pitchFamily="34" charset="0"/>
                <a:cs typeface="Arial" panose="020B0604020202020204" pitchFamily="34" charset="0"/>
              </a:rPr>
              <a:t>Gõ </a:t>
            </a:r>
            <a:r>
              <a:rPr lang="en-US" altLang="en-US" sz="2800" b="1" dirty="0" err="1">
                <a:latin typeface="Arial" panose="020B0604020202020204" pitchFamily="34" charset="0"/>
                <a:cs typeface="Arial" panose="020B0604020202020204" pitchFamily="34" charset="0"/>
              </a:rPr>
              <a:t>thước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vào</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hộp</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bút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trên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mặt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bàn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áp</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tai </a:t>
            </a:r>
            <a:r>
              <a:rPr lang="en-US" altLang="en-US" sz="2800" b="1" dirty="0" err="1">
                <a:latin typeface="Arial" panose="020B0604020202020204" pitchFamily="34" charset="0"/>
                <a:cs typeface="Arial" panose="020B0604020202020204" pitchFamily="34" charset="0"/>
              </a:rPr>
              <a:t>xuống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bàn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bịt</a:t>
            </a:r>
            <a:r>
              <a:rPr lang="en-US" altLang="en-US" sz="2800" b="1" dirty="0">
                <a:latin typeface="Arial" panose="020B0604020202020204" pitchFamily="34" charset="0"/>
                <a:cs typeface="Arial" panose="020B0604020202020204" pitchFamily="34" charset="0"/>
              </a:rPr>
              <a:t> tai </a:t>
            </a:r>
            <a:r>
              <a:rPr lang="en-US" altLang="en-US" sz="2800" b="1" dirty="0" err="1">
                <a:latin typeface="Arial" panose="020B0604020202020204" pitchFamily="34" charset="0"/>
                <a:cs typeface="Arial" panose="020B0604020202020204" pitchFamily="34" charset="0"/>
              </a:rPr>
              <a:t>kia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lại</a:t>
            </a:r>
            <a:r>
              <a:rPr lang="en-US" altLang="en-US" sz="2800" b="1" dirty="0">
                <a:latin typeface="Arial" panose="020B0604020202020204" pitchFamily="34" charset="0"/>
                <a:cs typeface="Arial" panose="020B0604020202020204" pitchFamily="34" charset="0"/>
              </a:rPr>
              <a:t> ta </a:t>
            </a:r>
            <a:r>
              <a:rPr lang="en-US" altLang="en-US" sz="2800" b="1" dirty="0" err="1">
                <a:latin typeface="Arial" panose="020B0604020202020204" pitchFamily="34" charset="0"/>
                <a:cs typeface="Arial" panose="020B0604020202020204" pitchFamily="34" charset="0"/>
              </a:rPr>
              <a:t>sẽ</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nghe</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được</a:t>
            </a:r>
            <a:r>
              <a:rPr lang="en-US" altLang="en-US" sz="2800" b="1" dirty="0">
                <a:latin typeface="Arial" panose="020B0604020202020204" pitchFamily="34" charset="0"/>
                <a:cs typeface="Arial" panose="020B0604020202020204" pitchFamily="34" charset="0"/>
              </a:rPr>
              <a:t> </a:t>
            </a:r>
            <a:r>
              <a:rPr lang="en-US" altLang="en-US" sz="2800" b="1" err="1">
                <a:latin typeface="Arial" panose="020B0604020202020204" pitchFamily="34" charset="0"/>
                <a:cs typeface="Arial" panose="020B0604020202020204" pitchFamily="34" charset="0"/>
              </a:rPr>
              <a:t>âm</a:t>
            </a:r>
            <a:r>
              <a:rPr lang="en-US" altLang="en-US" sz="2800" b="1">
                <a:latin typeface="Arial" panose="020B0604020202020204" pitchFamily="34" charset="0"/>
                <a:cs typeface="Arial" panose="020B0604020202020204" pitchFamily="34" charset="0"/>
              </a:rPr>
              <a:t> thanh.</a:t>
            </a:r>
            <a:endParaRPr lang="en-US" altLang="en-US" sz="2800" b="1"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ü"/>
            </a:pPr>
            <a:r>
              <a:rPr lang="en-US" altLang="en-US" sz="2800" b="1">
                <a:latin typeface="Arial" panose="020B0604020202020204" pitchFamily="34" charset="0"/>
                <a:cs typeface="Arial" panose="020B0604020202020204" pitchFamily="34" charset="0"/>
              </a:rPr>
              <a:t>Áp </a:t>
            </a:r>
            <a:r>
              <a:rPr lang="en-US" altLang="en-US" sz="2800" b="1" dirty="0">
                <a:latin typeface="Arial" panose="020B0604020202020204" pitchFamily="34" charset="0"/>
                <a:cs typeface="Arial" panose="020B0604020202020204" pitchFamily="34" charset="0"/>
              </a:rPr>
              <a:t>tai </a:t>
            </a:r>
            <a:r>
              <a:rPr lang="en-US" altLang="en-US" sz="2800" b="1" dirty="0" err="1">
                <a:latin typeface="Arial" panose="020B0604020202020204" pitchFamily="34" charset="0"/>
                <a:cs typeface="Arial" panose="020B0604020202020204" pitchFamily="34" charset="0"/>
              </a:rPr>
              <a:t>xuống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đất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nghe</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tiếng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vó</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ngựa</a:t>
            </a:r>
            <a:r>
              <a:rPr lang="en-US" altLang="en-US" sz="2800" b="1" dirty="0">
                <a:latin typeface="Arial" panose="020B0604020202020204" pitchFamily="34" charset="0"/>
                <a:cs typeface="Arial" panose="020B0604020202020204" pitchFamily="34" charset="0"/>
              </a:rPr>
              <a:t> </a:t>
            </a:r>
            <a:r>
              <a:rPr lang="en-US" altLang="en-US" sz="2800" b="1" err="1">
                <a:latin typeface="Arial" panose="020B0604020202020204" pitchFamily="34" charset="0"/>
                <a:cs typeface="Arial" panose="020B0604020202020204" pitchFamily="34" charset="0"/>
              </a:rPr>
              <a:t>từ</a:t>
            </a:r>
            <a:r>
              <a:rPr lang="en-US" altLang="en-US" sz="2800" b="1">
                <a:latin typeface="Arial" panose="020B0604020202020204" pitchFamily="34" charset="0"/>
                <a:cs typeface="Arial" panose="020B0604020202020204" pitchFamily="34" charset="0"/>
              </a:rPr>
              <a:t> xa.</a:t>
            </a:r>
            <a:endParaRPr lang="en-US" altLang="en-US" sz="2800" b="1"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ü"/>
            </a:pPr>
            <a:r>
              <a:rPr lang="en-US" altLang="en-US" sz="2800" b="1">
                <a:latin typeface="Arial" panose="020B0604020202020204" pitchFamily="34" charset="0"/>
                <a:cs typeface="Arial" panose="020B0604020202020204" pitchFamily="34" charset="0"/>
              </a:rPr>
              <a:t>Cá </a:t>
            </a:r>
            <a:r>
              <a:rPr lang="en-US" altLang="en-US" sz="2800" b="1" dirty="0" err="1">
                <a:latin typeface="Arial" panose="020B0604020202020204" pitchFamily="34" charset="0"/>
                <a:cs typeface="Arial" panose="020B0604020202020204" pitchFamily="34" charset="0"/>
              </a:rPr>
              <a:t>nghe</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thấy</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tiếng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chân</a:t>
            </a:r>
            <a:r>
              <a:rPr lang="en-US" altLang="en-US" sz="2800" b="1" dirty="0">
                <a:latin typeface="Arial" panose="020B0604020202020204" pitchFamily="34" charset="0"/>
                <a:cs typeface="Arial" panose="020B0604020202020204" pitchFamily="34" charset="0"/>
              </a:rPr>
              <a:t> </a:t>
            </a:r>
            <a:r>
              <a:rPr lang="en-US" altLang="en-US" sz="2800" b="1" err="1">
                <a:latin typeface="Arial" panose="020B0604020202020204" pitchFamily="34" charset="0"/>
                <a:cs typeface="Arial" panose="020B0604020202020204" pitchFamily="34" charset="0"/>
              </a:rPr>
              <a:t>người</a:t>
            </a:r>
            <a:r>
              <a:rPr lang="en-US" altLang="en-US" sz="2800" b="1">
                <a:latin typeface="Arial" panose="020B0604020202020204" pitchFamily="34" charset="0"/>
                <a:cs typeface="Arial" panose="020B0604020202020204" pitchFamily="34" charset="0"/>
              </a:rPr>
              <a:t> bước.</a:t>
            </a:r>
            <a:endParaRPr lang="en-US" altLang="en-US" sz="2800" b="1" dirty="0">
              <a:latin typeface="Arial" panose="020B0604020202020204" pitchFamily="34" charset="0"/>
              <a:cs typeface="Arial" panose="020B0604020202020204" pitchFamily="34" charset="0"/>
            </a:endParaRPr>
          </a:p>
          <a:p>
            <a:pPr algn="just">
              <a:lnSpc>
                <a:spcPct val="100000"/>
              </a:lnSpc>
              <a:buFont typeface="Wingdings" panose="05000000000000000000" pitchFamily="2" charset="2"/>
              <a:buChar char="ü"/>
            </a:pPr>
            <a:r>
              <a:rPr lang="en-US" altLang="en-US" sz="2800" b="1">
                <a:latin typeface="Arial" panose="020B0604020202020204" pitchFamily="34" charset="0"/>
                <a:cs typeface="Arial" panose="020B0604020202020204" pitchFamily="34" charset="0"/>
              </a:rPr>
              <a:t>Cá </a:t>
            </a:r>
            <a:r>
              <a:rPr lang="en-US" altLang="en-US" sz="2800" b="1" dirty="0" err="1">
                <a:latin typeface="Arial" panose="020B0604020202020204" pitchFamily="34" charset="0"/>
                <a:cs typeface="Arial" panose="020B0604020202020204" pitchFamily="34" charset="0"/>
              </a:rPr>
              <a:t>heo</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cá</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voi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có</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thể</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nói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chuyện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với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nhau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dưới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nước</a:t>
            </a:r>
            <a:r>
              <a:rPr lang="en-US" alt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2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to="" calcmode="lin" valueType="num">
                                      <p:cBhvr>
                                        <p:cTn id="27"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147723" y="972804"/>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a:extLst>
              <a:ext uri="{FF2B5EF4-FFF2-40B4-BE49-F238E27FC236}">
                <a16:creationId xmlns:a16="http://schemas.microsoft.com/office/drawing/2014/main" id="{6DDB4E2A-BA40-40BE-B38C-9F332E29BFE7}"/>
              </a:ext>
            </a:extLst>
          </p:cNvPr>
          <p:cNvGrpSpPr/>
          <p:nvPr/>
        </p:nvGrpSpPr>
        <p:grpSpPr>
          <a:xfrm>
            <a:off x="1142969" y="1207262"/>
            <a:ext cx="7574610" cy="3627785"/>
            <a:chOff x="952107" y="1571920"/>
            <a:chExt cx="4421171" cy="1857080"/>
          </a:xfrm>
        </p:grpSpPr>
        <p:sp>
          <p:nvSpPr>
            <p:cNvPr id="35"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9" name="Rectangle 32"/>
          <p:cNvSpPr>
            <a:spLocks noChangeArrowheads="1"/>
          </p:cNvSpPr>
          <p:nvPr/>
        </p:nvSpPr>
        <p:spPr bwMode="auto">
          <a:xfrm>
            <a:off x="1760467" y="1694077"/>
            <a:ext cx="6339614" cy="255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vi-VN" altLang="en-US" sz="4000" b="1" dirty="0">
                <a:latin typeface="+mn-lt"/>
              </a:rPr>
              <a:t>Âm thanh không chỉ truyền qua được </a:t>
            </a:r>
            <a:r>
              <a:rPr lang="vi-VN" altLang="en-US" sz="4000" b="1" dirty="0">
                <a:solidFill>
                  <a:srgbClr val="FF0000"/>
                </a:solidFill>
                <a:latin typeface="+mn-lt"/>
              </a:rPr>
              <a:t>không khí </a:t>
            </a:r>
            <a:r>
              <a:rPr lang="vi-VN" altLang="en-US" sz="4000" b="1" dirty="0">
                <a:latin typeface="+mn-lt"/>
              </a:rPr>
              <a:t>mà còn </a:t>
            </a:r>
            <a:r>
              <a:rPr lang="en-US" altLang="en-US" sz="4000" b="1" dirty="0" err="1">
                <a:latin typeface="+mn-lt"/>
              </a:rPr>
              <a:t>tr</a:t>
            </a:r>
            <a:r>
              <a:rPr lang="vi-VN" altLang="en-US" sz="4000" b="1" dirty="0">
                <a:latin typeface="+mn-lt"/>
              </a:rPr>
              <a:t>uyền qua </a:t>
            </a:r>
            <a:r>
              <a:rPr lang="vi-VN" altLang="en-US" sz="4000" b="1" dirty="0">
                <a:solidFill>
                  <a:srgbClr val="FF0000"/>
                </a:solidFill>
                <a:latin typeface="+mn-lt"/>
              </a:rPr>
              <a:t>chất rắn</a:t>
            </a:r>
            <a:r>
              <a:rPr lang="vi-VN" altLang="en-US" sz="4000" b="1" dirty="0">
                <a:latin typeface="+mn-lt"/>
              </a:rPr>
              <a:t>,</a:t>
            </a:r>
            <a:r>
              <a:rPr lang="vi-VN" altLang="en-US" sz="4000" b="1" dirty="0">
                <a:solidFill>
                  <a:srgbClr val="FF0000"/>
                </a:solidFill>
                <a:latin typeface="+mn-lt"/>
              </a:rPr>
              <a:t> chất lỏng</a:t>
            </a:r>
            <a:r>
              <a:rPr lang="en-US" altLang="en-US" sz="4000" b="1" dirty="0">
                <a:latin typeface="+mn-lt"/>
              </a:rPr>
              <a:t>.</a:t>
            </a:r>
            <a:endParaRPr lang="vi-VN" altLang="en-US" sz="4000" b="1" dirty="0">
              <a:latin typeface="+mn-lt"/>
            </a:endParaRPr>
          </a:p>
        </p:txBody>
      </p:sp>
      <p:sp>
        <p:nvSpPr>
          <p:cNvPr id="40" name="Google Shape;1142;p45">
            <a:extLst>
              <a:ext uri="{FF2B5EF4-FFF2-40B4-BE49-F238E27FC236}">
                <a16:creationId xmlns:a16="http://schemas.microsoft.com/office/drawing/2014/main" id="{1D03B863-CE86-4A8E-83D8-19A25CC7B6A1}"/>
              </a:ext>
            </a:extLst>
          </p:cNvPr>
          <p:cNvSpPr txBox="1">
            <a:spLocks/>
          </p:cNvSpPr>
          <p:nvPr/>
        </p:nvSpPr>
        <p:spPr>
          <a:xfrm>
            <a:off x="-870330" y="415346"/>
            <a:ext cx="7415817" cy="42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Fredoka One"/>
              <a:buNone/>
              <a:defRPr sz="36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buSzPts val="3000"/>
            </a:pPr>
            <a:r>
              <a:rPr lang="en-US" sz="4800" dirty="0">
                <a:solidFill>
                  <a:srgbClr val="FF0000"/>
                </a:solidFill>
                <a:latin typeface="UVN Thay Giao Nang" panose="02090805050506020203" pitchFamily="18" charset="0"/>
                <a:sym typeface="Arial"/>
              </a:rPr>
              <a:t>KẾT LUẬN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dissolve">
                                      <p:cBhvr>
                                        <p:cTn id="21" dur="500"/>
                                        <p:tgtEl>
                                          <p:spTgt spid="39"/>
                                        </p:tgtEl>
                                      </p:cBhvr>
                                    </p:animEffect>
                                  </p:childTnLst>
                                </p:cTn>
                              </p:par>
                              <p:par>
                                <p:cTn id="22" presetID="26" presetClass="entr" presetSubtype="0" fill="hold" grpId="0" nodeType="withEffect">
                                  <p:stCondLst>
                                    <p:cond delay="0"/>
                                  </p:stCondLst>
                                  <p:iterate type="lt">
                                    <p:tmPct val="10000"/>
                                  </p:iterate>
                                  <p:childTnLst>
                                    <p:set>
                                      <p:cBhvr>
                                        <p:cTn id="23" dur="1" fill="hold">
                                          <p:stCondLst>
                                            <p:cond delay="0"/>
                                          </p:stCondLst>
                                        </p:cTn>
                                        <p:tgtEl>
                                          <p:spTgt spid="40"/>
                                        </p:tgtEl>
                                        <p:attrNameLst>
                                          <p:attrName>style.visibility</p:attrName>
                                        </p:attrNameLst>
                                      </p:cBhvr>
                                      <p:to>
                                        <p:strVal val="visible"/>
                                      </p:to>
                                    </p:set>
                                    <p:animEffect transition="in" filter="wipe(down)">
                                      <p:cBhvr>
                                        <p:cTn id="24" dur="362">
                                          <p:stCondLst>
                                            <p:cond delay="0"/>
                                          </p:stCondLst>
                                        </p:cTn>
                                        <p:tgtEl>
                                          <p:spTgt spid="40"/>
                                        </p:tgtEl>
                                      </p:cBhvr>
                                    </p:animEffect>
                                    <p:anim calcmode="lin" valueType="num">
                                      <p:cBhvr>
                                        <p:cTn id="25" dur="113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40"/>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40"/>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40"/>
                                        </p:tgtEl>
                                        <p:attrNameLst>
                                          <p:attrName>ppt_y</p:attrName>
                                        </p:attrNameLst>
                                      </p:cBhvr>
                                      <p:tavLst>
                                        <p:tav tm="0" fmla="#ppt_y-sin(pi*$)/81">
                                          <p:val>
                                            <p:fltVal val="0"/>
                                          </p:val>
                                        </p:tav>
                                        <p:tav tm="100000">
                                          <p:val>
                                            <p:fltVal val="1"/>
                                          </p:val>
                                        </p:tav>
                                      </p:tavLst>
                                    </p:anim>
                                    <p:animScale>
                                      <p:cBhvr>
                                        <p:cTn id="30" dur="16">
                                          <p:stCondLst>
                                            <p:cond delay="406"/>
                                          </p:stCondLst>
                                        </p:cTn>
                                        <p:tgtEl>
                                          <p:spTgt spid="40"/>
                                        </p:tgtEl>
                                      </p:cBhvr>
                                      <p:to x="100000" y="60000"/>
                                    </p:animScale>
                                    <p:animScale>
                                      <p:cBhvr>
                                        <p:cTn id="31" dur="104" decel="50000">
                                          <p:stCondLst>
                                            <p:cond delay="423"/>
                                          </p:stCondLst>
                                        </p:cTn>
                                        <p:tgtEl>
                                          <p:spTgt spid="40"/>
                                        </p:tgtEl>
                                      </p:cBhvr>
                                      <p:to x="100000" y="100000"/>
                                    </p:animScale>
                                    <p:animScale>
                                      <p:cBhvr>
                                        <p:cTn id="32" dur="16">
                                          <p:stCondLst>
                                            <p:cond delay="820"/>
                                          </p:stCondLst>
                                        </p:cTn>
                                        <p:tgtEl>
                                          <p:spTgt spid="40"/>
                                        </p:tgtEl>
                                      </p:cBhvr>
                                      <p:to x="100000" y="80000"/>
                                    </p:animScale>
                                    <p:animScale>
                                      <p:cBhvr>
                                        <p:cTn id="33" dur="104" decel="50000">
                                          <p:stCondLst>
                                            <p:cond delay="836"/>
                                          </p:stCondLst>
                                        </p:cTn>
                                        <p:tgtEl>
                                          <p:spTgt spid="40"/>
                                        </p:tgtEl>
                                      </p:cBhvr>
                                      <p:to x="100000" y="100000"/>
                                    </p:animScale>
                                    <p:animScale>
                                      <p:cBhvr>
                                        <p:cTn id="34" dur="16">
                                          <p:stCondLst>
                                            <p:cond delay="1026"/>
                                          </p:stCondLst>
                                        </p:cTn>
                                        <p:tgtEl>
                                          <p:spTgt spid="40"/>
                                        </p:tgtEl>
                                      </p:cBhvr>
                                      <p:to x="100000" y="90000"/>
                                    </p:animScale>
                                    <p:animScale>
                                      <p:cBhvr>
                                        <p:cTn id="35" dur="104" decel="50000">
                                          <p:stCondLst>
                                            <p:cond delay="1042"/>
                                          </p:stCondLst>
                                        </p:cTn>
                                        <p:tgtEl>
                                          <p:spTgt spid="40"/>
                                        </p:tgtEl>
                                      </p:cBhvr>
                                      <p:to x="100000" y="100000"/>
                                    </p:animScale>
                                    <p:animScale>
                                      <p:cBhvr>
                                        <p:cTn id="36" dur="16">
                                          <p:stCondLst>
                                            <p:cond delay="1130"/>
                                          </p:stCondLst>
                                        </p:cTn>
                                        <p:tgtEl>
                                          <p:spTgt spid="40"/>
                                        </p:tgtEl>
                                      </p:cBhvr>
                                      <p:to x="100000" y="95000"/>
                                    </p:animScale>
                                    <p:animScale>
                                      <p:cBhvr>
                                        <p:cTn id="37" dur="104" decel="50000">
                                          <p:stCondLst>
                                            <p:cond delay="1146"/>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ular Callout 38"/>
          <p:cNvSpPr/>
          <p:nvPr/>
        </p:nvSpPr>
        <p:spPr>
          <a:xfrm>
            <a:off x="2421371" y="696685"/>
            <a:ext cx="6063100" cy="265854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3. </a:t>
            </a:r>
            <a:r>
              <a:rPr lang="en-US" sz="4000" b="1" dirty="0" err="1">
                <a:solidFill>
                  <a:srgbClr val="FF0000"/>
                </a:solidFill>
                <a:latin typeface="Arial" panose="020B0604020202020204" pitchFamily="34" charset="0"/>
                <a:cs typeface="Arial" panose="020B0604020202020204" pitchFamily="34" charset="0"/>
              </a:rPr>
              <a:t>Tìm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hiểu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âm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thanh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yếu</a:t>
            </a:r>
            <a:r>
              <a:rPr lang="en-US" sz="4000" b="1" dirty="0">
                <a:solidFill>
                  <a:srgbClr val="FF0000"/>
                </a:solidFill>
                <a:latin typeface="Arial" panose="020B0604020202020204" pitchFamily="34" charset="0"/>
                <a:cs typeface="Arial" panose="020B0604020202020204" pitchFamily="34" charset="0"/>
              </a:rPr>
              <a:t> hay </a:t>
            </a:r>
            <a:r>
              <a:rPr lang="en-US" sz="4000" b="1" dirty="0" err="1">
                <a:solidFill>
                  <a:srgbClr val="FF0000"/>
                </a:solidFill>
                <a:latin typeface="Arial" panose="020B0604020202020204" pitchFamily="34" charset="0"/>
                <a:cs typeface="Arial" panose="020B0604020202020204" pitchFamily="34" charset="0"/>
              </a:rPr>
              <a:t>mạnh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lên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khi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khoảng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cách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đến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nguồn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âm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xa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hơn</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64" y="1704896"/>
            <a:ext cx="2792627" cy="3630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0869" y="1415441"/>
            <a:ext cx="4295834" cy="4134915"/>
          </a:xfrm>
          <a:prstGeom prst="rect">
            <a:avLst/>
          </a:prstGeom>
          <a:noFill/>
          <a:extLst>
            <a:ext uri="{909E8E84-426E-40DD-AFC4-6F175D3DCCD1}">
              <a14:hiddenFill xmlns:a14="http://schemas.microsoft.com/office/drawing/2010/main">
                <a:solidFill>
                  <a:srgbClr val="FFFFFF"/>
                </a:solidFill>
              </a14:hiddenFill>
            </a:ext>
          </a:extLst>
        </p:spPr>
      </p:pic>
      <p:sp>
        <p:nvSpPr>
          <p:cNvPr id="63" name="Rounded Rectangular Callout 62"/>
          <p:cNvSpPr/>
          <p:nvPr/>
        </p:nvSpPr>
        <p:spPr>
          <a:xfrm>
            <a:off x="1336004" y="218182"/>
            <a:ext cx="7341497" cy="1730626"/>
          </a:xfrm>
          <a:prstGeom prst="wedgeRoundRectCallout">
            <a:avLst>
              <a:gd name="adj1" fmla="val -58933"/>
              <a:gd name="adj2" fmla="val -182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4" name="Picture 2" descr="Âm thanh - sự lan truyền âm thanh Quiz - Quizizz"/>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66449"/>
          <a:stretch/>
        </p:blipFill>
        <p:spPr bwMode="auto">
          <a:xfrm>
            <a:off x="2718147" y="1648864"/>
            <a:ext cx="1505953" cy="3678795"/>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32"/>
          <p:cNvSpPr>
            <a:spLocks noChangeArrowheads="1"/>
          </p:cNvSpPr>
          <p:nvPr/>
        </p:nvSpPr>
        <p:spPr bwMode="auto">
          <a:xfrm>
            <a:off x="1661728" y="432330"/>
            <a:ext cx="6657023" cy="12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en-US" altLang="en-US" sz="3200" b="1" dirty="0" err="1">
                <a:latin typeface="Arial" panose="020B0604020202020204" pitchFamily="34" charset="0"/>
                <a:cs typeface="Arial" panose="020B0604020202020204" pitchFamily="34" charset="0"/>
              </a:rPr>
              <a:t>Khi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em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xa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nguồn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âm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em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có</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nhận</a:t>
            </a:r>
            <a:r>
              <a:rPr lang="en-US" altLang="en-US" sz="3200" b="1" dirty="0">
                <a:latin typeface="Arial" panose="020B0604020202020204" pitchFamily="34" charset="0"/>
                <a:cs typeface="Arial" panose="020B0604020202020204" pitchFamily="34" charset="0"/>
              </a:rPr>
              <a:t> </a:t>
            </a:r>
            <a:r>
              <a:rPr lang="en-US" altLang="en-US" sz="3200" b="1" err="1">
                <a:latin typeface="Arial" panose="020B0604020202020204" pitchFamily="34" charset="0"/>
                <a:cs typeface="Arial" panose="020B0604020202020204" pitchFamily="34" charset="0"/>
              </a:rPr>
              <a:t>xét</a:t>
            </a:r>
            <a:r>
              <a:rPr lang="en-US" altLang="en-US" sz="3200" b="1">
                <a:latin typeface="Arial" panose="020B0604020202020204" pitchFamily="34" charset="0"/>
                <a:cs typeface="Arial" panose="020B0604020202020204" pitchFamily="34" charset="0"/>
              </a:rPr>
              <a:t> gì về </a:t>
            </a:r>
            <a:r>
              <a:rPr lang="en-US" altLang="en-US" sz="3200" b="1" dirty="0" err="1">
                <a:latin typeface="Arial" panose="020B0604020202020204" pitchFamily="34" charset="0"/>
                <a:cs typeface="Arial" panose="020B0604020202020204" pitchFamily="34" charset="0"/>
              </a:rPr>
              <a:t>sự</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thay</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đổi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của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âm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thanh</a:t>
            </a:r>
            <a:r>
              <a:rPr lang="en-US" altLang="en-US" sz="3200" b="1" dirty="0">
                <a:latin typeface="Arial" panose="020B0604020202020204" pitchFamily="34" charset="0"/>
                <a:cs typeface="Arial" panose="020B0604020202020204" pitchFamily="34" charset="0"/>
              </a:rPr>
              <a:t>?</a:t>
            </a:r>
            <a:endParaRPr lang="vi-VN" altLang="en-US" sz="32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nodeType="clickEffect">
                                  <p:stCondLst>
                                    <p:cond delay="0"/>
                                  </p:stCondLst>
                                  <p:endCondLst>
                                    <p:cond evt="onNext" delay="0">
                                      <p:tgtEl>
                                        <p:sldTgt/>
                                      </p:tgtEl>
                                    </p:cond>
                                  </p:endCondLst>
                                  <p:childTnLst>
                                    <p:animMotion origin="layout" path="M -3.88889E-6 2.8016E-6 L 0.52223 0.0037 " pathEditMode="relative" rAng="0" ptsTypes="AA">
                                      <p:cBhvr>
                                        <p:cTn id="6" dur="2000" fill="hold"/>
                                        <p:tgtEl>
                                          <p:spTgt spid="64"/>
                                        </p:tgtEl>
                                        <p:attrNameLst>
                                          <p:attrName>ppt_x</p:attrName>
                                          <p:attrName>ppt_y</p:attrName>
                                        </p:attrNameLst>
                                      </p:cBhvr>
                                      <p:rCtr x="26111" y="185"/>
                                    </p:animMotion>
                                  </p:childTnLst>
                                </p:cTn>
                              </p:par>
                            </p:childTnLst>
                          </p:cTn>
                        </p:par>
                        <p:par>
                          <p:cTn id="7" fill="hold">
                            <p:stCondLst>
                              <p:cond delay="2000"/>
                            </p:stCondLst>
                            <p:childTnLst>
                              <p:par>
                                <p:cTn id="8" presetID="47" presetClass="entr" presetSubtype="0" fill="hold" grpId="0" nodeType="after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anim calcmode="lin" valueType="num">
                                      <p:cBhvr>
                                        <p:cTn id="11" dur="1000" fill="hold"/>
                                        <p:tgtEl>
                                          <p:spTgt spid="63"/>
                                        </p:tgtEl>
                                        <p:attrNameLst>
                                          <p:attrName>ppt_x</p:attrName>
                                        </p:attrNameLst>
                                      </p:cBhvr>
                                      <p:tavLst>
                                        <p:tav tm="0">
                                          <p:val>
                                            <p:strVal val="#ppt_x"/>
                                          </p:val>
                                        </p:tav>
                                        <p:tav tm="100000">
                                          <p:val>
                                            <p:strVal val="#ppt_x"/>
                                          </p:val>
                                        </p:tav>
                                      </p:tavLst>
                                    </p:anim>
                                    <p:anim calcmode="lin" valueType="num">
                                      <p:cBhvr>
                                        <p:cTn id="12" dur="1000" fill="hold"/>
                                        <p:tgtEl>
                                          <p:spTgt spid="63"/>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9" presetClass="entr" presetSubtype="0" fill="hold" grpId="0"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933" y="1674270"/>
            <a:ext cx="5343525" cy="3470818"/>
          </a:xfrm>
          <a:prstGeom prst="rect">
            <a:avLst/>
          </a:prstGeom>
        </p:spPr>
      </p:pic>
      <p:sp>
        <p:nvSpPr>
          <p:cNvPr id="39" name="Rounded Rectangular Callout 38"/>
          <p:cNvSpPr/>
          <p:nvPr/>
        </p:nvSpPr>
        <p:spPr>
          <a:xfrm>
            <a:off x="2131085" y="568100"/>
            <a:ext cx="6664572" cy="2160586"/>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en-US" sz="4000" dirty="0">
                <a:solidFill>
                  <a:srgbClr val="FF0000"/>
                </a:solidFill>
                <a:latin typeface="UVN Van Chuong Nang" panose="00000400000000000000" pitchFamily="2" charset="0"/>
              </a:rPr>
              <a:t>KẾT LUẬN</a:t>
            </a:r>
          </a:p>
          <a:p>
            <a:pPr algn="ctr"/>
            <a:r>
              <a:rPr lang="en-US" altLang="en-US" sz="4000" b="1" dirty="0" err="1">
                <a:solidFill>
                  <a:schemeClr val="tx1"/>
                </a:solidFill>
                <a:latin typeface="Arial" panose="020B0604020202020204" pitchFamily="34" charset="0"/>
                <a:cs typeface="Arial" panose="020B0604020202020204" pitchFamily="34" charset="0"/>
              </a:rPr>
              <a:t>Âm</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thanh</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yếu</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dần</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khi</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lan</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truyền</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ra</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xa</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nguồn</a:t>
            </a:r>
            <a:r>
              <a:rPr lang="en-US" altLang="en-US" sz="4000" b="1" dirty="0">
                <a:solidFill>
                  <a:schemeClr val="tx1"/>
                </a:solidFill>
                <a:latin typeface="Arial" panose="020B0604020202020204" pitchFamily="34" charset="0"/>
                <a:cs typeface="Arial" panose="020B0604020202020204" pitchFamily="34" charset="0"/>
              </a:rPr>
              <a:t> </a:t>
            </a:r>
            <a:r>
              <a:rPr lang="en-US" altLang="en-US" sz="4000" b="1" dirty="0" err="1">
                <a:solidFill>
                  <a:schemeClr val="tx1"/>
                </a:solidFill>
                <a:latin typeface="Arial" panose="020B0604020202020204" pitchFamily="34" charset="0"/>
                <a:cs typeface="Arial" panose="020B0604020202020204" pitchFamily="34" charset="0"/>
              </a:rPr>
              <a:t>âm</a:t>
            </a:r>
            <a:r>
              <a:rPr lang="en-US" altLang="en-US" sz="4000" b="1" dirty="0">
                <a:solidFill>
                  <a:schemeClr val="tx1"/>
                </a:solidFill>
                <a:latin typeface="Arial" panose="020B0604020202020204" pitchFamily="34" charset="0"/>
                <a:cs typeface="Arial" panose="020B0604020202020204" pitchFamily="34" charset="0"/>
              </a:rPr>
              <a:t>.</a:t>
            </a: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64" y="1704896"/>
            <a:ext cx="2792627" cy="3630416"/>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79" y="-1269198"/>
            <a:ext cx="8419814" cy="6790067"/>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222879" y="674435"/>
            <a:ext cx="8718076" cy="116392"/>
            <a:chOff x="87423" y="674435"/>
            <a:chExt cx="8718076" cy="116392"/>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 name="Rectangle 32"/>
          <p:cNvSpPr>
            <a:spLocks noChangeArrowheads="1"/>
          </p:cNvSpPr>
          <p:nvPr/>
        </p:nvSpPr>
        <p:spPr bwMode="auto">
          <a:xfrm>
            <a:off x="1504059" y="-270981"/>
            <a:ext cx="6657023" cy="12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en-US" altLang="en-US" sz="3200" b="1" dirty="0">
                <a:solidFill>
                  <a:srgbClr val="FF0000"/>
                </a:solidFill>
                <a:latin typeface="UVN Van Chuong Nang" panose="00000400000000000000" pitchFamily="2" charset="0"/>
              </a:rPr>
              <a:t>TRÒ CHƠI: TRUYỀN TIN</a:t>
            </a:r>
            <a:endParaRPr lang="vi-VN" altLang="en-US" sz="3200" b="1" dirty="0">
              <a:solidFill>
                <a:srgbClr val="FF0000"/>
              </a:solidFill>
              <a:latin typeface="UVN Van Chuong Nang" panose="00000400000000000000" pitchFamily="2" charset="0"/>
            </a:endParaRPr>
          </a:p>
        </p:txBody>
      </p:sp>
      <p:pic>
        <p:nvPicPr>
          <p:cNvPr id="38" name="图片 2"/>
          <p:cNvPicPr>
            <a:picLocks noChangeAspect="1"/>
          </p:cNvPicPr>
          <p:nvPr/>
        </p:nvPicPr>
        <p:blipFill rotWithShape="1">
          <a:blip r:embed="rId6">
            <a:extLst>
              <a:ext uri="{28A0092B-C50C-407E-A947-70E740481C1C}">
                <a14:useLocalDpi xmlns:a14="http://schemas.microsoft.com/office/drawing/2010/main" val="0"/>
              </a:ext>
            </a:extLst>
          </a:blip>
          <a:srcRect t="24370"/>
          <a:stretch/>
        </p:blipFill>
        <p:spPr>
          <a:xfrm>
            <a:off x="2815270" y="532103"/>
            <a:ext cx="3831556" cy="2429602"/>
          </a:xfrm>
          <a:prstGeom prst="rect">
            <a:avLst/>
          </a:prstGeom>
        </p:spPr>
      </p:pic>
      <p:sp>
        <p:nvSpPr>
          <p:cNvPr id="39" name="文本框 34">
            <a:extLst>
              <a:ext uri="{FF2B5EF4-FFF2-40B4-BE49-F238E27FC236}">
                <a16:creationId xmlns:a16="http://schemas.microsoft.com/office/drawing/2014/main" id="{AB4FC7EB-4CEB-4B62-80C6-74E745EDDC19}"/>
              </a:ext>
            </a:extLst>
          </p:cNvPr>
          <p:cNvSpPr txBox="1"/>
          <p:nvPr/>
        </p:nvSpPr>
        <p:spPr>
          <a:xfrm>
            <a:off x="3136585" y="1217182"/>
            <a:ext cx="2885726" cy="769441"/>
          </a:xfrm>
          <a:prstGeom prst="rect">
            <a:avLst/>
          </a:prstGeom>
          <a:noFill/>
        </p:spPr>
        <p:txBody>
          <a:bodyPr wrap="non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Cách</a:t>
            </a:r>
            <a:r>
              <a:rPr lang="en-US" altLang="zh-CN" sz="4400" b="1"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 </a:t>
            </a:r>
            <a:r>
              <a:rPr lang="en-US" altLang="zh-CN" sz="4400" b="1" dirty="0" err="1">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latin typeface="UTM Loko" panose="02040603050506020204" pitchFamily="18" charset="0"/>
                <a:ea typeface="方正喵呜体" panose="02010600010101010101" pitchFamily="2" charset="-122"/>
              </a:rPr>
              <a:t>chơi</a:t>
            </a:r>
            <a:endParaRPr kumimoji="0" lang="zh-CN" altLang="en-US" sz="4400" b="1" i="0" u="none" strike="noStrike" kern="1200" cap="none" spc="0" normalizeH="0" baseline="0" noProof="0" dirty="0">
              <a:ln w="22225">
                <a:solidFill>
                  <a:schemeClr val="tx1">
                    <a:lumMod val="95000"/>
                    <a:lumOff val="5000"/>
                  </a:schemeClr>
                </a:solidFill>
              </a:ln>
              <a:gradFill flip="none" rotWithShape="1">
                <a:gsLst>
                  <a:gs pos="0">
                    <a:srgbClr val="42A4E6">
                      <a:tint val="66000"/>
                      <a:satMod val="160000"/>
                    </a:srgbClr>
                  </a:gs>
                  <a:gs pos="50000">
                    <a:srgbClr val="42A4E6">
                      <a:tint val="44500"/>
                      <a:satMod val="160000"/>
                    </a:srgbClr>
                  </a:gs>
                  <a:gs pos="100000">
                    <a:srgbClr val="42A4E6">
                      <a:tint val="23500"/>
                      <a:satMod val="160000"/>
                    </a:srgbClr>
                  </a:gs>
                </a:gsLst>
                <a:lin ang="16200000" scaled="1"/>
                <a:tileRect/>
              </a:gradFill>
              <a:effectLst>
                <a:glow rad="139700">
                  <a:schemeClr val="accent1">
                    <a:satMod val="175000"/>
                    <a:alpha val="40000"/>
                  </a:schemeClr>
                </a:glow>
                <a:outerShdw blurRad="50800" dist="38100" dir="5400000" algn="t" rotWithShape="0">
                  <a:prstClr val="black">
                    <a:alpha val="40000"/>
                  </a:prstClr>
                </a:outerShdw>
              </a:effectLst>
              <a:uLnTx/>
              <a:uFillTx/>
              <a:latin typeface="UTM Loko"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29102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par>
                          <p:cTn id="22" fill="hold">
                            <p:stCondLst>
                              <p:cond delay="2000"/>
                            </p:stCondLst>
                            <p:childTnLst>
                              <p:par>
                                <p:cTn id="23" presetID="6" presetClass="entr" presetSubtype="16"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5196" y="1629427"/>
            <a:ext cx="5343525" cy="34708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6948" y="74016"/>
            <a:ext cx="1803374" cy="1921452"/>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60" y="1567801"/>
            <a:ext cx="1447993" cy="1542802"/>
          </a:xfrm>
          <a:prstGeom prst="rect">
            <a:avLst/>
          </a:prstGeom>
        </p:spPr>
      </p:pic>
      <p:pic>
        <p:nvPicPr>
          <p:cNvPr id="13"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8858" y="-227806"/>
            <a:ext cx="457200" cy="457200"/>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1794192" y="430404"/>
            <a:ext cx="6356789" cy="2123658"/>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66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ÂM THANH </a:t>
            </a:r>
          </a:p>
          <a:p>
            <a:pPr algn="ctr"/>
            <a:r>
              <a:rPr lang="en-US" altLang="zh-CN" sz="66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GÌ ĐÂY?</a:t>
            </a:r>
            <a:endParaRPr lang="zh-CN" altLang="en-US" sz="66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48087" y="-112840"/>
            <a:ext cx="1787738" cy="1792379"/>
          </a:xfrm>
          <a:prstGeom prst="rect">
            <a:avLst/>
          </a:prstGeom>
        </p:spPr>
      </p:pic>
      <p:pic>
        <p:nvPicPr>
          <p:cNvPr id="1026"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7122" y="886085"/>
            <a:ext cx="4845790" cy="466427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77542" y="3110603"/>
            <a:ext cx="5866458" cy="1845978"/>
          </a:xfrm>
          <a:prstGeom prst="rect">
            <a:avLst/>
          </a:prstGeom>
        </p:spPr>
      </p:pic>
      <p:pic>
        <p:nvPicPr>
          <p:cNvPr id="10" name="图片 2"/>
          <p:cNvPicPr>
            <a:picLocks noChangeAspect="1"/>
          </p:cNvPicPr>
          <p:nvPr/>
        </p:nvPicPr>
        <p:blipFill rotWithShape="1">
          <a:blip r:embed="rId14" cstate="print">
            <a:extLst>
              <a:ext uri="{28A0092B-C50C-407E-A947-70E740481C1C}">
                <a14:useLocalDpi xmlns:a14="http://schemas.microsoft.com/office/drawing/2010/main" val="0"/>
              </a:ext>
            </a:extLst>
          </a:blip>
          <a:srcRect t="56225"/>
          <a:stretch/>
        </p:blipFill>
        <p:spPr>
          <a:xfrm>
            <a:off x="-92903" y="3853945"/>
            <a:ext cx="9298858" cy="1478982"/>
          </a:xfrm>
          <a:prstGeom prst="rect">
            <a:avLst/>
          </a:prstGeom>
        </p:spPr>
      </p:pic>
    </p:spTree>
    <p:extLst>
      <p:ext uri="{BB962C8B-B14F-4D97-AF65-F5344CB8AC3E}">
        <p14:creationId xmlns:p14="http://schemas.microsoft.com/office/powerpoint/2010/main" val="1153906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250" fill="hold"/>
                                        <p:tgtEl>
                                          <p:spTgt spid="9"/>
                                        </p:tgtEl>
                                        <p:attrNameLst>
                                          <p:attrName>ppt_x</p:attrName>
                                        </p:attrNameLst>
                                      </p:cBhvr>
                                      <p:tavLst>
                                        <p:tav tm="0">
                                          <p:val>
                                            <p:strVal val="1+#ppt_w/2"/>
                                          </p:val>
                                        </p:tav>
                                        <p:tav tm="100000">
                                          <p:val>
                                            <p:strVal val="#ppt_x"/>
                                          </p:val>
                                        </p:tav>
                                      </p:tavLst>
                                    </p:anim>
                                    <p:anim calcmode="lin" valueType="num">
                                      <p:cBhvr additive="base">
                                        <p:cTn id="8" dur="2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750" fill="hold"/>
                                        <p:tgtEl>
                                          <p:spTgt spid="8"/>
                                        </p:tgtEl>
                                        <p:attrNameLst>
                                          <p:attrName>ppt_x</p:attrName>
                                        </p:attrNameLst>
                                      </p:cBhvr>
                                      <p:tavLst>
                                        <p:tav tm="0">
                                          <p:val>
                                            <p:strVal val="1+#ppt_w/2"/>
                                          </p:val>
                                        </p:tav>
                                        <p:tav tm="100000">
                                          <p:val>
                                            <p:strVal val="#ppt_x"/>
                                          </p:val>
                                        </p:tav>
                                      </p:tavLst>
                                    </p:anim>
                                    <p:anim calcmode="lin" valueType="num">
                                      <p:cBhvr additive="base">
                                        <p:cTn id="12" dur="1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16" presetClass="entr" presetSubtype="21"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par>
                                <p:cTn id="17" presetID="12" presetClass="entr" presetSubtype="2"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3000"/>
                                        <p:tgtEl>
                                          <p:spTgt spid="12"/>
                                        </p:tgtEl>
                                        <p:attrNameLst>
                                          <p:attrName>ppt_x</p:attrName>
                                        </p:attrNameLst>
                                      </p:cBhvr>
                                      <p:tavLst>
                                        <p:tav tm="0">
                                          <p:val>
                                            <p:strVal val="#ppt_x+#ppt_w*1.125000"/>
                                          </p:val>
                                        </p:tav>
                                        <p:tav tm="100000">
                                          <p:val>
                                            <p:strVal val="#ppt_x"/>
                                          </p:val>
                                        </p:tav>
                                      </p:tavLst>
                                    </p:anim>
                                    <p:animEffect transition="in" filter="wipe(left)">
                                      <p:cBhvr>
                                        <p:cTn id="20" dur="3000"/>
                                        <p:tgtEl>
                                          <p:spTgt spid="12"/>
                                        </p:tgtEl>
                                      </p:cBhvr>
                                    </p:animEffect>
                                  </p:childTnLst>
                                </p:cTn>
                              </p:par>
                              <p:par>
                                <p:cTn id="21" presetID="22" presetClass="entr" presetSubtype="2"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par>
                          <p:cTn id="24" fill="hold">
                            <p:stCondLst>
                              <p:cond delay="575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098" y="902419"/>
            <a:ext cx="8718076" cy="116392"/>
            <a:chOff x="87423" y="674435"/>
            <a:chExt cx="8718076" cy="116392"/>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9" descr="A picture containing text, seat&#10;&#10;Description automatically generated">
            <a:extLst>
              <a:ext uri="{FF2B5EF4-FFF2-40B4-BE49-F238E27FC236}">
                <a16:creationId xmlns:a16="http://schemas.microsoft.com/office/drawing/2014/main" id="{7BC915C9-2327-40AC-84BD-78B1EF2A7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48" y="1378864"/>
            <a:ext cx="8604026" cy="2934953"/>
          </a:xfrm>
          <a:prstGeom prst="rect">
            <a:avLst/>
          </a:prstGeom>
        </p:spPr>
      </p:pic>
      <p:sp>
        <p:nvSpPr>
          <p:cNvPr id="31" name="Google Shape;1142;p45">
            <a:extLst>
              <a:ext uri="{FF2B5EF4-FFF2-40B4-BE49-F238E27FC236}">
                <a16:creationId xmlns:a16="http://schemas.microsoft.com/office/drawing/2014/main" id="{1D03B863-CE86-4A8E-83D8-19A25CC7B6A1}"/>
              </a:ext>
            </a:extLst>
          </p:cNvPr>
          <p:cNvSpPr txBox="1">
            <a:spLocks/>
          </p:cNvSpPr>
          <p:nvPr/>
        </p:nvSpPr>
        <p:spPr>
          <a:xfrm>
            <a:off x="1824625" y="287299"/>
            <a:ext cx="4621117" cy="4453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Fredoka One"/>
              <a:buNone/>
              <a:defRPr sz="36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buSzPts val="3000"/>
            </a:pP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UVN Thay Giao Nang" panose="02090805050506020203" pitchFamily="18" charset="0"/>
                <a:sym typeface="Arial"/>
              </a:rPr>
              <a:t>GHI NHỚ</a:t>
            </a:r>
          </a:p>
        </p:txBody>
      </p:sp>
      <p:sp>
        <p:nvSpPr>
          <p:cNvPr id="32" name="Rectangle 32"/>
          <p:cNvSpPr>
            <a:spLocks noChangeArrowheads="1"/>
          </p:cNvSpPr>
          <p:nvPr/>
        </p:nvSpPr>
        <p:spPr bwMode="auto">
          <a:xfrm>
            <a:off x="1047337" y="1471406"/>
            <a:ext cx="6826771" cy="255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vi-VN" altLang="en-US" sz="3600" b="1" dirty="0">
                <a:latin typeface="+mn-lt"/>
              </a:rPr>
              <a:t>Âm thanh không chỉ truyền qua được </a:t>
            </a:r>
            <a:r>
              <a:rPr lang="vi-VN" altLang="en-US" sz="3600" b="1" dirty="0">
                <a:solidFill>
                  <a:srgbClr val="FF0000"/>
                </a:solidFill>
                <a:latin typeface="+mn-lt"/>
              </a:rPr>
              <a:t>không khí </a:t>
            </a:r>
            <a:r>
              <a:rPr lang="vi-VN" altLang="en-US" sz="3600" b="1" dirty="0">
                <a:latin typeface="+mn-lt"/>
              </a:rPr>
              <a:t>mà còn </a:t>
            </a:r>
            <a:r>
              <a:rPr lang="en-US" altLang="en-US" sz="3600" b="1" dirty="0" err="1">
                <a:latin typeface="+mn-lt"/>
              </a:rPr>
              <a:t>tr</a:t>
            </a:r>
            <a:r>
              <a:rPr lang="vi-VN" altLang="en-US" sz="3600" b="1" dirty="0">
                <a:latin typeface="+mn-lt"/>
              </a:rPr>
              <a:t>uyền qua </a:t>
            </a:r>
            <a:r>
              <a:rPr lang="vi-VN" altLang="en-US" sz="3600" b="1" dirty="0">
                <a:solidFill>
                  <a:srgbClr val="FF0000"/>
                </a:solidFill>
                <a:latin typeface="+mn-lt"/>
              </a:rPr>
              <a:t>chất rắn</a:t>
            </a:r>
            <a:r>
              <a:rPr lang="vi-VN" altLang="en-US" sz="3600" b="1" dirty="0">
                <a:latin typeface="+mn-lt"/>
              </a:rPr>
              <a:t>,</a:t>
            </a:r>
            <a:r>
              <a:rPr lang="vi-VN" altLang="en-US" sz="3600" b="1" dirty="0">
                <a:solidFill>
                  <a:srgbClr val="FF0000"/>
                </a:solidFill>
                <a:latin typeface="+mn-lt"/>
              </a:rPr>
              <a:t> chất lỏng</a:t>
            </a:r>
            <a:r>
              <a:rPr lang="en-US" altLang="en-US" sz="3600" b="1" dirty="0">
                <a:latin typeface="+mn-lt"/>
              </a:rPr>
              <a:t>.</a:t>
            </a:r>
            <a:endParaRPr lang="vi-VN" altLang="en-US" sz="36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6" presetClass="entr" presetSubtype="0" fill="hold" grpId="0" nodeType="withEffect">
                                  <p:stCondLst>
                                    <p:cond delay="0"/>
                                  </p:stCondLst>
                                  <p:iterate type="lt">
                                    <p:tmPct val="10000"/>
                                  </p:iterate>
                                  <p:childTnLst>
                                    <p:set>
                                      <p:cBhvr>
                                        <p:cTn id="9" dur="1" fill="hold">
                                          <p:stCondLst>
                                            <p:cond delay="0"/>
                                          </p:stCondLst>
                                        </p:cTn>
                                        <p:tgtEl>
                                          <p:spTgt spid="31"/>
                                        </p:tgtEl>
                                        <p:attrNameLst>
                                          <p:attrName>style.visibility</p:attrName>
                                        </p:attrNameLst>
                                      </p:cBhvr>
                                      <p:to>
                                        <p:strVal val="visible"/>
                                      </p:to>
                                    </p:set>
                                    <p:animEffect transition="in" filter="wipe(down)">
                                      <p:cBhvr>
                                        <p:cTn id="10" dur="362">
                                          <p:stCondLst>
                                            <p:cond delay="0"/>
                                          </p:stCondLst>
                                        </p:cTn>
                                        <p:tgtEl>
                                          <p:spTgt spid="31"/>
                                        </p:tgtEl>
                                      </p:cBhvr>
                                    </p:animEffect>
                                    <p:anim calcmode="lin" valueType="num">
                                      <p:cBhvr>
                                        <p:cTn id="11" dur="1139"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2" dur="415"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3" dur="415" tmFilter="0, 0; 0.125,0.2665; 0.25,0.4; 0.375,0.465; 0.5,0.5;  0.625,0.535; 0.75,0.6; 0.875,0.7335; 1,1">
                                          <p:stCondLst>
                                            <p:cond delay="415"/>
                                          </p:stCondLst>
                                        </p:cTn>
                                        <p:tgtEl>
                                          <p:spTgt spid="31"/>
                                        </p:tgtEl>
                                        <p:attrNameLst>
                                          <p:attrName>ppt_y</p:attrName>
                                        </p:attrNameLst>
                                      </p:cBhvr>
                                      <p:tavLst>
                                        <p:tav tm="0" fmla="#ppt_y-sin(pi*$)/9">
                                          <p:val>
                                            <p:fltVal val="0"/>
                                          </p:val>
                                        </p:tav>
                                        <p:tav tm="100000">
                                          <p:val>
                                            <p:fltVal val="1"/>
                                          </p:val>
                                        </p:tav>
                                      </p:tavLst>
                                    </p:anim>
                                    <p:anim calcmode="lin" valueType="num">
                                      <p:cBhvr>
                                        <p:cTn id="14" dur="207" tmFilter="0, 0; 0.125,0.2665; 0.25,0.4; 0.375,0.465; 0.5,0.5;  0.625,0.535; 0.75,0.6; 0.875,0.7335; 1,1">
                                          <p:stCondLst>
                                            <p:cond delay="828"/>
                                          </p:stCondLst>
                                        </p:cTn>
                                        <p:tgtEl>
                                          <p:spTgt spid="31"/>
                                        </p:tgtEl>
                                        <p:attrNameLst>
                                          <p:attrName>ppt_y</p:attrName>
                                        </p:attrNameLst>
                                      </p:cBhvr>
                                      <p:tavLst>
                                        <p:tav tm="0" fmla="#ppt_y-sin(pi*$)/27">
                                          <p:val>
                                            <p:fltVal val="0"/>
                                          </p:val>
                                        </p:tav>
                                        <p:tav tm="100000">
                                          <p:val>
                                            <p:fltVal val="1"/>
                                          </p:val>
                                        </p:tav>
                                      </p:tavLst>
                                    </p:anim>
                                    <p:anim calcmode="lin" valueType="num">
                                      <p:cBhvr>
                                        <p:cTn id="15" dur="103" tmFilter="0, 0; 0.125,0.2665; 0.25,0.4; 0.375,0.465; 0.5,0.5;  0.625,0.535; 0.75,0.6; 0.875,0.7335; 1,1">
                                          <p:stCondLst>
                                            <p:cond delay="1035"/>
                                          </p:stCondLst>
                                        </p:cTn>
                                        <p:tgtEl>
                                          <p:spTgt spid="31"/>
                                        </p:tgtEl>
                                        <p:attrNameLst>
                                          <p:attrName>ppt_y</p:attrName>
                                        </p:attrNameLst>
                                      </p:cBhvr>
                                      <p:tavLst>
                                        <p:tav tm="0" fmla="#ppt_y-sin(pi*$)/81">
                                          <p:val>
                                            <p:fltVal val="0"/>
                                          </p:val>
                                        </p:tav>
                                        <p:tav tm="100000">
                                          <p:val>
                                            <p:fltVal val="1"/>
                                          </p:val>
                                        </p:tav>
                                      </p:tavLst>
                                    </p:anim>
                                    <p:animScale>
                                      <p:cBhvr>
                                        <p:cTn id="16" dur="16">
                                          <p:stCondLst>
                                            <p:cond delay="406"/>
                                          </p:stCondLst>
                                        </p:cTn>
                                        <p:tgtEl>
                                          <p:spTgt spid="31"/>
                                        </p:tgtEl>
                                      </p:cBhvr>
                                      <p:to x="100000" y="60000"/>
                                    </p:animScale>
                                    <p:animScale>
                                      <p:cBhvr>
                                        <p:cTn id="17" dur="104" decel="50000">
                                          <p:stCondLst>
                                            <p:cond delay="423"/>
                                          </p:stCondLst>
                                        </p:cTn>
                                        <p:tgtEl>
                                          <p:spTgt spid="31"/>
                                        </p:tgtEl>
                                      </p:cBhvr>
                                      <p:to x="100000" y="100000"/>
                                    </p:animScale>
                                    <p:animScale>
                                      <p:cBhvr>
                                        <p:cTn id="18" dur="16">
                                          <p:stCondLst>
                                            <p:cond delay="820"/>
                                          </p:stCondLst>
                                        </p:cTn>
                                        <p:tgtEl>
                                          <p:spTgt spid="31"/>
                                        </p:tgtEl>
                                      </p:cBhvr>
                                      <p:to x="100000" y="80000"/>
                                    </p:animScale>
                                    <p:animScale>
                                      <p:cBhvr>
                                        <p:cTn id="19" dur="104" decel="50000">
                                          <p:stCondLst>
                                            <p:cond delay="836"/>
                                          </p:stCondLst>
                                        </p:cTn>
                                        <p:tgtEl>
                                          <p:spTgt spid="31"/>
                                        </p:tgtEl>
                                      </p:cBhvr>
                                      <p:to x="100000" y="100000"/>
                                    </p:animScale>
                                    <p:animScale>
                                      <p:cBhvr>
                                        <p:cTn id="20" dur="16">
                                          <p:stCondLst>
                                            <p:cond delay="1026"/>
                                          </p:stCondLst>
                                        </p:cTn>
                                        <p:tgtEl>
                                          <p:spTgt spid="31"/>
                                        </p:tgtEl>
                                      </p:cBhvr>
                                      <p:to x="100000" y="90000"/>
                                    </p:animScale>
                                    <p:animScale>
                                      <p:cBhvr>
                                        <p:cTn id="21" dur="104" decel="50000">
                                          <p:stCondLst>
                                            <p:cond delay="1042"/>
                                          </p:stCondLst>
                                        </p:cTn>
                                        <p:tgtEl>
                                          <p:spTgt spid="31"/>
                                        </p:tgtEl>
                                      </p:cBhvr>
                                      <p:to x="100000" y="100000"/>
                                    </p:animScale>
                                    <p:animScale>
                                      <p:cBhvr>
                                        <p:cTn id="22" dur="16">
                                          <p:stCondLst>
                                            <p:cond delay="1130"/>
                                          </p:stCondLst>
                                        </p:cTn>
                                        <p:tgtEl>
                                          <p:spTgt spid="31"/>
                                        </p:tgtEl>
                                      </p:cBhvr>
                                      <p:to x="100000" y="95000"/>
                                    </p:animScale>
                                    <p:animScale>
                                      <p:cBhvr>
                                        <p:cTn id="23" dur="104" decel="50000">
                                          <p:stCondLst>
                                            <p:cond delay="1146"/>
                                          </p:stCondLst>
                                        </p:cTn>
                                        <p:tgtEl>
                                          <p:spTgt spid="31"/>
                                        </p:tgtEl>
                                      </p:cBhvr>
                                      <p:to x="100000" y="100000"/>
                                    </p:animScale>
                                  </p:childTnLst>
                                </p:cTn>
                              </p:par>
                            </p:childTnLst>
                          </p:cTn>
                        </p:par>
                        <p:par>
                          <p:cTn id="24" fill="hold">
                            <p:stCondLst>
                              <p:cond delay="1875"/>
                            </p:stCondLst>
                            <p:childTnLst>
                              <p:par>
                                <p:cTn id="25" presetID="42"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475"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6116" y="594769"/>
            <a:ext cx="5171204" cy="2041264"/>
          </a:xfrm>
          <a:prstGeom prst="rect">
            <a:avLst/>
          </a:prstGeom>
        </p:spPr>
      </p:pic>
      <p:sp>
        <p:nvSpPr>
          <p:cNvPr id="18" name="Google Shape;1142;p45">
            <a:extLst>
              <a:ext uri="{FF2B5EF4-FFF2-40B4-BE49-F238E27FC236}">
                <a16:creationId xmlns:a16="http://schemas.microsoft.com/office/drawing/2014/main" id="{1D03B863-CE86-4A8E-83D8-19A25CC7B6A1}"/>
              </a:ext>
            </a:extLst>
          </p:cNvPr>
          <p:cNvSpPr txBox="1">
            <a:spLocks/>
          </p:cNvSpPr>
          <p:nvPr/>
        </p:nvSpPr>
        <p:spPr>
          <a:xfrm>
            <a:off x="2177243" y="1491519"/>
            <a:ext cx="4621117" cy="6565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Fredoka One"/>
              <a:buNone/>
              <a:defRPr sz="36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lgn="ctr">
              <a:buSzPts val="3000"/>
            </a:pPr>
            <a:r>
              <a:rPr lang="en-US" sz="7200" b="1"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mn-lt"/>
                <a:sym typeface="Arial"/>
              </a:rPr>
              <a:t>Dặn</a:t>
            </a:r>
            <a:r>
              <a:rPr lang="en-US"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mn-lt"/>
                <a:sym typeface="Arial"/>
              </a:rPr>
              <a:t> </a:t>
            </a:r>
            <a:r>
              <a:rPr lang="en-US" sz="7200" b="1"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mn-lt"/>
                <a:sym typeface="Arial"/>
              </a:rPr>
              <a:t>dò</a:t>
            </a:r>
            <a:endParaRPr lang="en-US"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mn-lt"/>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6"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Effect transition="in" filter="wipe(down)">
                                      <p:cBhvr>
                                        <p:cTn id="12" dur="362">
                                          <p:stCondLst>
                                            <p:cond delay="0"/>
                                          </p:stCondLst>
                                        </p:cTn>
                                        <p:tgtEl>
                                          <p:spTgt spid="18"/>
                                        </p:tgtEl>
                                      </p:cBhvr>
                                    </p:animEffect>
                                    <p:anim calcmode="lin" valueType="num">
                                      <p:cBhvr>
                                        <p:cTn id="13" dur="1139"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8"/>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8"/>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8"/>
                                        </p:tgtEl>
                                        <p:attrNameLst>
                                          <p:attrName>ppt_y</p:attrName>
                                        </p:attrNameLst>
                                      </p:cBhvr>
                                      <p:tavLst>
                                        <p:tav tm="0" fmla="#ppt_y-sin(pi*$)/81">
                                          <p:val>
                                            <p:fltVal val="0"/>
                                          </p:val>
                                        </p:tav>
                                        <p:tav tm="100000">
                                          <p:val>
                                            <p:fltVal val="1"/>
                                          </p:val>
                                        </p:tav>
                                      </p:tavLst>
                                    </p:anim>
                                    <p:animScale>
                                      <p:cBhvr>
                                        <p:cTn id="18" dur="16">
                                          <p:stCondLst>
                                            <p:cond delay="406"/>
                                          </p:stCondLst>
                                        </p:cTn>
                                        <p:tgtEl>
                                          <p:spTgt spid="18"/>
                                        </p:tgtEl>
                                      </p:cBhvr>
                                      <p:to x="100000" y="60000"/>
                                    </p:animScale>
                                    <p:animScale>
                                      <p:cBhvr>
                                        <p:cTn id="19" dur="104" decel="50000">
                                          <p:stCondLst>
                                            <p:cond delay="423"/>
                                          </p:stCondLst>
                                        </p:cTn>
                                        <p:tgtEl>
                                          <p:spTgt spid="18"/>
                                        </p:tgtEl>
                                      </p:cBhvr>
                                      <p:to x="100000" y="100000"/>
                                    </p:animScale>
                                    <p:animScale>
                                      <p:cBhvr>
                                        <p:cTn id="20" dur="16">
                                          <p:stCondLst>
                                            <p:cond delay="820"/>
                                          </p:stCondLst>
                                        </p:cTn>
                                        <p:tgtEl>
                                          <p:spTgt spid="18"/>
                                        </p:tgtEl>
                                      </p:cBhvr>
                                      <p:to x="100000" y="80000"/>
                                    </p:animScale>
                                    <p:animScale>
                                      <p:cBhvr>
                                        <p:cTn id="21" dur="104" decel="50000">
                                          <p:stCondLst>
                                            <p:cond delay="836"/>
                                          </p:stCondLst>
                                        </p:cTn>
                                        <p:tgtEl>
                                          <p:spTgt spid="18"/>
                                        </p:tgtEl>
                                      </p:cBhvr>
                                      <p:to x="100000" y="100000"/>
                                    </p:animScale>
                                    <p:animScale>
                                      <p:cBhvr>
                                        <p:cTn id="22" dur="16">
                                          <p:stCondLst>
                                            <p:cond delay="1026"/>
                                          </p:stCondLst>
                                        </p:cTn>
                                        <p:tgtEl>
                                          <p:spTgt spid="18"/>
                                        </p:tgtEl>
                                      </p:cBhvr>
                                      <p:to x="100000" y="90000"/>
                                    </p:animScale>
                                    <p:animScale>
                                      <p:cBhvr>
                                        <p:cTn id="23" dur="104" decel="50000">
                                          <p:stCondLst>
                                            <p:cond delay="1042"/>
                                          </p:stCondLst>
                                        </p:cTn>
                                        <p:tgtEl>
                                          <p:spTgt spid="18"/>
                                        </p:tgtEl>
                                      </p:cBhvr>
                                      <p:to x="100000" y="100000"/>
                                    </p:animScale>
                                    <p:animScale>
                                      <p:cBhvr>
                                        <p:cTn id="24" dur="16">
                                          <p:stCondLst>
                                            <p:cond delay="1130"/>
                                          </p:stCondLst>
                                        </p:cTn>
                                        <p:tgtEl>
                                          <p:spTgt spid="18"/>
                                        </p:tgtEl>
                                      </p:cBhvr>
                                      <p:to x="100000" y="95000"/>
                                    </p:animScale>
                                    <p:animScale>
                                      <p:cBhvr>
                                        <p:cTn id="25" dur="104" decel="50000">
                                          <p:stCondLst>
                                            <p:cond delay="1146"/>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240" y="1967754"/>
            <a:ext cx="3563793" cy="35637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3284" y="160793"/>
            <a:ext cx="897518" cy="478518"/>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3980" y="293132"/>
            <a:ext cx="988966" cy="563711"/>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147" y="419120"/>
            <a:ext cx="1535870" cy="875446"/>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8190" y="-272174"/>
            <a:ext cx="1713124" cy="1792379"/>
          </a:xfrm>
          <a:prstGeom prst="rect">
            <a:avLst/>
          </a:prstGeom>
        </p:spPr>
      </p:pic>
      <p:sp>
        <p:nvSpPr>
          <p:cNvPr id="41" name="Rounded Rectangular Callout 40"/>
          <p:cNvSpPr/>
          <p:nvPr/>
        </p:nvSpPr>
        <p:spPr>
          <a:xfrm>
            <a:off x="2611502" y="1294566"/>
            <a:ext cx="4828389" cy="1755387"/>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MH_Others_2"/>
          <p:cNvSpPr txBox="1"/>
          <p:nvPr>
            <p:custDataLst>
              <p:tags r:id="rId1"/>
            </p:custDataLst>
          </p:nvPr>
        </p:nvSpPr>
        <p:spPr>
          <a:xfrm>
            <a:off x="1755718" y="1653006"/>
            <a:ext cx="6539956" cy="738664"/>
          </a:xfrm>
          <a:prstGeom prst="rect">
            <a:avLst/>
          </a:prstGeom>
          <a:noFill/>
        </p:spPr>
        <p:txBody>
          <a:bodyPr wrap="square" lIns="0" tIns="0" rIns="0" bIns="0">
            <a:spAutoFit/>
          </a:bodyPr>
          <a:lstStyle/>
          <a:p>
            <a:pPr algn="ctr">
              <a:defRPr/>
            </a:pP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gà</a:t>
            </a:r>
            <a:r>
              <a:rPr lang="en-US" altLang="zh-CN"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gáy</a:t>
            </a:r>
            <a:endParaRPr lang="zh-CN" altLang="en-US"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2052" name="Picture 4" descr="Hình ảnh Vòi Nước Lớn được Tweet, Gà Mái, Gà Con, Thịt Gà miễn phí tải tập  tin PNG PSDComment và Vecto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594" b="90000" l="0" r="93750">
                        <a14:foregroundMark x1="78750" y1="25313" x2="75625" y2="25781"/>
                        <a14:foregroundMark x1="75938" y1="33281" x2="74063" y2="32656"/>
                        <a14:foregroundMark x1="75625" y1="42344" x2="70469" y2="42969"/>
                      </a14:backgroundRemoval>
                    </a14:imgEffect>
                  </a14:imgLayer>
                </a14:imgProps>
              </a:ext>
              <a:ext uri="{28A0092B-C50C-407E-A947-70E740481C1C}">
                <a14:useLocalDpi xmlns:a14="http://schemas.microsoft.com/office/drawing/2010/main" val="0"/>
              </a:ext>
            </a:extLst>
          </a:blip>
          <a:srcRect/>
          <a:stretch>
            <a:fillRect/>
          </a:stretch>
        </p:blipFill>
        <p:spPr bwMode="auto">
          <a:xfrm rot="200363" flipH="1">
            <a:off x="5437353" y="2108537"/>
            <a:ext cx="3655182" cy="3346187"/>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Tieng-Ga-gay-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882090" y="57382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par>
                                <p:cTn id="11" presetID="3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par>
                                <p:cTn id="17" presetID="3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fltVal val="0"/>
                                          </p:val>
                                        </p:tav>
                                        <p:tav tm="100000">
                                          <p:val>
                                            <p:strVal val="#ppt_w"/>
                                          </p:val>
                                        </p:tav>
                                      </p:tavLst>
                                    </p:anim>
                                    <p:anim calcmode="lin" valueType="num">
                                      <p:cBhvr>
                                        <p:cTn id="20" dur="1000" fill="hold"/>
                                        <p:tgtEl>
                                          <p:spTgt spid="37"/>
                                        </p:tgtEl>
                                        <p:attrNameLst>
                                          <p:attrName>ppt_h</p:attrName>
                                        </p:attrNameLst>
                                      </p:cBhvr>
                                      <p:tavLst>
                                        <p:tav tm="0">
                                          <p:val>
                                            <p:fltVal val="0"/>
                                          </p:val>
                                        </p:tav>
                                        <p:tav tm="100000">
                                          <p:val>
                                            <p:strVal val="#ppt_h"/>
                                          </p:val>
                                        </p:tav>
                                      </p:tavLst>
                                    </p:anim>
                                    <p:anim calcmode="lin" valueType="num">
                                      <p:cBhvr>
                                        <p:cTn id="21" dur="1000" fill="hold"/>
                                        <p:tgtEl>
                                          <p:spTgt spid="37"/>
                                        </p:tgtEl>
                                        <p:attrNameLst>
                                          <p:attrName>style.rotation</p:attrName>
                                        </p:attrNameLst>
                                      </p:cBhvr>
                                      <p:tavLst>
                                        <p:tav tm="0">
                                          <p:val>
                                            <p:fltVal val="90"/>
                                          </p:val>
                                        </p:tav>
                                        <p:tav tm="100000">
                                          <p:val>
                                            <p:fltVal val="0"/>
                                          </p:val>
                                        </p:tav>
                                      </p:tavLst>
                                    </p:anim>
                                    <p:animEffect transition="in" filter="fade">
                                      <p:cBhvr>
                                        <p:cTn id="22" dur="1000"/>
                                        <p:tgtEl>
                                          <p:spTgt spid="37"/>
                                        </p:tgtEl>
                                      </p:cBhvr>
                                    </p:animEffect>
                                  </p:childTnLst>
                                </p:cTn>
                              </p:par>
                              <p:par>
                                <p:cTn id="23" presetID="14" presetClass="entr" presetSubtype="1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randombar(horizontal)">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additive="base">
                                        <p:cTn id="30" dur="500" fill="hold"/>
                                        <p:tgtEl>
                                          <p:spTgt spid="2052"/>
                                        </p:tgtEl>
                                        <p:attrNameLst>
                                          <p:attrName>ppt_x</p:attrName>
                                        </p:attrNameLst>
                                      </p:cBhvr>
                                      <p:tavLst>
                                        <p:tav tm="0">
                                          <p:val>
                                            <p:strVal val="1+#ppt_w/2"/>
                                          </p:val>
                                        </p:tav>
                                        <p:tav tm="100000">
                                          <p:val>
                                            <p:strVal val="#ppt_x"/>
                                          </p:val>
                                        </p:tav>
                                      </p:tavLst>
                                    </p:anim>
                                    <p:anim calcmode="lin" valueType="num">
                                      <p:cBhvr additive="base">
                                        <p:cTn id="31" dur="500" fill="hold"/>
                                        <p:tgtEl>
                                          <p:spTgt spid="20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Yeah.wav"/>
                                        </p:tgtEl>
                                      </p:cMediaNode>
                                    </p:audio>
                                  </p:subTnLst>
                                </p:cTn>
                              </p:par>
                            </p:childTnLst>
                          </p:cTn>
                        </p:par>
                        <p:par>
                          <p:cTn id="32" fill="hold">
                            <p:stCondLst>
                              <p:cond delay="500"/>
                            </p:stCondLst>
                            <p:childTnLst>
                              <p:par>
                                <p:cTn id="33" presetID="47"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42"/>
                                        </p:tgtEl>
                                        <p:attrNameLst>
                                          <p:attrName>style.visibility</p:attrName>
                                        </p:attrNameLst>
                                      </p:cBhvr>
                                      <p:to>
                                        <p:strVal val="visible"/>
                                      </p:to>
                                    </p:set>
                                    <p:anim calcmode="lin" valueType="num">
                                      <p:cBhvr>
                                        <p:cTn id="40" dur="25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42"/>
                                        </p:tgtEl>
                                        <p:attrNameLst>
                                          <p:attrName>ppt_y</p:attrName>
                                        </p:attrNameLst>
                                      </p:cBhvr>
                                      <p:tavLst>
                                        <p:tav tm="0">
                                          <p:val>
                                            <p:strVal val="#ppt_y"/>
                                          </p:val>
                                        </p:tav>
                                        <p:tav tm="100000">
                                          <p:val>
                                            <p:strVal val="#ppt_y"/>
                                          </p:val>
                                        </p:tav>
                                      </p:tavLst>
                                    </p:anim>
                                    <p:anim calcmode="lin" valueType="num">
                                      <p:cBhvr>
                                        <p:cTn id="42" dur="25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seq concurrent="1" nextAc="seek">
              <p:cTn id="46" restart="whenNotActive" fill="hold" evtFilter="cancelBubble" nodeType="interactiveSeq">
                <p:stCondLst>
                  <p:cond evt="onClick" delay="0">
                    <p:tgtEl>
                      <p:spTgt spid="205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2068"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3284" y="160793"/>
            <a:ext cx="897518" cy="478518"/>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3980" y="293132"/>
            <a:ext cx="988966" cy="563711"/>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147" y="419120"/>
            <a:ext cx="1535870" cy="875446"/>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8190" y="-272174"/>
            <a:ext cx="1713124" cy="1792379"/>
          </a:xfrm>
          <a:prstGeom prst="rect">
            <a:avLst/>
          </a:prstGeom>
        </p:spPr>
      </p:pic>
      <p:sp>
        <p:nvSpPr>
          <p:cNvPr id="41" name="Rounded Rectangular Callout 40"/>
          <p:cNvSpPr/>
          <p:nvPr/>
        </p:nvSpPr>
        <p:spPr>
          <a:xfrm>
            <a:off x="2500665" y="546396"/>
            <a:ext cx="4828389" cy="1755387"/>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MH_Others_2"/>
          <p:cNvSpPr txBox="1"/>
          <p:nvPr>
            <p:custDataLst>
              <p:tags r:id="rId1"/>
            </p:custDataLst>
          </p:nvPr>
        </p:nvSpPr>
        <p:spPr>
          <a:xfrm>
            <a:off x="1644881" y="635808"/>
            <a:ext cx="6539956" cy="1477328"/>
          </a:xfrm>
          <a:prstGeom prst="rect">
            <a:avLst/>
          </a:prstGeom>
          <a:noFill/>
        </p:spPr>
        <p:txBody>
          <a:bodyPr wrap="square" lIns="0" tIns="0" rIns="0" bIns="0">
            <a:spAutoFit/>
          </a:bodyPr>
          <a:lstStyle/>
          <a:p>
            <a:pPr algn="ctr">
              <a:defRPr/>
            </a:pP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endParaRPr lang="en-US" altLang="zh-CN"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a:p>
            <a:pPr algn="ctr">
              <a:defRPr/>
            </a:pPr>
            <a:r>
              <a:rPr lang="en-US" altLang="zh-CN"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chim</a:t>
            </a:r>
            <a:r>
              <a:rPr lang="en-US" altLang="zh-CN"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hót</a:t>
            </a:r>
            <a:endParaRPr lang="zh-CN" altLang="en-US"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14" name="Picture 2" descr="รูปฮอร์น PNG, ภาพฮอร์นPSD, ดาวน์โหลดฟรี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a:off x="5693934" y="1923311"/>
            <a:ext cx="3691637" cy="35637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te Cartoon Png Image Transparent - Bird Clipart Png,Transparent Cartoons  - free transparent png images - pngaaa.com"/>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42" b="99495" l="0" r="96778">
                        <a14:foregroundMark x1="56444" y1="24411" x2="55222" y2="24747"/>
                        <a14:foregroundMark x1="49222" y1="24747" x2="46333" y2="25758"/>
                      </a14:backgroundRemoval>
                    </a14:imgEffect>
                  </a14:imgLayer>
                </a14:imgProps>
              </a:ext>
              <a:ext uri="{28A0092B-C50C-407E-A947-70E740481C1C}">
                <a14:useLocalDpi xmlns:a14="http://schemas.microsoft.com/office/drawing/2010/main" val="0"/>
              </a:ext>
            </a:extLst>
          </a:blip>
          <a:srcRect/>
          <a:stretch>
            <a:fillRect/>
          </a:stretch>
        </p:blipFill>
        <p:spPr bwMode="auto">
          <a:xfrm rot="21148595" flipH="1">
            <a:off x="-856077" y="2121898"/>
            <a:ext cx="4875392" cy="3564381"/>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him-hot-vao-buoi-sang-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080771" y="5685308"/>
            <a:ext cx="609600" cy="609600"/>
          </a:xfrm>
          <a:prstGeom prst="rect">
            <a:avLst/>
          </a:prstGeom>
        </p:spPr>
      </p:pic>
    </p:spTree>
    <p:extLst>
      <p:ext uri="{BB962C8B-B14F-4D97-AF65-F5344CB8AC3E}">
        <p14:creationId xmlns:p14="http://schemas.microsoft.com/office/powerpoint/2010/main" val="374912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Yeah.wav"/>
                                        </p:tgtEl>
                                      </p:cMediaNode>
                                    </p:audio>
                                  </p:sub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13"/>
                                        </p:tgtEl>
                                        <p:attrNameLst>
                                          <p:attrName>ppt_y</p:attrName>
                                        </p:attrNameLst>
                                      </p:cBhvr>
                                      <p:tavLst>
                                        <p:tav tm="0">
                                          <p:val>
                                            <p:strVal val="#ppt_y"/>
                                          </p:val>
                                        </p:tav>
                                        <p:tav tm="100000">
                                          <p:val>
                                            <p:strVal val="#ppt_y"/>
                                          </p:val>
                                        </p:tav>
                                      </p:tavLst>
                                    </p:anim>
                                    <p:anim calcmode="lin" valueType="num">
                                      <p:cBhvr>
                                        <p:cTn id="20"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13"/>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60081" fill="hold"/>
                                        <p:tgtEl>
                                          <p:spTgt spid="2"/>
                                        </p:tgtEl>
                                      </p:cBhvr>
                                    </p:cmd>
                                  </p:childTnLst>
                                </p:cTn>
                              </p:par>
                            </p:childTnLst>
                          </p:cTn>
                        </p:par>
                      </p:childTnLst>
                    </p:cTn>
                  </p:par>
                </p:childTnLst>
              </p:cTn>
              <p:nextCondLst>
                <p:cond evt="onClick" delay="0">
                  <p:tgtEl>
                    <p:spTgt spid="14"/>
                  </p:tgtEl>
                </p:cond>
              </p:nextCondLst>
            </p:seq>
          </p:childTnLst>
        </p:cTn>
      </p:par>
    </p:tnLst>
    <p:bldLst>
      <p:bldP spid="4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240" y="1967754"/>
            <a:ext cx="3563793" cy="35637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3284" y="160793"/>
            <a:ext cx="897518" cy="478518"/>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3980" y="293132"/>
            <a:ext cx="988966" cy="563711"/>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147" y="419120"/>
            <a:ext cx="1535870" cy="875446"/>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8190" y="-272174"/>
            <a:ext cx="1713124" cy="1792379"/>
          </a:xfrm>
          <a:prstGeom prst="rect">
            <a:avLst/>
          </a:prstGeom>
        </p:spPr>
      </p:pic>
      <p:sp>
        <p:nvSpPr>
          <p:cNvPr id="41" name="Rounded Rectangular Callout 40"/>
          <p:cNvSpPr/>
          <p:nvPr/>
        </p:nvSpPr>
        <p:spPr>
          <a:xfrm>
            <a:off x="2414328" y="1145003"/>
            <a:ext cx="4828389" cy="1068351"/>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MH_Others_2"/>
          <p:cNvSpPr txBox="1"/>
          <p:nvPr>
            <p:custDataLst>
              <p:tags r:id="rId1"/>
            </p:custDataLst>
          </p:nvPr>
        </p:nvSpPr>
        <p:spPr>
          <a:xfrm>
            <a:off x="1604656" y="1309847"/>
            <a:ext cx="6539956" cy="738664"/>
          </a:xfrm>
          <a:prstGeom prst="rect">
            <a:avLst/>
          </a:prstGeom>
          <a:noFill/>
        </p:spPr>
        <p:txBody>
          <a:bodyPr wrap="square" lIns="0" tIns="0" rIns="0" bIns="0">
            <a:spAutoFit/>
          </a:bodyPr>
          <a:lstStyle/>
          <a:p>
            <a:pPr algn="ctr">
              <a:defRPr/>
            </a:pP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trống</a:t>
            </a:r>
            <a:endParaRPr lang="zh-CN" altLang="en-US"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4098" name="Picture 2" descr="Khóa học Trống, Khóa học trống acoustic, trống điện cho trẻ em, người lớ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61868" y="2307657"/>
            <a:ext cx="2961698" cy="2795102"/>
          </a:xfrm>
          <a:prstGeom prst="rect">
            <a:avLst/>
          </a:prstGeom>
          <a:noFill/>
          <a:extLst>
            <a:ext uri="{909E8E84-426E-40DD-AFC4-6F175D3DCCD1}">
              <a14:hiddenFill xmlns:a14="http://schemas.microsoft.com/office/drawing/2010/main">
                <a:solidFill>
                  <a:srgbClr val="FFFFFF"/>
                </a:solidFill>
              </a14:hiddenFill>
            </a:ext>
          </a:extLst>
        </p:spPr>
      </p:pic>
      <p:pic>
        <p:nvPicPr>
          <p:cNvPr id="2" name="Hieu-ung-am-thanh-drum-roll-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7242717" y="5531548"/>
            <a:ext cx="609600" cy="609600"/>
          </a:xfrm>
          <a:prstGeom prst="rect">
            <a:avLst/>
          </a:prstGeom>
        </p:spPr>
      </p:pic>
    </p:spTree>
    <p:extLst>
      <p:ext uri="{BB962C8B-B14F-4D97-AF65-F5344CB8AC3E}">
        <p14:creationId xmlns:p14="http://schemas.microsoft.com/office/powerpoint/2010/main" val="412329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Yeah.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205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52"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1311" y="1752267"/>
            <a:ext cx="5343525" cy="3470818"/>
          </a:xfrm>
          <a:prstGeom prst="rect">
            <a:avLst/>
          </a:prstGeom>
        </p:spPr>
      </p:pic>
      <p:pic>
        <p:nvPicPr>
          <p:cNvPr id="2050" name="Picture 2" descr="รูปฮอร์น PNG, ภาพฮอร์นPSD, ดาวน์โหลดฟรี | Pngtre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240" y="1967754"/>
            <a:ext cx="3563793" cy="35637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43284" y="160793"/>
            <a:ext cx="897518" cy="478518"/>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3980" y="293132"/>
            <a:ext cx="988966" cy="563711"/>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4147" y="419120"/>
            <a:ext cx="1535870" cy="875446"/>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78190" y="-272174"/>
            <a:ext cx="1713124" cy="1792379"/>
          </a:xfrm>
          <a:prstGeom prst="rect">
            <a:avLst/>
          </a:prstGeom>
        </p:spPr>
      </p:pic>
      <p:sp>
        <p:nvSpPr>
          <p:cNvPr id="41" name="Rounded Rectangular Callout 40"/>
          <p:cNvSpPr/>
          <p:nvPr/>
        </p:nvSpPr>
        <p:spPr>
          <a:xfrm>
            <a:off x="2175590" y="624201"/>
            <a:ext cx="4828389" cy="1755387"/>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MH_Others_2"/>
          <p:cNvSpPr txBox="1"/>
          <p:nvPr>
            <p:custDataLst>
              <p:tags r:id="rId1"/>
            </p:custDataLst>
          </p:nvPr>
        </p:nvSpPr>
        <p:spPr>
          <a:xfrm>
            <a:off x="1319806" y="982641"/>
            <a:ext cx="6539956" cy="738664"/>
          </a:xfrm>
          <a:prstGeom prst="rect">
            <a:avLst/>
          </a:prstGeom>
          <a:noFill/>
        </p:spPr>
        <p:txBody>
          <a:bodyPr wrap="square" lIns="0" tIns="0" rIns="0" bIns="0">
            <a:spAutoFit/>
          </a:bodyPr>
          <a:lstStyle/>
          <a:p>
            <a:pPr algn="ctr">
              <a:defRPr/>
            </a:pP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4800" b="1" dirty="0" err="1">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cười</a:t>
            </a:r>
            <a:endParaRPr lang="zh-CN" altLang="en-US" sz="4800" b="1" dirty="0">
              <a:solidFill>
                <a:schemeClr val="accent6">
                  <a:lumMod val="75000"/>
                </a:scheme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3078" name="Picture 6" descr="Kinderen Kinderen Lachen Samen Vector Stockvectorkunst en meer beelden van  Kind - iStock"/>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9279">
                        <a14:foregroundMark x1="33413" y1="28606" x2="21875" y2="41587"/>
                        <a14:foregroundMark x1="62740" y1="13702" x2="64663" y2="13942"/>
                        <a14:foregroundMark x1="67308" y1="16827" x2="68510" y2="16827"/>
                        <a14:foregroundMark x1="53846" y1="28606" x2="55529" y2="28606"/>
                        <a14:foregroundMark x1="56490" y1="27644" x2="58894" y2="27163"/>
                        <a14:foregroundMark x1="50240" y1="43269" x2="52644" y2="43029"/>
                        <a14:foregroundMark x1="85337" y1="56731" x2="80769" y2="59375"/>
                      </a14:backgroundRemoval>
                    </a14:imgEffect>
                  </a14:imgLayer>
                </a14:imgProps>
              </a:ext>
              <a:ext uri="{28A0092B-C50C-407E-A947-70E740481C1C}">
                <a14:useLocalDpi xmlns:a14="http://schemas.microsoft.com/office/drawing/2010/main" val="0"/>
              </a:ext>
            </a:extLst>
          </a:blip>
          <a:srcRect/>
          <a:stretch>
            <a:fillRect/>
          </a:stretch>
        </p:blipFill>
        <p:spPr bwMode="auto">
          <a:xfrm>
            <a:off x="3851311" y="1571031"/>
            <a:ext cx="4268352" cy="4268353"/>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uoi-khan-gia-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714419" y="5261492"/>
            <a:ext cx="943244" cy="943244"/>
          </a:xfrm>
          <a:prstGeom prst="rect">
            <a:avLst/>
          </a:prstGeom>
        </p:spPr>
      </p:pic>
    </p:spTree>
    <p:extLst>
      <p:ext uri="{BB962C8B-B14F-4D97-AF65-F5344CB8AC3E}">
        <p14:creationId xmlns:p14="http://schemas.microsoft.com/office/powerpoint/2010/main" val="8667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Yeah.wav"/>
                                        </p:tgtEl>
                                      </p:cMediaNode>
                                    </p:audio>
                                  </p:sub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fade">
                                      <p:cBhvr>
                                        <p:cTn id="26" dur="1000"/>
                                        <p:tgtEl>
                                          <p:spTgt spid="3078"/>
                                        </p:tgtEl>
                                      </p:cBhvr>
                                    </p:animEffect>
                                    <p:anim calcmode="lin" valueType="num">
                                      <p:cBhvr>
                                        <p:cTn id="27" dur="1000" fill="hold"/>
                                        <p:tgtEl>
                                          <p:spTgt spid="3078"/>
                                        </p:tgtEl>
                                        <p:attrNameLst>
                                          <p:attrName>ppt_x</p:attrName>
                                        </p:attrNameLst>
                                      </p:cBhvr>
                                      <p:tavLst>
                                        <p:tav tm="0">
                                          <p:val>
                                            <p:strVal val="#ppt_x"/>
                                          </p:val>
                                        </p:tav>
                                        <p:tav tm="100000">
                                          <p:val>
                                            <p:strVal val="#ppt_x"/>
                                          </p:val>
                                        </p:tav>
                                      </p:tavLst>
                                    </p:anim>
                                    <p:anim calcmode="lin" valueType="num">
                                      <p:cBhvr>
                                        <p:cTn id="2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205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093"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3592473" y="1443384"/>
            <a:ext cx="3778739" cy="376347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5196" y="1629427"/>
            <a:ext cx="5343525" cy="34708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19822"/>
            <a:ext cx="6953601" cy="3043372"/>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5484" y="886085"/>
            <a:ext cx="1803374" cy="1921452"/>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60" y="1567801"/>
            <a:ext cx="1447993" cy="1542802"/>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92903" y="3297932"/>
            <a:ext cx="9298858" cy="2034995"/>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1668333" y="122935"/>
            <a:ext cx="6356789" cy="1446550"/>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KHÁM PHÁ</a:t>
            </a:r>
            <a:endParaRPr lang="zh-CN" altLang="en-US"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0513" y="-100140"/>
            <a:ext cx="1787738" cy="1792379"/>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19822"/>
            <a:ext cx="6953601" cy="3043372"/>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202" y="938893"/>
            <a:ext cx="1261654" cy="672659"/>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328" y="106127"/>
            <a:ext cx="897518" cy="47851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3980" y="293132"/>
            <a:ext cx="988966" cy="563711"/>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147" y="419120"/>
            <a:ext cx="1535870" cy="87544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8016" y="-45483"/>
            <a:ext cx="1713124" cy="1792379"/>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607882"/>
            <a:ext cx="9144000" cy="2537206"/>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4357" y="3920479"/>
            <a:ext cx="3721044" cy="1170888"/>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04241" y="792849"/>
            <a:ext cx="877145" cy="793275"/>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153956" y="2038198"/>
            <a:ext cx="1063852" cy="828313"/>
          </a:xfrm>
          <a:prstGeom prst="rect">
            <a:avLst/>
          </a:prstGeom>
        </p:spPr>
      </p:pic>
      <p:grpSp>
        <p:nvGrpSpPr>
          <p:cNvPr id="3" name="Group 2"/>
          <p:cNvGrpSpPr/>
          <p:nvPr/>
        </p:nvGrpSpPr>
        <p:grpSpPr>
          <a:xfrm>
            <a:off x="1152256" y="798522"/>
            <a:ext cx="5897319" cy="3917152"/>
            <a:chOff x="1164612" y="835055"/>
            <a:chExt cx="5897319" cy="3917152"/>
          </a:xfrm>
        </p:grpSpPr>
        <p:sp>
          <p:nvSpPr>
            <p:cNvPr id="41" name="TextBox 10"/>
            <p:cNvSpPr txBox="1"/>
            <p:nvPr/>
          </p:nvSpPr>
          <p:spPr>
            <a:xfrm rot="440158">
              <a:off x="1164612" y="835055"/>
              <a:ext cx="5897319" cy="1912318"/>
            </a:xfrm>
            <a:prstGeom prst="rect">
              <a:avLst/>
            </a:prstGeom>
            <a:noFill/>
          </p:spPr>
          <p:txBody>
            <a:bodyPr wrap="none" lIns="65024" tIns="32512" rIns="65024" bIns="32512">
              <a:prstTxWarp prst="textPlain">
                <a:avLst/>
              </a:prstTxWarp>
              <a:spAutoFit/>
              <a:scene3d>
                <a:camera prst="orthographicFront"/>
                <a:lightRig rig="threePt" dir="t"/>
              </a:scene3d>
              <a:sp3d extrusionH="57150">
                <a:bevelT w="38100" h="38100"/>
              </a:sp3d>
            </a:bodyPr>
            <a:lstStyle/>
            <a:p>
              <a:pPr algn="ctr">
                <a:buNone/>
              </a:pPr>
              <a:r>
                <a:rPr lang="en-US" altLang="zh-CN" sz="6000" cap="all" dirty="0">
                  <a:solidFill>
                    <a:srgbClr val="92D050"/>
                  </a:solidFill>
                  <a:effectLst>
                    <a:reflection blurRad="6350" stA="55000" endA="300" endPos="45500" dir="5400000" sy="-100000" algn="bl" rotWithShape="0"/>
                  </a:effectLst>
                  <a:latin typeface="UTM Showcard" panose="02040603050506020204" pitchFamily="18" charset="0"/>
                  <a:ea typeface="方正粗谭黑简体" panose="02000000000000000000" pitchFamily="2" charset="-122"/>
                  <a:cs typeface="Arial" panose="020B0604020202020204" pitchFamily="34" charset="0"/>
                </a:rPr>
                <a:t>SỰ LAN TRUYỀN </a:t>
              </a:r>
            </a:p>
            <a:p>
              <a:pPr algn="ctr">
                <a:buNone/>
              </a:pPr>
              <a:r>
                <a:rPr lang="en-US" altLang="zh-CN" sz="6000" cap="all" dirty="0">
                  <a:solidFill>
                    <a:srgbClr val="92D050"/>
                  </a:solidFill>
                  <a:effectLst>
                    <a:reflection blurRad="6350" stA="55000" endA="300" endPos="45500" dir="5400000" sy="-100000" algn="bl" rotWithShape="0"/>
                  </a:effectLst>
                  <a:latin typeface="UTM Showcard" panose="02040603050506020204" pitchFamily="18" charset="0"/>
                  <a:ea typeface="方正粗谭黑简体" panose="02000000000000000000" pitchFamily="2" charset="-122"/>
                  <a:cs typeface="Arial" panose="020B0604020202020204" pitchFamily="34" charset="0"/>
                </a:rPr>
                <a:t>ÂM THANH</a:t>
              </a:r>
              <a:endParaRPr lang="zh-CN" altLang="en-US" sz="6000" cap="all" dirty="0">
                <a:solidFill>
                  <a:srgbClr val="92D050"/>
                </a:solidFill>
                <a:effectLst>
                  <a:reflection blurRad="6350" stA="55000" endA="300" endPos="45500" dir="5400000" sy="-100000" algn="bl" rotWithShape="0"/>
                </a:effectLst>
                <a:latin typeface="UTM Showcard" panose="02040603050506020204" pitchFamily="18" charset="0"/>
                <a:ea typeface="方正粗谭黑简体" panose="02000000000000000000" pitchFamily="2" charset="-122"/>
                <a:cs typeface="Arial" panose="020B0604020202020204" pitchFamily="34" charset="0"/>
              </a:endParaRPr>
            </a:p>
          </p:txBody>
        </p:sp>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r="9116"/>
            <a:stretch/>
          </p:blipFill>
          <p:spPr>
            <a:xfrm>
              <a:off x="1878688" y="2863681"/>
              <a:ext cx="3076372" cy="1888526"/>
            </a:xfrm>
            <a:prstGeom prst="rect">
              <a:avLst/>
            </a:prstGeom>
          </p:spPr>
        </p:pic>
      </p:grpSp>
      <p:sp>
        <p:nvSpPr>
          <p:cNvPr id="17" name="!!文本框 6">
            <a:extLst>
              <a:ext uri="{FF2B5EF4-FFF2-40B4-BE49-F238E27FC236}">
                <a16:creationId xmlns:a16="http://schemas.microsoft.com/office/drawing/2014/main" id="{D30BD5E7-DA0E-4C5B-9A02-DF1DB0F9DBD0}"/>
              </a:ext>
            </a:extLst>
          </p:cNvPr>
          <p:cNvSpPr txBox="1"/>
          <p:nvPr/>
        </p:nvSpPr>
        <p:spPr>
          <a:xfrm>
            <a:off x="-1713791" y="-130251"/>
            <a:ext cx="6356789" cy="982833"/>
          </a:xfrm>
          <a:prstGeom prst="rect">
            <a:avLst/>
          </a:prstGeom>
          <a:noFill/>
          <a:ln w="19050">
            <a:noFill/>
            <a:prstDash val="dash"/>
          </a:ln>
        </p:spPr>
        <p:txBody>
          <a:bodyPr wrap="square" rtlCol="0">
            <a:spAutoFit/>
          </a:bodyPr>
          <a:lstStyle/>
          <a:p>
            <a:pPr algn="ctr">
              <a:lnSpc>
                <a:spcPct val="150000"/>
              </a:lnSpc>
            </a:pPr>
            <a:r>
              <a:rPr lang="en-US" altLang="zh-CN" sz="4400" b="1" dirty="0" err="1">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a:t>
            </a:r>
            <a:r>
              <a:rPr lang="en-US" altLang="zh-CN" sz="4400" b="1" dirty="0">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 </a:t>
            </a:r>
            <a:r>
              <a:rPr lang="en-US" altLang="zh-CN" sz="4400" b="1" dirty="0" err="1">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học</a:t>
            </a:r>
            <a:endParaRPr lang="zh-CN" altLang="en-US" sz="4400" b="1" dirty="0">
              <a:solidFill>
                <a:srgbClr val="E24172"/>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000" fill="hold"/>
                                        <p:tgtEl>
                                          <p:spTgt spid="48"/>
                                        </p:tgtEl>
                                        <p:attrNameLst>
                                          <p:attrName>ppt_w</p:attrName>
                                        </p:attrNameLst>
                                      </p:cBhvr>
                                      <p:tavLst>
                                        <p:tav tm="0">
                                          <p:val>
                                            <p:fltVal val="0"/>
                                          </p:val>
                                        </p:tav>
                                        <p:tav tm="100000">
                                          <p:val>
                                            <p:strVal val="#ppt_w"/>
                                          </p:val>
                                        </p:tav>
                                      </p:tavLst>
                                    </p:anim>
                                    <p:anim calcmode="lin" valueType="num">
                                      <p:cBhvr>
                                        <p:cTn id="11" dur="1000" fill="hold"/>
                                        <p:tgtEl>
                                          <p:spTgt spid="48"/>
                                        </p:tgtEl>
                                        <p:attrNameLst>
                                          <p:attrName>ppt_h</p:attrName>
                                        </p:attrNameLst>
                                      </p:cBhvr>
                                      <p:tavLst>
                                        <p:tav tm="0">
                                          <p:val>
                                            <p:fltVal val="0"/>
                                          </p:val>
                                        </p:tav>
                                        <p:tav tm="100000">
                                          <p:val>
                                            <p:strVal val="#ppt_h"/>
                                          </p:val>
                                        </p:tav>
                                      </p:tavLst>
                                    </p:anim>
                                    <p:anim calcmode="lin" valueType="num">
                                      <p:cBhvr>
                                        <p:cTn id="12" dur="1000" fill="hold"/>
                                        <p:tgtEl>
                                          <p:spTgt spid="48"/>
                                        </p:tgtEl>
                                        <p:attrNameLst>
                                          <p:attrName>style.rotation</p:attrName>
                                        </p:attrNameLst>
                                      </p:cBhvr>
                                      <p:tavLst>
                                        <p:tav tm="0">
                                          <p:val>
                                            <p:fltVal val="90"/>
                                          </p:val>
                                        </p:tav>
                                        <p:tav tm="100000">
                                          <p:val>
                                            <p:fltVal val="0"/>
                                          </p:val>
                                        </p:tav>
                                      </p:tavLst>
                                    </p:anim>
                                    <p:animEffect transition="in" filter="fade">
                                      <p:cBhvr>
                                        <p:cTn id="13" dur="1000"/>
                                        <p:tgtEl>
                                          <p:spTgt spid="4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childTnLst>
                          </p:cTn>
                        </p:par>
                        <p:par>
                          <p:cTn id="35" fill="hold">
                            <p:stCondLst>
                              <p:cond delay="4000"/>
                            </p:stCondLst>
                            <p:childTnLst>
                              <p:par>
                                <p:cTn id="36" presetID="16" presetClass="entr" presetSubtype="2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1000"/>
                                        <p:tgtEl>
                                          <p:spTgt spid="17"/>
                                        </p:tgtEl>
                                      </p:cBhvr>
                                    </p:animEffect>
                                  </p:childTnLst>
                                </p:cTn>
                              </p:par>
                              <p:par>
                                <p:cTn id="39" presetID="12" presetClass="entr" presetSubtype="2"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3000"/>
                                        <p:tgtEl>
                                          <p:spTgt spid="37"/>
                                        </p:tgtEl>
                                        <p:attrNameLst>
                                          <p:attrName>ppt_x</p:attrName>
                                        </p:attrNameLst>
                                      </p:cBhvr>
                                      <p:tavLst>
                                        <p:tav tm="0">
                                          <p:val>
                                            <p:strVal val="#ppt_x+#ppt_w*1.125000"/>
                                          </p:val>
                                        </p:tav>
                                        <p:tav tm="100000">
                                          <p:val>
                                            <p:strVal val="#ppt_x"/>
                                          </p:val>
                                        </p:tav>
                                      </p:tavLst>
                                    </p:anim>
                                    <p:animEffect transition="in" filter="wipe(left)">
                                      <p:cBhvr>
                                        <p:cTn id="42" dur="3000"/>
                                        <p:tgtEl>
                                          <p:spTgt spid="37"/>
                                        </p:tgtEl>
                                      </p:cBhvr>
                                    </p:animEffect>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par>
                          <p:cTn id="47" fill="hold">
                            <p:stCondLst>
                              <p:cond delay="7000"/>
                            </p:stCondLst>
                            <p:childTnLst>
                              <p:par>
                                <p:cTn id="48" presetID="31"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1000" fill="hold"/>
                                        <p:tgtEl>
                                          <p:spTgt spid="42"/>
                                        </p:tgtEl>
                                        <p:attrNameLst>
                                          <p:attrName>ppt_w</p:attrName>
                                        </p:attrNameLst>
                                      </p:cBhvr>
                                      <p:tavLst>
                                        <p:tav tm="0">
                                          <p:val>
                                            <p:fltVal val="0"/>
                                          </p:val>
                                        </p:tav>
                                        <p:tav tm="100000">
                                          <p:val>
                                            <p:strVal val="#ppt_w"/>
                                          </p:val>
                                        </p:tav>
                                      </p:tavLst>
                                    </p:anim>
                                    <p:anim calcmode="lin" valueType="num">
                                      <p:cBhvr>
                                        <p:cTn id="51" dur="1000" fill="hold"/>
                                        <p:tgtEl>
                                          <p:spTgt spid="42"/>
                                        </p:tgtEl>
                                        <p:attrNameLst>
                                          <p:attrName>ppt_h</p:attrName>
                                        </p:attrNameLst>
                                      </p:cBhvr>
                                      <p:tavLst>
                                        <p:tav tm="0">
                                          <p:val>
                                            <p:fltVal val="0"/>
                                          </p:val>
                                        </p:tav>
                                        <p:tav tm="100000">
                                          <p:val>
                                            <p:strVal val="#ppt_h"/>
                                          </p:val>
                                        </p:tav>
                                      </p:tavLst>
                                    </p:anim>
                                    <p:anim calcmode="lin" valueType="num">
                                      <p:cBhvr>
                                        <p:cTn id="52" dur="1000" fill="hold"/>
                                        <p:tgtEl>
                                          <p:spTgt spid="42"/>
                                        </p:tgtEl>
                                        <p:attrNameLst>
                                          <p:attrName>style.rotation</p:attrName>
                                        </p:attrNameLst>
                                      </p:cBhvr>
                                      <p:tavLst>
                                        <p:tav tm="0">
                                          <p:val>
                                            <p:fltVal val="90"/>
                                          </p:val>
                                        </p:tav>
                                        <p:tav tm="100000">
                                          <p:val>
                                            <p:fltVal val="0"/>
                                          </p:val>
                                        </p:tav>
                                      </p:tavLst>
                                    </p:anim>
                                    <p:animEffect transition="in" filter="fade">
                                      <p:cBhvr>
                                        <p:cTn id="53" dur="1000"/>
                                        <p:tgtEl>
                                          <p:spTgt spid="42"/>
                                        </p:tgtEl>
                                      </p:cBhvr>
                                    </p:animEffect>
                                  </p:childTnLst>
                                </p:cTn>
                              </p:par>
                            </p:childTnLst>
                          </p:cTn>
                        </p:par>
                        <p:par>
                          <p:cTn id="54" fill="hold">
                            <p:stCondLst>
                              <p:cond delay="8000"/>
                            </p:stCondLst>
                            <p:childTnLst>
                              <p:par>
                                <p:cTn id="55" presetID="31" presetClass="entr" presetSubtype="0"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p:cTn id="57" dur="1000" fill="hold"/>
                                        <p:tgtEl>
                                          <p:spTgt spid="43"/>
                                        </p:tgtEl>
                                        <p:attrNameLst>
                                          <p:attrName>ppt_w</p:attrName>
                                        </p:attrNameLst>
                                      </p:cBhvr>
                                      <p:tavLst>
                                        <p:tav tm="0">
                                          <p:val>
                                            <p:fltVal val="0"/>
                                          </p:val>
                                        </p:tav>
                                        <p:tav tm="100000">
                                          <p:val>
                                            <p:strVal val="#ppt_w"/>
                                          </p:val>
                                        </p:tav>
                                      </p:tavLst>
                                    </p:anim>
                                    <p:anim calcmode="lin" valueType="num">
                                      <p:cBhvr>
                                        <p:cTn id="58" dur="1000" fill="hold"/>
                                        <p:tgtEl>
                                          <p:spTgt spid="43"/>
                                        </p:tgtEl>
                                        <p:attrNameLst>
                                          <p:attrName>ppt_h</p:attrName>
                                        </p:attrNameLst>
                                      </p:cBhvr>
                                      <p:tavLst>
                                        <p:tav tm="0">
                                          <p:val>
                                            <p:fltVal val="0"/>
                                          </p:val>
                                        </p:tav>
                                        <p:tav tm="100000">
                                          <p:val>
                                            <p:strVal val="#ppt_h"/>
                                          </p:val>
                                        </p:tav>
                                      </p:tavLst>
                                    </p:anim>
                                    <p:anim calcmode="lin" valueType="num">
                                      <p:cBhvr>
                                        <p:cTn id="59" dur="1000" fill="hold"/>
                                        <p:tgtEl>
                                          <p:spTgt spid="43"/>
                                        </p:tgtEl>
                                        <p:attrNameLst>
                                          <p:attrName>style.rotation</p:attrName>
                                        </p:attrNameLst>
                                      </p:cBhvr>
                                      <p:tavLst>
                                        <p:tav tm="0">
                                          <p:val>
                                            <p:fltVal val="90"/>
                                          </p:val>
                                        </p:tav>
                                        <p:tav tm="100000">
                                          <p:val>
                                            <p:fltVal val="0"/>
                                          </p:val>
                                        </p:tav>
                                      </p:tavLst>
                                    </p:anim>
                                    <p:animEffect transition="in" filter="fade">
                                      <p:cBhvr>
                                        <p:cTn id="6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教育教学老师课件通用模板"/>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690</TotalTime>
  <Words>722</Words>
  <Application>Microsoft Office PowerPoint</Application>
  <PresentationFormat>Custom</PresentationFormat>
  <Paragraphs>106</Paragraphs>
  <Slides>31</Slides>
  <Notes>29</Notes>
  <HiddenSlides>0</HiddenSlides>
  <MMClips>5</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UTM Avo</vt:lpstr>
      <vt:lpstr>UTM Duepuntozero</vt:lpstr>
      <vt:lpstr>UTM Loko</vt:lpstr>
      <vt:lpstr>UTM Gloria</vt:lpstr>
      <vt:lpstr>Wingdings</vt:lpstr>
      <vt:lpstr>UVN Thay Giao Nang</vt:lpstr>
      <vt:lpstr>华康俪金黑W8(P)</vt:lpstr>
      <vt:lpstr>Arial</vt:lpstr>
      <vt:lpstr>UTM Showcard</vt:lpstr>
      <vt:lpstr>UVN Van Chuong Nang</vt:lpstr>
      <vt:lpstr>Calibri Light</vt:lpstr>
      <vt:lpstr>Times New Roman</vt:lpstr>
      <vt:lpstr>UVN Binh Duong</vt:lpstr>
      <vt:lpstr>Fredoka One</vt:lpstr>
      <vt:lpstr>UTM Impact</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 thanh</dc:title>
  <dc:subject>Khoa hoc 4</dc:subject>
  <dc:creator>KTUTS</dc:creator>
  <cp:keywords>BichHa</cp:keywords>
  <cp:lastModifiedBy>ADMIN</cp:lastModifiedBy>
  <cp:revision>246</cp:revision>
  <dcterms:created xsi:type="dcterms:W3CDTF">2017-03-24T01:19:00Z</dcterms:created>
  <dcterms:modified xsi:type="dcterms:W3CDTF">2023-02-04T23:43:23Z</dcterms:modified>
  <cp:version>B12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