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sldIdLst>
    <p:sldId id="274" r:id="rId3"/>
    <p:sldId id="258" r:id="rId4"/>
    <p:sldId id="306" r:id="rId5"/>
    <p:sldId id="275" r:id="rId6"/>
    <p:sldId id="307" r:id="rId7"/>
    <p:sldId id="259" r:id="rId8"/>
    <p:sldId id="260" r:id="rId9"/>
    <p:sldId id="278" r:id="rId10"/>
    <p:sldId id="280" r:id="rId11"/>
    <p:sldId id="281" r:id="rId12"/>
    <p:sldId id="283" r:id="rId13"/>
    <p:sldId id="284" r:id="rId14"/>
    <p:sldId id="285" r:id="rId15"/>
    <p:sldId id="262" r:id="rId16"/>
    <p:sldId id="286" r:id="rId17"/>
    <p:sldId id="289" r:id="rId18"/>
    <p:sldId id="263" r:id="rId19"/>
    <p:sldId id="264" r:id="rId20"/>
    <p:sldId id="290" r:id="rId21"/>
    <p:sldId id="291" r:id="rId22"/>
    <p:sldId id="265" r:id="rId23"/>
    <p:sldId id="308" r:id="rId24"/>
    <p:sldId id="266" r:id="rId25"/>
    <p:sldId id="299" r:id="rId26"/>
    <p:sldId id="300" r:id="rId27"/>
    <p:sldId id="301" r:id="rId28"/>
    <p:sldId id="302" r:id="rId29"/>
    <p:sldId id="303" r:id="rId30"/>
    <p:sldId id="304" r:id="rId31"/>
    <p:sldId id="27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FF"/>
    <a:srgbClr val="000000"/>
    <a:srgbClr val="FF0000"/>
    <a:srgbClr val="00FF00"/>
    <a:srgbClr val="00CC00"/>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endParaRPr lang="en-US"/>
            </a:p>
          </p:txBody>
        </p:sp>
      </p:grpSp>
      <p:sp>
        <p:nvSpPr>
          <p:cNvPr id="2356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235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E9584F4-21E5-4303-9921-2956C90077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3B39AA9-F54D-4A81-9DEE-EE999E2399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57F10C9-C4C9-4AED-94DD-DDD0650E2D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DF24C2B-3E59-4C23-A739-1350893513A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endParaRPr lang="en-US"/>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endParaRPr lang="en-US"/>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endParaRPr lang="en-US"/>
            </a:p>
          </p:txBody>
        </p:sp>
      </p:grpSp>
      <p:sp>
        <p:nvSpPr>
          <p:cNvPr id="5021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021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7FA2C314-10C7-4994-82DB-DA74098B4E5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BA53752-555A-4B88-9B47-29D220091C1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A3097DA-422E-4DC1-9B7E-4F2D88053C4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DD5833F8-18DE-468B-93DA-C210EC6CABF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29D6CF14-5938-44C8-B54C-9E0C748FE3D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F6EDA598-A018-495F-98ED-929764A914E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EDF3FBD1-6B45-4D06-B10F-7FD9404CE6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7F5857E-F3DB-446B-879E-BBF32C6FE9C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9669C29C-BE97-4DD0-BBD7-CF7FD8FE6CA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56F45F1-30B9-456A-ABF6-840441672D6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D92FFADD-1A6E-4296-BF9D-0DA1AD79FB3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B69B06F-9EA4-44AA-9C04-D4E1761DE93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CA4F4D1-C736-41A4-A9AF-F4A152C690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F6C1C0D5-7235-4267-85EF-A0BD474937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53D4E0A-DAB9-4630-BB8A-4BCA5349EE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DC48F2ED-CAA7-4D0B-837E-8659196716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C435F140-10D3-4ADE-804B-2A8C6CB5FE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B9E6A78-3028-4C8C-89D7-96535F4DA9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83BC83F-C4E5-4943-AEA1-EB5730AB87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p:spPr>
        <p:txBody>
          <a:bodyPr wrap="none" anchor="ctr"/>
          <a:lstStyle/>
          <a:p>
            <a:pPr algn="ctr"/>
            <a:endParaRPr kumimoji="1" lang="en-US" sz="2400">
              <a:latin typeface="Tahoma" pitchFamily="34"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a:latin typeface="Tahoma" pitchFamily="34"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p:spPr>
        <p:txBody>
          <a:bodyPr wrap="none" anchor="ctr"/>
          <a:lstStyle/>
          <a:p>
            <a:pPr algn="ctr"/>
            <a:endParaRPr kumimoji="1" lang="en-US" sz="2400">
              <a:latin typeface="Tahoma" pitchFamily="34"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a:latin typeface="Tahoma" pitchFamily="34"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a:latin typeface="Tahoma" pitchFamily="34"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p:spPr>
        <p:txBody>
          <a:bodyPr wrap="none" anchor="ctr"/>
          <a:lstStyle/>
          <a:p>
            <a:pPr algn="ctr"/>
            <a:endParaRPr kumimoji="1" lang="en-US" sz="2400">
              <a:latin typeface="Tahoma" pitchFamily="34"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US" sz="2400">
              <a:latin typeface="Tahoma" pitchFamily="34"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a:p>
        </p:txBody>
      </p:sp>
      <p:sp>
        <p:nvSpPr>
          <p:cNvPr id="2254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p>
        </p:txBody>
      </p:sp>
      <p:sp>
        <p:nvSpPr>
          <p:cNvPr id="2254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B5DCE9F6-6275-4920-85D7-5877AD1485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4915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915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915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2059" name="Group 6"/>
            <p:cNvGrpSpPr>
              <a:grpSpLocks/>
            </p:cNvGrpSpPr>
            <p:nvPr/>
          </p:nvGrpSpPr>
          <p:grpSpPr bwMode="auto">
            <a:xfrm>
              <a:off x="288" y="0"/>
              <a:ext cx="5098" cy="4316"/>
              <a:chOff x="288" y="0"/>
              <a:chExt cx="5098" cy="4316"/>
            </a:xfrm>
          </p:grpSpPr>
          <p:sp>
            <p:nvSpPr>
              <p:cNvPr id="4915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6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7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917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4917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917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917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2063"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endParaRPr lang="en-US"/>
            </a:p>
          </p:txBody>
        </p:sp>
        <p:sp>
          <p:nvSpPr>
            <p:cNvPr id="2064"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endParaRPr lang="en-US"/>
            </a:p>
          </p:txBody>
        </p:sp>
        <p:sp>
          <p:nvSpPr>
            <p:cNvPr id="4917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2066"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endParaRPr lang="en-US"/>
            </a:p>
          </p:txBody>
        </p:sp>
        <p:sp>
          <p:nvSpPr>
            <p:cNvPr id="2067"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endParaRPr lang="en-US"/>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endParaRPr lang="en-US"/>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endParaRPr lang="en-US"/>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endParaRPr lang="en-US"/>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endParaRPr lang="en-US"/>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endParaRPr lang="en-US"/>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endParaRPr lang="en-US"/>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endParaRPr lang="en-US"/>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endParaRPr lang="en-US"/>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endParaRPr lang="en-US"/>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endParaRPr lang="en-US"/>
            </a:p>
          </p:txBody>
        </p:sp>
      </p:grpSp>
      <p:sp>
        <p:nvSpPr>
          <p:cNvPr id="49191"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919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a:defRPr/>
            </a:pPr>
            <a:endParaRPr lang="en-US"/>
          </a:p>
        </p:txBody>
      </p:sp>
      <p:sp>
        <p:nvSpPr>
          <p:cNvPr id="4919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a:defRPr/>
            </a:pPr>
            <a:endParaRPr lang="en-US"/>
          </a:p>
        </p:txBody>
      </p:sp>
      <p:sp>
        <p:nvSpPr>
          <p:cNvPr id="4919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pPr>
              <a:defRPr/>
            </a:pPr>
            <a:fld id="{5D9F480E-D262-4353-BEA8-AB0A4FAEFF26}" type="slidenum">
              <a:rPr lang="en-US"/>
              <a:pPr>
                <a:defRPr/>
              </a:pPr>
              <a:t>‹#›</a:t>
            </a:fld>
            <a:endParaRPr lang="en-US"/>
          </a:p>
        </p:txBody>
      </p:sp>
      <p:sp>
        <p:nvSpPr>
          <p:cNvPr id="4919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48"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990600" y="2743200"/>
            <a:ext cx="7315200" cy="1905000"/>
          </a:xfrm>
          <a:prstGeom prst="rect">
            <a:avLst/>
          </a:prstGeom>
          <a:noFill/>
          <a:ln w="38100">
            <a:solidFill>
              <a:srgbClr val="0000FF"/>
            </a:solidFill>
            <a:miter lim="800000"/>
            <a:headEnd/>
            <a:tailEnd/>
          </a:ln>
        </p:spPr>
        <p:txBody>
          <a:bodyPr anchor="ctr"/>
          <a:lstStyle/>
          <a:p>
            <a:pPr algn="ctr"/>
            <a:r>
              <a:rPr lang="en-US" sz="4000" b="1" dirty="0">
                <a:solidFill>
                  <a:srgbClr val="FF0000"/>
                </a:solidFill>
                <a:latin typeface="Arial" charset="0"/>
              </a:rPr>
              <a:t>MÔN ĐỊA LÝ LỚP 4</a:t>
            </a:r>
            <a:br>
              <a:rPr lang="en-US" sz="4000" b="1" dirty="0">
                <a:solidFill>
                  <a:srgbClr val="FF0000"/>
                </a:solidFill>
                <a:latin typeface="Arial" charset="0"/>
              </a:rPr>
            </a:br>
            <a:r>
              <a:rPr lang="en-US" sz="3200" b="1" dirty="0" err="1">
                <a:latin typeface="Arial" charset="0"/>
              </a:rPr>
              <a:t>Bài</a:t>
            </a:r>
            <a:r>
              <a:rPr lang="en-US" sz="3200" b="1" dirty="0">
                <a:solidFill>
                  <a:srgbClr val="00CC00"/>
                </a:solidFill>
                <a:latin typeface="Arial" charset="0"/>
              </a:rPr>
              <a:t> </a:t>
            </a:r>
            <a:r>
              <a:rPr lang="en-US" sz="3200" b="1" dirty="0">
                <a:solidFill>
                  <a:srgbClr val="0000FF"/>
                </a:solidFill>
                <a:latin typeface="Arial" charset="0"/>
              </a:rPr>
              <a:t>“</a:t>
            </a:r>
            <a:r>
              <a:rPr lang="en-US" sz="3200" b="1" dirty="0" err="1">
                <a:solidFill>
                  <a:srgbClr val="0000FF"/>
                </a:solidFill>
                <a:latin typeface="Arial" charset="0"/>
              </a:rPr>
              <a:t>Thành</a:t>
            </a:r>
            <a:r>
              <a:rPr lang="en-US" sz="3200" b="1" dirty="0">
                <a:solidFill>
                  <a:srgbClr val="0000FF"/>
                </a:solidFill>
                <a:latin typeface="Arial" charset="0"/>
              </a:rPr>
              <a:t> </a:t>
            </a:r>
            <a:r>
              <a:rPr lang="en-US" sz="3200" b="1" dirty="0" err="1">
                <a:solidFill>
                  <a:srgbClr val="0000FF"/>
                </a:solidFill>
                <a:latin typeface="Arial" charset="0"/>
              </a:rPr>
              <a:t>phố</a:t>
            </a:r>
            <a:r>
              <a:rPr lang="en-US" sz="3200" b="1" dirty="0">
                <a:solidFill>
                  <a:srgbClr val="0000FF"/>
                </a:solidFill>
                <a:latin typeface="Arial" charset="0"/>
              </a:rPr>
              <a:t> </a:t>
            </a:r>
            <a:r>
              <a:rPr lang="en-US" sz="3200" b="1" dirty="0" err="1">
                <a:solidFill>
                  <a:srgbClr val="0000FF"/>
                </a:solidFill>
                <a:latin typeface="Arial" charset="0"/>
              </a:rPr>
              <a:t>Hồ</a:t>
            </a:r>
            <a:r>
              <a:rPr lang="en-US" sz="3200" b="1" dirty="0">
                <a:solidFill>
                  <a:srgbClr val="0000FF"/>
                </a:solidFill>
                <a:latin typeface="Arial" charset="0"/>
              </a:rPr>
              <a:t> </a:t>
            </a:r>
            <a:r>
              <a:rPr lang="en-US" sz="3200" b="1" dirty="0" err="1">
                <a:solidFill>
                  <a:srgbClr val="0000FF"/>
                </a:solidFill>
                <a:latin typeface="Arial" charset="0"/>
              </a:rPr>
              <a:t>Chí</a:t>
            </a:r>
            <a:r>
              <a:rPr lang="en-US" sz="3200" b="1" dirty="0">
                <a:solidFill>
                  <a:srgbClr val="0000FF"/>
                </a:solidFill>
                <a:latin typeface="Arial" charset="0"/>
              </a:rPr>
              <a:t> Minh”</a:t>
            </a:r>
            <a:br>
              <a:rPr lang="en-US" sz="3200" b="1" dirty="0">
                <a:solidFill>
                  <a:srgbClr val="0000FF"/>
                </a:solidFill>
                <a:latin typeface="Arial" charset="0"/>
              </a:rPr>
            </a:br>
            <a:endParaRPr lang="en-US" sz="2800" b="1" i="1" dirty="0">
              <a:solidFill>
                <a:srgbClr val="00CC00"/>
              </a:solidFill>
              <a:latin typeface="Arial"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p:cTn id="7" dur="2000" fill="hold"/>
                                        <p:tgtEl>
                                          <p:spTgt spid="2560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560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5602">
                                            <p:bg/>
                                          </p:spTgt>
                                        </p:tgtEl>
                                        <p:attrNameLst>
                                          <p:attrName>style.visibility</p:attrName>
                                        </p:attrNameLst>
                                      </p:cBhvr>
                                      <p:to>
                                        <p:strVal val="visible"/>
                                      </p:to>
                                    </p:set>
                                    <p:anim calcmode="lin" valueType="num">
                                      <p:cBhvr>
                                        <p:cTn id="13" dur="2000" fill="hold"/>
                                        <p:tgtEl>
                                          <p:spTgt spid="25602">
                                            <p:bg/>
                                          </p:spTgt>
                                        </p:tgtEl>
                                        <p:attrNameLst>
                                          <p:attrName>ppt_w</p:attrName>
                                        </p:attrNameLst>
                                      </p:cBhvr>
                                      <p:tavLst>
                                        <p:tav tm="0">
                                          <p:val>
                                            <p:fltVal val="0"/>
                                          </p:val>
                                        </p:tav>
                                        <p:tav tm="100000">
                                          <p:val>
                                            <p:strVal val="#ppt_w"/>
                                          </p:val>
                                        </p:tav>
                                      </p:tavLst>
                                    </p:anim>
                                    <p:anim calcmode="lin" valueType="num">
                                      <p:cBhvr>
                                        <p:cTn id="14" dur="2000" fill="hold"/>
                                        <p:tgtEl>
                                          <p:spTgt spid="25602">
                                            <p:bg/>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0" y="2133600"/>
            <a:ext cx="2743200" cy="400050"/>
          </a:xfrm>
          <a:prstGeom prst="rect">
            <a:avLst/>
          </a:prstGeom>
          <a:solidFill>
            <a:srgbClr val="CCFF99"/>
          </a:solidFill>
          <a:ln w="9525">
            <a:noFill/>
            <a:miter lim="800000"/>
            <a:headEnd/>
            <a:tailEnd/>
          </a:ln>
        </p:spPr>
        <p:txBody>
          <a:bodyPr>
            <a:spAutoFit/>
          </a:bodyPr>
          <a:lstStyle/>
          <a:p>
            <a:pPr eaLnBrk="0" hangingPunct="0">
              <a:spcBef>
                <a:spcPct val="50000"/>
              </a:spcBef>
            </a:pPr>
            <a:r>
              <a:rPr lang="en-US" sz="2000" b="1">
                <a:solidFill>
                  <a:srgbClr val="990000"/>
                </a:solidFill>
                <a:latin typeface="Arial" charset="0"/>
              </a:rPr>
              <a:t>Nội dung thảo luận</a:t>
            </a:r>
          </a:p>
        </p:txBody>
      </p:sp>
      <p:pic>
        <p:nvPicPr>
          <p:cNvPr id="12291" name="Picture 4" descr="05"/>
          <p:cNvPicPr>
            <a:picLocks noChangeAspect="1" noChangeArrowheads="1"/>
          </p:cNvPicPr>
          <p:nvPr/>
        </p:nvPicPr>
        <p:blipFill>
          <a:blip r:embed="rId2"/>
          <a:srcRect/>
          <a:stretch>
            <a:fillRect/>
          </a:stretch>
        </p:blipFill>
        <p:spPr bwMode="auto">
          <a:xfrm>
            <a:off x="609600" y="1905000"/>
            <a:ext cx="3810000" cy="4419600"/>
          </a:xfrm>
          <a:prstGeom prst="rect">
            <a:avLst/>
          </a:prstGeom>
          <a:noFill/>
          <a:ln w="12700">
            <a:solidFill>
              <a:schemeClr val="tx1"/>
            </a:solidFill>
            <a:miter lim="800000"/>
            <a:headEnd/>
            <a:tailEnd/>
          </a:ln>
        </p:spPr>
      </p:pic>
      <p:sp>
        <p:nvSpPr>
          <p:cNvPr id="33797" name="Text Box 5"/>
          <p:cNvSpPr txBox="1">
            <a:spLocks noChangeArrowheads="1"/>
          </p:cNvSpPr>
          <p:nvPr/>
        </p:nvSpPr>
        <p:spPr bwMode="auto">
          <a:xfrm>
            <a:off x="533400" y="6326188"/>
            <a:ext cx="3886200" cy="338137"/>
          </a:xfrm>
          <a:prstGeom prst="rect">
            <a:avLst/>
          </a:prstGeom>
          <a:noFill/>
          <a:ln w="9525">
            <a:noFill/>
            <a:miter lim="800000"/>
            <a:headEnd/>
            <a:tailEnd/>
          </a:ln>
          <a:effectLst/>
        </p:spPr>
        <p:txBody>
          <a:bodyPr>
            <a:spAutoFit/>
          </a:bodyPr>
          <a:lstStyle/>
          <a:p>
            <a:pPr algn="ctr">
              <a:spcBef>
                <a:spcPct val="50000"/>
              </a:spcBef>
              <a:defRPr/>
            </a:pPr>
            <a:r>
              <a:rPr lang="en-US" sz="1600" b="1" i="1">
                <a:effectLst>
                  <a:outerShdw blurRad="38100" dist="38100" dir="2700000" algn="tl">
                    <a:srgbClr val="C0C0C0"/>
                  </a:outerShdw>
                </a:effectLst>
                <a:latin typeface="Arial"/>
              </a:rPr>
              <a:t>Lược đồ TP. Hồ Chí Minh</a:t>
            </a:r>
          </a:p>
        </p:txBody>
      </p:sp>
      <p:sp>
        <p:nvSpPr>
          <p:cNvPr id="33799" name="Text Box 7"/>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2294" name="Text Box 8"/>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3803" name="Rectangle 11"/>
          <p:cNvSpPr>
            <a:spLocks noChangeArrowheads="1"/>
          </p:cNvSpPr>
          <p:nvPr/>
        </p:nvSpPr>
        <p:spPr bwMode="auto">
          <a:xfrm>
            <a:off x="4572000" y="2590800"/>
            <a:ext cx="44958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3. Thành phố Hồ Chí Minh tiếp giáp với những tỉnh nào?</a:t>
            </a:r>
          </a:p>
        </p:txBody>
      </p:sp>
      <p:sp>
        <p:nvSpPr>
          <p:cNvPr id="33804" name="Text Box 12"/>
          <p:cNvSpPr txBox="1">
            <a:spLocks noChangeArrowheads="1"/>
          </p:cNvSpPr>
          <p:nvPr/>
        </p:nvSpPr>
        <p:spPr bwMode="auto">
          <a:xfrm>
            <a:off x="4495800" y="2590800"/>
            <a:ext cx="4495800" cy="1323975"/>
          </a:xfrm>
          <a:prstGeom prst="rect">
            <a:avLst/>
          </a:prstGeom>
          <a:noFill/>
          <a:ln w="9525">
            <a:noFill/>
            <a:miter lim="800000"/>
            <a:headEnd/>
            <a:tailEnd/>
          </a:ln>
        </p:spPr>
        <p:txBody>
          <a:bodyPr>
            <a:spAutoFit/>
          </a:bodyPr>
          <a:lstStyle/>
          <a:p>
            <a:pPr>
              <a:spcBef>
                <a:spcPct val="50000"/>
              </a:spcBef>
            </a:pPr>
            <a:r>
              <a:rPr lang="en-US" sz="2000" b="1">
                <a:solidFill>
                  <a:srgbClr val="F91717"/>
                </a:solidFill>
                <a:latin typeface="Arial" charset="0"/>
              </a:rPr>
              <a:t>- Thành phố Hồ Chí Minh tiếp giáp với thành phố, tỉnh: Bà Rịa Vũng Tàu, Đồng Nai, Bình Dương, Tây Ninh, Long An, Tiền Giang.</a:t>
            </a:r>
          </a:p>
        </p:txBody>
      </p:sp>
      <p:sp>
        <p:nvSpPr>
          <p:cNvPr id="33807" name="Line 15"/>
          <p:cNvSpPr>
            <a:spLocks noChangeShapeType="1"/>
          </p:cNvSpPr>
          <p:nvPr/>
        </p:nvSpPr>
        <p:spPr bwMode="auto">
          <a:xfrm>
            <a:off x="3860800" y="5080000"/>
            <a:ext cx="304800" cy="0"/>
          </a:xfrm>
          <a:prstGeom prst="line">
            <a:avLst/>
          </a:prstGeom>
          <a:noFill/>
          <a:ln w="19050">
            <a:solidFill>
              <a:schemeClr val="hlink"/>
            </a:solidFill>
            <a:round/>
            <a:headEnd/>
            <a:tailEnd type="triangle" w="med" len="med"/>
          </a:ln>
        </p:spPr>
        <p:txBody>
          <a:bodyPr/>
          <a:lstStyle/>
          <a:p>
            <a:endParaRPr lang="en-US"/>
          </a:p>
        </p:txBody>
      </p:sp>
      <p:sp>
        <p:nvSpPr>
          <p:cNvPr id="33808" name="Line 16"/>
          <p:cNvSpPr>
            <a:spLocks noChangeShapeType="1"/>
          </p:cNvSpPr>
          <p:nvPr/>
        </p:nvSpPr>
        <p:spPr bwMode="auto">
          <a:xfrm flipV="1">
            <a:off x="2514600" y="2628900"/>
            <a:ext cx="0" cy="533400"/>
          </a:xfrm>
          <a:prstGeom prst="line">
            <a:avLst/>
          </a:prstGeom>
          <a:noFill/>
          <a:ln w="19050">
            <a:solidFill>
              <a:schemeClr val="hlink"/>
            </a:solidFill>
            <a:round/>
            <a:headEnd/>
            <a:tailEnd type="triangle" w="med" len="med"/>
          </a:ln>
        </p:spPr>
        <p:txBody>
          <a:bodyPr/>
          <a:lstStyle/>
          <a:p>
            <a:endParaRPr lang="en-US"/>
          </a:p>
        </p:txBody>
      </p:sp>
      <p:sp>
        <p:nvSpPr>
          <p:cNvPr id="33809" name="Line 17"/>
          <p:cNvSpPr>
            <a:spLocks noChangeShapeType="1"/>
          </p:cNvSpPr>
          <p:nvPr/>
        </p:nvSpPr>
        <p:spPr bwMode="auto">
          <a:xfrm flipH="1" flipV="1">
            <a:off x="1155700" y="2590800"/>
            <a:ext cx="228600" cy="304800"/>
          </a:xfrm>
          <a:prstGeom prst="line">
            <a:avLst/>
          </a:prstGeom>
          <a:noFill/>
          <a:ln w="19050">
            <a:solidFill>
              <a:schemeClr val="hlink"/>
            </a:solidFill>
            <a:round/>
            <a:headEnd/>
            <a:tailEnd type="triangle" w="med" len="med"/>
          </a:ln>
        </p:spPr>
        <p:txBody>
          <a:bodyPr/>
          <a:lstStyle/>
          <a:p>
            <a:endParaRPr lang="en-US"/>
          </a:p>
        </p:txBody>
      </p:sp>
      <p:sp>
        <p:nvSpPr>
          <p:cNvPr id="33810" name="Line 18"/>
          <p:cNvSpPr>
            <a:spLocks noChangeShapeType="1"/>
          </p:cNvSpPr>
          <p:nvPr/>
        </p:nvSpPr>
        <p:spPr bwMode="auto">
          <a:xfrm flipV="1">
            <a:off x="1612900" y="4216400"/>
            <a:ext cx="368300" cy="88900"/>
          </a:xfrm>
          <a:prstGeom prst="line">
            <a:avLst/>
          </a:prstGeom>
          <a:noFill/>
          <a:ln w="19050">
            <a:solidFill>
              <a:schemeClr val="hlink"/>
            </a:solidFill>
            <a:round/>
            <a:headEnd type="triangle" w="med" len="med"/>
            <a:tailEnd/>
          </a:ln>
        </p:spPr>
        <p:txBody>
          <a:bodyPr/>
          <a:lstStyle/>
          <a:p>
            <a:endParaRPr lang="en-US"/>
          </a:p>
        </p:txBody>
      </p:sp>
      <p:sp>
        <p:nvSpPr>
          <p:cNvPr id="33811" name="Line 19"/>
          <p:cNvSpPr>
            <a:spLocks noChangeShapeType="1"/>
          </p:cNvSpPr>
          <p:nvPr/>
        </p:nvSpPr>
        <p:spPr bwMode="auto">
          <a:xfrm>
            <a:off x="-431800" y="2260600"/>
            <a:ext cx="0" cy="304800"/>
          </a:xfrm>
          <a:prstGeom prst="line">
            <a:avLst/>
          </a:prstGeom>
          <a:noFill/>
          <a:ln w="19050">
            <a:solidFill>
              <a:schemeClr val="hlink"/>
            </a:solidFill>
            <a:round/>
            <a:headEnd type="triangle" w="med" len="med"/>
            <a:tailEnd/>
          </a:ln>
        </p:spPr>
        <p:txBody>
          <a:bodyPr/>
          <a:lstStyle/>
          <a:p>
            <a:endParaRPr lang="en-US"/>
          </a:p>
        </p:txBody>
      </p:sp>
      <p:sp>
        <p:nvSpPr>
          <p:cNvPr id="33813" name="Line 21"/>
          <p:cNvSpPr>
            <a:spLocks noChangeShapeType="1"/>
          </p:cNvSpPr>
          <p:nvPr/>
        </p:nvSpPr>
        <p:spPr bwMode="auto">
          <a:xfrm flipV="1">
            <a:off x="2743200" y="5448300"/>
            <a:ext cx="228600" cy="304800"/>
          </a:xfrm>
          <a:prstGeom prst="line">
            <a:avLst/>
          </a:prstGeom>
          <a:noFill/>
          <a:ln w="19050">
            <a:solidFill>
              <a:schemeClr val="hlink"/>
            </a:solidFill>
            <a:round/>
            <a:headEnd type="triangle" w="med" len="med"/>
            <a:tailEnd/>
          </a:ln>
        </p:spPr>
        <p:txBody>
          <a:bodyPr/>
          <a:lstStyle/>
          <a:p>
            <a:endParaRPr lang="en-US"/>
          </a:p>
        </p:txBody>
      </p:sp>
      <p:sp>
        <p:nvSpPr>
          <p:cNvPr id="33814" name="Line 22"/>
          <p:cNvSpPr>
            <a:spLocks noChangeShapeType="1"/>
          </p:cNvSpPr>
          <p:nvPr/>
        </p:nvSpPr>
        <p:spPr bwMode="auto">
          <a:xfrm>
            <a:off x="3225800" y="3695700"/>
            <a:ext cx="304800" cy="0"/>
          </a:xfrm>
          <a:prstGeom prst="line">
            <a:avLst/>
          </a:prstGeom>
          <a:noFill/>
          <a:ln w="19050">
            <a:solidFill>
              <a:schemeClr val="hlink"/>
            </a:solidFill>
            <a:round/>
            <a:headEnd/>
            <a:tailEnd type="triangle" w="med" len="med"/>
          </a:ln>
        </p:spPr>
        <p:txBody>
          <a:bodyPr/>
          <a:lstStyle/>
          <a:p>
            <a:endParaRPr lang="en-US"/>
          </a:p>
        </p:txBody>
      </p:sp>
      <p:sp>
        <p:nvSpPr>
          <p:cNvPr id="33815" name="Text Box 23"/>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3803"/>
                                        </p:tgtEl>
                                        <p:attrNameLst>
                                          <p:attrName>style.visibility</p:attrName>
                                        </p:attrNameLst>
                                      </p:cBhvr>
                                      <p:to>
                                        <p:strVal val="visible"/>
                                      </p:to>
                                    </p:set>
                                    <p:anim calcmode="lin" valueType="num">
                                      <p:cBhvr>
                                        <p:cTn id="7" dur="1000" fill="hold"/>
                                        <p:tgtEl>
                                          <p:spTgt spid="33803"/>
                                        </p:tgtEl>
                                        <p:attrNameLst>
                                          <p:attrName>ppt_w</p:attrName>
                                        </p:attrNameLst>
                                      </p:cBhvr>
                                      <p:tavLst>
                                        <p:tav tm="0">
                                          <p:val>
                                            <p:fltVal val="0"/>
                                          </p:val>
                                        </p:tav>
                                        <p:tav tm="100000">
                                          <p:val>
                                            <p:strVal val="#ppt_w"/>
                                          </p:val>
                                        </p:tav>
                                      </p:tavLst>
                                    </p:anim>
                                    <p:anim calcmode="lin" valueType="num">
                                      <p:cBhvr>
                                        <p:cTn id="8" dur="1000" fill="hold"/>
                                        <p:tgtEl>
                                          <p:spTgt spid="33803"/>
                                        </p:tgtEl>
                                        <p:attrNameLst>
                                          <p:attrName>ppt_h</p:attrName>
                                        </p:attrNameLst>
                                      </p:cBhvr>
                                      <p:tavLst>
                                        <p:tav tm="0">
                                          <p:val>
                                            <p:fltVal val="0"/>
                                          </p:val>
                                        </p:tav>
                                        <p:tav tm="100000">
                                          <p:val>
                                            <p:strVal val="#ppt_h"/>
                                          </p:val>
                                        </p:tav>
                                      </p:tavLst>
                                    </p:anim>
                                    <p:anim calcmode="lin" valueType="num">
                                      <p:cBhvr>
                                        <p:cTn id="9" dur="1000" fill="hold"/>
                                        <p:tgtEl>
                                          <p:spTgt spid="33803"/>
                                        </p:tgtEl>
                                        <p:attrNameLst>
                                          <p:attrName>style.rotation</p:attrName>
                                        </p:attrNameLst>
                                      </p:cBhvr>
                                      <p:tavLst>
                                        <p:tav tm="0">
                                          <p:val>
                                            <p:fltVal val="90"/>
                                          </p:val>
                                        </p:tav>
                                        <p:tav tm="100000">
                                          <p:val>
                                            <p:fltVal val="0"/>
                                          </p:val>
                                        </p:tav>
                                      </p:tavLst>
                                    </p:anim>
                                    <p:animEffect transition="in" filter="fade">
                                      <p:cBhvr>
                                        <p:cTn id="10" dur="1000"/>
                                        <p:tgtEl>
                                          <p:spTgt spid="338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iterate type="lt">
                                    <p:tmPct val="0"/>
                                  </p:iterate>
                                  <p:childTnLst>
                                    <p:animEffect transition="out" filter="blinds(horizontal)">
                                      <p:cBhvr>
                                        <p:cTn id="14" dur="500"/>
                                        <p:tgtEl>
                                          <p:spTgt spid="33803"/>
                                        </p:tgtEl>
                                      </p:cBhvr>
                                    </p:animEffect>
                                    <p:set>
                                      <p:cBhvr>
                                        <p:cTn id="15" dur="1" fill="hold">
                                          <p:stCondLst>
                                            <p:cond delay="499"/>
                                          </p:stCondLst>
                                        </p:cTn>
                                        <p:tgtEl>
                                          <p:spTgt spid="33803"/>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3807"/>
                                        </p:tgtEl>
                                        <p:attrNameLst>
                                          <p:attrName>style.visibility</p:attrName>
                                        </p:attrNameLst>
                                      </p:cBhvr>
                                      <p:to>
                                        <p:strVal val="visible"/>
                                      </p:to>
                                    </p:set>
                                    <p:animEffect transition="in" filter="wipe(up)">
                                      <p:cBhvr>
                                        <p:cTn id="20" dur="1000"/>
                                        <p:tgtEl>
                                          <p:spTgt spid="338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3814"/>
                                        </p:tgtEl>
                                        <p:attrNameLst>
                                          <p:attrName>style.visibility</p:attrName>
                                        </p:attrNameLst>
                                      </p:cBhvr>
                                      <p:to>
                                        <p:strVal val="visible"/>
                                      </p:to>
                                    </p:set>
                                    <p:animEffect transition="in" filter="wipe(up)">
                                      <p:cBhvr>
                                        <p:cTn id="25" dur="1000"/>
                                        <p:tgtEl>
                                          <p:spTgt spid="338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3808"/>
                                        </p:tgtEl>
                                        <p:attrNameLst>
                                          <p:attrName>style.visibility</p:attrName>
                                        </p:attrNameLst>
                                      </p:cBhvr>
                                      <p:to>
                                        <p:strVal val="visible"/>
                                      </p:to>
                                    </p:set>
                                    <p:animEffect transition="in" filter="wipe(up)">
                                      <p:cBhvr>
                                        <p:cTn id="30" dur="1000"/>
                                        <p:tgtEl>
                                          <p:spTgt spid="3380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3809"/>
                                        </p:tgtEl>
                                        <p:attrNameLst>
                                          <p:attrName>style.visibility</p:attrName>
                                        </p:attrNameLst>
                                      </p:cBhvr>
                                      <p:to>
                                        <p:strVal val="visible"/>
                                      </p:to>
                                    </p:set>
                                    <p:animEffect transition="in" filter="wipe(up)">
                                      <p:cBhvr>
                                        <p:cTn id="35" dur="1000"/>
                                        <p:tgtEl>
                                          <p:spTgt spid="3380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3810"/>
                                        </p:tgtEl>
                                        <p:attrNameLst>
                                          <p:attrName>style.visibility</p:attrName>
                                        </p:attrNameLst>
                                      </p:cBhvr>
                                      <p:to>
                                        <p:strVal val="visible"/>
                                      </p:to>
                                    </p:set>
                                    <p:animEffect transition="in" filter="wipe(up)">
                                      <p:cBhvr>
                                        <p:cTn id="40" dur="1000"/>
                                        <p:tgtEl>
                                          <p:spTgt spid="338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3811"/>
                                        </p:tgtEl>
                                        <p:attrNameLst>
                                          <p:attrName>style.visibility</p:attrName>
                                        </p:attrNameLst>
                                      </p:cBhvr>
                                      <p:to>
                                        <p:strVal val="visible"/>
                                      </p:to>
                                    </p:set>
                                    <p:animEffect transition="in" filter="wipe(up)">
                                      <p:cBhvr>
                                        <p:cTn id="45" dur="1000"/>
                                        <p:tgtEl>
                                          <p:spTgt spid="338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33813"/>
                                        </p:tgtEl>
                                        <p:attrNameLst>
                                          <p:attrName>style.visibility</p:attrName>
                                        </p:attrNameLst>
                                      </p:cBhvr>
                                      <p:to>
                                        <p:strVal val="visible"/>
                                      </p:to>
                                    </p:set>
                                    <p:animEffect transition="in" filter="wipe(up)">
                                      <p:cBhvr>
                                        <p:cTn id="50" dur="1000"/>
                                        <p:tgtEl>
                                          <p:spTgt spid="338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33804"/>
                                        </p:tgtEl>
                                        <p:attrNameLst>
                                          <p:attrName>style.visibility</p:attrName>
                                        </p:attrNameLst>
                                      </p:cBhvr>
                                      <p:to>
                                        <p:strVal val="visible"/>
                                      </p:to>
                                    </p:set>
                                    <p:animEffect transition="in" filter="strips(downRight)">
                                      <p:cBhvr>
                                        <p:cTn id="55" dur="500"/>
                                        <p:tgtEl>
                                          <p:spTgt spid="3380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33815"/>
                                        </p:tgtEl>
                                        <p:attrNameLst>
                                          <p:attrName>style.visibility</p:attrName>
                                        </p:attrNameLst>
                                      </p:cBhvr>
                                      <p:to>
                                        <p:strVal val="visible"/>
                                      </p:to>
                                    </p:set>
                                    <p:anim calcmode="lin" valueType="num">
                                      <p:cBhvr>
                                        <p:cTn id="60" dur="1000" fill="hold"/>
                                        <p:tgtEl>
                                          <p:spTgt spid="33815"/>
                                        </p:tgtEl>
                                        <p:attrNameLst>
                                          <p:attrName>ppt_x</p:attrName>
                                        </p:attrNameLst>
                                      </p:cBhvr>
                                      <p:tavLst>
                                        <p:tav tm="0">
                                          <p:val>
                                            <p:strVal val="#ppt_x-.2"/>
                                          </p:val>
                                        </p:tav>
                                        <p:tav tm="100000">
                                          <p:val>
                                            <p:strVal val="#ppt_x"/>
                                          </p:val>
                                        </p:tav>
                                      </p:tavLst>
                                    </p:anim>
                                    <p:anim calcmode="lin" valueType="num">
                                      <p:cBhvr>
                                        <p:cTn id="61" dur="1000" fill="hold"/>
                                        <p:tgtEl>
                                          <p:spTgt spid="33815"/>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P spid="33803" grpId="1"/>
      <p:bldP spid="33804" grpId="0"/>
      <p:bldP spid="33807" grpId="0" animBg="1"/>
      <p:bldP spid="33808" grpId="0" animBg="1"/>
      <p:bldP spid="33809" grpId="0" animBg="1"/>
      <p:bldP spid="33810" grpId="0" animBg="1"/>
      <p:bldP spid="33811" grpId="0" animBg="1"/>
      <p:bldP spid="33813" grpId="0" animBg="1"/>
      <p:bldP spid="33814" grpId="0" animBg="1"/>
      <p:bldP spid="338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Text Box 7"/>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3315" name="Text Box 8"/>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5849" name="Rectangle 9"/>
          <p:cNvSpPr>
            <a:spLocks noChangeArrowheads="1"/>
          </p:cNvSpPr>
          <p:nvPr/>
        </p:nvSpPr>
        <p:spPr bwMode="auto">
          <a:xfrm>
            <a:off x="4572000" y="2438400"/>
            <a:ext cx="45720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 Thành phố được mang tên Bác vào năm nào?</a:t>
            </a:r>
          </a:p>
        </p:txBody>
      </p:sp>
      <p:sp>
        <p:nvSpPr>
          <p:cNvPr id="13317" name="Line 15"/>
          <p:cNvSpPr>
            <a:spLocks noChangeShapeType="1"/>
          </p:cNvSpPr>
          <p:nvPr/>
        </p:nvSpPr>
        <p:spPr bwMode="auto">
          <a:xfrm>
            <a:off x="-431800" y="2260600"/>
            <a:ext cx="0" cy="304800"/>
          </a:xfrm>
          <a:prstGeom prst="line">
            <a:avLst/>
          </a:prstGeom>
          <a:noFill/>
          <a:ln w="19050">
            <a:solidFill>
              <a:schemeClr val="hlink"/>
            </a:solidFill>
            <a:round/>
            <a:headEnd type="triangle" w="med" len="med"/>
            <a:tailEnd/>
          </a:ln>
        </p:spPr>
        <p:txBody>
          <a:bodyPr/>
          <a:lstStyle/>
          <a:p>
            <a:endParaRPr lang="en-US"/>
          </a:p>
        </p:txBody>
      </p:sp>
      <p:pic>
        <p:nvPicPr>
          <p:cNvPr id="35858" name="Picture 18" descr="Tru-so-UBND-TP_HCM"/>
          <p:cNvPicPr>
            <a:picLocks noChangeAspect="1" noChangeArrowheads="1"/>
          </p:cNvPicPr>
          <p:nvPr/>
        </p:nvPicPr>
        <p:blipFill>
          <a:blip r:embed="rId2"/>
          <a:srcRect/>
          <a:stretch>
            <a:fillRect/>
          </a:stretch>
        </p:blipFill>
        <p:spPr bwMode="auto">
          <a:xfrm>
            <a:off x="609600" y="2311400"/>
            <a:ext cx="3962400" cy="3224213"/>
          </a:xfrm>
          <a:prstGeom prst="rect">
            <a:avLst/>
          </a:prstGeom>
          <a:noFill/>
          <a:ln w="9525">
            <a:noFill/>
            <a:miter lim="800000"/>
            <a:headEnd/>
            <a:tailEnd/>
          </a:ln>
        </p:spPr>
      </p:pic>
      <p:sp>
        <p:nvSpPr>
          <p:cNvPr id="13319" name="Text Box 21"/>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5862" name="Text Box 22"/>
          <p:cNvSpPr txBox="1">
            <a:spLocks noChangeArrowheads="1"/>
          </p:cNvSpPr>
          <p:nvPr/>
        </p:nvSpPr>
        <p:spPr bwMode="auto">
          <a:xfrm>
            <a:off x="609600" y="5638800"/>
            <a:ext cx="3886200" cy="307975"/>
          </a:xfrm>
          <a:prstGeom prst="rect">
            <a:avLst/>
          </a:prstGeom>
          <a:noFill/>
          <a:ln w="9525">
            <a:noFill/>
            <a:miter lim="800000"/>
            <a:headEnd/>
            <a:tailEnd/>
          </a:ln>
        </p:spPr>
        <p:txBody>
          <a:bodyPr>
            <a:spAutoFit/>
          </a:bodyPr>
          <a:lstStyle/>
          <a:p>
            <a:pPr algn="ctr" eaLnBrk="0" hangingPunct="0">
              <a:spcBef>
                <a:spcPct val="50000"/>
              </a:spcBef>
            </a:pPr>
            <a:r>
              <a:rPr lang="en-US" sz="1400" b="1">
                <a:latin typeface="Arial" charset="0"/>
              </a:rPr>
              <a:t>Trụ sở UBND TP Hồ Chí Minh</a:t>
            </a:r>
          </a:p>
        </p:txBody>
      </p:sp>
      <p:sp>
        <p:nvSpPr>
          <p:cNvPr id="35863" name="Rectangle 23"/>
          <p:cNvSpPr>
            <a:spLocks noChangeArrowheads="1"/>
          </p:cNvSpPr>
          <p:nvPr/>
        </p:nvSpPr>
        <p:spPr bwMode="auto">
          <a:xfrm>
            <a:off x="4648200" y="4038600"/>
            <a:ext cx="44958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 Thành phố đã có bao nhiêu năm tuổi?</a:t>
            </a:r>
          </a:p>
        </p:txBody>
      </p:sp>
      <p:sp>
        <p:nvSpPr>
          <p:cNvPr id="35864" name="Rectangle 24"/>
          <p:cNvSpPr>
            <a:spLocks noChangeArrowheads="1"/>
          </p:cNvSpPr>
          <p:nvPr/>
        </p:nvSpPr>
        <p:spPr bwMode="auto">
          <a:xfrm>
            <a:off x="4572000" y="3200400"/>
            <a:ext cx="4572000" cy="708025"/>
          </a:xfrm>
          <a:prstGeom prst="rect">
            <a:avLst/>
          </a:prstGeom>
          <a:noFill/>
          <a:ln w="9525">
            <a:noFill/>
            <a:miter lim="800000"/>
            <a:headEnd/>
            <a:tailEnd/>
          </a:ln>
        </p:spPr>
        <p:txBody>
          <a:bodyPr>
            <a:spAutoFit/>
          </a:bodyPr>
          <a:lstStyle/>
          <a:p>
            <a:pPr eaLnBrk="0" hangingPunct="0">
              <a:spcBef>
                <a:spcPct val="50000"/>
              </a:spcBef>
            </a:pPr>
            <a:r>
              <a:rPr lang="en-US" sz="2000" b="1">
                <a:solidFill>
                  <a:schemeClr val="hlink"/>
                </a:solidFill>
                <a:latin typeface="Arial" charset="0"/>
              </a:rPr>
              <a:t>- Thành phố được mang tên Bác vào năm 1976.</a:t>
            </a:r>
          </a:p>
        </p:txBody>
      </p:sp>
      <p:sp>
        <p:nvSpPr>
          <p:cNvPr id="35865" name="Rectangle 25"/>
          <p:cNvSpPr>
            <a:spLocks noChangeArrowheads="1"/>
          </p:cNvSpPr>
          <p:nvPr/>
        </p:nvSpPr>
        <p:spPr bwMode="auto">
          <a:xfrm>
            <a:off x="4648200" y="4800600"/>
            <a:ext cx="4495800" cy="400050"/>
          </a:xfrm>
          <a:prstGeom prst="rect">
            <a:avLst/>
          </a:prstGeom>
          <a:noFill/>
          <a:ln w="9525">
            <a:noFill/>
            <a:miter lim="800000"/>
            <a:headEnd/>
            <a:tailEnd/>
          </a:ln>
        </p:spPr>
        <p:txBody>
          <a:bodyPr>
            <a:spAutoFit/>
          </a:bodyPr>
          <a:lstStyle/>
          <a:p>
            <a:pPr eaLnBrk="0" hangingPunct="0">
              <a:spcBef>
                <a:spcPct val="50000"/>
              </a:spcBef>
            </a:pPr>
            <a:r>
              <a:rPr lang="en-US" sz="2000" b="1">
                <a:solidFill>
                  <a:schemeClr val="hlink"/>
                </a:solidFill>
                <a:latin typeface="Arial" charset="0"/>
              </a:rPr>
              <a:t>- Hơn 300 năm tuổi.</a:t>
            </a:r>
          </a:p>
        </p:txBody>
      </p:sp>
      <p:sp>
        <p:nvSpPr>
          <p:cNvPr id="35867" name="Text Box 27"/>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58"/>
                                        </p:tgtEl>
                                        <p:attrNameLst>
                                          <p:attrName>style.visibility</p:attrName>
                                        </p:attrNameLst>
                                      </p:cBhvr>
                                      <p:to>
                                        <p:strVal val="visible"/>
                                      </p:to>
                                    </p:set>
                                    <p:animEffect transition="in" filter="fade">
                                      <p:cBhvr>
                                        <p:cTn id="7" dur="2000"/>
                                        <p:tgtEl>
                                          <p:spTgt spid="358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62"/>
                                        </p:tgtEl>
                                        <p:attrNameLst>
                                          <p:attrName>style.visibility</p:attrName>
                                        </p:attrNameLst>
                                      </p:cBhvr>
                                      <p:to>
                                        <p:strVal val="visible"/>
                                      </p:to>
                                    </p:set>
                                    <p:animEffect transition="in" filter="fade">
                                      <p:cBhvr>
                                        <p:cTn id="10" dur="2000"/>
                                        <p:tgtEl>
                                          <p:spTgt spid="358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5849"/>
                                        </p:tgtEl>
                                        <p:attrNameLst>
                                          <p:attrName>style.visibility</p:attrName>
                                        </p:attrNameLst>
                                      </p:cBhvr>
                                      <p:to>
                                        <p:strVal val="visible"/>
                                      </p:to>
                                    </p:set>
                                    <p:anim by="(-#ppt_w*2)" calcmode="lin" valueType="num">
                                      <p:cBhvr rctx="PPT">
                                        <p:cTn id="15" dur="250" autoRev="1" fill="hold">
                                          <p:stCondLst>
                                            <p:cond delay="0"/>
                                          </p:stCondLst>
                                        </p:cTn>
                                        <p:tgtEl>
                                          <p:spTgt spid="35849"/>
                                        </p:tgtEl>
                                        <p:attrNameLst>
                                          <p:attrName>ppt_w</p:attrName>
                                        </p:attrNameLst>
                                      </p:cBhvr>
                                    </p:anim>
                                    <p:anim by="(#ppt_w*0.50)" calcmode="lin" valueType="num">
                                      <p:cBhvr>
                                        <p:cTn id="16" dur="250" decel="50000" autoRev="1" fill="hold">
                                          <p:stCondLst>
                                            <p:cond delay="0"/>
                                          </p:stCondLst>
                                        </p:cTn>
                                        <p:tgtEl>
                                          <p:spTgt spid="35849"/>
                                        </p:tgtEl>
                                        <p:attrNameLst>
                                          <p:attrName>ppt_x</p:attrName>
                                        </p:attrNameLst>
                                      </p:cBhvr>
                                    </p:anim>
                                    <p:anim from="(-#ppt_h/2)" to="(#ppt_y)" calcmode="lin" valueType="num">
                                      <p:cBhvr>
                                        <p:cTn id="17" dur="500" fill="hold">
                                          <p:stCondLst>
                                            <p:cond delay="0"/>
                                          </p:stCondLst>
                                        </p:cTn>
                                        <p:tgtEl>
                                          <p:spTgt spid="35849"/>
                                        </p:tgtEl>
                                        <p:attrNameLst>
                                          <p:attrName>ppt_y</p:attrName>
                                        </p:attrNameLst>
                                      </p:cBhvr>
                                    </p:anim>
                                    <p:animRot by="21600000">
                                      <p:cBhvr>
                                        <p:cTn id="18" dur="500" fill="hold">
                                          <p:stCondLst>
                                            <p:cond delay="0"/>
                                          </p:stCondLst>
                                        </p:cTn>
                                        <p:tgtEl>
                                          <p:spTgt spid="35849"/>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35864"/>
                                        </p:tgtEl>
                                        <p:attrNameLst>
                                          <p:attrName>style.visibility</p:attrName>
                                        </p:attrNameLst>
                                      </p:cBhvr>
                                      <p:to>
                                        <p:strVal val="visible"/>
                                      </p:to>
                                    </p:set>
                                    <p:animEffect transition="in" filter="fade">
                                      <p:cBhvr>
                                        <p:cTn id="23" dur="1000"/>
                                        <p:tgtEl>
                                          <p:spTgt spid="35864"/>
                                        </p:tgtEl>
                                      </p:cBhvr>
                                    </p:animEffect>
                                    <p:anim calcmode="lin" valueType="num">
                                      <p:cBhvr>
                                        <p:cTn id="24" dur="1000" fill="hold"/>
                                        <p:tgtEl>
                                          <p:spTgt spid="35864"/>
                                        </p:tgtEl>
                                        <p:attrNameLst>
                                          <p:attrName>ppt_x</p:attrName>
                                        </p:attrNameLst>
                                      </p:cBhvr>
                                      <p:tavLst>
                                        <p:tav tm="0">
                                          <p:val>
                                            <p:strVal val="#ppt_x-.1"/>
                                          </p:val>
                                        </p:tav>
                                        <p:tav tm="100000">
                                          <p:val>
                                            <p:strVal val="#ppt_x"/>
                                          </p:val>
                                        </p:tav>
                                      </p:tavLst>
                                    </p:anim>
                                    <p:anim calcmode="lin" valueType="num">
                                      <p:cBhvr>
                                        <p:cTn id="25" dur="1000" fill="hold"/>
                                        <p:tgtEl>
                                          <p:spTgt spid="3586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35863"/>
                                        </p:tgtEl>
                                        <p:attrNameLst>
                                          <p:attrName>style.visibility</p:attrName>
                                        </p:attrNameLst>
                                      </p:cBhvr>
                                      <p:to>
                                        <p:strVal val="visible"/>
                                      </p:to>
                                    </p:set>
                                    <p:anim calcmode="lin" valueType="num">
                                      <p:cBhvr>
                                        <p:cTn id="30" dur="1000" fill="hold"/>
                                        <p:tgtEl>
                                          <p:spTgt spid="35863"/>
                                        </p:tgtEl>
                                        <p:attrNameLst>
                                          <p:attrName>ppt_x</p:attrName>
                                        </p:attrNameLst>
                                      </p:cBhvr>
                                      <p:tavLst>
                                        <p:tav tm="0">
                                          <p:val>
                                            <p:strVal val="#ppt_x-.2"/>
                                          </p:val>
                                        </p:tav>
                                        <p:tav tm="100000">
                                          <p:val>
                                            <p:strVal val="#ppt_x"/>
                                          </p:val>
                                        </p:tav>
                                      </p:tavLst>
                                    </p:anim>
                                    <p:anim calcmode="lin" valueType="num">
                                      <p:cBhvr>
                                        <p:cTn id="31" dur="1000" fill="hold"/>
                                        <p:tgtEl>
                                          <p:spTgt spid="35863"/>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58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5865"/>
                                        </p:tgtEl>
                                        <p:attrNameLst>
                                          <p:attrName>style.visibility</p:attrName>
                                        </p:attrNameLst>
                                      </p:cBhvr>
                                      <p:to>
                                        <p:strVal val="visible"/>
                                      </p:to>
                                    </p:set>
                                    <p:anim calcmode="lin" valueType="num">
                                      <p:cBhvr>
                                        <p:cTn id="37" dur="1000" fill="hold"/>
                                        <p:tgtEl>
                                          <p:spTgt spid="35865"/>
                                        </p:tgtEl>
                                        <p:attrNameLst>
                                          <p:attrName>ppt_w</p:attrName>
                                        </p:attrNameLst>
                                      </p:cBhvr>
                                      <p:tavLst>
                                        <p:tav tm="0">
                                          <p:val>
                                            <p:fltVal val="0"/>
                                          </p:val>
                                        </p:tav>
                                        <p:tav tm="100000">
                                          <p:val>
                                            <p:strVal val="#ppt_w"/>
                                          </p:val>
                                        </p:tav>
                                      </p:tavLst>
                                    </p:anim>
                                    <p:anim calcmode="lin" valueType="num">
                                      <p:cBhvr>
                                        <p:cTn id="38" dur="1000" fill="hold"/>
                                        <p:tgtEl>
                                          <p:spTgt spid="35865"/>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35867"/>
                                        </p:tgtEl>
                                        <p:attrNameLst>
                                          <p:attrName>style.visibility</p:attrName>
                                        </p:attrNameLst>
                                      </p:cBhvr>
                                      <p:to>
                                        <p:strVal val="visible"/>
                                      </p:to>
                                    </p:set>
                                    <p:anim calcmode="lin" valueType="num">
                                      <p:cBhvr>
                                        <p:cTn id="43" dur="1000" fill="hold"/>
                                        <p:tgtEl>
                                          <p:spTgt spid="35867"/>
                                        </p:tgtEl>
                                        <p:attrNameLst>
                                          <p:attrName>ppt_x</p:attrName>
                                        </p:attrNameLst>
                                      </p:cBhvr>
                                      <p:tavLst>
                                        <p:tav tm="0">
                                          <p:val>
                                            <p:strVal val="#ppt_x-.2"/>
                                          </p:val>
                                        </p:tav>
                                        <p:tav tm="100000">
                                          <p:val>
                                            <p:strVal val="#ppt_x"/>
                                          </p:val>
                                        </p:tav>
                                      </p:tavLst>
                                    </p:anim>
                                    <p:anim calcmode="lin" valueType="num">
                                      <p:cBhvr>
                                        <p:cTn id="44" dur="1000" fill="hold"/>
                                        <p:tgtEl>
                                          <p:spTgt spid="3586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5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35862" grpId="0"/>
      <p:bldP spid="35863" grpId="0"/>
      <p:bldP spid="35864" grpId="0"/>
      <p:bldP spid="35865" grpId="0"/>
      <p:bldP spid="358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91" name="Group 27"/>
          <p:cNvGraphicFramePr>
            <a:graphicFrameLocks noGrp="1"/>
          </p:cNvGraphicFramePr>
          <p:nvPr>
            <p:ph/>
          </p:nvPr>
        </p:nvGraphicFramePr>
        <p:xfrm>
          <a:off x="381000" y="1981200"/>
          <a:ext cx="8388350" cy="4038600"/>
        </p:xfrm>
        <a:graphic>
          <a:graphicData uri="http://schemas.openxmlformats.org/drawingml/2006/table">
            <a:tbl>
              <a:tblPr/>
              <a:tblGrid>
                <a:gridCol w="3429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597150">
                  <a:extLst>
                    <a:ext uri="{9D8B030D-6E8A-4147-A177-3AD203B41FA5}">
                      <a16:colId xmlns:a16="http://schemas.microsoft.com/office/drawing/2014/main" val="20002"/>
                    </a:ext>
                  </a:extLst>
                </a:gridCol>
              </a:tblGrid>
              <a:tr h="8874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rgbClr val="FF0000"/>
                          </a:solidFill>
                          <a:effectLst/>
                          <a:latin typeface=".VnTime" pitchFamily="34" charset="0"/>
                          <a:cs typeface="Arial" charset="0"/>
                        </a:rPr>
                        <a:t>Thµnh phè</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rgbClr val="FF0000"/>
                          </a:solidFill>
                          <a:effectLst/>
                          <a:latin typeface=".VnTime" pitchFamily="34" charset="0"/>
                          <a:cs typeface="Arial" charset="0"/>
                        </a:rPr>
                        <a:t>DiÖn tÝch năm 2009 (km</a:t>
                      </a:r>
                      <a:r>
                        <a:rPr kumimoji="0" lang="en-US" sz="2400" b="1" i="0" u="none" strike="noStrike" cap="none" normalizeH="0" baseline="30000" smtClean="0">
                          <a:ln>
                            <a:noFill/>
                          </a:ln>
                          <a:solidFill>
                            <a:srgbClr val="FF0000"/>
                          </a:solidFill>
                          <a:effectLst/>
                          <a:latin typeface=".VnTime" pitchFamily="34" charset="0"/>
                          <a:cs typeface="Arial" charset="0"/>
                        </a:rPr>
                        <a:t>2</a:t>
                      </a:r>
                      <a:r>
                        <a:rPr kumimoji="0" lang="en-US" sz="2400" b="1" i="0" u="none" strike="noStrike" cap="none" normalizeH="0" baseline="0" smtClean="0">
                          <a:ln>
                            <a:noFill/>
                          </a:ln>
                          <a:solidFill>
                            <a:srgbClr val="FF0000"/>
                          </a:solidFill>
                          <a:effectLst/>
                          <a:latin typeface=".VnTime" pitchFamily="34"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rgbClr val="FF0000"/>
                          </a:solidFill>
                          <a:effectLst/>
                          <a:latin typeface="Times New Roman" pitchFamily="18" charset="0"/>
                          <a:cs typeface="Arial" charset="0"/>
                        </a:rPr>
                        <a:t>Số dân năm 2009 (nghìn người)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511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smtClean="0">
                          <a:ln>
                            <a:noFill/>
                          </a:ln>
                          <a:solidFill>
                            <a:schemeClr val="tx1"/>
                          </a:solidFill>
                          <a:effectLst/>
                          <a:latin typeface=".VnTime" pitchFamily="34" charset="0"/>
                          <a:cs typeface="Arial" charset="0"/>
                        </a:rPr>
                        <a:t>Hµ Néi</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smtClean="0">
                          <a:ln>
                            <a:noFill/>
                          </a:ln>
                          <a:solidFill>
                            <a:schemeClr val="tx1"/>
                          </a:solidFill>
                          <a:effectLst/>
                          <a:latin typeface=".VnTime" pitchFamily="34" charset="0"/>
                          <a:cs typeface="Arial" charset="0"/>
                        </a:rPr>
                        <a:t>H¶i Phßng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smtClean="0">
                          <a:ln>
                            <a:noFill/>
                          </a:ln>
                          <a:solidFill>
                            <a:schemeClr val="tx1"/>
                          </a:solidFill>
                          <a:effectLst/>
                          <a:latin typeface="Times New Roman" pitchFamily="18" charset="0"/>
                          <a:cs typeface="Arial" charset="0"/>
                        </a:rPr>
                        <a:t>Đ</a:t>
                      </a:r>
                      <a:r>
                        <a:rPr kumimoji="0" lang="en-US" sz="3200" b="1" i="1" u="none" strike="noStrike" cap="none" normalizeH="0" baseline="0" smtClean="0">
                          <a:ln>
                            <a:noFill/>
                          </a:ln>
                          <a:solidFill>
                            <a:schemeClr val="tx1"/>
                          </a:solidFill>
                          <a:effectLst/>
                          <a:latin typeface=".VnTime" pitchFamily="34" charset="0"/>
                          <a:cs typeface="Arial" charset="0"/>
                        </a:rPr>
                        <a:t>µ N½ng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smtClean="0">
                          <a:ln>
                            <a:noFill/>
                          </a:ln>
                          <a:solidFill>
                            <a:schemeClr val="tx1"/>
                          </a:solidFill>
                          <a:effectLst/>
                          <a:latin typeface=".VnTime" pitchFamily="34" charset="0"/>
                          <a:cs typeface="Arial" charset="0"/>
                        </a:rPr>
                        <a:t>TP Hå ChÝ Minh</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1" u="none" strike="noStrike" cap="none" normalizeH="0" baseline="0" smtClean="0">
                          <a:ln>
                            <a:noFill/>
                          </a:ln>
                          <a:solidFill>
                            <a:schemeClr val="tx1"/>
                          </a:solidFill>
                          <a:effectLst/>
                          <a:latin typeface=".VnTime" pitchFamily="34" charset="0"/>
                          <a:cs typeface="Arial" charset="0"/>
                        </a:rPr>
                        <a:t>CÇn 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1" i="0" u="none" strike="noStrike" cap="none" normalizeH="0" baseline="0" smtClean="0">
                          <a:ln>
                            <a:noFill/>
                          </a:ln>
                          <a:solidFill>
                            <a:schemeClr val="tx1"/>
                          </a:solidFill>
                          <a:effectLst/>
                          <a:latin typeface=".VnTime" pitchFamily="34" charset="0"/>
                          <a:cs typeface="Arial" charset="0"/>
                        </a:rPr>
                        <a:t>     </a:t>
                      </a:r>
                      <a:r>
                        <a:rPr kumimoji="0" lang="en-US" sz="3200" b="1" i="0" u="none" strike="noStrike" cap="none" normalizeH="0" baseline="0" smtClean="0">
                          <a:ln>
                            <a:noFill/>
                          </a:ln>
                          <a:solidFill>
                            <a:schemeClr val="tx1"/>
                          </a:solidFill>
                          <a:effectLst/>
                          <a:latin typeface=".VnTime" pitchFamily="34" charset="0"/>
                          <a:cs typeface="Arial" charset="0"/>
                        </a:rPr>
                        <a:t>3344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1507</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1255</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2095</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1401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6913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1907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887</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7163</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smtClean="0">
                          <a:ln>
                            <a:noFill/>
                          </a:ln>
                          <a:solidFill>
                            <a:schemeClr val="tx1"/>
                          </a:solidFill>
                          <a:effectLst/>
                          <a:latin typeface=".VnTime" pitchFamily="34" charset="0"/>
                          <a:cs typeface="Arial" charset="0"/>
                        </a:rPr>
                        <a:t>      1187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4354" name="Text Box 28"/>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
        <p:nvSpPr>
          <p:cNvPr id="36893" name="AutoShape 29"/>
          <p:cNvSpPr>
            <a:spLocks noChangeArrowheads="1"/>
          </p:cNvSpPr>
          <p:nvPr/>
        </p:nvSpPr>
        <p:spPr bwMode="auto">
          <a:xfrm>
            <a:off x="5334000" y="4800600"/>
            <a:ext cx="533400" cy="457200"/>
          </a:xfrm>
          <a:prstGeom prst="star8">
            <a:avLst>
              <a:gd name="adj" fmla="val 38250"/>
            </a:avLst>
          </a:prstGeom>
          <a:solidFill>
            <a:srgbClr val="FFFF00"/>
          </a:solidFill>
          <a:ln w="9525">
            <a:solidFill>
              <a:srgbClr val="FFCC00"/>
            </a:solidFill>
            <a:miter lim="800000"/>
            <a:headEnd/>
            <a:tailEnd/>
          </a:ln>
        </p:spPr>
        <p:txBody>
          <a:bodyPr wrap="none" anchor="ctr"/>
          <a:lstStyle/>
          <a:p>
            <a:pPr algn="ctr" eaLnBrk="0" hangingPunct="0"/>
            <a:r>
              <a:rPr lang="en-US" sz="2000" b="1">
                <a:solidFill>
                  <a:srgbClr val="FF0000"/>
                </a:solidFill>
                <a:latin typeface="Arial" charset="0"/>
              </a:rPr>
              <a:t>2</a:t>
            </a:r>
          </a:p>
        </p:txBody>
      </p:sp>
      <p:sp>
        <p:nvSpPr>
          <p:cNvPr id="36895" name="AutoShape 31"/>
          <p:cNvSpPr>
            <a:spLocks noChangeArrowheads="1"/>
          </p:cNvSpPr>
          <p:nvPr/>
        </p:nvSpPr>
        <p:spPr bwMode="auto">
          <a:xfrm>
            <a:off x="7848600" y="4800600"/>
            <a:ext cx="533400" cy="457200"/>
          </a:xfrm>
          <a:prstGeom prst="star8">
            <a:avLst>
              <a:gd name="adj" fmla="val 38250"/>
            </a:avLst>
          </a:prstGeom>
          <a:solidFill>
            <a:srgbClr val="FFFF00"/>
          </a:solidFill>
          <a:ln w="9525">
            <a:solidFill>
              <a:srgbClr val="FFCC00"/>
            </a:solidFill>
            <a:miter lim="800000"/>
            <a:headEnd/>
            <a:tailEnd/>
          </a:ln>
        </p:spPr>
        <p:txBody>
          <a:bodyPr wrap="none" anchor="ctr"/>
          <a:lstStyle/>
          <a:p>
            <a:pPr algn="ctr" eaLnBrk="0" hangingPunct="0"/>
            <a:r>
              <a:rPr lang="en-US" sz="2000" b="1">
                <a:solidFill>
                  <a:srgbClr val="FF0000"/>
                </a:solidFill>
                <a:latin typeface="Arial"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6891"/>
                                        </p:tgtEl>
                                        <p:attrNameLst>
                                          <p:attrName>style.visibility</p:attrName>
                                        </p:attrNameLst>
                                      </p:cBhvr>
                                      <p:to>
                                        <p:strVal val="visible"/>
                                      </p:to>
                                    </p:set>
                                    <p:animEffect transition="in" filter="fade">
                                      <p:cBhvr>
                                        <p:cTn id="7" dur="2000"/>
                                        <p:tgtEl>
                                          <p:spTgt spid="36891"/>
                                        </p:tgtEl>
                                      </p:cBhvr>
                                    </p:animEffect>
                                    <p:anim calcmode="lin" valueType="num">
                                      <p:cBhvr>
                                        <p:cTn id="8" dur="2000" fill="hold"/>
                                        <p:tgtEl>
                                          <p:spTgt spid="36891"/>
                                        </p:tgtEl>
                                        <p:attrNameLst>
                                          <p:attrName>style.rotation</p:attrName>
                                        </p:attrNameLst>
                                      </p:cBhvr>
                                      <p:tavLst>
                                        <p:tav tm="0">
                                          <p:val>
                                            <p:fltVal val="720"/>
                                          </p:val>
                                        </p:tav>
                                        <p:tav tm="100000">
                                          <p:val>
                                            <p:fltVal val="0"/>
                                          </p:val>
                                        </p:tav>
                                      </p:tavLst>
                                    </p:anim>
                                    <p:anim calcmode="lin" valueType="num">
                                      <p:cBhvr>
                                        <p:cTn id="9" dur="2000" fill="hold"/>
                                        <p:tgtEl>
                                          <p:spTgt spid="36891"/>
                                        </p:tgtEl>
                                        <p:attrNameLst>
                                          <p:attrName>ppt_h</p:attrName>
                                        </p:attrNameLst>
                                      </p:cBhvr>
                                      <p:tavLst>
                                        <p:tav tm="0">
                                          <p:val>
                                            <p:fltVal val="0"/>
                                          </p:val>
                                        </p:tav>
                                        <p:tav tm="100000">
                                          <p:val>
                                            <p:strVal val="#ppt_h"/>
                                          </p:val>
                                        </p:tav>
                                      </p:tavLst>
                                    </p:anim>
                                    <p:anim calcmode="lin" valueType="num">
                                      <p:cBhvr>
                                        <p:cTn id="10" dur="2000" fill="hold"/>
                                        <p:tgtEl>
                                          <p:spTgt spid="36891"/>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6893"/>
                                        </p:tgtEl>
                                        <p:attrNameLst>
                                          <p:attrName>style.visibility</p:attrName>
                                        </p:attrNameLst>
                                      </p:cBhvr>
                                      <p:to>
                                        <p:strVal val="visible"/>
                                      </p:to>
                                    </p:set>
                                    <p:anim by="(-#ppt_w*2)" calcmode="lin" valueType="num">
                                      <p:cBhvr rctx="PPT">
                                        <p:cTn id="15" dur="500" autoRev="1" fill="hold">
                                          <p:stCondLst>
                                            <p:cond delay="0"/>
                                          </p:stCondLst>
                                        </p:cTn>
                                        <p:tgtEl>
                                          <p:spTgt spid="36893"/>
                                        </p:tgtEl>
                                        <p:attrNameLst>
                                          <p:attrName>ppt_w</p:attrName>
                                        </p:attrNameLst>
                                      </p:cBhvr>
                                    </p:anim>
                                    <p:anim by="(#ppt_w*0.50)" calcmode="lin" valueType="num">
                                      <p:cBhvr>
                                        <p:cTn id="16" dur="500" decel="50000" autoRev="1" fill="hold">
                                          <p:stCondLst>
                                            <p:cond delay="0"/>
                                          </p:stCondLst>
                                        </p:cTn>
                                        <p:tgtEl>
                                          <p:spTgt spid="36893"/>
                                        </p:tgtEl>
                                        <p:attrNameLst>
                                          <p:attrName>ppt_x</p:attrName>
                                        </p:attrNameLst>
                                      </p:cBhvr>
                                    </p:anim>
                                    <p:anim from="(-#ppt_h/2)" to="(#ppt_y)" calcmode="lin" valueType="num">
                                      <p:cBhvr>
                                        <p:cTn id="17" dur="1000" fill="hold">
                                          <p:stCondLst>
                                            <p:cond delay="0"/>
                                          </p:stCondLst>
                                        </p:cTn>
                                        <p:tgtEl>
                                          <p:spTgt spid="36893"/>
                                        </p:tgtEl>
                                        <p:attrNameLst>
                                          <p:attrName>ppt_y</p:attrName>
                                        </p:attrNameLst>
                                      </p:cBhvr>
                                    </p:anim>
                                    <p:animRot by="21600000">
                                      <p:cBhvr>
                                        <p:cTn id="18" dur="1000" fill="hold">
                                          <p:stCondLst>
                                            <p:cond delay="0"/>
                                          </p:stCondLst>
                                        </p:cTn>
                                        <p:tgtEl>
                                          <p:spTgt spid="36893"/>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6895"/>
                                        </p:tgtEl>
                                        <p:attrNameLst>
                                          <p:attrName>style.visibility</p:attrName>
                                        </p:attrNameLst>
                                      </p:cBhvr>
                                      <p:to>
                                        <p:strVal val="visible"/>
                                      </p:to>
                                    </p:set>
                                    <p:anim by="(-#ppt_w*2)" calcmode="lin" valueType="num">
                                      <p:cBhvr rctx="PPT">
                                        <p:cTn id="23" dur="500" autoRev="1" fill="hold">
                                          <p:stCondLst>
                                            <p:cond delay="0"/>
                                          </p:stCondLst>
                                        </p:cTn>
                                        <p:tgtEl>
                                          <p:spTgt spid="36895"/>
                                        </p:tgtEl>
                                        <p:attrNameLst>
                                          <p:attrName>ppt_w</p:attrName>
                                        </p:attrNameLst>
                                      </p:cBhvr>
                                    </p:anim>
                                    <p:anim by="(#ppt_w*0.50)" calcmode="lin" valueType="num">
                                      <p:cBhvr>
                                        <p:cTn id="24" dur="500" decel="50000" autoRev="1" fill="hold">
                                          <p:stCondLst>
                                            <p:cond delay="0"/>
                                          </p:stCondLst>
                                        </p:cTn>
                                        <p:tgtEl>
                                          <p:spTgt spid="36895"/>
                                        </p:tgtEl>
                                        <p:attrNameLst>
                                          <p:attrName>ppt_x</p:attrName>
                                        </p:attrNameLst>
                                      </p:cBhvr>
                                    </p:anim>
                                    <p:anim from="(-#ppt_h/2)" to="(#ppt_y)" calcmode="lin" valueType="num">
                                      <p:cBhvr>
                                        <p:cTn id="25" dur="1000" fill="hold">
                                          <p:stCondLst>
                                            <p:cond delay="0"/>
                                          </p:stCondLst>
                                        </p:cTn>
                                        <p:tgtEl>
                                          <p:spTgt spid="36895"/>
                                        </p:tgtEl>
                                        <p:attrNameLst>
                                          <p:attrName>ppt_y</p:attrName>
                                        </p:attrNameLst>
                                      </p:cBhvr>
                                    </p:anim>
                                    <p:animRot by="21600000">
                                      <p:cBhvr>
                                        <p:cTn id="26" dur="1000" fill="hold">
                                          <p:stCondLst>
                                            <p:cond delay="0"/>
                                          </p:stCondLst>
                                        </p:cTn>
                                        <p:tgtEl>
                                          <p:spTgt spid="36895"/>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mph" presetSubtype="0" repeatCount="indefinite" fill="hold" grpId="1" nodeType="clickEffect">
                                  <p:stCondLst>
                                    <p:cond delay="0"/>
                                  </p:stCondLst>
                                  <p:iterate type="lt">
                                    <p:tmPct val="0"/>
                                  </p:iterate>
                                  <p:childTnLst>
                                    <p:animClr clrSpc="rgb" dir="cw">
                                      <p:cBhvr override="childStyle">
                                        <p:cTn id="30" dur="250" autoRev="1" fill="hold"/>
                                        <p:tgtEl>
                                          <p:spTgt spid="36893"/>
                                        </p:tgtEl>
                                        <p:attrNameLst>
                                          <p:attrName>style.color</p:attrName>
                                        </p:attrNameLst>
                                      </p:cBhvr>
                                      <p:to>
                                        <a:schemeClr val="bg1"/>
                                      </p:to>
                                    </p:animClr>
                                    <p:animClr clrSpc="rgb" dir="cw">
                                      <p:cBhvr>
                                        <p:cTn id="31" dur="250" autoRev="1" fill="hold"/>
                                        <p:tgtEl>
                                          <p:spTgt spid="36893"/>
                                        </p:tgtEl>
                                        <p:attrNameLst>
                                          <p:attrName>fillcolor</p:attrName>
                                        </p:attrNameLst>
                                      </p:cBhvr>
                                      <p:to>
                                        <a:schemeClr val="bg1"/>
                                      </p:to>
                                    </p:animClr>
                                    <p:set>
                                      <p:cBhvr>
                                        <p:cTn id="32" dur="250" autoRev="1" fill="hold"/>
                                        <p:tgtEl>
                                          <p:spTgt spid="36893"/>
                                        </p:tgtEl>
                                        <p:attrNameLst>
                                          <p:attrName>fill.type</p:attrName>
                                        </p:attrNameLst>
                                      </p:cBhvr>
                                      <p:to>
                                        <p:strVal val="solid"/>
                                      </p:to>
                                    </p:set>
                                    <p:set>
                                      <p:cBhvr>
                                        <p:cTn id="33" dur="250" autoRev="1" fill="hold"/>
                                        <p:tgtEl>
                                          <p:spTgt spid="36893"/>
                                        </p:tgtEl>
                                        <p:attrNameLst>
                                          <p:attrName>fill.on</p:attrName>
                                        </p:attrNameLst>
                                      </p:cBhvr>
                                      <p:to>
                                        <p:strVal val="true"/>
                                      </p:to>
                                    </p:set>
                                  </p:childTnLst>
                                </p:cTn>
                              </p:par>
                              <p:par>
                                <p:cTn id="34" presetID="27" presetClass="emph" presetSubtype="0" repeatCount="indefinite" fill="hold" grpId="1" nodeType="withEffect">
                                  <p:stCondLst>
                                    <p:cond delay="0"/>
                                  </p:stCondLst>
                                  <p:iterate type="lt">
                                    <p:tmPct val="0"/>
                                  </p:iterate>
                                  <p:childTnLst>
                                    <p:animClr clrSpc="rgb" dir="cw">
                                      <p:cBhvr override="childStyle">
                                        <p:cTn id="35" dur="250" autoRev="1" fill="hold"/>
                                        <p:tgtEl>
                                          <p:spTgt spid="36895"/>
                                        </p:tgtEl>
                                        <p:attrNameLst>
                                          <p:attrName>style.color</p:attrName>
                                        </p:attrNameLst>
                                      </p:cBhvr>
                                      <p:to>
                                        <a:schemeClr val="bg1"/>
                                      </p:to>
                                    </p:animClr>
                                    <p:animClr clrSpc="rgb" dir="cw">
                                      <p:cBhvr>
                                        <p:cTn id="36" dur="250" autoRev="1" fill="hold"/>
                                        <p:tgtEl>
                                          <p:spTgt spid="36895"/>
                                        </p:tgtEl>
                                        <p:attrNameLst>
                                          <p:attrName>fillcolor</p:attrName>
                                        </p:attrNameLst>
                                      </p:cBhvr>
                                      <p:to>
                                        <a:schemeClr val="bg1"/>
                                      </p:to>
                                    </p:animClr>
                                    <p:set>
                                      <p:cBhvr>
                                        <p:cTn id="37" dur="250" autoRev="1" fill="hold"/>
                                        <p:tgtEl>
                                          <p:spTgt spid="36895"/>
                                        </p:tgtEl>
                                        <p:attrNameLst>
                                          <p:attrName>fill.type</p:attrName>
                                        </p:attrNameLst>
                                      </p:cBhvr>
                                      <p:to>
                                        <p:strVal val="solid"/>
                                      </p:to>
                                    </p:set>
                                    <p:set>
                                      <p:cBhvr>
                                        <p:cTn id="38" dur="250" autoRev="1" fill="hold"/>
                                        <p:tgtEl>
                                          <p:spTgt spid="3689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3" grpId="0" animBg="1"/>
      <p:bldP spid="36893" grpId="1" animBg="1"/>
      <p:bldP spid="36895" grpId="0" animBg="1"/>
      <p:bldP spid="3689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19"/>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
        <p:nvSpPr>
          <p:cNvPr id="37911" name="Text Box 23"/>
          <p:cNvSpPr txBox="1">
            <a:spLocks noChangeArrowheads="1"/>
          </p:cNvSpPr>
          <p:nvPr/>
        </p:nvSpPr>
        <p:spPr bwMode="auto">
          <a:xfrm>
            <a:off x="4953000" y="2895600"/>
            <a:ext cx="3886200" cy="1631950"/>
          </a:xfrm>
          <a:prstGeom prst="rect">
            <a:avLst/>
          </a:prstGeom>
          <a:noFill/>
          <a:ln w="9525">
            <a:noFill/>
            <a:miter lim="800000"/>
            <a:headEnd/>
            <a:tailEnd/>
          </a:ln>
          <a:effectLst/>
        </p:spPr>
        <p:txBody>
          <a:bodyPr>
            <a:spAutoFit/>
          </a:bodyPr>
          <a:lstStyle/>
          <a:p>
            <a:pPr eaLnBrk="0" hangingPunct="0">
              <a:spcBef>
                <a:spcPct val="50000"/>
              </a:spcBef>
              <a:defRPr/>
            </a:pPr>
            <a:r>
              <a:rPr lang="en-US" sz="2000" b="1">
                <a:solidFill>
                  <a:srgbClr val="FF0000"/>
                </a:solidFill>
                <a:effectLst>
                  <a:outerShdw blurRad="38100" dist="38100" dir="2700000" algn="tl">
                    <a:srgbClr val="C0C0C0"/>
                  </a:outerShdw>
                </a:effectLst>
                <a:latin typeface="Arial"/>
              </a:rPr>
              <a:t>  Thành phố Hồ Chí Minh nằm bên bờ sông Sài Gòn, có lịch sử trên 300 năm. Là thành phố có diện tích khá lớn và số dân đông nhất cả nước.</a:t>
            </a:r>
            <a:endParaRPr lang="en-US" sz="2000" b="1">
              <a:solidFill>
                <a:srgbClr val="FF0000"/>
              </a:solidFill>
              <a:latin typeface="Arial"/>
            </a:endParaRPr>
          </a:p>
        </p:txBody>
      </p:sp>
      <p:pic>
        <p:nvPicPr>
          <p:cNvPr id="37914" name="Picture 26"/>
          <p:cNvPicPr>
            <a:picLocks noChangeAspect="1" noChangeArrowheads="1"/>
          </p:cNvPicPr>
          <p:nvPr/>
        </p:nvPicPr>
        <p:blipFill>
          <a:blip r:embed="rId2"/>
          <a:srcRect/>
          <a:stretch>
            <a:fillRect/>
          </a:stretch>
        </p:blipFill>
        <p:spPr bwMode="auto">
          <a:xfrm>
            <a:off x="533400" y="2667000"/>
            <a:ext cx="4267200" cy="275907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7914"/>
                                        </p:tgtEl>
                                        <p:attrNameLst>
                                          <p:attrName>style.visibility</p:attrName>
                                        </p:attrNameLst>
                                      </p:cBhvr>
                                      <p:to>
                                        <p:strVal val="visible"/>
                                      </p:to>
                                    </p:set>
                                    <p:anim calcmode="lin" valueType="num">
                                      <p:cBhvr>
                                        <p:cTn id="7" dur="1000" fill="hold"/>
                                        <p:tgtEl>
                                          <p:spTgt spid="37914"/>
                                        </p:tgtEl>
                                        <p:attrNameLst>
                                          <p:attrName>ppt_w</p:attrName>
                                        </p:attrNameLst>
                                      </p:cBhvr>
                                      <p:tavLst>
                                        <p:tav tm="0">
                                          <p:val>
                                            <p:fltVal val="0"/>
                                          </p:val>
                                        </p:tav>
                                        <p:tav tm="100000">
                                          <p:val>
                                            <p:strVal val="#ppt_w"/>
                                          </p:val>
                                        </p:tav>
                                      </p:tavLst>
                                    </p:anim>
                                    <p:anim calcmode="lin" valueType="num">
                                      <p:cBhvr>
                                        <p:cTn id="8" dur="1000" fill="hold"/>
                                        <p:tgtEl>
                                          <p:spTgt spid="3791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7911">
                                            <p:txEl>
                                              <p:pRg st="0" end="0"/>
                                            </p:txEl>
                                          </p:spTgt>
                                        </p:tgtEl>
                                        <p:attrNameLst>
                                          <p:attrName>style.visibility</p:attrName>
                                        </p:attrNameLst>
                                      </p:cBhvr>
                                      <p:to>
                                        <p:strVal val="visible"/>
                                      </p:to>
                                    </p:set>
                                    <p:anim calcmode="lin" valueType="num">
                                      <p:cBhvr>
                                        <p:cTn id="11" dur="500" fill="hold"/>
                                        <p:tgtEl>
                                          <p:spTgt spid="3791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791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1"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1219200" y="1358900"/>
            <a:ext cx="6172200" cy="369888"/>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2. Trung tâm kinh tế, văn hoá, khoa học lớn.   </a:t>
            </a:r>
          </a:p>
        </p:txBody>
      </p:sp>
      <p:sp>
        <p:nvSpPr>
          <p:cNvPr id="8198" name="Text Box 6"/>
          <p:cNvSpPr txBox="1">
            <a:spLocks noChangeArrowheads="1"/>
          </p:cNvSpPr>
          <p:nvPr/>
        </p:nvSpPr>
        <p:spPr bwMode="auto">
          <a:xfrm>
            <a:off x="5029200" y="2590800"/>
            <a:ext cx="4114800" cy="923925"/>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1. Nêu những dẫn chứng thể hiện thành phố là trung tâm kinh tế lớn của cả nước.</a:t>
            </a:r>
          </a:p>
        </p:txBody>
      </p:sp>
      <p:sp>
        <p:nvSpPr>
          <p:cNvPr id="8200" name="Text Box 8"/>
          <p:cNvSpPr txBox="1">
            <a:spLocks noChangeArrowheads="1"/>
          </p:cNvSpPr>
          <p:nvPr/>
        </p:nvSpPr>
        <p:spPr bwMode="auto">
          <a:xfrm>
            <a:off x="5029200" y="3810000"/>
            <a:ext cx="4114800" cy="923925"/>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2. Nêu những dẫn chứng thể hiện thành phố là trung tâm văn hoá, khoa học lớn của cả nước.</a:t>
            </a:r>
          </a:p>
        </p:txBody>
      </p:sp>
      <p:grpSp>
        <p:nvGrpSpPr>
          <p:cNvPr id="2" name="Group 9"/>
          <p:cNvGrpSpPr>
            <a:grpSpLocks/>
          </p:cNvGrpSpPr>
          <p:nvPr/>
        </p:nvGrpSpPr>
        <p:grpSpPr bwMode="auto">
          <a:xfrm>
            <a:off x="152400" y="4572000"/>
            <a:ext cx="2286000" cy="2349500"/>
            <a:chOff x="0" y="0"/>
            <a:chExt cx="5760" cy="4683"/>
          </a:xfrm>
        </p:grpSpPr>
        <p:sp>
          <p:nvSpPr>
            <p:cNvPr id="16397" name="Text Box 10"/>
            <p:cNvSpPr txBox="1">
              <a:spLocks noChangeArrowheads="1"/>
            </p:cNvSpPr>
            <p:nvPr/>
          </p:nvSpPr>
          <p:spPr bwMode="auto">
            <a:xfrm>
              <a:off x="1200" y="3947"/>
              <a:ext cx="3168" cy="736"/>
            </a:xfrm>
            <a:prstGeom prst="rect">
              <a:avLst/>
            </a:prstGeom>
            <a:noFill/>
            <a:ln w="9525">
              <a:noFill/>
              <a:miter lim="800000"/>
              <a:headEnd/>
              <a:tailEnd/>
            </a:ln>
          </p:spPr>
          <p:txBody>
            <a:bodyPr>
              <a:spAutoFit/>
            </a:bodyPr>
            <a:lstStyle/>
            <a:p>
              <a:pPr algn="ctr" eaLnBrk="0" hangingPunct="0">
                <a:spcBef>
                  <a:spcPct val="50000"/>
                </a:spcBef>
              </a:pPr>
              <a:endParaRPr lang="vi-VN">
                <a:latin typeface="Arial" charset="0"/>
              </a:endParaRPr>
            </a:p>
          </p:txBody>
        </p:sp>
        <p:pic>
          <p:nvPicPr>
            <p:cNvPr id="16398" name="Picture 11" descr="benthanh"/>
            <p:cNvPicPr>
              <a:picLocks noChangeAspect="1" noChangeArrowheads="1"/>
            </p:cNvPicPr>
            <p:nvPr/>
          </p:nvPicPr>
          <p:blipFill>
            <a:blip r:embed="rId2">
              <a:lum bright="18000"/>
            </a:blip>
            <a:srcRect/>
            <a:stretch>
              <a:fillRect/>
            </a:stretch>
          </p:blipFill>
          <p:spPr bwMode="auto">
            <a:xfrm>
              <a:off x="0" y="0"/>
              <a:ext cx="5760" cy="3727"/>
            </a:xfrm>
            <a:prstGeom prst="rect">
              <a:avLst/>
            </a:prstGeom>
            <a:noFill/>
            <a:ln w="9525">
              <a:noFill/>
              <a:miter lim="800000"/>
              <a:headEnd/>
              <a:tailEnd/>
            </a:ln>
          </p:spPr>
        </p:pic>
      </p:grpSp>
      <p:pic>
        <p:nvPicPr>
          <p:cNvPr id="8204" name="Picture 12" descr="Home_DHKHTN[1]"/>
          <p:cNvPicPr>
            <a:picLocks noChangeAspect="1" noChangeArrowheads="1"/>
          </p:cNvPicPr>
          <p:nvPr/>
        </p:nvPicPr>
        <p:blipFill>
          <a:blip r:embed="rId3"/>
          <a:srcRect/>
          <a:stretch>
            <a:fillRect/>
          </a:stretch>
        </p:blipFill>
        <p:spPr bwMode="auto">
          <a:xfrm>
            <a:off x="152400" y="2590800"/>
            <a:ext cx="2286000" cy="1905000"/>
          </a:xfrm>
          <a:prstGeom prst="rect">
            <a:avLst/>
          </a:prstGeom>
          <a:noFill/>
          <a:ln w="9525">
            <a:noFill/>
            <a:miter lim="800000"/>
            <a:headEnd/>
            <a:tailEnd/>
          </a:ln>
        </p:spPr>
      </p:pic>
      <p:pic>
        <p:nvPicPr>
          <p:cNvPr id="8205" name="Picture 13" descr="maybay"/>
          <p:cNvPicPr>
            <a:picLocks noChangeAspect="1" noChangeArrowheads="1"/>
          </p:cNvPicPr>
          <p:nvPr/>
        </p:nvPicPr>
        <p:blipFill>
          <a:blip r:embed="rId4"/>
          <a:srcRect/>
          <a:stretch>
            <a:fillRect/>
          </a:stretch>
        </p:blipFill>
        <p:spPr bwMode="auto">
          <a:xfrm>
            <a:off x="2514600" y="2590800"/>
            <a:ext cx="2438400" cy="1905000"/>
          </a:xfrm>
          <a:prstGeom prst="rect">
            <a:avLst/>
          </a:prstGeom>
          <a:noFill/>
          <a:ln w="9525">
            <a:noFill/>
            <a:miter lim="800000"/>
            <a:headEnd/>
            <a:tailEnd/>
          </a:ln>
        </p:spPr>
      </p:pic>
      <p:pic>
        <p:nvPicPr>
          <p:cNvPr id="8206" name="Picture 14" descr="IMG_0653"/>
          <p:cNvPicPr>
            <a:picLocks noChangeAspect="1" noChangeArrowheads="1"/>
          </p:cNvPicPr>
          <p:nvPr/>
        </p:nvPicPr>
        <p:blipFill>
          <a:blip r:embed="rId5">
            <a:lum contrast="24000"/>
          </a:blip>
          <a:srcRect l="28197" t="26927" r="18449" b="21556"/>
          <a:stretch>
            <a:fillRect/>
          </a:stretch>
        </p:blipFill>
        <p:spPr bwMode="auto">
          <a:xfrm>
            <a:off x="2514600" y="4572000"/>
            <a:ext cx="2438400" cy="1905000"/>
          </a:xfrm>
          <a:prstGeom prst="rect">
            <a:avLst/>
          </a:prstGeom>
          <a:noFill/>
          <a:ln w="9525">
            <a:noFill/>
            <a:miter lim="800000"/>
            <a:headEnd/>
            <a:tailEnd/>
          </a:ln>
        </p:spPr>
      </p:pic>
      <p:sp>
        <p:nvSpPr>
          <p:cNvPr id="8207" name="Text Box 15"/>
          <p:cNvSpPr txBox="1">
            <a:spLocks noChangeArrowheads="1"/>
          </p:cNvSpPr>
          <p:nvPr/>
        </p:nvSpPr>
        <p:spPr bwMode="auto">
          <a:xfrm>
            <a:off x="5029200" y="5029200"/>
            <a:ext cx="4114800" cy="923925"/>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Kể tên một số sản phẩm công nghiệp, một số khu vui chơi, giải trí của thành phố Hồ Chí Minh</a:t>
            </a:r>
          </a:p>
        </p:txBody>
      </p:sp>
      <p:sp>
        <p:nvSpPr>
          <p:cNvPr id="8215" name="Text Box 23"/>
          <p:cNvSpPr txBox="1">
            <a:spLocks noChangeArrowheads="1"/>
          </p:cNvSpPr>
          <p:nvPr/>
        </p:nvSpPr>
        <p:spPr bwMode="auto">
          <a:xfrm>
            <a:off x="5638800" y="2057400"/>
            <a:ext cx="2743200" cy="369888"/>
          </a:xfrm>
          <a:prstGeom prst="rect">
            <a:avLst/>
          </a:prstGeom>
          <a:solidFill>
            <a:srgbClr val="CCFF99"/>
          </a:solidFill>
          <a:ln w="9525">
            <a:noFill/>
            <a:miter lim="800000"/>
            <a:headEnd/>
            <a:tailEnd/>
          </a:ln>
        </p:spPr>
        <p:txBody>
          <a:bodyPr>
            <a:spAutoFit/>
          </a:bodyPr>
          <a:lstStyle/>
          <a:p>
            <a:pPr algn="ctr" eaLnBrk="0" hangingPunct="0">
              <a:spcBef>
                <a:spcPct val="50000"/>
              </a:spcBef>
            </a:pPr>
            <a:r>
              <a:rPr lang="en-US" b="1">
                <a:solidFill>
                  <a:srgbClr val="990000"/>
                </a:solidFill>
                <a:latin typeface="Arial" charset="0"/>
              </a:rPr>
              <a:t>Câu hỏi thảo luận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blinds(horizontal)">
                                      <p:cBhvr>
                                        <p:cTn id="7" dur="500"/>
                                        <p:tgtEl>
                                          <p:spTgt spid="81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8204"/>
                                        </p:tgtEl>
                                        <p:attrNameLst>
                                          <p:attrName>style.visibility</p:attrName>
                                        </p:attrNameLst>
                                      </p:cBhvr>
                                      <p:to>
                                        <p:strVal val="visible"/>
                                      </p:to>
                                    </p:set>
                                    <p:animEffect transition="in" filter="fade">
                                      <p:cBhvr>
                                        <p:cTn id="12" dur="1000"/>
                                        <p:tgtEl>
                                          <p:spTgt spid="8204"/>
                                        </p:tgtEl>
                                      </p:cBhvr>
                                    </p:animEffect>
                                    <p:anim calcmode="lin" valueType="num">
                                      <p:cBhvr>
                                        <p:cTn id="13" dur="1000" fill="hold"/>
                                        <p:tgtEl>
                                          <p:spTgt spid="8204"/>
                                        </p:tgtEl>
                                        <p:attrNameLst>
                                          <p:attrName>ppt_x</p:attrName>
                                        </p:attrNameLst>
                                      </p:cBhvr>
                                      <p:tavLst>
                                        <p:tav tm="0">
                                          <p:val>
                                            <p:strVal val="#ppt_x"/>
                                          </p:val>
                                        </p:tav>
                                        <p:tav tm="100000">
                                          <p:val>
                                            <p:strVal val="#ppt_x"/>
                                          </p:val>
                                        </p:tav>
                                      </p:tavLst>
                                    </p:anim>
                                    <p:anim calcmode="lin" valueType="num">
                                      <p:cBhvr>
                                        <p:cTn id="14" dur="1000" fill="hold"/>
                                        <p:tgtEl>
                                          <p:spTgt spid="820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205"/>
                                        </p:tgtEl>
                                        <p:attrNameLst>
                                          <p:attrName>style.visibility</p:attrName>
                                        </p:attrNameLst>
                                      </p:cBhvr>
                                      <p:to>
                                        <p:strVal val="visible"/>
                                      </p:to>
                                    </p:set>
                                    <p:animEffect transition="in" filter="fade">
                                      <p:cBhvr>
                                        <p:cTn id="17" dur="1000"/>
                                        <p:tgtEl>
                                          <p:spTgt spid="8205"/>
                                        </p:tgtEl>
                                      </p:cBhvr>
                                    </p:animEffect>
                                    <p:anim calcmode="lin" valueType="num">
                                      <p:cBhvr>
                                        <p:cTn id="18" dur="1000" fill="hold"/>
                                        <p:tgtEl>
                                          <p:spTgt spid="8205"/>
                                        </p:tgtEl>
                                        <p:attrNameLst>
                                          <p:attrName>ppt_x</p:attrName>
                                        </p:attrNameLst>
                                      </p:cBhvr>
                                      <p:tavLst>
                                        <p:tav tm="0">
                                          <p:val>
                                            <p:strVal val="#ppt_x"/>
                                          </p:val>
                                        </p:tav>
                                        <p:tav tm="100000">
                                          <p:val>
                                            <p:strVal val="#ppt_x"/>
                                          </p:val>
                                        </p:tav>
                                      </p:tavLst>
                                    </p:anim>
                                    <p:anim calcmode="lin" valueType="num">
                                      <p:cBhvr>
                                        <p:cTn id="19" dur="1000" fill="hold"/>
                                        <p:tgtEl>
                                          <p:spTgt spid="820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206"/>
                                        </p:tgtEl>
                                        <p:attrNameLst>
                                          <p:attrName>style.visibility</p:attrName>
                                        </p:attrNameLst>
                                      </p:cBhvr>
                                      <p:to>
                                        <p:strVal val="visible"/>
                                      </p:to>
                                    </p:set>
                                    <p:animEffect transition="in" filter="fade">
                                      <p:cBhvr>
                                        <p:cTn id="22" dur="1000"/>
                                        <p:tgtEl>
                                          <p:spTgt spid="8206"/>
                                        </p:tgtEl>
                                      </p:cBhvr>
                                    </p:animEffect>
                                    <p:anim calcmode="lin" valueType="num">
                                      <p:cBhvr>
                                        <p:cTn id="23" dur="1000" fill="hold"/>
                                        <p:tgtEl>
                                          <p:spTgt spid="8206"/>
                                        </p:tgtEl>
                                        <p:attrNameLst>
                                          <p:attrName>ppt_x</p:attrName>
                                        </p:attrNameLst>
                                      </p:cBhvr>
                                      <p:tavLst>
                                        <p:tav tm="0">
                                          <p:val>
                                            <p:strVal val="#ppt_x"/>
                                          </p:val>
                                        </p:tav>
                                        <p:tav tm="100000">
                                          <p:val>
                                            <p:strVal val="#ppt_x"/>
                                          </p:val>
                                        </p:tav>
                                      </p:tavLst>
                                    </p:anim>
                                    <p:anim calcmode="lin" valueType="num">
                                      <p:cBhvr>
                                        <p:cTn id="24" dur="1000" fill="hold"/>
                                        <p:tgtEl>
                                          <p:spTgt spid="820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5" presetClass="entr" presetSubtype="10" fill="hold" grpId="0" nodeType="with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checkerboard(across)">
                                      <p:cBhvr>
                                        <p:cTn id="32" dur="500"/>
                                        <p:tgtEl>
                                          <p:spTgt spid="8198"/>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8200"/>
                                        </p:tgtEl>
                                        <p:attrNameLst>
                                          <p:attrName>style.visibility</p:attrName>
                                        </p:attrNameLst>
                                      </p:cBhvr>
                                      <p:to>
                                        <p:strVal val="visible"/>
                                      </p:to>
                                    </p:set>
                                    <p:animEffect transition="in" filter="checkerboard(across)">
                                      <p:cBhvr>
                                        <p:cTn id="35" dur="500"/>
                                        <p:tgtEl>
                                          <p:spTgt spid="8200"/>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8207"/>
                                        </p:tgtEl>
                                        <p:attrNameLst>
                                          <p:attrName>style.visibility</p:attrName>
                                        </p:attrNameLst>
                                      </p:cBhvr>
                                      <p:to>
                                        <p:strVal val="visible"/>
                                      </p:to>
                                    </p:set>
                                    <p:animEffect transition="in" filter="checkerboard(across)">
                                      <p:cBhvr>
                                        <p:cTn id="38" dur="500"/>
                                        <p:tgtEl>
                                          <p:spTgt spid="820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8215"/>
                                        </p:tgtEl>
                                        <p:attrNameLst>
                                          <p:attrName>style.visibility</p:attrName>
                                        </p:attrNameLst>
                                      </p:cBhvr>
                                      <p:to>
                                        <p:strVal val="visible"/>
                                      </p:to>
                                    </p:set>
                                    <p:animEffect transition="in" filter="fade">
                                      <p:cBhvr>
                                        <p:cTn id="43" dur="1000"/>
                                        <p:tgtEl>
                                          <p:spTgt spid="8215"/>
                                        </p:tgtEl>
                                      </p:cBhvr>
                                    </p:animEffect>
                                    <p:anim calcmode="lin" valueType="num">
                                      <p:cBhvr>
                                        <p:cTn id="44" dur="1000" fill="hold"/>
                                        <p:tgtEl>
                                          <p:spTgt spid="8215"/>
                                        </p:tgtEl>
                                        <p:attrNameLst>
                                          <p:attrName>ppt_x</p:attrName>
                                        </p:attrNameLst>
                                      </p:cBhvr>
                                      <p:tavLst>
                                        <p:tav tm="0">
                                          <p:val>
                                            <p:strVal val="#ppt_x-.1"/>
                                          </p:val>
                                        </p:tav>
                                        <p:tav tm="100000">
                                          <p:val>
                                            <p:strVal val="#ppt_x"/>
                                          </p:val>
                                        </p:tav>
                                      </p:tavLst>
                                    </p:anim>
                                    <p:anim calcmode="lin" valueType="num">
                                      <p:cBhvr>
                                        <p:cTn id="45" dur="1000" fill="hold"/>
                                        <p:tgtEl>
                                          <p:spTgt spid="8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0" grpId="0"/>
      <p:bldP spid="8207" grpId="0"/>
      <p:bldP spid="82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219200" y="1358900"/>
            <a:ext cx="6172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Trung tâm kinh tế, văn hoá, khoa học lớn.   </a:t>
            </a:r>
          </a:p>
        </p:txBody>
      </p:sp>
      <p:sp>
        <p:nvSpPr>
          <p:cNvPr id="38915" name="Text Box 3"/>
          <p:cNvSpPr txBox="1">
            <a:spLocks noChangeArrowheads="1"/>
          </p:cNvSpPr>
          <p:nvPr/>
        </p:nvSpPr>
        <p:spPr bwMode="auto">
          <a:xfrm>
            <a:off x="609600" y="2835275"/>
            <a:ext cx="80772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Nêu những dẫn chứng thể hiện thành phố là trung tâm kinh tế lớn của cả nước.</a:t>
            </a:r>
          </a:p>
        </p:txBody>
      </p:sp>
      <p:sp>
        <p:nvSpPr>
          <p:cNvPr id="38916" name="Text Box 4"/>
          <p:cNvSpPr txBox="1">
            <a:spLocks noChangeArrowheads="1"/>
          </p:cNvSpPr>
          <p:nvPr/>
        </p:nvSpPr>
        <p:spPr bwMode="auto">
          <a:xfrm>
            <a:off x="609600" y="3978275"/>
            <a:ext cx="83820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Nêu những dẫn chứng thể hiện thành phố là trung tâm văn hoá, khoa học lớn của cả nước.</a:t>
            </a:r>
          </a:p>
        </p:txBody>
      </p:sp>
      <p:sp>
        <p:nvSpPr>
          <p:cNvPr id="38923" name="Text Box 11"/>
          <p:cNvSpPr txBox="1">
            <a:spLocks noChangeArrowheads="1"/>
          </p:cNvSpPr>
          <p:nvPr/>
        </p:nvSpPr>
        <p:spPr bwMode="auto">
          <a:xfrm>
            <a:off x="609600" y="5029200"/>
            <a:ext cx="83058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3. Kể tên một số sản phẩm công nghiệp, một số khu vui chơi, giải trí của thành phố Hồ Chí Minh</a:t>
            </a:r>
          </a:p>
        </p:txBody>
      </p:sp>
      <p:sp>
        <p:nvSpPr>
          <p:cNvPr id="38927" name="Text Box 15"/>
          <p:cNvSpPr txBox="1">
            <a:spLocks noChangeArrowheads="1"/>
          </p:cNvSpPr>
          <p:nvPr/>
        </p:nvSpPr>
        <p:spPr bwMode="auto">
          <a:xfrm>
            <a:off x="3200400" y="2209800"/>
            <a:ext cx="2743200" cy="400050"/>
          </a:xfrm>
          <a:prstGeom prst="rect">
            <a:avLst/>
          </a:prstGeom>
          <a:solidFill>
            <a:srgbClr val="CCFF99"/>
          </a:solidFill>
          <a:ln w="9525">
            <a:noFill/>
            <a:miter lim="800000"/>
            <a:headEnd/>
            <a:tailEnd/>
          </a:ln>
        </p:spPr>
        <p:txBody>
          <a:bodyPr>
            <a:spAutoFit/>
          </a:bodyPr>
          <a:lstStyle/>
          <a:p>
            <a:pPr algn="ctr" eaLnBrk="0" hangingPunct="0">
              <a:spcBef>
                <a:spcPct val="50000"/>
              </a:spcBef>
            </a:pPr>
            <a:r>
              <a:rPr lang="en-US" sz="2000" b="1">
                <a:solidFill>
                  <a:srgbClr val="990000"/>
                </a:solidFill>
                <a:latin typeface="Arial" charset="0"/>
              </a:rPr>
              <a:t>Câu hỏi thảo luận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blinds(horizontal)">
                                      <p:cBhvr>
                                        <p:cTn id="7" dur="500"/>
                                        <p:tgtEl>
                                          <p:spTgt spid="38914">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8915"/>
                                        </p:tgtEl>
                                        <p:attrNameLst>
                                          <p:attrName>style.visibility</p:attrName>
                                        </p:attrNameLst>
                                      </p:cBhvr>
                                      <p:to>
                                        <p:strVal val="visible"/>
                                      </p:to>
                                    </p:set>
                                    <p:animEffect transition="in" filter="checkerboard(across)">
                                      <p:cBhvr>
                                        <p:cTn id="10" dur="500"/>
                                        <p:tgtEl>
                                          <p:spTgt spid="3891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8916"/>
                                        </p:tgtEl>
                                        <p:attrNameLst>
                                          <p:attrName>style.visibility</p:attrName>
                                        </p:attrNameLst>
                                      </p:cBhvr>
                                      <p:to>
                                        <p:strVal val="visible"/>
                                      </p:to>
                                    </p:set>
                                    <p:animEffect transition="in" filter="checkerboard(across)">
                                      <p:cBhvr>
                                        <p:cTn id="13" dur="500"/>
                                        <p:tgtEl>
                                          <p:spTgt spid="389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8923"/>
                                        </p:tgtEl>
                                        <p:attrNameLst>
                                          <p:attrName>style.visibility</p:attrName>
                                        </p:attrNameLst>
                                      </p:cBhvr>
                                      <p:to>
                                        <p:strVal val="visible"/>
                                      </p:to>
                                    </p:set>
                                    <p:animEffect transition="in" filter="checkerboard(across)">
                                      <p:cBhvr>
                                        <p:cTn id="16" dur="500"/>
                                        <p:tgtEl>
                                          <p:spTgt spid="389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38927"/>
                                        </p:tgtEl>
                                        <p:attrNameLst>
                                          <p:attrName>style.visibility</p:attrName>
                                        </p:attrNameLst>
                                      </p:cBhvr>
                                      <p:to>
                                        <p:strVal val="visible"/>
                                      </p:to>
                                    </p:set>
                                    <p:animEffect transition="in" filter="fade">
                                      <p:cBhvr>
                                        <p:cTn id="21" dur="1000"/>
                                        <p:tgtEl>
                                          <p:spTgt spid="38927"/>
                                        </p:tgtEl>
                                      </p:cBhvr>
                                    </p:animEffect>
                                    <p:anim calcmode="lin" valueType="num">
                                      <p:cBhvr>
                                        <p:cTn id="22" dur="1000" fill="hold"/>
                                        <p:tgtEl>
                                          <p:spTgt spid="38927"/>
                                        </p:tgtEl>
                                        <p:attrNameLst>
                                          <p:attrName>ppt_x</p:attrName>
                                        </p:attrNameLst>
                                      </p:cBhvr>
                                      <p:tavLst>
                                        <p:tav tm="0">
                                          <p:val>
                                            <p:strVal val="#ppt_x-.1"/>
                                          </p:val>
                                        </p:tav>
                                        <p:tav tm="100000">
                                          <p:val>
                                            <p:strVal val="#ppt_x"/>
                                          </p:val>
                                        </p:tav>
                                      </p:tavLst>
                                    </p:anim>
                                    <p:anim calcmode="lin" valueType="num">
                                      <p:cBhvr>
                                        <p:cTn id="23" dur="1000" fill="hold"/>
                                        <p:tgtEl>
                                          <p:spTgt spid="389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P spid="38923" grpId="0"/>
      <p:bldP spid="389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8" name="Picture 20" descr="0502La06L"/>
          <p:cNvPicPr>
            <a:picLocks noChangeAspect="1" noChangeArrowheads="1"/>
          </p:cNvPicPr>
          <p:nvPr/>
        </p:nvPicPr>
        <p:blipFill>
          <a:blip r:embed="rId2"/>
          <a:srcRect/>
          <a:stretch>
            <a:fillRect/>
          </a:stretch>
        </p:blipFill>
        <p:spPr bwMode="auto">
          <a:xfrm>
            <a:off x="1143000" y="1981200"/>
            <a:ext cx="3124200" cy="1917700"/>
          </a:xfrm>
          <a:prstGeom prst="rect">
            <a:avLst/>
          </a:prstGeom>
          <a:noFill/>
          <a:ln w="9525">
            <a:noFill/>
            <a:miter lim="800000"/>
            <a:headEnd/>
            <a:tailEnd/>
          </a:ln>
        </p:spPr>
      </p:pic>
      <p:sp>
        <p:nvSpPr>
          <p:cNvPr id="43029" name="Rectangle 21"/>
          <p:cNvSpPr>
            <a:spLocks noChangeArrowheads="1"/>
          </p:cNvSpPr>
          <p:nvPr/>
        </p:nvSpPr>
        <p:spPr bwMode="auto">
          <a:xfrm>
            <a:off x="1905000" y="3873500"/>
            <a:ext cx="1576388" cy="307975"/>
          </a:xfrm>
          <a:prstGeom prst="rect">
            <a:avLst/>
          </a:prstGeom>
          <a:noFill/>
          <a:ln w="9525">
            <a:noFill/>
            <a:miter lim="800000"/>
            <a:headEnd/>
            <a:tailEnd/>
          </a:ln>
        </p:spPr>
        <p:txBody>
          <a:bodyPr wrap="none">
            <a:spAutoFit/>
          </a:bodyPr>
          <a:lstStyle/>
          <a:p>
            <a:pPr eaLnBrk="0" hangingPunct="0"/>
            <a:r>
              <a:rPr lang="en-US" sz="1400" b="1">
                <a:solidFill>
                  <a:srgbClr val="FF0000"/>
                </a:solidFill>
                <a:latin typeface="Arial" charset="0"/>
              </a:rPr>
              <a:t>Công ty dệt may</a:t>
            </a:r>
          </a:p>
        </p:txBody>
      </p:sp>
      <p:sp>
        <p:nvSpPr>
          <p:cNvPr id="43033" name="Text Box 25"/>
          <p:cNvSpPr txBox="1">
            <a:spLocks noChangeArrowheads="1"/>
          </p:cNvSpPr>
          <p:nvPr/>
        </p:nvSpPr>
        <p:spPr bwMode="auto">
          <a:xfrm>
            <a:off x="5502275" y="3835400"/>
            <a:ext cx="2651125" cy="307975"/>
          </a:xfrm>
          <a:prstGeom prst="rect">
            <a:avLst/>
          </a:prstGeom>
          <a:noFill/>
          <a:ln w="9525">
            <a:noFill/>
            <a:miter lim="800000"/>
            <a:headEnd/>
            <a:tailEnd/>
          </a:ln>
        </p:spPr>
        <p:txBody>
          <a:bodyPr>
            <a:spAutoFit/>
          </a:bodyPr>
          <a:lstStyle/>
          <a:p>
            <a:pPr algn="ctr" eaLnBrk="0" hangingPunct="0">
              <a:spcBef>
                <a:spcPct val="50000"/>
              </a:spcBef>
            </a:pPr>
            <a:r>
              <a:rPr lang="en-US" sz="1400" b="1">
                <a:solidFill>
                  <a:srgbClr val="FF0000"/>
                </a:solidFill>
                <a:latin typeface="Arial" charset="0"/>
              </a:rPr>
              <a:t>Siêu thị</a:t>
            </a:r>
          </a:p>
        </p:txBody>
      </p:sp>
      <p:sp>
        <p:nvSpPr>
          <p:cNvPr id="18439" name="Text Box 30"/>
          <p:cNvSpPr txBox="1">
            <a:spLocks noChangeArrowheads="1"/>
          </p:cNvSpPr>
          <p:nvPr/>
        </p:nvSpPr>
        <p:spPr bwMode="auto">
          <a:xfrm>
            <a:off x="1219200" y="1358900"/>
            <a:ext cx="6172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Trung tâm kinh tế, văn hoá, khoa học lớn.   </a:t>
            </a:r>
          </a:p>
        </p:txBody>
      </p:sp>
      <p:pic>
        <p:nvPicPr>
          <p:cNvPr id="18440" name="Picture 33"/>
          <p:cNvPicPr>
            <a:picLocks noChangeAspect="1" noChangeArrowheads="1"/>
          </p:cNvPicPr>
          <p:nvPr/>
        </p:nvPicPr>
        <p:blipFill>
          <a:blip r:embed="rId3"/>
          <a:srcRect/>
          <a:stretch>
            <a:fillRect/>
          </a:stretch>
        </p:blipFill>
        <p:spPr bwMode="auto">
          <a:xfrm>
            <a:off x="5257800" y="1981200"/>
            <a:ext cx="3048000" cy="1879600"/>
          </a:xfrm>
          <a:prstGeom prst="rect">
            <a:avLst/>
          </a:prstGeom>
          <a:noFill/>
          <a:ln w="9525">
            <a:noFill/>
            <a:miter lim="800000"/>
            <a:headEnd/>
            <a:tailEnd/>
          </a:ln>
        </p:spPr>
      </p:pic>
      <p:pic>
        <p:nvPicPr>
          <p:cNvPr id="18441" name="Picture 34"/>
          <p:cNvPicPr>
            <a:picLocks noChangeAspect="1" noChangeArrowheads="1"/>
          </p:cNvPicPr>
          <p:nvPr/>
        </p:nvPicPr>
        <p:blipFill>
          <a:blip r:embed="rId4"/>
          <a:srcRect/>
          <a:stretch>
            <a:fillRect/>
          </a:stretch>
        </p:blipFill>
        <p:spPr bwMode="auto">
          <a:xfrm>
            <a:off x="1066800" y="4267200"/>
            <a:ext cx="3190875" cy="2122488"/>
          </a:xfrm>
          <a:prstGeom prst="rect">
            <a:avLst/>
          </a:prstGeom>
          <a:noFill/>
          <a:ln w="9525">
            <a:noFill/>
            <a:miter lim="800000"/>
            <a:headEnd/>
            <a:tailEnd/>
          </a:ln>
        </p:spPr>
      </p:pic>
      <p:sp>
        <p:nvSpPr>
          <p:cNvPr id="43043" name="Rectangle 35"/>
          <p:cNvSpPr>
            <a:spLocks noChangeArrowheads="1"/>
          </p:cNvSpPr>
          <p:nvPr/>
        </p:nvSpPr>
        <p:spPr bwMode="auto">
          <a:xfrm>
            <a:off x="1066800" y="6369050"/>
            <a:ext cx="3341688" cy="307975"/>
          </a:xfrm>
          <a:prstGeom prst="rect">
            <a:avLst/>
          </a:prstGeom>
          <a:noFill/>
          <a:ln w="9525">
            <a:noFill/>
            <a:miter lim="800000"/>
            <a:headEnd/>
            <a:tailEnd/>
          </a:ln>
        </p:spPr>
        <p:txBody>
          <a:bodyPr>
            <a:spAutoFit/>
          </a:bodyPr>
          <a:lstStyle/>
          <a:p>
            <a:pPr eaLnBrk="0" hangingPunct="0"/>
            <a:r>
              <a:rPr lang="en-US" sz="1400" b="1">
                <a:solidFill>
                  <a:srgbClr val="FF0000"/>
                </a:solidFill>
                <a:latin typeface="Arial" charset="0"/>
              </a:rPr>
              <a:t>Sân bay Tân Sơn Nhất - TP. HCM</a:t>
            </a:r>
          </a:p>
        </p:txBody>
      </p:sp>
      <p:pic>
        <p:nvPicPr>
          <p:cNvPr id="18443" name="Picture 36"/>
          <p:cNvPicPr>
            <a:picLocks noChangeAspect="1" noChangeArrowheads="1"/>
          </p:cNvPicPr>
          <p:nvPr/>
        </p:nvPicPr>
        <p:blipFill>
          <a:blip r:embed="rId5"/>
          <a:srcRect/>
          <a:stretch>
            <a:fillRect/>
          </a:stretch>
        </p:blipFill>
        <p:spPr bwMode="auto">
          <a:xfrm>
            <a:off x="5257800" y="4267200"/>
            <a:ext cx="3048000" cy="2130425"/>
          </a:xfrm>
          <a:prstGeom prst="rect">
            <a:avLst/>
          </a:prstGeom>
          <a:noFill/>
          <a:ln w="9525">
            <a:noFill/>
            <a:miter lim="800000"/>
            <a:headEnd/>
            <a:tailEnd/>
          </a:ln>
        </p:spPr>
      </p:pic>
      <p:sp>
        <p:nvSpPr>
          <p:cNvPr id="43045" name="Rectangle 37"/>
          <p:cNvSpPr>
            <a:spLocks noChangeArrowheads="1"/>
          </p:cNvSpPr>
          <p:nvPr/>
        </p:nvSpPr>
        <p:spPr bwMode="auto">
          <a:xfrm>
            <a:off x="5459413" y="6362700"/>
            <a:ext cx="3341687" cy="307975"/>
          </a:xfrm>
          <a:prstGeom prst="rect">
            <a:avLst/>
          </a:prstGeom>
          <a:noFill/>
          <a:ln w="9525">
            <a:noFill/>
            <a:miter lim="800000"/>
            <a:headEnd/>
            <a:tailEnd/>
          </a:ln>
        </p:spPr>
        <p:txBody>
          <a:bodyPr>
            <a:spAutoFit/>
          </a:bodyPr>
          <a:lstStyle/>
          <a:p>
            <a:pPr eaLnBrk="0" hangingPunct="0"/>
            <a:r>
              <a:rPr lang="en-US" sz="1400" b="1">
                <a:solidFill>
                  <a:srgbClr val="FF0000"/>
                </a:solidFill>
                <a:latin typeface="Arial" charset="0"/>
              </a:rPr>
              <a:t>Cảng Tân Thuận - TP. HCM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43028"/>
                                        </p:tgtEl>
                                        <p:attrNameLst>
                                          <p:attrName>style.visibility</p:attrName>
                                        </p:attrNameLst>
                                      </p:cBhvr>
                                      <p:to>
                                        <p:strVal val="visible"/>
                                      </p:to>
                                    </p:set>
                                    <p:animEffect transition="in" filter="diamond(in)">
                                      <p:cBhvr>
                                        <p:cTn id="7" dur="2000"/>
                                        <p:tgtEl>
                                          <p:spTgt spid="4302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3029"/>
                                        </p:tgtEl>
                                        <p:attrNameLst>
                                          <p:attrName>style.visibility</p:attrName>
                                        </p:attrNameLst>
                                      </p:cBhvr>
                                      <p:to>
                                        <p:strVal val="visible"/>
                                      </p:to>
                                    </p:set>
                                    <p:animEffect transition="in" filter="diamond(in)">
                                      <p:cBhvr>
                                        <p:cTn id="10" dur="2000"/>
                                        <p:tgtEl>
                                          <p:spTgt spid="4302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3033"/>
                                        </p:tgtEl>
                                        <p:attrNameLst>
                                          <p:attrName>style.visibility</p:attrName>
                                        </p:attrNameLst>
                                      </p:cBhvr>
                                      <p:to>
                                        <p:strVal val="visible"/>
                                      </p:to>
                                    </p:set>
                                    <p:animEffect transition="in" filter="diamond(in)">
                                      <p:cBhvr>
                                        <p:cTn id="13" dur="2000"/>
                                        <p:tgtEl>
                                          <p:spTgt spid="4303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3043"/>
                                        </p:tgtEl>
                                        <p:attrNameLst>
                                          <p:attrName>style.visibility</p:attrName>
                                        </p:attrNameLst>
                                      </p:cBhvr>
                                      <p:to>
                                        <p:strVal val="visible"/>
                                      </p:to>
                                    </p:set>
                                    <p:animEffect transition="in" filter="diamond(in)">
                                      <p:cBhvr>
                                        <p:cTn id="16" dur="2000"/>
                                        <p:tgtEl>
                                          <p:spTgt spid="4304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3045"/>
                                        </p:tgtEl>
                                        <p:attrNameLst>
                                          <p:attrName>style.visibility</p:attrName>
                                        </p:attrNameLst>
                                      </p:cBhvr>
                                      <p:to>
                                        <p:strVal val="visible"/>
                                      </p:to>
                                    </p:set>
                                    <p:animEffect transition="in" filter="diamond(in)">
                                      <p:cBhvr>
                                        <p:cTn id="19" dur="2000"/>
                                        <p:tgtEl>
                                          <p:spTgt spid="43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p:bldP spid="43033" grpId="0"/>
      <p:bldP spid="43043" grpId="0"/>
      <p:bldP spid="430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AutoShape 4">
            <a:hlinkClick r:id="" action="ppaction://noaction" highlightClick="1"/>
          </p:cNvPr>
          <p:cNvSpPr>
            <a:spLocks noChangeArrowheads="1"/>
          </p:cNvSpPr>
          <p:nvPr/>
        </p:nvSpPr>
        <p:spPr bwMode="auto">
          <a:xfrm>
            <a:off x="457200" y="2743200"/>
            <a:ext cx="3352800" cy="533400"/>
          </a:xfrm>
          <a:prstGeom prst="actionButtonBlank">
            <a:avLst/>
          </a:prstGeom>
          <a:solidFill>
            <a:schemeClr val="accent2"/>
          </a:solidFill>
          <a:ln w="12700">
            <a:solidFill>
              <a:srgbClr val="00CC00"/>
            </a:solidFill>
            <a:miter lim="800000"/>
            <a:headEnd/>
            <a:tailEnd/>
          </a:ln>
        </p:spPr>
        <p:txBody>
          <a:bodyPr wrap="none" anchor="ctr"/>
          <a:lstStyle/>
          <a:p>
            <a:pPr algn="ctr" eaLnBrk="0" hangingPunct="0">
              <a:spcBef>
                <a:spcPct val="50000"/>
              </a:spcBef>
            </a:pPr>
            <a:r>
              <a:rPr lang="en-US" sz="1400" b="1">
                <a:solidFill>
                  <a:srgbClr val="0000FF"/>
                </a:solidFill>
                <a:latin typeface="Arial" charset="0"/>
              </a:rPr>
              <a:t>TRUNG TÂM KINH TẾ</a:t>
            </a:r>
          </a:p>
        </p:txBody>
      </p:sp>
      <p:sp>
        <p:nvSpPr>
          <p:cNvPr id="9221" name="AutoShape 5">
            <a:hlinkClick r:id="" action="ppaction://noaction" highlightClick="1"/>
          </p:cNvPr>
          <p:cNvSpPr>
            <a:spLocks noChangeArrowheads="1"/>
          </p:cNvSpPr>
          <p:nvPr/>
        </p:nvSpPr>
        <p:spPr bwMode="auto">
          <a:xfrm>
            <a:off x="4953000" y="2743200"/>
            <a:ext cx="3657600" cy="533400"/>
          </a:xfrm>
          <a:prstGeom prst="actionButtonBlank">
            <a:avLst/>
          </a:prstGeom>
          <a:solidFill>
            <a:schemeClr val="accent2"/>
          </a:solidFill>
          <a:ln w="9525">
            <a:solidFill>
              <a:srgbClr val="00CC00"/>
            </a:solidFill>
            <a:miter lim="800000"/>
            <a:headEnd/>
            <a:tailEnd/>
          </a:ln>
        </p:spPr>
        <p:txBody>
          <a:bodyPr wrap="none" anchor="ctr"/>
          <a:lstStyle/>
          <a:p>
            <a:pPr algn="ctr" eaLnBrk="0" hangingPunct="0">
              <a:spcBef>
                <a:spcPct val="50000"/>
              </a:spcBef>
            </a:pPr>
            <a:r>
              <a:rPr lang="en-US" sz="1400" b="1">
                <a:solidFill>
                  <a:srgbClr val="0000FF"/>
                </a:solidFill>
                <a:latin typeface="Arial" charset="0"/>
              </a:rPr>
              <a:t>TRUNG TÂM VĂN HOÁ, KHOA HỌC</a:t>
            </a:r>
          </a:p>
        </p:txBody>
      </p:sp>
      <p:sp>
        <p:nvSpPr>
          <p:cNvPr id="9222" name="AutoShape 6">
            <a:hlinkClick r:id="" action="ppaction://noaction" highlightClick="1"/>
          </p:cNvPr>
          <p:cNvSpPr>
            <a:spLocks noChangeArrowheads="1"/>
          </p:cNvSpPr>
          <p:nvPr/>
        </p:nvSpPr>
        <p:spPr bwMode="auto">
          <a:xfrm>
            <a:off x="228600" y="4040188"/>
            <a:ext cx="914400" cy="2436812"/>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000000"/>
                </a:solidFill>
                <a:latin typeface="Arial" charset="0"/>
              </a:rPr>
              <a:t>Có </a:t>
            </a:r>
          </a:p>
          <a:p>
            <a:pPr algn="ctr" eaLnBrk="0" hangingPunct="0"/>
            <a:r>
              <a:rPr lang="en-US" sz="1600">
                <a:solidFill>
                  <a:srgbClr val="000000"/>
                </a:solidFill>
                <a:latin typeface="Arial" charset="0"/>
              </a:rPr>
              <a:t>nhiều</a:t>
            </a:r>
          </a:p>
          <a:p>
            <a:pPr algn="ctr" eaLnBrk="0" hangingPunct="0"/>
            <a:r>
              <a:rPr lang="en-US" sz="1600">
                <a:solidFill>
                  <a:srgbClr val="000000"/>
                </a:solidFill>
                <a:latin typeface="Arial" charset="0"/>
              </a:rPr>
              <a:t>ngành</a:t>
            </a:r>
          </a:p>
          <a:p>
            <a:pPr algn="ctr" eaLnBrk="0" hangingPunct="0"/>
            <a:r>
              <a:rPr lang="en-US" sz="1600">
                <a:solidFill>
                  <a:srgbClr val="000000"/>
                </a:solidFill>
                <a:latin typeface="Arial" charset="0"/>
              </a:rPr>
              <a:t>công</a:t>
            </a:r>
          </a:p>
          <a:p>
            <a:pPr algn="ctr" eaLnBrk="0" hangingPunct="0"/>
            <a:r>
              <a:rPr lang="en-US" sz="1600">
                <a:solidFill>
                  <a:srgbClr val="000000"/>
                </a:solidFill>
                <a:latin typeface="Arial" charset="0"/>
              </a:rPr>
              <a:t>nghiệp</a:t>
            </a:r>
            <a:r>
              <a:rPr lang="en-US" sz="1600">
                <a:solidFill>
                  <a:srgbClr val="CC0066"/>
                </a:solidFill>
                <a:latin typeface="Arial" charset="0"/>
              </a:rPr>
              <a:t> </a:t>
            </a:r>
          </a:p>
        </p:txBody>
      </p:sp>
      <p:sp>
        <p:nvSpPr>
          <p:cNvPr id="9223" name="AutoShape 7">
            <a:hlinkClick r:id="" action="ppaction://noaction" highlightClick="1"/>
          </p:cNvPr>
          <p:cNvSpPr>
            <a:spLocks noChangeArrowheads="1"/>
          </p:cNvSpPr>
          <p:nvPr/>
        </p:nvSpPr>
        <p:spPr bwMode="auto">
          <a:xfrm>
            <a:off x="1600200" y="4040188"/>
            <a:ext cx="914400" cy="2513012"/>
          </a:xfrm>
          <a:prstGeom prst="actionButtonBlank">
            <a:avLst/>
          </a:prstGeom>
          <a:solidFill>
            <a:srgbClr val="66FFFF"/>
          </a:solidFill>
          <a:ln w="9525">
            <a:solidFill>
              <a:srgbClr val="FF0000"/>
            </a:solidFill>
            <a:miter lim="800000"/>
            <a:headEnd/>
            <a:tailEnd/>
          </a:ln>
        </p:spPr>
        <p:txBody>
          <a:bodyPr wrap="none" anchor="ctr"/>
          <a:lstStyle/>
          <a:p>
            <a:pPr algn="ctr" eaLnBrk="0" hangingPunct="0"/>
            <a:r>
              <a:rPr lang="en-US" sz="1600">
                <a:solidFill>
                  <a:srgbClr val="000000"/>
                </a:solidFill>
                <a:latin typeface="Arial" charset="0"/>
              </a:rPr>
              <a:t>Có</a:t>
            </a:r>
          </a:p>
          <a:p>
            <a:pPr algn="ctr" eaLnBrk="0" hangingPunct="0"/>
            <a:r>
              <a:rPr lang="en-US" sz="1600">
                <a:solidFill>
                  <a:srgbClr val="000000"/>
                </a:solidFill>
                <a:latin typeface="Arial" charset="0"/>
              </a:rPr>
              <a:t> nhiều ,</a:t>
            </a:r>
          </a:p>
          <a:p>
            <a:pPr algn="ctr" eaLnBrk="0" hangingPunct="0"/>
            <a:r>
              <a:rPr lang="en-US" sz="1600">
                <a:solidFill>
                  <a:srgbClr val="000000"/>
                </a:solidFill>
                <a:latin typeface="Arial" charset="0"/>
              </a:rPr>
              <a:t>siêu thị</a:t>
            </a:r>
          </a:p>
          <a:p>
            <a:pPr algn="ctr" eaLnBrk="0" hangingPunct="0"/>
            <a:r>
              <a:rPr lang="en-US" sz="1600">
                <a:solidFill>
                  <a:srgbClr val="000000"/>
                </a:solidFill>
                <a:latin typeface="Arial" charset="0"/>
              </a:rPr>
              <a:t>lớn</a:t>
            </a:r>
          </a:p>
        </p:txBody>
      </p:sp>
      <p:sp>
        <p:nvSpPr>
          <p:cNvPr id="9224" name="AutoShape 8">
            <a:hlinkClick r:id="" action="ppaction://noaction" highlightClick="1"/>
          </p:cNvPr>
          <p:cNvSpPr>
            <a:spLocks noChangeArrowheads="1"/>
          </p:cNvSpPr>
          <p:nvPr/>
        </p:nvSpPr>
        <p:spPr bwMode="auto">
          <a:xfrm>
            <a:off x="2971800" y="4038600"/>
            <a:ext cx="990600" cy="2514600"/>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000000"/>
                </a:solidFill>
                <a:latin typeface="Arial" charset="0"/>
              </a:rPr>
              <a:t>Có sân </a:t>
            </a:r>
          </a:p>
          <a:p>
            <a:pPr algn="ctr" eaLnBrk="0" hangingPunct="0"/>
            <a:r>
              <a:rPr lang="en-US" sz="1600">
                <a:solidFill>
                  <a:srgbClr val="000000"/>
                </a:solidFill>
                <a:latin typeface="Arial" charset="0"/>
              </a:rPr>
              <a:t>bay</a:t>
            </a:r>
          </a:p>
          <a:p>
            <a:pPr algn="ctr" eaLnBrk="0" hangingPunct="0"/>
            <a:r>
              <a:rPr lang="en-US" sz="1600">
                <a:solidFill>
                  <a:srgbClr val="000000"/>
                </a:solidFill>
                <a:latin typeface="Arial" charset="0"/>
              </a:rPr>
              <a:t>Quốc tế </a:t>
            </a:r>
          </a:p>
          <a:p>
            <a:pPr algn="ctr" eaLnBrk="0" hangingPunct="0"/>
            <a:r>
              <a:rPr lang="en-US" sz="1600">
                <a:solidFill>
                  <a:srgbClr val="000000"/>
                </a:solidFill>
                <a:latin typeface="Arial" charset="0"/>
              </a:rPr>
              <a:t>và</a:t>
            </a:r>
          </a:p>
          <a:p>
            <a:pPr algn="ctr" eaLnBrk="0" hangingPunct="0"/>
            <a:r>
              <a:rPr lang="en-US" sz="1600">
                <a:solidFill>
                  <a:srgbClr val="000000"/>
                </a:solidFill>
                <a:latin typeface="Arial" charset="0"/>
              </a:rPr>
              <a:t>cảng </a:t>
            </a:r>
          </a:p>
          <a:p>
            <a:pPr algn="ctr" eaLnBrk="0" hangingPunct="0"/>
            <a:r>
              <a:rPr lang="en-US" sz="1600">
                <a:solidFill>
                  <a:srgbClr val="000000"/>
                </a:solidFill>
                <a:latin typeface="Arial" charset="0"/>
              </a:rPr>
              <a:t>biển </a:t>
            </a:r>
          </a:p>
          <a:p>
            <a:pPr algn="ctr" eaLnBrk="0" hangingPunct="0"/>
            <a:r>
              <a:rPr lang="en-US" sz="1600">
                <a:solidFill>
                  <a:srgbClr val="000000"/>
                </a:solidFill>
                <a:latin typeface="Arial" charset="0"/>
              </a:rPr>
              <a:t>lớn nhất</a:t>
            </a:r>
          </a:p>
        </p:txBody>
      </p:sp>
      <p:sp>
        <p:nvSpPr>
          <p:cNvPr id="9228" name="Line 12"/>
          <p:cNvSpPr>
            <a:spLocks noChangeShapeType="1"/>
          </p:cNvSpPr>
          <p:nvPr/>
        </p:nvSpPr>
        <p:spPr bwMode="auto">
          <a:xfrm flipH="1">
            <a:off x="2133600" y="2362200"/>
            <a:ext cx="685800" cy="304800"/>
          </a:xfrm>
          <a:prstGeom prst="line">
            <a:avLst/>
          </a:prstGeom>
          <a:noFill/>
          <a:ln w="38100">
            <a:solidFill>
              <a:srgbClr val="0000FF"/>
            </a:solidFill>
            <a:round/>
            <a:headEnd/>
            <a:tailEnd type="triangle" w="med" len="med"/>
          </a:ln>
        </p:spPr>
        <p:txBody>
          <a:bodyPr/>
          <a:lstStyle/>
          <a:p>
            <a:endParaRPr lang="en-US"/>
          </a:p>
        </p:txBody>
      </p:sp>
      <p:sp>
        <p:nvSpPr>
          <p:cNvPr id="9229" name="Line 13"/>
          <p:cNvSpPr>
            <a:spLocks noChangeShapeType="1"/>
          </p:cNvSpPr>
          <p:nvPr/>
        </p:nvSpPr>
        <p:spPr bwMode="auto">
          <a:xfrm>
            <a:off x="6324600" y="2362200"/>
            <a:ext cx="609600" cy="304800"/>
          </a:xfrm>
          <a:prstGeom prst="line">
            <a:avLst/>
          </a:prstGeom>
          <a:noFill/>
          <a:ln w="38100">
            <a:solidFill>
              <a:srgbClr val="0000FF"/>
            </a:solidFill>
            <a:round/>
            <a:headEnd/>
            <a:tailEnd type="triangle" w="med" len="med"/>
          </a:ln>
        </p:spPr>
        <p:txBody>
          <a:bodyPr/>
          <a:lstStyle/>
          <a:p>
            <a:endParaRPr lang="en-US"/>
          </a:p>
        </p:txBody>
      </p:sp>
      <p:sp>
        <p:nvSpPr>
          <p:cNvPr id="9230" name="Line 14"/>
          <p:cNvSpPr>
            <a:spLocks noChangeShapeType="1"/>
          </p:cNvSpPr>
          <p:nvPr/>
        </p:nvSpPr>
        <p:spPr bwMode="auto">
          <a:xfrm flipH="1">
            <a:off x="685800" y="3352800"/>
            <a:ext cx="381000" cy="609600"/>
          </a:xfrm>
          <a:prstGeom prst="line">
            <a:avLst/>
          </a:prstGeom>
          <a:noFill/>
          <a:ln w="38100">
            <a:solidFill>
              <a:srgbClr val="0000FF"/>
            </a:solidFill>
            <a:round/>
            <a:headEnd/>
            <a:tailEnd type="triangle" w="med" len="med"/>
          </a:ln>
        </p:spPr>
        <p:txBody>
          <a:bodyPr/>
          <a:lstStyle/>
          <a:p>
            <a:endParaRPr lang="en-US"/>
          </a:p>
        </p:txBody>
      </p:sp>
      <p:sp>
        <p:nvSpPr>
          <p:cNvPr id="9231" name="Line 15"/>
          <p:cNvSpPr>
            <a:spLocks noChangeShapeType="1"/>
          </p:cNvSpPr>
          <p:nvPr/>
        </p:nvSpPr>
        <p:spPr bwMode="auto">
          <a:xfrm flipH="1">
            <a:off x="2032000" y="3340100"/>
            <a:ext cx="0" cy="609600"/>
          </a:xfrm>
          <a:prstGeom prst="line">
            <a:avLst/>
          </a:prstGeom>
          <a:noFill/>
          <a:ln w="38100">
            <a:solidFill>
              <a:srgbClr val="0000FF"/>
            </a:solidFill>
            <a:round/>
            <a:headEnd/>
            <a:tailEnd type="triangle" w="med" len="med"/>
          </a:ln>
        </p:spPr>
        <p:txBody>
          <a:bodyPr/>
          <a:lstStyle/>
          <a:p>
            <a:endParaRPr lang="en-US"/>
          </a:p>
        </p:txBody>
      </p:sp>
      <p:sp>
        <p:nvSpPr>
          <p:cNvPr id="9232" name="Line 16"/>
          <p:cNvSpPr>
            <a:spLocks noChangeShapeType="1"/>
          </p:cNvSpPr>
          <p:nvPr/>
        </p:nvSpPr>
        <p:spPr bwMode="auto">
          <a:xfrm>
            <a:off x="3149600" y="3352800"/>
            <a:ext cx="304800" cy="609600"/>
          </a:xfrm>
          <a:prstGeom prst="line">
            <a:avLst/>
          </a:prstGeom>
          <a:noFill/>
          <a:ln w="38100">
            <a:solidFill>
              <a:srgbClr val="0000FF"/>
            </a:solidFill>
            <a:round/>
            <a:headEnd/>
            <a:tailEnd type="triangle" w="med" len="med"/>
          </a:ln>
        </p:spPr>
        <p:txBody>
          <a:bodyPr/>
          <a:lstStyle/>
          <a:p>
            <a:endParaRPr lang="en-US"/>
          </a:p>
        </p:txBody>
      </p:sp>
      <p:sp>
        <p:nvSpPr>
          <p:cNvPr id="9236" name="Rectangle 20">
            <a:hlinkClick r:id="rId2" action="ppaction://hlinksldjump"/>
          </p:cNvPr>
          <p:cNvSpPr>
            <a:spLocks noChangeArrowheads="1"/>
          </p:cNvSpPr>
          <p:nvPr/>
        </p:nvSpPr>
        <p:spPr bwMode="auto">
          <a:xfrm>
            <a:off x="1600200" y="4040188"/>
            <a:ext cx="914400" cy="2436812"/>
          </a:xfrm>
          <a:prstGeom prst="rect">
            <a:avLst/>
          </a:prstGeom>
          <a:noFill/>
          <a:ln w="12700">
            <a:solidFill>
              <a:srgbClr val="00CC00"/>
            </a:solidFill>
            <a:miter lim="800000"/>
            <a:headEnd/>
            <a:tailEnd/>
          </a:ln>
        </p:spPr>
        <p:txBody>
          <a:bodyPr wrap="none" anchor="ctr"/>
          <a:lstStyle/>
          <a:p>
            <a:endParaRPr lang="en-US" sz="1600">
              <a:latin typeface="Arial" charset="0"/>
            </a:endParaRPr>
          </a:p>
        </p:txBody>
      </p:sp>
      <p:sp>
        <p:nvSpPr>
          <p:cNvPr id="9237" name="AutoShape 21">
            <a:hlinkClick r:id="" action="ppaction://noaction" highlightClick="1"/>
          </p:cNvPr>
          <p:cNvSpPr>
            <a:spLocks noChangeArrowheads="1"/>
          </p:cNvSpPr>
          <p:nvPr/>
        </p:nvSpPr>
        <p:spPr bwMode="auto">
          <a:xfrm>
            <a:off x="2819400" y="1905000"/>
            <a:ext cx="3505200" cy="457200"/>
          </a:xfrm>
          <a:prstGeom prst="actionButtonBlank">
            <a:avLst/>
          </a:prstGeom>
          <a:solidFill>
            <a:schemeClr val="accent2"/>
          </a:solidFill>
          <a:ln w="19050">
            <a:solidFill>
              <a:srgbClr val="00CC00"/>
            </a:solidFill>
            <a:miter lim="800000"/>
            <a:headEnd/>
            <a:tailEnd/>
          </a:ln>
        </p:spPr>
        <p:txBody>
          <a:bodyPr wrap="none" anchor="ctr"/>
          <a:lstStyle/>
          <a:p>
            <a:pPr algn="ctr" eaLnBrk="0" hangingPunct="0">
              <a:spcBef>
                <a:spcPct val="50000"/>
              </a:spcBef>
            </a:pPr>
            <a:r>
              <a:rPr lang="en-US" sz="1600" b="1" i="1">
                <a:solidFill>
                  <a:schemeClr val="hlink"/>
                </a:solidFill>
                <a:latin typeface="Arial" charset="0"/>
              </a:rPr>
              <a:t>THÀNH PHỐ HỒ CHÍ MINH</a:t>
            </a:r>
            <a:endParaRPr lang="en-US" sz="1600">
              <a:solidFill>
                <a:schemeClr val="hlink"/>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37"/>
                                        </p:tgtEl>
                                        <p:attrNameLst>
                                          <p:attrName>style.visibility</p:attrName>
                                        </p:attrNameLst>
                                      </p:cBhvr>
                                      <p:to>
                                        <p:strVal val="visible"/>
                                      </p:to>
                                    </p:set>
                                    <p:animEffect transition="in" filter="blinds(horizontal)">
                                      <p:cBhvr>
                                        <p:cTn id="7" dur="500"/>
                                        <p:tgtEl>
                                          <p:spTgt spid="92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8"/>
                                        </p:tgtEl>
                                        <p:attrNameLst>
                                          <p:attrName>style.visibility</p:attrName>
                                        </p:attrNameLst>
                                      </p:cBhvr>
                                      <p:to>
                                        <p:strVal val="visible"/>
                                      </p:to>
                                    </p:set>
                                    <p:animEffect transition="in" filter="checkerboard(across)">
                                      <p:cBhvr>
                                        <p:cTn id="12" dur="500"/>
                                        <p:tgtEl>
                                          <p:spTgt spid="922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checkerboard(across)">
                                      <p:cBhvr>
                                        <p:cTn id="15" dur="500"/>
                                        <p:tgtEl>
                                          <p:spTgt spid="92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229"/>
                                        </p:tgtEl>
                                        <p:attrNameLst>
                                          <p:attrName>style.visibility</p:attrName>
                                        </p:attrNameLst>
                                      </p:cBhvr>
                                      <p:to>
                                        <p:strVal val="visible"/>
                                      </p:to>
                                    </p:set>
                                    <p:animEffect transition="in" filter="checkerboard(across)">
                                      <p:cBhvr>
                                        <p:cTn id="20" dur="500"/>
                                        <p:tgtEl>
                                          <p:spTgt spid="922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9221"/>
                                        </p:tgtEl>
                                        <p:attrNameLst>
                                          <p:attrName>style.visibility</p:attrName>
                                        </p:attrNameLst>
                                      </p:cBhvr>
                                      <p:to>
                                        <p:strVal val="visible"/>
                                      </p:to>
                                    </p:set>
                                    <p:animEffect transition="in" filter="checkerboard(across)">
                                      <p:cBhvr>
                                        <p:cTn id="23" dur="500"/>
                                        <p:tgtEl>
                                          <p:spTgt spid="92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9230"/>
                                        </p:tgtEl>
                                        <p:attrNameLst>
                                          <p:attrName>style.visibility</p:attrName>
                                        </p:attrNameLst>
                                      </p:cBhvr>
                                      <p:to>
                                        <p:strVal val="visible"/>
                                      </p:to>
                                    </p:set>
                                    <p:animEffect transition="in" filter="diamond(in)">
                                      <p:cBhvr>
                                        <p:cTn id="28" dur="2000"/>
                                        <p:tgtEl>
                                          <p:spTgt spid="9230"/>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9222"/>
                                        </p:tgtEl>
                                        <p:attrNameLst>
                                          <p:attrName>style.visibility</p:attrName>
                                        </p:attrNameLst>
                                      </p:cBhvr>
                                      <p:to>
                                        <p:strVal val="visible"/>
                                      </p:to>
                                    </p:set>
                                    <p:animEffect transition="in" filter="diamond(in)">
                                      <p:cBhvr>
                                        <p:cTn id="31" dur="2000"/>
                                        <p:tgtEl>
                                          <p:spTgt spid="92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9231"/>
                                        </p:tgtEl>
                                        <p:attrNameLst>
                                          <p:attrName>style.visibility</p:attrName>
                                        </p:attrNameLst>
                                      </p:cBhvr>
                                      <p:to>
                                        <p:strVal val="visible"/>
                                      </p:to>
                                    </p:set>
                                    <p:animEffect transition="in" filter="diamond(in)">
                                      <p:cBhvr>
                                        <p:cTn id="36" dur="2000"/>
                                        <p:tgtEl>
                                          <p:spTgt spid="9231"/>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9236"/>
                                        </p:tgtEl>
                                        <p:attrNameLst>
                                          <p:attrName>style.visibility</p:attrName>
                                        </p:attrNameLst>
                                      </p:cBhvr>
                                      <p:to>
                                        <p:strVal val="visible"/>
                                      </p:to>
                                    </p:set>
                                    <p:animEffect transition="in" filter="diamond(in)">
                                      <p:cBhvr>
                                        <p:cTn id="39" dur="2000"/>
                                        <p:tgtEl>
                                          <p:spTgt spid="9236"/>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9223"/>
                                        </p:tgtEl>
                                        <p:attrNameLst>
                                          <p:attrName>style.visibility</p:attrName>
                                        </p:attrNameLst>
                                      </p:cBhvr>
                                      <p:to>
                                        <p:strVal val="visible"/>
                                      </p:to>
                                    </p:set>
                                    <p:animEffect transition="in" filter="diamond(in)">
                                      <p:cBhvr>
                                        <p:cTn id="42" dur="2000"/>
                                        <p:tgtEl>
                                          <p:spTgt spid="92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232"/>
                                        </p:tgtEl>
                                        <p:attrNameLst>
                                          <p:attrName>style.visibility</p:attrName>
                                        </p:attrNameLst>
                                      </p:cBhvr>
                                      <p:to>
                                        <p:strVal val="visible"/>
                                      </p:to>
                                    </p:set>
                                    <p:animEffect transition="in" filter="diamond(in)">
                                      <p:cBhvr>
                                        <p:cTn id="47" dur="2000"/>
                                        <p:tgtEl>
                                          <p:spTgt spid="9232"/>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9224"/>
                                        </p:tgtEl>
                                        <p:attrNameLst>
                                          <p:attrName>style.visibility</p:attrName>
                                        </p:attrNameLst>
                                      </p:cBhvr>
                                      <p:to>
                                        <p:strVal val="visible"/>
                                      </p:to>
                                    </p:set>
                                    <p:animEffect transition="in" filter="diamond(in)">
                                      <p:cBhvr>
                                        <p:cTn id="50"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2" grpId="0" animBg="1"/>
      <p:bldP spid="9223" grpId="0" animBg="1"/>
      <p:bldP spid="9224" grpId="0" animBg="1"/>
      <p:bldP spid="9228" grpId="0" animBg="1"/>
      <p:bldP spid="9229" grpId="0" animBg="1"/>
      <p:bldP spid="9230" grpId="0" animBg="1"/>
      <p:bldP spid="9231" grpId="0" animBg="1"/>
      <p:bldP spid="9232" grpId="0" animBg="1"/>
      <p:bldP spid="9236" grpId="0" animBg="1"/>
      <p:bldP spid="92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3" name="Picture 13" descr="bao tang"/>
          <p:cNvPicPr>
            <a:picLocks noChangeAspect="1" noChangeArrowheads="1"/>
          </p:cNvPicPr>
          <p:nvPr/>
        </p:nvPicPr>
        <p:blipFill>
          <a:blip r:embed="rId2"/>
          <a:srcRect/>
          <a:stretch>
            <a:fillRect/>
          </a:stretch>
        </p:blipFill>
        <p:spPr bwMode="auto">
          <a:xfrm>
            <a:off x="5257800" y="1981200"/>
            <a:ext cx="3200400" cy="2008188"/>
          </a:xfrm>
          <a:prstGeom prst="rect">
            <a:avLst/>
          </a:prstGeom>
          <a:noFill/>
          <a:ln w="9525">
            <a:noFill/>
            <a:miter lim="800000"/>
            <a:headEnd/>
            <a:tailEnd/>
          </a:ln>
        </p:spPr>
      </p:pic>
      <p:sp>
        <p:nvSpPr>
          <p:cNvPr id="10254" name="Rectangle 14"/>
          <p:cNvSpPr>
            <a:spLocks noChangeArrowheads="1"/>
          </p:cNvSpPr>
          <p:nvPr/>
        </p:nvSpPr>
        <p:spPr bwMode="auto">
          <a:xfrm>
            <a:off x="5257800" y="3962400"/>
            <a:ext cx="3200400" cy="317500"/>
          </a:xfrm>
          <a:prstGeom prst="rect">
            <a:avLst/>
          </a:prstGeom>
          <a:noFill/>
          <a:ln w="9525">
            <a:noFill/>
            <a:miter lim="800000"/>
            <a:headEnd/>
            <a:tailEnd/>
          </a:ln>
        </p:spPr>
        <p:txBody>
          <a:bodyPr anchor="ctr"/>
          <a:lstStyle/>
          <a:p>
            <a:pPr algn="ctr"/>
            <a:r>
              <a:rPr lang="en-US" sz="1400" b="1">
                <a:solidFill>
                  <a:srgbClr val="FF0000"/>
                </a:solidFill>
                <a:latin typeface="Arial" charset="0"/>
              </a:rPr>
              <a:t>Bảo tàng lịch sử Việt Nam</a:t>
            </a:r>
          </a:p>
        </p:txBody>
      </p:sp>
      <p:pic>
        <p:nvPicPr>
          <p:cNvPr id="10258" name="Picture 18" descr="bk"/>
          <p:cNvPicPr>
            <a:picLocks noChangeAspect="1" noChangeArrowheads="1"/>
          </p:cNvPicPr>
          <p:nvPr/>
        </p:nvPicPr>
        <p:blipFill>
          <a:blip r:embed="rId3"/>
          <a:srcRect/>
          <a:stretch>
            <a:fillRect/>
          </a:stretch>
        </p:blipFill>
        <p:spPr bwMode="auto">
          <a:xfrm>
            <a:off x="1219200" y="1981200"/>
            <a:ext cx="3124200" cy="1951038"/>
          </a:xfrm>
          <a:prstGeom prst="rect">
            <a:avLst/>
          </a:prstGeom>
          <a:noFill/>
          <a:ln w="9525">
            <a:noFill/>
            <a:miter lim="800000"/>
            <a:headEnd/>
            <a:tailEnd/>
          </a:ln>
        </p:spPr>
      </p:pic>
      <p:sp>
        <p:nvSpPr>
          <p:cNvPr id="10259" name="Rectangle 19"/>
          <p:cNvSpPr>
            <a:spLocks noChangeArrowheads="1"/>
          </p:cNvSpPr>
          <p:nvPr/>
        </p:nvSpPr>
        <p:spPr bwMode="auto">
          <a:xfrm>
            <a:off x="1524000" y="3886200"/>
            <a:ext cx="2540000" cy="307975"/>
          </a:xfrm>
          <a:prstGeom prst="rect">
            <a:avLst/>
          </a:prstGeom>
          <a:noFill/>
          <a:ln w="9525">
            <a:noFill/>
            <a:miter lim="800000"/>
            <a:headEnd/>
            <a:tailEnd/>
          </a:ln>
        </p:spPr>
        <p:txBody>
          <a:bodyPr wrap="none">
            <a:spAutoFit/>
          </a:bodyPr>
          <a:lstStyle/>
          <a:p>
            <a:pPr eaLnBrk="0" hangingPunct="0"/>
            <a:r>
              <a:rPr lang="en-US" sz="1400" b="1">
                <a:solidFill>
                  <a:srgbClr val="FF0000"/>
                </a:solidFill>
                <a:latin typeface="Arial" charset="0"/>
              </a:rPr>
              <a:t>Tr</a:t>
            </a:r>
            <a:r>
              <a:rPr lang="vi-VN" sz="1400" b="1">
                <a:solidFill>
                  <a:srgbClr val="FF0000"/>
                </a:solidFill>
                <a:latin typeface="Arial" charset="0"/>
              </a:rPr>
              <a:t>ư</a:t>
            </a:r>
            <a:r>
              <a:rPr lang="en-US" sz="1400" b="1">
                <a:solidFill>
                  <a:srgbClr val="FF0000"/>
                </a:solidFill>
                <a:latin typeface="Arial" charset="0"/>
              </a:rPr>
              <a:t>ờng  </a:t>
            </a:r>
            <a:r>
              <a:rPr lang="vi-VN" sz="1400" b="1">
                <a:solidFill>
                  <a:srgbClr val="FF0000"/>
                </a:solidFill>
                <a:latin typeface="Arial" charset="0"/>
              </a:rPr>
              <a:t>đ</a:t>
            </a:r>
            <a:r>
              <a:rPr lang="en-US" sz="1400" b="1">
                <a:solidFill>
                  <a:srgbClr val="FF0000"/>
                </a:solidFill>
                <a:latin typeface="Arial" charset="0"/>
              </a:rPr>
              <a:t>ại học Bách Khoa</a:t>
            </a:r>
          </a:p>
        </p:txBody>
      </p:sp>
      <p:sp>
        <p:nvSpPr>
          <p:cNvPr id="20488" name="Text Box 38"/>
          <p:cNvSpPr txBox="1">
            <a:spLocks noChangeArrowheads="1"/>
          </p:cNvSpPr>
          <p:nvPr/>
        </p:nvSpPr>
        <p:spPr bwMode="auto">
          <a:xfrm>
            <a:off x="1219200" y="1358900"/>
            <a:ext cx="6172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Trung tâm kinh tế, văn hoá, khoa học lớn.   </a:t>
            </a:r>
          </a:p>
        </p:txBody>
      </p:sp>
      <p:pic>
        <p:nvPicPr>
          <p:cNvPr id="10280" name="Picture 40"/>
          <p:cNvPicPr>
            <a:picLocks noChangeAspect="1" noChangeArrowheads="1"/>
          </p:cNvPicPr>
          <p:nvPr/>
        </p:nvPicPr>
        <p:blipFill>
          <a:blip r:embed="rId4"/>
          <a:srcRect/>
          <a:stretch>
            <a:fillRect/>
          </a:stretch>
        </p:blipFill>
        <p:spPr bwMode="auto">
          <a:xfrm>
            <a:off x="1219200" y="4343400"/>
            <a:ext cx="3124200" cy="2008188"/>
          </a:xfrm>
          <a:prstGeom prst="rect">
            <a:avLst/>
          </a:prstGeom>
          <a:noFill/>
          <a:ln w="9525">
            <a:noFill/>
            <a:miter lim="800000"/>
            <a:headEnd/>
            <a:tailEnd/>
          </a:ln>
        </p:spPr>
      </p:pic>
      <p:sp>
        <p:nvSpPr>
          <p:cNvPr id="10281" name="Rectangle 41"/>
          <p:cNvSpPr>
            <a:spLocks noChangeArrowheads="1"/>
          </p:cNvSpPr>
          <p:nvPr/>
        </p:nvSpPr>
        <p:spPr bwMode="auto">
          <a:xfrm>
            <a:off x="1752600" y="6324600"/>
            <a:ext cx="1801813" cy="307975"/>
          </a:xfrm>
          <a:prstGeom prst="rect">
            <a:avLst/>
          </a:prstGeom>
          <a:noFill/>
          <a:ln w="9525">
            <a:noFill/>
            <a:miter lim="800000"/>
            <a:headEnd/>
            <a:tailEnd/>
          </a:ln>
        </p:spPr>
        <p:txBody>
          <a:bodyPr wrap="none">
            <a:spAutoFit/>
          </a:bodyPr>
          <a:lstStyle/>
          <a:p>
            <a:pPr eaLnBrk="0" hangingPunct="0"/>
            <a:r>
              <a:rPr lang="en-US" sz="1400" b="1">
                <a:solidFill>
                  <a:srgbClr val="FF0000"/>
                </a:solidFill>
                <a:latin typeface="Arial" charset="0"/>
              </a:rPr>
              <a:t>Nhà hát thành phố </a:t>
            </a:r>
          </a:p>
        </p:txBody>
      </p:sp>
      <p:pic>
        <p:nvPicPr>
          <p:cNvPr id="10282" name="Picture 42"/>
          <p:cNvPicPr>
            <a:picLocks noChangeAspect="1" noChangeArrowheads="1"/>
          </p:cNvPicPr>
          <p:nvPr/>
        </p:nvPicPr>
        <p:blipFill>
          <a:blip r:embed="rId5"/>
          <a:srcRect/>
          <a:stretch>
            <a:fillRect/>
          </a:stretch>
        </p:blipFill>
        <p:spPr bwMode="auto">
          <a:xfrm>
            <a:off x="5257800" y="4343400"/>
            <a:ext cx="3200400" cy="2016125"/>
          </a:xfrm>
          <a:prstGeom prst="rect">
            <a:avLst/>
          </a:prstGeom>
          <a:noFill/>
          <a:ln w="9525">
            <a:noFill/>
            <a:miter lim="800000"/>
            <a:headEnd/>
            <a:tailEnd/>
          </a:ln>
        </p:spPr>
      </p:pic>
      <p:sp>
        <p:nvSpPr>
          <p:cNvPr id="10283" name="Rectangle 43"/>
          <p:cNvSpPr>
            <a:spLocks noChangeArrowheads="1"/>
          </p:cNvSpPr>
          <p:nvPr/>
        </p:nvSpPr>
        <p:spPr bwMode="auto">
          <a:xfrm>
            <a:off x="6019800" y="6324600"/>
            <a:ext cx="1606550" cy="307975"/>
          </a:xfrm>
          <a:prstGeom prst="rect">
            <a:avLst/>
          </a:prstGeom>
          <a:noFill/>
          <a:ln w="9525">
            <a:noFill/>
            <a:miter lim="800000"/>
            <a:headEnd/>
            <a:tailEnd/>
          </a:ln>
        </p:spPr>
        <p:txBody>
          <a:bodyPr wrap="none">
            <a:spAutoFit/>
          </a:bodyPr>
          <a:lstStyle/>
          <a:p>
            <a:pPr eaLnBrk="0" hangingPunct="0"/>
            <a:r>
              <a:rPr lang="en-US" sz="1400" b="1">
                <a:solidFill>
                  <a:srgbClr val="FF0000"/>
                </a:solidFill>
                <a:latin typeface="Arial" charset="0"/>
              </a:rPr>
              <a:t>Nhà thờ Đức Bà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0258"/>
                                        </p:tgtEl>
                                        <p:attrNameLst>
                                          <p:attrName>style.visibility</p:attrName>
                                        </p:attrNameLst>
                                      </p:cBhvr>
                                      <p:to>
                                        <p:strVal val="visible"/>
                                      </p:to>
                                    </p:set>
                                    <p:anim calcmode="lin" valueType="num">
                                      <p:cBhvr>
                                        <p:cTn id="7" dur="2000" fill="hold"/>
                                        <p:tgtEl>
                                          <p:spTgt spid="10258"/>
                                        </p:tgtEl>
                                        <p:attrNameLst>
                                          <p:attrName>ppt_w</p:attrName>
                                        </p:attrNameLst>
                                      </p:cBhvr>
                                      <p:tavLst>
                                        <p:tav tm="0">
                                          <p:val>
                                            <p:fltVal val="0"/>
                                          </p:val>
                                        </p:tav>
                                        <p:tav tm="100000">
                                          <p:val>
                                            <p:strVal val="#ppt_w"/>
                                          </p:val>
                                        </p:tav>
                                      </p:tavLst>
                                    </p:anim>
                                    <p:anim calcmode="lin" valueType="num">
                                      <p:cBhvr>
                                        <p:cTn id="8" dur="2000" fill="hold"/>
                                        <p:tgtEl>
                                          <p:spTgt spid="10258"/>
                                        </p:tgtEl>
                                        <p:attrNameLst>
                                          <p:attrName>ppt_h</p:attrName>
                                        </p:attrNameLst>
                                      </p:cBhvr>
                                      <p:tavLst>
                                        <p:tav tm="0">
                                          <p:val>
                                            <p:fltVal val="0"/>
                                          </p:val>
                                        </p:tav>
                                        <p:tav tm="100000">
                                          <p:val>
                                            <p:strVal val="#ppt_h"/>
                                          </p:val>
                                        </p:tav>
                                      </p:tavLst>
                                    </p:anim>
                                    <p:anim calcmode="lin" valueType="num">
                                      <p:cBhvr>
                                        <p:cTn id="9" dur="2000" fill="hold"/>
                                        <p:tgtEl>
                                          <p:spTgt spid="1025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25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0253"/>
                                        </p:tgtEl>
                                        <p:attrNameLst>
                                          <p:attrName>style.visibility</p:attrName>
                                        </p:attrNameLst>
                                      </p:cBhvr>
                                      <p:to>
                                        <p:strVal val="visible"/>
                                      </p:to>
                                    </p:set>
                                    <p:anim calcmode="lin" valueType="num">
                                      <p:cBhvr>
                                        <p:cTn id="13" dur="2000" fill="hold"/>
                                        <p:tgtEl>
                                          <p:spTgt spid="10253"/>
                                        </p:tgtEl>
                                        <p:attrNameLst>
                                          <p:attrName>ppt_w</p:attrName>
                                        </p:attrNameLst>
                                      </p:cBhvr>
                                      <p:tavLst>
                                        <p:tav tm="0">
                                          <p:val>
                                            <p:fltVal val="0"/>
                                          </p:val>
                                        </p:tav>
                                        <p:tav tm="100000">
                                          <p:val>
                                            <p:strVal val="#ppt_w"/>
                                          </p:val>
                                        </p:tav>
                                      </p:tavLst>
                                    </p:anim>
                                    <p:anim calcmode="lin" valueType="num">
                                      <p:cBhvr>
                                        <p:cTn id="14" dur="2000" fill="hold"/>
                                        <p:tgtEl>
                                          <p:spTgt spid="10253"/>
                                        </p:tgtEl>
                                        <p:attrNameLst>
                                          <p:attrName>ppt_h</p:attrName>
                                        </p:attrNameLst>
                                      </p:cBhvr>
                                      <p:tavLst>
                                        <p:tav tm="0">
                                          <p:val>
                                            <p:fltVal val="0"/>
                                          </p:val>
                                        </p:tav>
                                        <p:tav tm="100000">
                                          <p:val>
                                            <p:strVal val="#ppt_h"/>
                                          </p:val>
                                        </p:tav>
                                      </p:tavLst>
                                    </p:anim>
                                    <p:anim calcmode="lin" valueType="num">
                                      <p:cBhvr>
                                        <p:cTn id="15" dur="2000" fill="hold"/>
                                        <p:tgtEl>
                                          <p:spTgt spid="10253"/>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0253"/>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0280"/>
                                        </p:tgtEl>
                                        <p:attrNameLst>
                                          <p:attrName>style.visibility</p:attrName>
                                        </p:attrNameLst>
                                      </p:cBhvr>
                                      <p:to>
                                        <p:strVal val="visible"/>
                                      </p:to>
                                    </p:set>
                                    <p:anim calcmode="lin" valueType="num">
                                      <p:cBhvr>
                                        <p:cTn id="19" dur="2000" fill="hold"/>
                                        <p:tgtEl>
                                          <p:spTgt spid="10280"/>
                                        </p:tgtEl>
                                        <p:attrNameLst>
                                          <p:attrName>ppt_w</p:attrName>
                                        </p:attrNameLst>
                                      </p:cBhvr>
                                      <p:tavLst>
                                        <p:tav tm="0">
                                          <p:val>
                                            <p:fltVal val="0"/>
                                          </p:val>
                                        </p:tav>
                                        <p:tav tm="100000">
                                          <p:val>
                                            <p:strVal val="#ppt_w"/>
                                          </p:val>
                                        </p:tav>
                                      </p:tavLst>
                                    </p:anim>
                                    <p:anim calcmode="lin" valueType="num">
                                      <p:cBhvr>
                                        <p:cTn id="20" dur="2000" fill="hold"/>
                                        <p:tgtEl>
                                          <p:spTgt spid="10280"/>
                                        </p:tgtEl>
                                        <p:attrNameLst>
                                          <p:attrName>ppt_h</p:attrName>
                                        </p:attrNameLst>
                                      </p:cBhvr>
                                      <p:tavLst>
                                        <p:tav tm="0">
                                          <p:val>
                                            <p:fltVal val="0"/>
                                          </p:val>
                                        </p:tav>
                                        <p:tav tm="100000">
                                          <p:val>
                                            <p:strVal val="#ppt_h"/>
                                          </p:val>
                                        </p:tav>
                                      </p:tavLst>
                                    </p:anim>
                                    <p:anim calcmode="lin" valueType="num">
                                      <p:cBhvr>
                                        <p:cTn id="21" dur="2000" fill="hold"/>
                                        <p:tgtEl>
                                          <p:spTgt spid="10280"/>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1028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0282"/>
                                        </p:tgtEl>
                                        <p:attrNameLst>
                                          <p:attrName>style.visibility</p:attrName>
                                        </p:attrNameLst>
                                      </p:cBhvr>
                                      <p:to>
                                        <p:strVal val="visible"/>
                                      </p:to>
                                    </p:set>
                                    <p:anim calcmode="lin" valueType="num">
                                      <p:cBhvr>
                                        <p:cTn id="25" dur="2000" fill="hold"/>
                                        <p:tgtEl>
                                          <p:spTgt spid="10282"/>
                                        </p:tgtEl>
                                        <p:attrNameLst>
                                          <p:attrName>ppt_w</p:attrName>
                                        </p:attrNameLst>
                                      </p:cBhvr>
                                      <p:tavLst>
                                        <p:tav tm="0">
                                          <p:val>
                                            <p:fltVal val="0"/>
                                          </p:val>
                                        </p:tav>
                                        <p:tav tm="100000">
                                          <p:val>
                                            <p:strVal val="#ppt_w"/>
                                          </p:val>
                                        </p:tav>
                                      </p:tavLst>
                                    </p:anim>
                                    <p:anim calcmode="lin" valueType="num">
                                      <p:cBhvr>
                                        <p:cTn id="26" dur="2000" fill="hold"/>
                                        <p:tgtEl>
                                          <p:spTgt spid="10282"/>
                                        </p:tgtEl>
                                        <p:attrNameLst>
                                          <p:attrName>ppt_h</p:attrName>
                                        </p:attrNameLst>
                                      </p:cBhvr>
                                      <p:tavLst>
                                        <p:tav tm="0">
                                          <p:val>
                                            <p:fltVal val="0"/>
                                          </p:val>
                                        </p:tav>
                                        <p:tav tm="100000">
                                          <p:val>
                                            <p:strVal val="#ppt_h"/>
                                          </p:val>
                                        </p:tav>
                                      </p:tavLst>
                                    </p:anim>
                                    <p:anim calcmode="lin" valueType="num">
                                      <p:cBhvr>
                                        <p:cTn id="27" dur="2000" fill="hold"/>
                                        <p:tgtEl>
                                          <p:spTgt spid="10282"/>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10282"/>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0259"/>
                                        </p:tgtEl>
                                        <p:attrNameLst>
                                          <p:attrName>style.visibility</p:attrName>
                                        </p:attrNameLst>
                                      </p:cBhvr>
                                      <p:to>
                                        <p:strVal val="visible"/>
                                      </p:to>
                                    </p:set>
                                    <p:anim calcmode="lin" valueType="num">
                                      <p:cBhvr>
                                        <p:cTn id="31" dur="2000" fill="hold"/>
                                        <p:tgtEl>
                                          <p:spTgt spid="10259"/>
                                        </p:tgtEl>
                                        <p:attrNameLst>
                                          <p:attrName>ppt_w</p:attrName>
                                        </p:attrNameLst>
                                      </p:cBhvr>
                                      <p:tavLst>
                                        <p:tav tm="0">
                                          <p:val>
                                            <p:fltVal val="0"/>
                                          </p:val>
                                        </p:tav>
                                        <p:tav tm="100000">
                                          <p:val>
                                            <p:strVal val="#ppt_w"/>
                                          </p:val>
                                        </p:tav>
                                      </p:tavLst>
                                    </p:anim>
                                    <p:anim calcmode="lin" valueType="num">
                                      <p:cBhvr>
                                        <p:cTn id="32" dur="2000" fill="hold"/>
                                        <p:tgtEl>
                                          <p:spTgt spid="10259"/>
                                        </p:tgtEl>
                                        <p:attrNameLst>
                                          <p:attrName>ppt_h</p:attrName>
                                        </p:attrNameLst>
                                      </p:cBhvr>
                                      <p:tavLst>
                                        <p:tav tm="0">
                                          <p:val>
                                            <p:fltVal val="0"/>
                                          </p:val>
                                        </p:tav>
                                        <p:tav tm="100000">
                                          <p:val>
                                            <p:strVal val="#ppt_h"/>
                                          </p:val>
                                        </p:tav>
                                      </p:tavLst>
                                    </p:anim>
                                    <p:anim calcmode="lin" valueType="num">
                                      <p:cBhvr>
                                        <p:cTn id="33" dur="2000" fill="hold"/>
                                        <p:tgtEl>
                                          <p:spTgt spid="10259"/>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10259"/>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0254"/>
                                        </p:tgtEl>
                                        <p:attrNameLst>
                                          <p:attrName>style.visibility</p:attrName>
                                        </p:attrNameLst>
                                      </p:cBhvr>
                                      <p:to>
                                        <p:strVal val="visible"/>
                                      </p:to>
                                    </p:set>
                                    <p:anim calcmode="lin" valueType="num">
                                      <p:cBhvr>
                                        <p:cTn id="37" dur="2000" fill="hold"/>
                                        <p:tgtEl>
                                          <p:spTgt spid="10254"/>
                                        </p:tgtEl>
                                        <p:attrNameLst>
                                          <p:attrName>ppt_w</p:attrName>
                                        </p:attrNameLst>
                                      </p:cBhvr>
                                      <p:tavLst>
                                        <p:tav tm="0">
                                          <p:val>
                                            <p:fltVal val="0"/>
                                          </p:val>
                                        </p:tav>
                                        <p:tav tm="100000">
                                          <p:val>
                                            <p:strVal val="#ppt_w"/>
                                          </p:val>
                                        </p:tav>
                                      </p:tavLst>
                                    </p:anim>
                                    <p:anim calcmode="lin" valueType="num">
                                      <p:cBhvr>
                                        <p:cTn id="38" dur="2000" fill="hold"/>
                                        <p:tgtEl>
                                          <p:spTgt spid="10254"/>
                                        </p:tgtEl>
                                        <p:attrNameLst>
                                          <p:attrName>ppt_h</p:attrName>
                                        </p:attrNameLst>
                                      </p:cBhvr>
                                      <p:tavLst>
                                        <p:tav tm="0">
                                          <p:val>
                                            <p:fltVal val="0"/>
                                          </p:val>
                                        </p:tav>
                                        <p:tav tm="100000">
                                          <p:val>
                                            <p:strVal val="#ppt_h"/>
                                          </p:val>
                                        </p:tav>
                                      </p:tavLst>
                                    </p:anim>
                                    <p:anim calcmode="lin" valueType="num">
                                      <p:cBhvr>
                                        <p:cTn id="39" dur="2000" fill="hold"/>
                                        <p:tgtEl>
                                          <p:spTgt spid="10254"/>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10254"/>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10281"/>
                                        </p:tgtEl>
                                        <p:attrNameLst>
                                          <p:attrName>style.visibility</p:attrName>
                                        </p:attrNameLst>
                                      </p:cBhvr>
                                      <p:to>
                                        <p:strVal val="visible"/>
                                      </p:to>
                                    </p:set>
                                    <p:anim calcmode="lin" valueType="num">
                                      <p:cBhvr>
                                        <p:cTn id="43" dur="2000" fill="hold"/>
                                        <p:tgtEl>
                                          <p:spTgt spid="10281"/>
                                        </p:tgtEl>
                                        <p:attrNameLst>
                                          <p:attrName>ppt_w</p:attrName>
                                        </p:attrNameLst>
                                      </p:cBhvr>
                                      <p:tavLst>
                                        <p:tav tm="0">
                                          <p:val>
                                            <p:fltVal val="0"/>
                                          </p:val>
                                        </p:tav>
                                        <p:tav tm="100000">
                                          <p:val>
                                            <p:strVal val="#ppt_w"/>
                                          </p:val>
                                        </p:tav>
                                      </p:tavLst>
                                    </p:anim>
                                    <p:anim calcmode="lin" valueType="num">
                                      <p:cBhvr>
                                        <p:cTn id="44" dur="2000" fill="hold"/>
                                        <p:tgtEl>
                                          <p:spTgt spid="10281"/>
                                        </p:tgtEl>
                                        <p:attrNameLst>
                                          <p:attrName>ppt_h</p:attrName>
                                        </p:attrNameLst>
                                      </p:cBhvr>
                                      <p:tavLst>
                                        <p:tav tm="0">
                                          <p:val>
                                            <p:fltVal val="0"/>
                                          </p:val>
                                        </p:tav>
                                        <p:tav tm="100000">
                                          <p:val>
                                            <p:strVal val="#ppt_h"/>
                                          </p:val>
                                        </p:tav>
                                      </p:tavLst>
                                    </p:anim>
                                    <p:anim calcmode="lin" valueType="num">
                                      <p:cBhvr>
                                        <p:cTn id="45" dur="2000" fill="hold"/>
                                        <p:tgtEl>
                                          <p:spTgt spid="10281"/>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10281"/>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0283"/>
                                        </p:tgtEl>
                                        <p:attrNameLst>
                                          <p:attrName>style.visibility</p:attrName>
                                        </p:attrNameLst>
                                      </p:cBhvr>
                                      <p:to>
                                        <p:strVal val="visible"/>
                                      </p:to>
                                    </p:set>
                                    <p:anim calcmode="lin" valueType="num">
                                      <p:cBhvr>
                                        <p:cTn id="49" dur="2000" fill="hold"/>
                                        <p:tgtEl>
                                          <p:spTgt spid="10283"/>
                                        </p:tgtEl>
                                        <p:attrNameLst>
                                          <p:attrName>ppt_w</p:attrName>
                                        </p:attrNameLst>
                                      </p:cBhvr>
                                      <p:tavLst>
                                        <p:tav tm="0">
                                          <p:val>
                                            <p:fltVal val="0"/>
                                          </p:val>
                                        </p:tav>
                                        <p:tav tm="100000">
                                          <p:val>
                                            <p:strVal val="#ppt_w"/>
                                          </p:val>
                                        </p:tav>
                                      </p:tavLst>
                                    </p:anim>
                                    <p:anim calcmode="lin" valueType="num">
                                      <p:cBhvr>
                                        <p:cTn id="50" dur="2000" fill="hold"/>
                                        <p:tgtEl>
                                          <p:spTgt spid="10283"/>
                                        </p:tgtEl>
                                        <p:attrNameLst>
                                          <p:attrName>ppt_h</p:attrName>
                                        </p:attrNameLst>
                                      </p:cBhvr>
                                      <p:tavLst>
                                        <p:tav tm="0">
                                          <p:val>
                                            <p:fltVal val="0"/>
                                          </p:val>
                                        </p:tav>
                                        <p:tav tm="100000">
                                          <p:val>
                                            <p:strVal val="#ppt_h"/>
                                          </p:val>
                                        </p:tav>
                                      </p:tavLst>
                                    </p:anim>
                                    <p:anim calcmode="lin" valueType="num">
                                      <p:cBhvr>
                                        <p:cTn id="51" dur="2000" fill="hold"/>
                                        <p:tgtEl>
                                          <p:spTgt spid="10283"/>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102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0259" grpId="0"/>
      <p:bldP spid="10281" grpId="0"/>
      <p:bldP spid="102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a:hlinkClick r:id="" action="ppaction://noaction" highlightClick="1"/>
          </p:cNvPr>
          <p:cNvSpPr>
            <a:spLocks noChangeArrowheads="1"/>
          </p:cNvSpPr>
          <p:nvPr/>
        </p:nvSpPr>
        <p:spPr bwMode="auto">
          <a:xfrm>
            <a:off x="457200" y="2743200"/>
            <a:ext cx="3352800" cy="533400"/>
          </a:xfrm>
          <a:prstGeom prst="actionButtonBlank">
            <a:avLst/>
          </a:prstGeom>
          <a:solidFill>
            <a:schemeClr val="accent2"/>
          </a:solidFill>
          <a:ln w="12700">
            <a:solidFill>
              <a:srgbClr val="00CC00"/>
            </a:solidFill>
            <a:miter lim="800000"/>
            <a:headEnd/>
            <a:tailEnd/>
          </a:ln>
        </p:spPr>
        <p:txBody>
          <a:bodyPr wrap="none" anchor="ctr"/>
          <a:lstStyle/>
          <a:p>
            <a:pPr algn="ctr" eaLnBrk="0" hangingPunct="0">
              <a:spcBef>
                <a:spcPct val="50000"/>
              </a:spcBef>
            </a:pPr>
            <a:r>
              <a:rPr lang="en-US" sz="1400" b="1">
                <a:solidFill>
                  <a:srgbClr val="0000FF"/>
                </a:solidFill>
                <a:latin typeface="Arial" charset="0"/>
              </a:rPr>
              <a:t>TRUNG TÂM KINH TẾ</a:t>
            </a:r>
          </a:p>
        </p:txBody>
      </p:sp>
      <p:sp>
        <p:nvSpPr>
          <p:cNvPr id="44035" name="AutoShape 3">
            <a:hlinkClick r:id="" action="ppaction://noaction" highlightClick="1"/>
          </p:cNvPr>
          <p:cNvSpPr>
            <a:spLocks noChangeArrowheads="1"/>
          </p:cNvSpPr>
          <p:nvPr/>
        </p:nvSpPr>
        <p:spPr bwMode="auto">
          <a:xfrm>
            <a:off x="4953000" y="2743200"/>
            <a:ext cx="3657600" cy="533400"/>
          </a:xfrm>
          <a:prstGeom prst="actionButtonBlank">
            <a:avLst/>
          </a:prstGeom>
          <a:solidFill>
            <a:schemeClr val="accent2"/>
          </a:solidFill>
          <a:ln w="9525">
            <a:solidFill>
              <a:srgbClr val="00CC00"/>
            </a:solidFill>
            <a:miter lim="800000"/>
            <a:headEnd/>
            <a:tailEnd/>
          </a:ln>
        </p:spPr>
        <p:txBody>
          <a:bodyPr wrap="none" anchor="ctr"/>
          <a:lstStyle/>
          <a:p>
            <a:pPr algn="ctr" eaLnBrk="0" hangingPunct="0">
              <a:spcBef>
                <a:spcPct val="50000"/>
              </a:spcBef>
            </a:pPr>
            <a:r>
              <a:rPr lang="en-US" sz="1400" b="1">
                <a:solidFill>
                  <a:srgbClr val="0000FF"/>
                </a:solidFill>
                <a:latin typeface="Arial" charset="0"/>
              </a:rPr>
              <a:t>TRUNG TÂM VĂN HOÁ, KHOA HỌC</a:t>
            </a:r>
          </a:p>
        </p:txBody>
      </p:sp>
      <p:sp>
        <p:nvSpPr>
          <p:cNvPr id="44036" name="AutoShape 4">
            <a:hlinkClick r:id="" action="ppaction://noaction" highlightClick="1"/>
          </p:cNvPr>
          <p:cNvSpPr>
            <a:spLocks noChangeArrowheads="1"/>
          </p:cNvSpPr>
          <p:nvPr/>
        </p:nvSpPr>
        <p:spPr bwMode="auto">
          <a:xfrm>
            <a:off x="228600" y="4040188"/>
            <a:ext cx="914400" cy="2436812"/>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000000"/>
                </a:solidFill>
                <a:latin typeface="Arial" charset="0"/>
              </a:rPr>
              <a:t>Có </a:t>
            </a:r>
          </a:p>
          <a:p>
            <a:pPr algn="ctr" eaLnBrk="0" hangingPunct="0"/>
            <a:r>
              <a:rPr lang="en-US" sz="1600">
                <a:solidFill>
                  <a:srgbClr val="000000"/>
                </a:solidFill>
                <a:latin typeface="Arial" charset="0"/>
              </a:rPr>
              <a:t>nhiều</a:t>
            </a:r>
          </a:p>
          <a:p>
            <a:pPr algn="ctr" eaLnBrk="0" hangingPunct="0"/>
            <a:r>
              <a:rPr lang="en-US" sz="1600">
                <a:solidFill>
                  <a:srgbClr val="000000"/>
                </a:solidFill>
                <a:latin typeface="Arial" charset="0"/>
              </a:rPr>
              <a:t>ngành</a:t>
            </a:r>
          </a:p>
          <a:p>
            <a:pPr algn="ctr" eaLnBrk="0" hangingPunct="0"/>
            <a:r>
              <a:rPr lang="en-US" sz="1600">
                <a:solidFill>
                  <a:srgbClr val="000000"/>
                </a:solidFill>
                <a:latin typeface="Arial" charset="0"/>
              </a:rPr>
              <a:t>công</a:t>
            </a:r>
          </a:p>
          <a:p>
            <a:pPr algn="ctr" eaLnBrk="0" hangingPunct="0"/>
            <a:r>
              <a:rPr lang="en-US" sz="1600">
                <a:solidFill>
                  <a:srgbClr val="000000"/>
                </a:solidFill>
                <a:latin typeface="Arial" charset="0"/>
              </a:rPr>
              <a:t>nghiệp</a:t>
            </a:r>
            <a:r>
              <a:rPr lang="en-US" sz="1600">
                <a:solidFill>
                  <a:srgbClr val="CC0066"/>
                </a:solidFill>
                <a:latin typeface="Arial" charset="0"/>
              </a:rPr>
              <a:t> </a:t>
            </a:r>
          </a:p>
        </p:txBody>
      </p:sp>
      <p:sp>
        <p:nvSpPr>
          <p:cNvPr id="44037" name="AutoShape 5">
            <a:hlinkClick r:id="" action="ppaction://noaction" highlightClick="1"/>
          </p:cNvPr>
          <p:cNvSpPr>
            <a:spLocks noChangeArrowheads="1"/>
          </p:cNvSpPr>
          <p:nvPr/>
        </p:nvSpPr>
        <p:spPr bwMode="auto">
          <a:xfrm>
            <a:off x="1600200" y="4040188"/>
            <a:ext cx="914400" cy="2513012"/>
          </a:xfrm>
          <a:prstGeom prst="actionButtonBlank">
            <a:avLst/>
          </a:prstGeom>
          <a:solidFill>
            <a:srgbClr val="66FFFF"/>
          </a:solidFill>
          <a:ln w="9525">
            <a:solidFill>
              <a:srgbClr val="FF0000"/>
            </a:solidFill>
            <a:miter lim="800000"/>
            <a:headEnd/>
            <a:tailEnd/>
          </a:ln>
        </p:spPr>
        <p:txBody>
          <a:bodyPr wrap="none" anchor="ctr"/>
          <a:lstStyle/>
          <a:p>
            <a:pPr algn="ctr" eaLnBrk="0" hangingPunct="0"/>
            <a:r>
              <a:rPr lang="en-US" sz="1600">
                <a:solidFill>
                  <a:srgbClr val="000000"/>
                </a:solidFill>
                <a:latin typeface="Arial" charset="0"/>
              </a:rPr>
              <a:t>Có</a:t>
            </a:r>
          </a:p>
          <a:p>
            <a:pPr algn="ctr" eaLnBrk="0" hangingPunct="0"/>
            <a:r>
              <a:rPr lang="en-US" sz="1600">
                <a:solidFill>
                  <a:srgbClr val="000000"/>
                </a:solidFill>
                <a:latin typeface="Arial" charset="0"/>
              </a:rPr>
              <a:t> nhiều </a:t>
            </a:r>
          </a:p>
          <a:p>
            <a:pPr algn="ctr" eaLnBrk="0" hangingPunct="0"/>
            <a:r>
              <a:rPr lang="en-US" sz="1600">
                <a:solidFill>
                  <a:srgbClr val="000000"/>
                </a:solidFill>
                <a:latin typeface="Arial" charset="0"/>
              </a:rPr>
              <a:t>siêu thị</a:t>
            </a:r>
          </a:p>
          <a:p>
            <a:pPr algn="ctr" eaLnBrk="0" hangingPunct="0"/>
            <a:r>
              <a:rPr lang="en-US" sz="1600">
                <a:solidFill>
                  <a:srgbClr val="000000"/>
                </a:solidFill>
                <a:latin typeface="Arial" charset="0"/>
              </a:rPr>
              <a:t>lớn</a:t>
            </a:r>
          </a:p>
        </p:txBody>
      </p:sp>
      <p:sp>
        <p:nvSpPr>
          <p:cNvPr id="44038" name="AutoShape 6">
            <a:hlinkClick r:id="" action="ppaction://noaction" highlightClick="1"/>
          </p:cNvPr>
          <p:cNvSpPr>
            <a:spLocks noChangeArrowheads="1"/>
          </p:cNvSpPr>
          <p:nvPr/>
        </p:nvSpPr>
        <p:spPr bwMode="auto">
          <a:xfrm>
            <a:off x="2971800" y="4038600"/>
            <a:ext cx="990600" cy="2514600"/>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000000"/>
                </a:solidFill>
                <a:latin typeface="Arial" charset="0"/>
              </a:rPr>
              <a:t>Có sân </a:t>
            </a:r>
          </a:p>
          <a:p>
            <a:pPr algn="ctr" eaLnBrk="0" hangingPunct="0"/>
            <a:r>
              <a:rPr lang="en-US" sz="1600">
                <a:solidFill>
                  <a:srgbClr val="000000"/>
                </a:solidFill>
                <a:latin typeface="Arial" charset="0"/>
              </a:rPr>
              <a:t>bay</a:t>
            </a:r>
          </a:p>
          <a:p>
            <a:pPr algn="ctr" eaLnBrk="0" hangingPunct="0"/>
            <a:r>
              <a:rPr lang="en-US" sz="1600">
                <a:solidFill>
                  <a:srgbClr val="000000"/>
                </a:solidFill>
                <a:latin typeface="Arial" charset="0"/>
              </a:rPr>
              <a:t>Quốc tế </a:t>
            </a:r>
          </a:p>
          <a:p>
            <a:pPr algn="ctr" eaLnBrk="0" hangingPunct="0"/>
            <a:r>
              <a:rPr lang="en-US" sz="1600">
                <a:solidFill>
                  <a:srgbClr val="000000"/>
                </a:solidFill>
                <a:latin typeface="Arial" charset="0"/>
              </a:rPr>
              <a:t>và</a:t>
            </a:r>
          </a:p>
          <a:p>
            <a:pPr algn="ctr" eaLnBrk="0" hangingPunct="0"/>
            <a:r>
              <a:rPr lang="en-US" sz="1600">
                <a:solidFill>
                  <a:srgbClr val="000000"/>
                </a:solidFill>
                <a:latin typeface="Arial" charset="0"/>
              </a:rPr>
              <a:t>cảng </a:t>
            </a:r>
          </a:p>
          <a:p>
            <a:pPr algn="ctr" eaLnBrk="0" hangingPunct="0"/>
            <a:r>
              <a:rPr lang="en-US" sz="1600">
                <a:solidFill>
                  <a:srgbClr val="000000"/>
                </a:solidFill>
                <a:latin typeface="Arial" charset="0"/>
              </a:rPr>
              <a:t>biển </a:t>
            </a:r>
          </a:p>
          <a:p>
            <a:pPr algn="ctr" eaLnBrk="0" hangingPunct="0"/>
            <a:r>
              <a:rPr lang="en-US" sz="1600">
                <a:solidFill>
                  <a:srgbClr val="000000"/>
                </a:solidFill>
                <a:latin typeface="Arial" charset="0"/>
              </a:rPr>
              <a:t>lớn nhất</a:t>
            </a:r>
          </a:p>
        </p:txBody>
      </p:sp>
      <p:sp>
        <p:nvSpPr>
          <p:cNvPr id="44039" name="AutoShape 7">
            <a:hlinkClick r:id="" action="ppaction://noaction" highlightClick="1"/>
          </p:cNvPr>
          <p:cNvSpPr>
            <a:spLocks noChangeArrowheads="1"/>
          </p:cNvSpPr>
          <p:nvPr/>
        </p:nvSpPr>
        <p:spPr bwMode="auto">
          <a:xfrm>
            <a:off x="4876800" y="4040188"/>
            <a:ext cx="990600" cy="2436812"/>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800080"/>
                </a:solidFill>
                <a:latin typeface="Arial" charset="0"/>
              </a:rPr>
              <a:t>Có </a:t>
            </a:r>
          </a:p>
          <a:p>
            <a:pPr algn="ctr" eaLnBrk="0" hangingPunct="0"/>
            <a:r>
              <a:rPr lang="en-US" sz="1600">
                <a:solidFill>
                  <a:srgbClr val="800080"/>
                </a:solidFill>
                <a:latin typeface="Arial" charset="0"/>
              </a:rPr>
              <a:t>Nhiều</a:t>
            </a:r>
            <a:br>
              <a:rPr lang="en-US" sz="1600">
                <a:solidFill>
                  <a:srgbClr val="800080"/>
                </a:solidFill>
                <a:latin typeface="Arial" charset="0"/>
              </a:rPr>
            </a:br>
            <a:r>
              <a:rPr lang="en-US" sz="1600">
                <a:solidFill>
                  <a:srgbClr val="800080"/>
                </a:solidFill>
                <a:latin typeface="Arial" charset="0"/>
              </a:rPr>
              <a:t>viện </a:t>
            </a:r>
          </a:p>
          <a:p>
            <a:pPr algn="ctr" eaLnBrk="0" hangingPunct="0"/>
            <a:r>
              <a:rPr lang="en-US" sz="1600">
                <a:solidFill>
                  <a:srgbClr val="800080"/>
                </a:solidFill>
                <a:latin typeface="Arial" charset="0"/>
              </a:rPr>
              <a:t>nghiên </a:t>
            </a:r>
          </a:p>
          <a:p>
            <a:pPr algn="ctr" eaLnBrk="0" hangingPunct="0"/>
            <a:r>
              <a:rPr lang="en-US" sz="1600">
                <a:solidFill>
                  <a:srgbClr val="800080"/>
                </a:solidFill>
                <a:latin typeface="Arial" charset="0"/>
              </a:rPr>
              <a:t>cứu,</a:t>
            </a:r>
          </a:p>
          <a:p>
            <a:pPr algn="ctr" eaLnBrk="0" hangingPunct="0"/>
            <a:r>
              <a:rPr lang="en-US" sz="1600">
                <a:solidFill>
                  <a:srgbClr val="800080"/>
                </a:solidFill>
                <a:latin typeface="Arial" charset="0"/>
              </a:rPr>
              <a:t>trường</a:t>
            </a:r>
          </a:p>
          <a:p>
            <a:pPr algn="ctr" eaLnBrk="0" hangingPunct="0"/>
            <a:r>
              <a:rPr lang="en-US" sz="1600">
                <a:solidFill>
                  <a:srgbClr val="800080"/>
                </a:solidFill>
                <a:latin typeface="Arial" charset="0"/>
              </a:rPr>
              <a:t>đại</a:t>
            </a:r>
          </a:p>
          <a:p>
            <a:pPr algn="ctr" eaLnBrk="0" hangingPunct="0"/>
            <a:r>
              <a:rPr lang="en-US" sz="1600">
                <a:solidFill>
                  <a:srgbClr val="800080"/>
                </a:solidFill>
                <a:latin typeface="Arial" charset="0"/>
              </a:rPr>
              <a:t>học</a:t>
            </a:r>
          </a:p>
        </p:txBody>
      </p:sp>
      <p:sp>
        <p:nvSpPr>
          <p:cNvPr id="44040" name="AutoShape 8">
            <a:hlinkClick r:id="" action="ppaction://noaction" highlightClick="1"/>
          </p:cNvPr>
          <p:cNvSpPr>
            <a:spLocks noChangeArrowheads="1"/>
          </p:cNvSpPr>
          <p:nvPr/>
        </p:nvSpPr>
        <p:spPr bwMode="auto">
          <a:xfrm>
            <a:off x="6400800" y="4038600"/>
            <a:ext cx="990600" cy="2514600"/>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800080"/>
                </a:solidFill>
                <a:latin typeface="Arial" charset="0"/>
              </a:rPr>
              <a:t>Có </a:t>
            </a:r>
          </a:p>
          <a:p>
            <a:pPr algn="ctr" eaLnBrk="0" hangingPunct="0"/>
            <a:r>
              <a:rPr lang="en-US" sz="1600">
                <a:solidFill>
                  <a:srgbClr val="800080"/>
                </a:solidFill>
                <a:latin typeface="Arial" charset="0"/>
              </a:rPr>
              <a:t>Nhiều </a:t>
            </a:r>
          </a:p>
          <a:p>
            <a:pPr algn="ctr" eaLnBrk="0" hangingPunct="0"/>
            <a:r>
              <a:rPr lang="en-US" sz="1600">
                <a:solidFill>
                  <a:srgbClr val="800080"/>
                </a:solidFill>
                <a:latin typeface="Arial" charset="0"/>
              </a:rPr>
              <a:t>viện bảo </a:t>
            </a:r>
          </a:p>
          <a:p>
            <a:pPr algn="ctr" eaLnBrk="0" hangingPunct="0"/>
            <a:r>
              <a:rPr lang="en-US" sz="1600">
                <a:solidFill>
                  <a:srgbClr val="800080"/>
                </a:solidFill>
                <a:latin typeface="Arial" charset="0"/>
              </a:rPr>
              <a:t>tàng, </a:t>
            </a:r>
          </a:p>
          <a:p>
            <a:pPr algn="ctr" eaLnBrk="0" hangingPunct="0"/>
            <a:r>
              <a:rPr lang="en-US" sz="1600">
                <a:solidFill>
                  <a:srgbClr val="800080"/>
                </a:solidFill>
                <a:latin typeface="Arial" charset="0"/>
              </a:rPr>
              <a:t>nhà hát,</a:t>
            </a:r>
          </a:p>
          <a:p>
            <a:pPr algn="ctr" eaLnBrk="0" hangingPunct="0"/>
            <a:r>
              <a:rPr lang="en-US" sz="1600">
                <a:solidFill>
                  <a:srgbClr val="800080"/>
                </a:solidFill>
                <a:latin typeface="Arial" charset="0"/>
              </a:rPr>
              <a:t>rạp</a:t>
            </a:r>
          </a:p>
          <a:p>
            <a:pPr algn="ctr" eaLnBrk="0" hangingPunct="0"/>
            <a:r>
              <a:rPr lang="en-US" sz="1600">
                <a:solidFill>
                  <a:srgbClr val="800080"/>
                </a:solidFill>
                <a:latin typeface="Arial" charset="0"/>
              </a:rPr>
              <a:t>chiếu</a:t>
            </a:r>
          </a:p>
          <a:p>
            <a:pPr algn="ctr" eaLnBrk="0" hangingPunct="0"/>
            <a:r>
              <a:rPr lang="en-US" sz="1600">
                <a:solidFill>
                  <a:srgbClr val="800080"/>
                </a:solidFill>
                <a:latin typeface="Arial" charset="0"/>
              </a:rPr>
              <a:t>phim</a:t>
            </a:r>
          </a:p>
        </p:txBody>
      </p:sp>
      <p:sp>
        <p:nvSpPr>
          <p:cNvPr id="44041" name="AutoShape 9">
            <a:hlinkClick r:id="" action="ppaction://noaction" highlightClick="1"/>
          </p:cNvPr>
          <p:cNvSpPr>
            <a:spLocks noChangeArrowheads="1"/>
          </p:cNvSpPr>
          <p:nvPr/>
        </p:nvSpPr>
        <p:spPr bwMode="auto">
          <a:xfrm>
            <a:off x="7924800" y="4038600"/>
            <a:ext cx="990600" cy="2436813"/>
          </a:xfrm>
          <a:prstGeom prst="actionButtonBlank">
            <a:avLst/>
          </a:prstGeom>
          <a:solidFill>
            <a:srgbClr val="66FFFF"/>
          </a:solidFill>
          <a:ln w="12700">
            <a:solidFill>
              <a:srgbClr val="00CC00"/>
            </a:solidFill>
            <a:miter lim="800000"/>
            <a:headEnd/>
            <a:tailEnd/>
          </a:ln>
        </p:spPr>
        <p:txBody>
          <a:bodyPr wrap="none" anchor="ctr"/>
          <a:lstStyle/>
          <a:p>
            <a:pPr algn="ctr" eaLnBrk="0" hangingPunct="0"/>
            <a:r>
              <a:rPr lang="en-US" sz="1600">
                <a:solidFill>
                  <a:srgbClr val="800080"/>
                </a:solidFill>
                <a:latin typeface="Arial" charset="0"/>
              </a:rPr>
              <a:t>Có </a:t>
            </a:r>
          </a:p>
          <a:p>
            <a:pPr algn="ctr" eaLnBrk="0" hangingPunct="0"/>
            <a:r>
              <a:rPr lang="en-US" sz="1600">
                <a:solidFill>
                  <a:srgbClr val="800080"/>
                </a:solidFill>
                <a:latin typeface="Arial" charset="0"/>
              </a:rPr>
              <a:t>các </a:t>
            </a:r>
          </a:p>
          <a:p>
            <a:pPr algn="ctr" eaLnBrk="0" hangingPunct="0"/>
            <a:r>
              <a:rPr lang="en-US" sz="1600">
                <a:solidFill>
                  <a:srgbClr val="800080"/>
                </a:solidFill>
                <a:latin typeface="Arial" charset="0"/>
              </a:rPr>
              <a:t>khu</a:t>
            </a:r>
          </a:p>
          <a:p>
            <a:pPr algn="ctr" eaLnBrk="0" hangingPunct="0"/>
            <a:r>
              <a:rPr lang="en-US" sz="1600">
                <a:solidFill>
                  <a:srgbClr val="800080"/>
                </a:solidFill>
                <a:latin typeface="Arial" charset="0"/>
              </a:rPr>
              <a:t>vui</a:t>
            </a:r>
          </a:p>
          <a:p>
            <a:pPr algn="ctr" eaLnBrk="0" hangingPunct="0"/>
            <a:r>
              <a:rPr lang="en-US" sz="1600">
                <a:solidFill>
                  <a:srgbClr val="800080"/>
                </a:solidFill>
                <a:latin typeface="Arial" charset="0"/>
              </a:rPr>
              <a:t>chơi</a:t>
            </a:r>
          </a:p>
          <a:p>
            <a:pPr algn="ctr" eaLnBrk="0" hangingPunct="0"/>
            <a:r>
              <a:rPr lang="en-US" sz="1600">
                <a:solidFill>
                  <a:srgbClr val="800080"/>
                </a:solidFill>
                <a:latin typeface="Arial" charset="0"/>
              </a:rPr>
              <a:t>giải</a:t>
            </a:r>
          </a:p>
          <a:p>
            <a:pPr algn="ctr" eaLnBrk="0" hangingPunct="0"/>
            <a:r>
              <a:rPr lang="en-US" sz="1600">
                <a:solidFill>
                  <a:srgbClr val="800080"/>
                </a:solidFill>
                <a:latin typeface="Arial" charset="0"/>
              </a:rPr>
              <a:t>trí</a:t>
            </a:r>
          </a:p>
        </p:txBody>
      </p:sp>
      <p:sp>
        <p:nvSpPr>
          <p:cNvPr id="44042" name="Line 10"/>
          <p:cNvSpPr>
            <a:spLocks noChangeShapeType="1"/>
          </p:cNvSpPr>
          <p:nvPr/>
        </p:nvSpPr>
        <p:spPr bwMode="auto">
          <a:xfrm flipH="1">
            <a:off x="2133600" y="2362200"/>
            <a:ext cx="685800" cy="304800"/>
          </a:xfrm>
          <a:prstGeom prst="line">
            <a:avLst/>
          </a:prstGeom>
          <a:noFill/>
          <a:ln w="38100">
            <a:solidFill>
              <a:srgbClr val="0000FF"/>
            </a:solidFill>
            <a:round/>
            <a:headEnd/>
            <a:tailEnd type="triangle" w="med" len="med"/>
          </a:ln>
        </p:spPr>
        <p:txBody>
          <a:bodyPr/>
          <a:lstStyle/>
          <a:p>
            <a:endParaRPr lang="en-US"/>
          </a:p>
        </p:txBody>
      </p:sp>
      <p:sp>
        <p:nvSpPr>
          <p:cNvPr id="44043" name="Line 11"/>
          <p:cNvSpPr>
            <a:spLocks noChangeShapeType="1"/>
          </p:cNvSpPr>
          <p:nvPr/>
        </p:nvSpPr>
        <p:spPr bwMode="auto">
          <a:xfrm>
            <a:off x="6324600" y="2362200"/>
            <a:ext cx="609600" cy="304800"/>
          </a:xfrm>
          <a:prstGeom prst="line">
            <a:avLst/>
          </a:prstGeom>
          <a:noFill/>
          <a:ln w="38100">
            <a:solidFill>
              <a:srgbClr val="0000FF"/>
            </a:solidFill>
            <a:round/>
            <a:headEnd/>
            <a:tailEnd type="triangle" w="med" len="med"/>
          </a:ln>
        </p:spPr>
        <p:txBody>
          <a:bodyPr/>
          <a:lstStyle/>
          <a:p>
            <a:endParaRPr lang="en-US"/>
          </a:p>
        </p:txBody>
      </p:sp>
      <p:sp>
        <p:nvSpPr>
          <p:cNvPr id="44044" name="Line 12"/>
          <p:cNvSpPr>
            <a:spLocks noChangeShapeType="1"/>
          </p:cNvSpPr>
          <p:nvPr/>
        </p:nvSpPr>
        <p:spPr bwMode="auto">
          <a:xfrm flipH="1">
            <a:off x="685800" y="3352800"/>
            <a:ext cx="381000" cy="609600"/>
          </a:xfrm>
          <a:prstGeom prst="line">
            <a:avLst/>
          </a:prstGeom>
          <a:noFill/>
          <a:ln w="38100">
            <a:solidFill>
              <a:srgbClr val="0000FF"/>
            </a:solidFill>
            <a:round/>
            <a:headEnd/>
            <a:tailEnd type="triangle" w="med" len="med"/>
          </a:ln>
        </p:spPr>
        <p:txBody>
          <a:bodyPr/>
          <a:lstStyle/>
          <a:p>
            <a:endParaRPr lang="en-US"/>
          </a:p>
        </p:txBody>
      </p:sp>
      <p:sp>
        <p:nvSpPr>
          <p:cNvPr id="44045" name="Line 13"/>
          <p:cNvSpPr>
            <a:spLocks noChangeShapeType="1"/>
          </p:cNvSpPr>
          <p:nvPr/>
        </p:nvSpPr>
        <p:spPr bwMode="auto">
          <a:xfrm flipH="1">
            <a:off x="2032000" y="3340100"/>
            <a:ext cx="0" cy="609600"/>
          </a:xfrm>
          <a:prstGeom prst="line">
            <a:avLst/>
          </a:prstGeom>
          <a:noFill/>
          <a:ln w="38100">
            <a:solidFill>
              <a:srgbClr val="0000FF"/>
            </a:solidFill>
            <a:round/>
            <a:headEnd/>
            <a:tailEnd type="triangle" w="med" len="med"/>
          </a:ln>
        </p:spPr>
        <p:txBody>
          <a:bodyPr/>
          <a:lstStyle/>
          <a:p>
            <a:endParaRPr lang="en-US"/>
          </a:p>
        </p:txBody>
      </p:sp>
      <p:sp>
        <p:nvSpPr>
          <p:cNvPr id="44046" name="Line 14"/>
          <p:cNvSpPr>
            <a:spLocks noChangeShapeType="1"/>
          </p:cNvSpPr>
          <p:nvPr/>
        </p:nvSpPr>
        <p:spPr bwMode="auto">
          <a:xfrm>
            <a:off x="3149600" y="3352800"/>
            <a:ext cx="304800" cy="609600"/>
          </a:xfrm>
          <a:prstGeom prst="line">
            <a:avLst/>
          </a:prstGeom>
          <a:noFill/>
          <a:ln w="38100">
            <a:solidFill>
              <a:srgbClr val="0000FF"/>
            </a:solidFill>
            <a:round/>
            <a:headEnd/>
            <a:tailEnd type="triangle" w="med" len="med"/>
          </a:ln>
        </p:spPr>
        <p:txBody>
          <a:bodyPr/>
          <a:lstStyle/>
          <a:p>
            <a:endParaRPr lang="en-US"/>
          </a:p>
        </p:txBody>
      </p:sp>
      <p:sp>
        <p:nvSpPr>
          <p:cNvPr id="44047" name="Line 15"/>
          <p:cNvSpPr>
            <a:spLocks noChangeShapeType="1"/>
          </p:cNvSpPr>
          <p:nvPr/>
        </p:nvSpPr>
        <p:spPr bwMode="auto">
          <a:xfrm flipH="1">
            <a:off x="5308600" y="3352800"/>
            <a:ext cx="406400" cy="647700"/>
          </a:xfrm>
          <a:prstGeom prst="line">
            <a:avLst/>
          </a:prstGeom>
          <a:noFill/>
          <a:ln w="38100">
            <a:solidFill>
              <a:srgbClr val="0000FF"/>
            </a:solidFill>
            <a:round/>
            <a:headEnd/>
            <a:tailEnd type="triangle" w="med" len="med"/>
          </a:ln>
        </p:spPr>
        <p:txBody>
          <a:bodyPr/>
          <a:lstStyle/>
          <a:p>
            <a:endParaRPr lang="en-US"/>
          </a:p>
        </p:txBody>
      </p:sp>
      <p:sp>
        <p:nvSpPr>
          <p:cNvPr id="44048" name="Line 16"/>
          <p:cNvSpPr>
            <a:spLocks noChangeShapeType="1"/>
          </p:cNvSpPr>
          <p:nvPr/>
        </p:nvSpPr>
        <p:spPr bwMode="auto">
          <a:xfrm>
            <a:off x="6856413" y="3314700"/>
            <a:ext cx="1587" cy="685800"/>
          </a:xfrm>
          <a:prstGeom prst="line">
            <a:avLst/>
          </a:prstGeom>
          <a:noFill/>
          <a:ln w="38100">
            <a:solidFill>
              <a:srgbClr val="0000FF"/>
            </a:solidFill>
            <a:round/>
            <a:headEnd/>
            <a:tailEnd type="triangle" w="med" len="med"/>
          </a:ln>
        </p:spPr>
        <p:txBody>
          <a:bodyPr/>
          <a:lstStyle/>
          <a:p>
            <a:endParaRPr lang="en-US"/>
          </a:p>
        </p:txBody>
      </p:sp>
      <p:sp>
        <p:nvSpPr>
          <p:cNvPr id="44049" name="Line 17"/>
          <p:cNvSpPr>
            <a:spLocks noChangeShapeType="1"/>
          </p:cNvSpPr>
          <p:nvPr/>
        </p:nvSpPr>
        <p:spPr bwMode="auto">
          <a:xfrm>
            <a:off x="7924800" y="3352800"/>
            <a:ext cx="469900" cy="635000"/>
          </a:xfrm>
          <a:prstGeom prst="line">
            <a:avLst/>
          </a:prstGeom>
          <a:noFill/>
          <a:ln w="38100">
            <a:solidFill>
              <a:srgbClr val="0000FF"/>
            </a:solidFill>
            <a:round/>
            <a:headEnd/>
            <a:tailEnd type="triangle" w="med" len="med"/>
          </a:ln>
        </p:spPr>
        <p:txBody>
          <a:bodyPr/>
          <a:lstStyle/>
          <a:p>
            <a:endParaRPr lang="en-US"/>
          </a:p>
        </p:txBody>
      </p:sp>
      <p:sp>
        <p:nvSpPr>
          <p:cNvPr id="44050" name="Rectangle 18">
            <a:hlinkClick r:id="rId2" action="ppaction://hlinksldjump"/>
          </p:cNvPr>
          <p:cNvSpPr>
            <a:spLocks noChangeArrowheads="1"/>
          </p:cNvSpPr>
          <p:nvPr/>
        </p:nvSpPr>
        <p:spPr bwMode="auto">
          <a:xfrm>
            <a:off x="1600200" y="4040188"/>
            <a:ext cx="914400" cy="2436812"/>
          </a:xfrm>
          <a:prstGeom prst="rect">
            <a:avLst/>
          </a:prstGeom>
          <a:noFill/>
          <a:ln w="12700">
            <a:solidFill>
              <a:srgbClr val="00CC00"/>
            </a:solidFill>
            <a:miter lim="800000"/>
            <a:headEnd/>
            <a:tailEnd/>
          </a:ln>
        </p:spPr>
        <p:txBody>
          <a:bodyPr wrap="none" anchor="ctr"/>
          <a:lstStyle/>
          <a:p>
            <a:endParaRPr lang="en-US" sz="1600">
              <a:latin typeface="Arial" charset="0"/>
            </a:endParaRPr>
          </a:p>
        </p:txBody>
      </p:sp>
      <p:sp>
        <p:nvSpPr>
          <p:cNvPr id="44051" name="AutoShape 19">
            <a:hlinkClick r:id="" action="ppaction://noaction" highlightClick="1"/>
          </p:cNvPr>
          <p:cNvSpPr>
            <a:spLocks noChangeArrowheads="1"/>
          </p:cNvSpPr>
          <p:nvPr/>
        </p:nvSpPr>
        <p:spPr bwMode="auto">
          <a:xfrm>
            <a:off x="2819400" y="1905000"/>
            <a:ext cx="3505200" cy="457200"/>
          </a:xfrm>
          <a:prstGeom prst="actionButtonBlank">
            <a:avLst/>
          </a:prstGeom>
          <a:solidFill>
            <a:schemeClr val="accent2"/>
          </a:solidFill>
          <a:ln w="19050">
            <a:solidFill>
              <a:srgbClr val="00CC00"/>
            </a:solidFill>
            <a:miter lim="800000"/>
            <a:headEnd/>
            <a:tailEnd/>
          </a:ln>
        </p:spPr>
        <p:txBody>
          <a:bodyPr wrap="none" anchor="ctr"/>
          <a:lstStyle/>
          <a:p>
            <a:pPr algn="ctr" eaLnBrk="0" hangingPunct="0">
              <a:spcBef>
                <a:spcPct val="50000"/>
              </a:spcBef>
            </a:pPr>
            <a:r>
              <a:rPr lang="en-US" sz="1600" b="1" i="1">
                <a:solidFill>
                  <a:schemeClr val="hlink"/>
                </a:solidFill>
                <a:latin typeface="Arial" charset="0"/>
              </a:rPr>
              <a:t>THÀNH PHỐ HỒ CHÍ MINH</a:t>
            </a:r>
            <a:endParaRPr lang="en-US" sz="1600">
              <a:solidFill>
                <a:schemeClr val="hlink"/>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51"/>
                                        </p:tgtEl>
                                        <p:attrNameLst>
                                          <p:attrName>style.visibility</p:attrName>
                                        </p:attrNameLst>
                                      </p:cBhvr>
                                      <p:to>
                                        <p:strVal val="visible"/>
                                      </p:to>
                                    </p:set>
                                    <p:animEffect transition="in" filter="blinds(horizontal)">
                                      <p:cBhvr>
                                        <p:cTn id="7" dur="500"/>
                                        <p:tgtEl>
                                          <p:spTgt spid="44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42"/>
                                        </p:tgtEl>
                                        <p:attrNameLst>
                                          <p:attrName>style.visibility</p:attrName>
                                        </p:attrNameLst>
                                      </p:cBhvr>
                                      <p:to>
                                        <p:strVal val="visible"/>
                                      </p:to>
                                    </p:set>
                                    <p:animEffect transition="in" filter="checkerboard(across)">
                                      <p:cBhvr>
                                        <p:cTn id="12" dur="500"/>
                                        <p:tgtEl>
                                          <p:spTgt spid="4404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4034"/>
                                        </p:tgtEl>
                                        <p:attrNameLst>
                                          <p:attrName>style.visibility</p:attrName>
                                        </p:attrNameLst>
                                      </p:cBhvr>
                                      <p:to>
                                        <p:strVal val="visible"/>
                                      </p:to>
                                    </p:set>
                                    <p:animEffect transition="in" filter="checkerboard(across)">
                                      <p:cBhvr>
                                        <p:cTn id="15" dur="500"/>
                                        <p:tgtEl>
                                          <p:spTgt spid="440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4043"/>
                                        </p:tgtEl>
                                        <p:attrNameLst>
                                          <p:attrName>style.visibility</p:attrName>
                                        </p:attrNameLst>
                                      </p:cBhvr>
                                      <p:to>
                                        <p:strVal val="visible"/>
                                      </p:to>
                                    </p:set>
                                    <p:animEffect transition="in" filter="checkerboard(across)">
                                      <p:cBhvr>
                                        <p:cTn id="20" dur="500"/>
                                        <p:tgtEl>
                                          <p:spTgt spid="4404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4035"/>
                                        </p:tgtEl>
                                        <p:attrNameLst>
                                          <p:attrName>style.visibility</p:attrName>
                                        </p:attrNameLst>
                                      </p:cBhvr>
                                      <p:to>
                                        <p:strVal val="visible"/>
                                      </p:to>
                                    </p:set>
                                    <p:animEffect transition="in" filter="checkerboard(across)">
                                      <p:cBhvr>
                                        <p:cTn id="23" dur="500"/>
                                        <p:tgtEl>
                                          <p:spTgt spid="440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44044"/>
                                        </p:tgtEl>
                                        <p:attrNameLst>
                                          <p:attrName>style.visibility</p:attrName>
                                        </p:attrNameLst>
                                      </p:cBhvr>
                                      <p:to>
                                        <p:strVal val="visible"/>
                                      </p:to>
                                    </p:set>
                                    <p:animEffect transition="in" filter="diamond(in)">
                                      <p:cBhvr>
                                        <p:cTn id="28" dur="2000"/>
                                        <p:tgtEl>
                                          <p:spTgt spid="44044"/>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44036"/>
                                        </p:tgtEl>
                                        <p:attrNameLst>
                                          <p:attrName>style.visibility</p:attrName>
                                        </p:attrNameLst>
                                      </p:cBhvr>
                                      <p:to>
                                        <p:strVal val="visible"/>
                                      </p:to>
                                    </p:set>
                                    <p:animEffect transition="in" filter="diamond(in)">
                                      <p:cBhvr>
                                        <p:cTn id="31" dur="2000"/>
                                        <p:tgtEl>
                                          <p:spTgt spid="4403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44045"/>
                                        </p:tgtEl>
                                        <p:attrNameLst>
                                          <p:attrName>style.visibility</p:attrName>
                                        </p:attrNameLst>
                                      </p:cBhvr>
                                      <p:to>
                                        <p:strVal val="visible"/>
                                      </p:to>
                                    </p:set>
                                    <p:animEffect transition="in" filter="diamond(in)">
                                      <p:cBhvr>
                                        <p:cTn id="36" dur="2000"/>
                                        <p:tgtEl>
                                          <p:spTgt spid="44045"/>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44050"/>
                                        </p:tgtEl>
                                        <p:attrNameLst>
                                          <p:attrName>style.visibility</p:attrName>
                                        </p:attrNameLst>
                                      </p:cBhvr>
                                      <p:to>
                                        <p:strVal val="visible"/>
                                      </p:to>
                                    </p:set>
                                    <p:animEffect transition="in" filter="diamond(in)">
                                      <p:cBhvr>
                                        <p:cTn id="39" dur="2000"/>
                                        <p:tgtEl>
                                          <p:spTgt spid="44050"/>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44037"/>
                                        </p:tgtEl>
                                        <p:attrNameLst>
                                          <p:attrName>style.visibility</p:attrName>
                                        </p:attrNameLst>
                                      </p:cBhvr>
                                      <p:to>
                                        <p:strVal val="visible"/>
                                      </p:to>
                                    </p:set>
                                    <p:animEffect transition="in" filter="diamond(in)">
                                      <p:cBhvr>
                                        <p:cTn id="42" dur="2000"/>
                                        <p:tgtEl>
                                          <p:spTgt spid="440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44046"/>
                                        </p:tgtEl>
                                        <p:attrNameLst>
                                          <p:attrName>style.visibility</p:attrName>
                                        </p:attrNameLst>
                                      </p:cBhvr>
                                      <p:to>
                                        <p:strVal val="visible"/>
                                      </p:to>
                                    </p:set>
                                    <p:animEffect transition="in" filter="diamond(in)">
                                      <p:cBhvr>
                                        <p:cTn id="47" dur="2000"/>
                                        <p:tgtEl>
                                          <p:spTgt spid="44046"/>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44038"/>
                                        </p:tgtEl>
                                        <p:attrNameLst>
                                          <p:attrName>style.visibility</p:attrName>
                                        </p:attrNameLst>
                                      </p:cBhvr>
                                      <p:to>
                                        <p:strVal val="visible"/>
                                      </p:to>
                                    </p:set>
                                    <p:animEffect transition="in" filter="diamond(in)">
                                      <p:cBhvr>
                                        <p:cTn id="50" dur="2000"/>
                                        <p:tgtEl>
                                          <p:spTgt spid="4403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44047"/>
                                        </p:tgtEl>
                                        <p:attrNameLst>
                                          <p:attrName>style.visibility</p:attrName>
                                        </p:attrNameLst>
                                      </p:cBhvr>
                                      <p:to>
                                        <p:strVal val="visible"/>
                                      </p:to>
                                    </p:set>
                                    <p:animEffect transition="in" filter="diamond(in)">
                                      <p:cBhvr>
                                        <p:cTn id="55" dur="2000"/>
                                        <p:tgtEl>
                                          <p:spTgt spid="44047"/>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44039"/>
                                        </p:tgtEl>
                                        <p:attrNameLst>
                                          <p:attrName>style.visibility</p:attrName>
                                        </p:attrNameLst>
                                      </p:cBhvr>
                                      <p:to>
                                        <p:strVal val="visible"/>
                                      </p:to>
                                    </p:set>
                                    <p:animEffect transition="in" filter="diamond(in)">
                                      <p:cBhvr>
                                        <p:cTn id="58" dur="2000"/>
                                        <p:tgtEl>
                                          <p:spTgt spid="4403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44048"/>
                                        </p:tgtEl>
                                        <p:attrNameLst>
                                          <p:attrName>style.visibility</p:attrName>
                                        </p:attrNameLst>
                                      </p:cBhvr>
                                      <p:to>
                                        <p:strVal val="visible"/>
                                      </p:to>
                                    </p:set>
                                    <p:animEffect transition="in" filter="diamond(in)">
                                      <p:cBhvr>
                                        <p:cTn id="63" dur="2000"/>
                                        <p:tgtEl>
                                          <p:spTgt spid="44048"/>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44040"/>
                                        </p:tgtEl>
                                        <p:attrNameLst>
                                          <p:attrName>style.visibility</p:attrName>
                                        </p:attrNameLst>
                                      </p:cBhvr>
                                      <p:to>
                                        <p:strVal val="visible"/>
                                      </p:to>
                                    </p:set>
                                    <p:animEffect transition="in" filter="diamond(in)">
                                      <p:cBhvr>
                                        <p:cTn id="66" dur="2000"/>
                                        <p:tgtEl>
                                          <p:spTgt spid="4404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44049"/>
                                        </p:tgtEl>
                                        <p:attrNameLst>
                                          <p:attrName>style.visibility</p:attrName>
                                        </p:attrNameLst>
                                      </p:cBhvr>
                                      <p:to>
                                        <p:strVal val="visible"/>
                                      </p:to>
                                    </p:set>
                                    <p:animEffect transition="in" filter="diamond(in)">
                                      <p:cBhvr>
                                        <p:cTn id="71" dur="2000"/>
                                        <p:tgtEl>
                                          <p:spTgt spid="44049"/>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44041"/>
                                        </p:tgtEl>
                                        <p:attrNameLst>
                                          <p:attrName>style.visibility</p:attrName>
                                        </p:attrNameLst>
                                      </p:cBhvr>
                                      <p:to>
                                        <p:strVal val="visible"/>
                                      </p:to>
                                    </p:set>
                                    <p:animEffect transition="in" filter="diamond(in)">
                                      <p:cBhvr>
                                        <p:cTn id="74" dur="20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5" grpId="0" animBg="1"/>
      <p:bldP spid="44036" grpId="0" animBg="1"/>
      <p:bldP spid="44037" grpId="0" animBg="1"/>
      <p:bldP spid="44038" grpId="0" animBg="1"/>
      <p:bldP spid="44039" grpId="0" animBg="1"/>
      <p:bldP spid="44040" grpId="0" animBg="1"/>
      <p:bldP spid="44041" grpId="0" animBg="1"/>
      <p:bldP spid="44042" grpId="0" animBg="1"/>
      <p:bldP spid="44043" grpId="0" animBg="1"/>
      <p:bldP spid="44044" grpId="0" animBg="1"/>
      <p:bldP spid="44045" grpId="0" animBg="1"/>
      <p:bldP spid="44046" grpId="0" animBg="1"/>
      <p:bldP spid="44047" grpId="0" animBg="1"/>
      <p:bldP spid="44048" grpId="0" animBg="1"/>
      <p:bldP spid="44049" grpId="0" animBg="1"/>
      <p:bldP spid="44050" grpId="0" animBg="1"/>
      <p:bldP spid="440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838200" y="1320800"/>
            <a:ext cx="3581400" cy="457200"/>
          </a:xfrm>
          <a:prstGeom prst="rect">
            <a:avLst/>
          </a:prstGeom>
          <a:noFill/>
          <a:ln w="9525">
            <a:noFill/>
            <a:miter lim="800000"/>
            <a:headEnd/>
            <a:tailEnd/>
          </a:ln>
        </p:spPr>
        <p:txBody>
          <a:bodyPr>
            <a:spAutoFit/>
          </a:bodyPr>
          <a:lstStyle/>
          <a:p>
            <a:pPr algn="ctr"/>
            <a:r>
              <a:rPr lang="en-US" sz="2400" b="1" dirty="0" err="1" smtClean="0">
                <a:solidFill>
                  <a:srgbClr val="0000FF"/>
                </a:solidFill>
                <a:latin typeface="Arial" charset="0"/>
              </a:rPr>
              <a:t>Khởi</a:t>
            </a:r>
            <a:r>
              <a:rPr lang="en-US" sz="2400" b="1" dirty="0" smtClean="0">
                <a:solidFill>
                  <a:srgbClr val="0000FF"/>
                </a:solidFill>
                <a:latin typeface="Arial" charset="0"/>
              </a:rPr>
              <a:t> </a:t>
            </a:r>
            <a:r>
              <a:rPr lang="en-US" sz="2400" b="1" dirty="0" err="1" smtClean="0">
                <a:solidFill>
                  <a:srgbClr val="0000FF"/>
                </a:solidFill>
                <a:latin typeface="Arial" charset="0"/>
              </a:rPr>
              <a:t>động</a:t>
            </a:r>
            <a:endParaRPr lang="en-US" sz="2400" b="1" dirty="0">
              <a:solidFill>
                <a:srgbClr val="0000FF"/>
              </a:solidFill>
              <a:latin typeface="Arial" charset="0"/>
            </a:endParaRPr>
          </a:p>
        </p:txBody>
      </p:sp>
      <p:sp>
        <p:nvSpPr>
          <p:cNvPr id="4100" name="Text Box 4"/>
          <p:cNvSpPr txBox="1">
            <a:spLocks noChangeArrowheads="1"/>
          </p:cNvSpPr>
          <p:nvPr/>
        </p:nvSpPr>
        <p:spPr bwMode="auto">
          <a:xfrm>
            <a:off x="406400" y="2057400"/>
            <a:ext cx="8356600" cy="830263"/>
          </a:xfrm>
          <a:prstGeom prst="rect">
            <a:avLst/>
          </a:prstGeom>
          <a:noFill/>
          <a:ln w="9525">
            <a:noFill/>
            <a:miter lim="800000"/>
            <a:headEnd/>
            <a:tailEnd/>
          </a:ln>
          <a:effectLst/>
        </p:spPr>
        <p:txBody>
          <a:bodyPr>
            <a:spAutoFit/>
          </a:bodyPr>
          <a:lstStyle/>
          <a:p>
            <a:pPr eaLnBrk="0" hangingPunct="0">
              <a:spcBef>
                <a:spcPct val="50000"/>
              </a:spcBef>
              <a:defRPr/>
            </a:pPr>
            <a:r>
              <a:rPr lang="en-US" sz="2400">
                <a:solidFill>
                  <a:schemeClr val="hlink"/>
                </a:solidFill>
                <a:effectLst>
                  <a:outerShdw blurRad="38100" dist="38100" dir="2700000" algn="tl">
                    <a:srgbClr val="C0C0C0"/>
                  </a:outerShdw>
                </a:effectLst>
                <a:latin typeface="Arial"/>
              </a:rPr>
              <a:t>1.  Nêu một số hoạt động sản xuất chủ yếu của người dân ở đồng bằng Nam Bộ.</a:t>
            </a:r>
          </a:p>
        </p:txBody>
      </p:sp>
      <p:sp>
        <p:nvSpPr>
          <p:cNvPr id="4101" name="Text Box 5"/>
          <p:cNvSpPr txBox="1">
            <a:spLocks noChangeArrowheads="1"/>
          </p:cNvSpPr>
          <p:nvPr/>
        </p:nvSpPr>
        <p:spPr bwMode="auto">
          <a:xfrm>
            <a:off x="914400" y="2895600"/>
            <a:ext cx="7924800" cy="1604963"/>
          </a:xfrm>
          <a:prstGeom prst="rect">
            <a:avLst/>
          </a:prstGeom>
          <a:noFill/>
          <a:ln w="9525">
            <a:noFill/>
            <a:miter lim="800000"/>
            <a:headEnd/>
            <a:tailEnd/>
          </a:ln>
          <a:effectLst/>
        </p:spPr>
        <p:txBody>
          <a:bodyPr>
            <a:spAutoFit/>
          </a:bodyPr>
          <a:lstStyle/>
          <a:p>
            <a:pPr eaLnBrk="0" hangingPunct="0">
              <a:spcBef>
                <a:spcPct val="50000"/>
              </a:spcBef>
              <a:buFontTx/>
              <a:buChar char="-"/>
              <a:defRPr/>
            </a:pPr>
            <a:r>
              <a:rPr lang="en-US" i="1">
                <a:effectLst>
                  <a:outerShdw blurRad="38100" dist="38100" dir="2700000" algn="tl">
                    <a:srgbClr val="C0C0C0"/>
                  </a:outerShdw>
                </a:effectLst>
                <a:latin typeface="Arial"/>
              </a:rPr>
              <a:t>  Trồng nhiều lúa gạo, cây ăn trái</a:t>
            </a:r>
          </a:p>
          <a:p>
            <a:pPr eaLnBrk="0" hangingPunct="0">
              <a:spcBef>
                <a:spcPct val="50000"/>
              </a:spcBef>
              <a:buFontTx/>
              <a:buChar char="-"/>
              <a:defRPr/>
            </a:pPr>
            <a:r>
              <a:rPr lang="en-US" i="1">
                <a:effectLst>
                  <a:outerShdw blurRad="38100" dist="38100" dir="2700000" algn="tl">
                    <a:srgbClr val="C0C0C0"/>
                  </a:outerShdw>
                </a:effectLst>
                <a:latin typeface="Arial"/>
              </a:rPr>
              <a:t>  Nuôi trồng và chế biến thuỷ sản.</a:t>
            </a:r>
          </a:p>
          <a:p>
            <a:pPr eaLnBrk="0" hangingPunct="0">
              <a:spcBef>
                <a:spcPct val="50000"/>
              </a:spcBef>
              <a:buFontTx/>
              <a:buChar char="-"/>
              <a:defRPr/>
            </a:pPr>
            <a:r>
              <a:rPr lang="en-US" i="1">
                <a:effectLst>
                  <a:outerShdw blurRad="38100" dist="38100" dir="2700000" algn="tl">
                    <a:srgbClr val="C0C0C0"/>
                  </a:outerShdw>
                </a:effectLst>
                <a:latin typeface="Arial"/>
              </a:rPr>
              <a:t>  Chế biến lương thực. </a:t>
            </a:r>
          </a:p>
          <a:p>
            <a:pPr eaLnBrk="0" hangingPunct="0">
              <a:spcBef>
                <a:spcPct val="50000"/>
              </a:spcBef>
              <a:buFontTx/>
              <a:buChar char="-"/>
              <a:defRPr/>
            </a:pPr>
            <a:r>
              <a:rPr lang="en-US" i="1">
                <a:effectLst>
                  <a:outerShdw blurRad="38100" dist="38100" dir="2700000" algn="tl">
                    <a:srgbClr val="C0C0C0"/>
                  </a:outerShdw>
                </a:effectLst>
                <a:latin typeface="Arial"/>
              </a:rPr>
              <a:t>  Sản xuất công nghiệp phát triển mạnh nhất trong cả nước.</a:t>
            </a:r>
          </a:p>
        </p:txBody>
      </p:sp>
      <p:sp>
        <p:nvSpPr>
          <p:cNvPr id="4102" name="Text Box 6"/>
          <p:cNvSpPr txBox="1">
            <a:spLocks noChangeArrowheads="1"/>
          </p:cNvSpPr>
          <p:nvPr/>
        </p:nvSpPr>
        <p:spPr bwMode="auto">
          <a:xfrm>
            <a:off x="431800" y="4483100"/>
            <a:ext cx="8382000" cy="830263"/>
          </a:xfrm>
          <a:prstGeom prst="rect">
            <a:avLst/>
          </a:prstGeom>
          <a:noFill/>
          <a:ln w="9525">
            <a:noFill/>
            <a:miter lim="800000"/>
            <a:headEnd/>
            <a:tailEnd/>
          </a:ln>
          <a:effectLst/>
        </p:spPr>
        <p:txBody>
          <a:bodyPr>
            <a:spAutoFit/>
          </a:bodyPr>
          <a:lstStyle/>
          <a:p>
            <a:pPr eaLnBrk="0" hangingPunct="0">
              <a:spcBef>
                <a:spcPct val="50000"/>
              </a:spcBef>
              <a:defRPr/>
            </a:pPr>
            <a:r>
              <a:rPr lang="en-US" sz="2400">
                <a:solidFill>
                  <a:schemeClr val="hlink"/>
                </a:solidFill>
                <a:effectLst>
                  <a:outerShdw blurRad="38100" dist="38100" dir="2700000" algn="tl">
                    <a:srgbClr val="C0C0C0"/>
                  </a:outerShdw>
                </a:effectLst>
                <a:latin typeface="Arial"/>
              </a:rPr>
              <a:t>2.  Nêu những ngành công nghiệp nổi tiếng ở đồng bằng Nam Bộ.</a:t>
            </a:r>
          </a:p>
        </p:txBody>
      </p:sp>
      <p:sp>
        <p:nvSpPr>
          <p:cNvPr id="4103" name="Text Box 7"/>
          <p:cNvSpPr txBox="1">
            <a:spLocks noChangeArrowheads="1"/>
          </p:cNvSpPr>
          <p:nvPr/>
        </p:nvSpPr>
        <p:spPr bwMode="auto">
          <a:xfrm>
            <a:off x="609600" y="5306436"/>
            <a:ext cx="8153400" cy="641350"/>
          </a:xfrm>
          <a:prstGeom prst="rect">
            <a:avLst/>
          </a:prstGeom>
          <a:noFill/>
          <a:ln w="9525">
            <a:noFill/>
            <a:miter lim="800000"/>
            <a:headEnd/>
            <a:tailEnd/>
          </a:ln>
          <a:effectLst/>
        </p:spPr>
        <p:txBody>
          <a:bodyPr>
            <a:spAutoFit/>
          </a:bodyPr>
          <a:lstStyle/>
          <a:p>
            <a:pPr eaLnBrk="0" hangingPunct="0">
              <a:spcBef>
                <a:spcPct val="50000"/>
              </a:spcBef>
              <a:defRPr/>
            </a:pP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Những</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ngành</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công</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nghiệp</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nổi</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tiếng</a:t>
            </a:r>
            <a:r>
              <a:rPr lang="en-US" i="1" dirty="0">
                <a:effectLst>
                  <a:outerShdw blurRad="38100" dist="38100" dir="2700000" algn="tl">
                    <a:srgbClr val="C0C0C0"/>
                  </a:outerShdw>
                </a:effectLst>
                <a:latin typeface="Arial"/>
              </a:rPr>
              <a:t> ở </a:t>
            </a:r>
            <a:r>
              <a:rPr lang="en-US" i="1" dirty="0" err="1">
                <a:effectLst>
                  <a:outerShdw blurRad="38100" dist="38100" dir="2700000" algn="tl">
                    <a:srgbClr val="C0C0C0"/>
                  </a:outerShdw>
                </a:effectLst>
                <a:latin typeface="Arial"/>
              </a:rPr>
              <a:t>đồng</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bằng</a:t>
            </a:r>
            <a:r>
              <a:rPr lang="en-US" i="1" dirty="0">
                <a:effectLst>
                  <a:outerShdw blurRad="38100" dist="38100" dir="2700000" algn="tl">
                    <a:srgbClr val="C0C0C0"/>
                  </a:outerShdw>
                </a:effectLst>
                <a:latin typeface="Arial"/>
              </a:rPr>
              <a:t> Nam </a:t>
            </a:r>
            <a:r>
              <a:rPr lang="en-US" i="1" dirty="0" err="1">
                <a:effectLst>
                  <a:outerShdw blurRad="38100" dist="38100" dir="2700000" algn="tl">
                    <a:srgbClr val="C0C0C0"/>
                  </a:outerShdw>
                </a:effectLst>
                <a:latin typeface="Arial"/>
              </a:rPr>
              <a:t>Bộ</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là</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khai</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thác</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dầu</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khí</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chế</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biến</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lương</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thực</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thực</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phẩm</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hoá</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chất</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cơ</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khí</a:t>
            </a:r>
            <a:r>
              <a:rPr lang="en-US" i="1" dirty="0">
                <a:effectLst>
                  <a:outerShdw blurRad="38100" dist="38100" dir="2700000" algn="tl">
                    <a:srgbClr val="C0C0C0"/>
                  </a:outerShdw>
                </a:effectLst>
                <a:latin typeface="Arial"/>
              </a:rPr>
              <a:t>, </a:t>
            </a:r>
            <a:r>
              <a:rPr lang="en-US" i="1" dirty="0" err="1">
                <a:effectLst>
                  <a:outerShdw blurRad="38100" dist="38100" dir="2700000" algn="tl">
                    <a:srgbClr val="C0C0C0"/>
                  </a:outerShdw>
                </a:effectLst>
                <a:latin typeface="Arial"/>
              </a:rPr>
              <a:t>dệt</a:t>
            </a:r>
            <a:r>
              <a:rPr lang="en-US" i="1" dirty="0">
                <a:effectLst>
                  <a:outerShdw blurRad="38100" dist="38100" dir="2700000" algn="tl">
                    <a:srgbClr val="C0C0C0"/>
                  </a:outerShdw>
                </a:effectLst>
                <a:latin typeface="Arial"/>
              </a:rPr>
              <a:t> may.</a:t>
            </a:r>
          </a:p>
        </p:txBody>
      </p:sp>
      <p:sp>
        <p:nvSpPr>
          <p:cNvPr id="4108" name="Text Box 12"/>
          <p:cNvSpPr txBox="1">
            <a:spLocks noChangeArrowheads="1"/>
          </p:cNvSpPr>
          <p:nvPr/>
        </p:nvSpPr>
        <p:spPr bwMode="auto">
          <a:xfrm>
            <a:off x="2400300" y="533400"/>
            <a:ext cx="44196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a:solidFill>
                  <a:srgbClr val="0000FF"/>
                </a:solidFill>
                <a:latin typeface="Arial"/>
              </a:rPr>
              <a:t>Địa lí</a:t>
            </a:r>
            <a:endParaRPr lang="en-US" sz="2400" b="1">
              <a:solidFill>
                <a:srgbClr val="0000FF"/>
              </a:solidFill>
              <a:effectLst>
                <a:outerShdw blurRad="38100" dist="38100" dir="2700000" algn="tl">
                  <a:srgbClr val="C0C0C0"/>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108"/>
                                        </p:tgtEl>
                                        <p:attrNameLst>
                                          <p:attrName>style.visibility</p:attrName>
                                        </p:attrNameLst>
                                      </p:cBhvr>
                                      <p:to>
                                        <p:strVal val="visible"/>
                                      </p:to>
                                    </p:set>
                                    <p:animEffect transition="in" filter="fade">
                                      <p:cBhvr>
                                        <p:cTn id="7" dur="500"/>
                                        <p:tgtEl>
                                          <p:spTgt spid="4108"/>
                                        </p:tgtEl>
                                      </p:cBhvr>
                                    </p:animEffect>
                                    <p:anim calcmode="lin" valueType="num">
                                      <p:cBhvr>
                                        <p:cTn id="8" dur="500" fill="hold"/>
                                        <p:tgtEl>
                                          <p:spTgt spid="4108"/>
                                        </p:tgtEl>
                                        <p:attrNameLst>
                                          <p:attrName>ppt_x</p:attrName>
                                        </p:attrNameLst>
                                      </p:cBhvr>
                                      <p:tavLst>
                                        <p:tav tm="0">
                                          <p:val>
                                            <p:strVal val="#ppt_x-.1"/>
                                          </p:val>
                                        </p:tav>
                                        <p:tav tm="100000">
                                          <p:val>
                                            <p:strVal val="#ppt_x"/>
                                          </p:val>
                                        </p:tav>
                                      </p:tavLst>
                                    </p:anim>
                                    <p:anim calcmode="lin" valueType="num">
                                      <p:cBhvr>
                                        <p:cTn id="9" dur="500" fill="hold"/>
                                        <p:tgtEl>
                                          <p:spTgt spid="4108"/>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2000"/>
                                        <p:tgtEl>
                                          <p:spTgt spid="4099">
                                            <p:txEl>
                                              <p:pRg st="0" end="0"/>
                                            </p:txEl>
                                          </p:spTgt>
                                        </p:tgtEl>
                                      </p:cBhvr>
                                    </p:animEffect>
                                    <p:anim calcmode="lin" valueType="num">
                                      <p:cBhvr>
                                        <p:cTn id="15" dur="2000" fill="hold"/>
                                        <p:tgtEl>
                                          <p:spTgt spid="4099">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4099">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409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800" decel="100000"/>
                                        <p:tgtEl>
                                          <p:spTgt spid="4100"/>
                                        </p:tgtEl>
                                      </p:cBhvr>
                                    </p:animEffect>
                                    <p:anim calcmode="lin" valueType="num">
                                      <p:cBhvr>
                                        <p:cTn id="23" dur="800" decel="100000" fill="hold"/>
                                        <p:tgtEl>
                                          <p:spTgt spid="4100"/>
                                        </p:tgtEl>
                                        <p:attrNameLst>
                                          <p:attrName>style.rotation</p:attrName>
                                        </p:attrNameLst>
                                      </p:cBhvr>
                                      <p:tavLst>
                                        <p:tav tm="0">
                                          <p:val>
                                            <p:fltVal val="-90"/>
                                          </p:val>
                                        </p:tav>
                                        <p:tav tm="100000">
                                          <p:val>
                                            <p:fltVal val="0"/>
                                          </p:val>
                                        </p:tav>
                                      </p:tavLst>
                                    </p:anim>
                                    <p:anim calcmode="lin" valueType="num">
                                      <p:cBhvr>
                                        <p:cTn id="24" dur="800" decel="100000" fill="hold"/>
                                        <p:tgtEl>
                                          <p:spTgt spid="4100"/>
                                        </p:tgtEl>
                                        <p:attrNameLst>
                                          <p:attrName>ppt_x</p:attrName>
                                        </p:attrNameLst>
                                      </p:cBhvr>
                                      <p:tavLst>
                                        <p:tav tm="0">
                                          <p:val>
                                            <p:strVal val="#ppt_x+0.4"/>
                                          </p:val>
                                        </p:tav>
                                        <p:tav tm="100000">
                                          <p:val>
                                            <p:strVal val="#ppt_x-0.05"/>
                                          </p:val>
                                        </p:tav>
                                      </p:tavLst>
                                    </p:anim>
                                    <p:anim calcmode="lin" valueType="num">
                                      <p:cBhvr>
                                        <p:cTn id="25" dur="800" decel="100000" fill="hold"/>
                                        <p:tgtEl>
                                          <p:spTgt spid="4100"/>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4100"/>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4100"/>
                                        </p:tgtEl>
                                        <p:attrNameLst>
                                          <p:attrName>ppt_y</p:attrName>
                                        </p:attrNameLst>
                                      </p:cBhvr>
                                      <p:tavLst>
                                        <p:tav tm="0">
                                          <p:val>
                                            <p:strVal val="#ppt_y+0.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4101"/>
                                        </p:tgtEl>
                                        <p:attrNameLst>
                                          <p:attrName>style.visibility</p:attrName>
                                        </p:attrNameLst>
                                      </p:cBhvr>
                                      <p:to>
                                        <p:strVal val="visible"/>
                                      </p:to>
                                    </p:set>
                                    <p:animEffect transition="in" filter="fade">
                                      <p:cBhvr>
                                        <p:cTn id="32" dur="1000"/>
                                        <p:tgtEl>
                                          <p:spTgt spid="4101"/>
                                        </p:tgtEl>
                                      </p:cBhvr>
                                    </p:animEffect>
                                    <p:anim calcmode="lin" valueType="num">
                                      <p:cBhvr>
                                        <p:cTn id="33" dur="1000" fill="hold"/>
                                        <p:tgtEl>
                                          <p:spTgt spid="4101"/>
                                        </p:tgtEl>
                                        <p:attrNameLst>
                                          <p:attrName>ppt_x</p:attrName>
                                        </p:attrNameLst>
                                      </p:cBhvr>
                                      <p:tavLst>
                                        <p:tav tm="0">
                                          <p:val>
                                            <p:strVal val="#ppt_x"/>
                                          </p:val>
                                        </p:tav>
                                        <p:tav tm="100000">
                                          <p:val>
                                            <p:strVal val="#ppt_x"/>
                                          </p:val>
                                        </p:tav>
                                      </p:tavLst>
                                    </p:anim>
                                    <p:anim calcmode="lin" valueType="num">
                                      <p:cBhvr>
                                        <p:cTn id="34"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4102"/>
                                        </p:tgtEl>
                                        <p:attrNameLst>
                                          <p:attrName>style.visibility</p:attrName>
                                        </p:attrNameLst>
                                      </p:cBhvr>
                                      <p:to>
                                        <p:strVal val="visible"/>
                                      </p:to>
                                    </p:set>
                                    <p:animEffect transition="in" filter="fade">
                                      <p:cBhvr>
                                        <p:cTn id="39" dur="800" decel="100000"/>
                                        <p:tgtEl>
                                          <p:spTgt spid="4102"/>
                                        </p:tgtEl>
                                      </p:cBhvr>
                                    </p:animEffect>
                                    <p:anim calcmode="lin" valueType="num">
                                      <p:cBhvr>
                                        <p:cTn id="40" dur="800" decel="100000" fill="hold"/>
                                        <p:tgtEl>
                                          <p:spTgt spid="4102"/>
                                        </p:tgtEl>
                                        <p:attrNameLst>
                                          <p:attrName>style.rotation</p:attrName>
                                        </p:attrNameLst>
                                      </p:cBhvr>
                                      <p:tavLst>
                                        <p:tav tm="0">
                                          <p:val>
                                            <p:fltVal val="-90"/>
                                          </p:val>
                                        </p:tav>
                                        <p:tav tm="100000">
                                          <p:val>
                                            <p:fltVal val="0"/>
                                          </p:val>
                                        </p:tav>
                                      </p:tavLst>
                                    </p:anim>
                                    <p:anim calcmode="lin" valueType="num">
                                      <p:cBhvr>
                                        <p:cTn id="41" dur="800" decel="100000" fill="hold"/>
                                        <p:tgtEl>
                                          <p:spTgt spid="4102"/>
                                        </p:tgtEl>
                                        <p:attrNameLst>
                                          <p:attrName>ppt_x</p:attrName>
                                        </p:attrNameLst>
                                      </p:cBhvr>
                                      <p:tavLst>
                                        <p:tav tm="0">
                                          <p:val>
                                            <p:strVal val="#ppt_x+0.4"/>
                                          </p:val>
                                        </p:tav>
                                        <p:tav tm="100000">
                                          <p:val>
                                            <p:strVal val="#ppt_x-0.05"/>
                                          </p:val>
                                        </p:tav>
                                      </p:tavLst>
                                    </p:anim>
                                    <p:anim calcmode="lin" valueType="num">
                                      <p:cBhvr>
                                        <p:cTn id="42" dur="800" decel="100000" fill="hold"/>
                                        <p:tgtEl>
                                          <p:spTgt spid="410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10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102"/>
                                        </p:tgtEl>
                                        <p:attrNameLst>
                                          <p:attrName>ppt_y</p:attrName>
                                        </p:attrNameLst>
                                      </p:cBhvr>
                                      <p:tavLst>
                                        <p:tav tm="0">
                                          <p:val>
                                            <p:strVal val="#ppt_y+0.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103"/>
                                        </p:tgtEl>
                                        <p:attrNameLst>
                                          <p:attrName>style.visibility</p:attrName>
                                        </p:attrNameLst>
                                      </p:cBhvr>
                                      <p:to>
                                        <p:strVal val="visible"/>
                                      </p:to>
                                    </p:set>
                                    <p:animEffect transition="in" filter="fade">
                                      <p:cBhvr>
                                        <p:cTn id="49" dur="1000"/>
                                        <p:tgtEl>
                                          <p:spTgt spid="4103"/>
                                        </p:tgtEl>
                                      </p:cBhvr>
                                    </p:animEffect>
                                    <p:anim calcmode="lin" valueType="num">
                                      <p:cBhvr>
                                        <p:cTn id="50" dur="1000" fill="hold"/>
                                        <p:tgtEl>
                                          <p:spTgt spid="4103"/>
                                        </p:tgtEl>
                                        <p:attrNameLst>
                                          <p:attrName>ppt_x</p:attrName>
                                        </p:attrNameLst>
                                      </p:cBhvr>
                                      <p:tavLst>
                                        <p:tav tm="0">
                                          <p:val>
                                            <p:strVal val="#ppt_x"/>
                                          </p:val>
                                        </p:tav>
                                        <p:tav tm="100000">
                                          <p:val>
                                            <p:strVal val="#ppt_x"/>
                                          </p:val>
                                        </p:tav>
                                      </p:tavLst>
                                    </p:anim>
                                    <p:anim calcmode="lin" valueType="num">
                                      <p:cBhvr>
                                        <p:cTn id="51"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allAtOnce"/>
      <p:bldP spid="4100" grpId="0"/>
      <p:bldP spid="4101" grpId="0"/>
      <p:bldP spid="4102" grpId="0"/>
      <p:bldP spid="4103" grpId="0"/>
      <p:bldP spid="41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4876800" y="3962400"/>
            <a:ext cx="3352800" cy="317500"/>
          </a:xfrm>
          <a:prstGeom prst="rect">
            <a:avLst/>
          </a:prstGeom>
          <a:noFill/>
          <a:ln w="9525">
            <a:noFill/>
            <a:miter lim="800000"/>
            <a:headEnd/>
            <a:tailEnd/>
          </a:ln>
        </p:spPr>
        <p:txBody>
          <a:bodyPr anchor="ctr"/>
          <a:lstStyle/>
          <a:p>
            <a:pPr algn="ctr"/>
            <a:r>
              <a:rPr lang="en-US" sz="1200" b="1">
                <a:solidFill>
                  <a:srgbClr val="FF0000"/>
                </a:solidFill>
                <a:latin typeface="Arial" charset="0"/>
              </a:rPr>
              <a:t>Nhà máy xi măng Hà Tiên-TP HCM</a:t>
            </a:r>
          </a:p>
        </p:txBody>
      </p:sp>
      <p:sp>
        <p:nvSpPr>
          <p:cNvPr id="45061" name="Rectangle 5"/>
          <p:cNvSpPr>
            <a:spLocks noChangeArrowheads="1"/>
          </p:cNvSpPr>
          <p:nvPr/>
        </p:nvSpPr>
        <p:spPr bwMode="auto">
          <a:xfrm>
            <a:off x="1597025" y="3981450"/>
            <a:ext cx="1776413" cy="276225"/>
          </a:xfrm>
          <a:prstGeom prst="rect">
            <a:avLst/>
          </a:prstGeom>
          <a:noFill/>
          <a:ln w="9525">
            <a:noFill/>
            <a:miter lim="800000"/>
            <a:headEnd/>
            <a:tailEnd/>
          </a:ln>
        </p:spPr>
        <p:txBody>
          <a:bodyPr wrap="none">
            <a:spAutoFit/>
          </a:bodyPr>
          <a:lstStyle/>
          <a:p>
            <a:pPr eaLnBrk="0" hangingPunct="0"/>
            <a:r>
              <a:rPr lang="en-US" sz="1200" b="1">
                <a:solidFill>
                  <a:srgbClr val="FF0000"/>
                </a:solidFill>
                <a:latin typeface="Arial" charset="0"/>
              </a:rPr>
              <a:t>Nhà máy điện Phú Mỹ</a:t>
            </a:r>
          </a:p>
        </p:txBody>
      </p:sp>
      <p:sp>
        <p:nvSpPr>
          <p:cNvPr id="22534" name="Text Box 9"/>
          <p:cNvSpPr txBox="1">
            <a:spLocks noChangeArrowheads="1"/>
          </p:cNvSpPr>
          <p:nvPr/>
        </p:nvSpPr>
        <p:spPr bwMode="auto">
          <a:xfrm>
            <a:off x="1219200" y="1358900"/>
            <a:ext cx="6172200" cy="369888"/>
          </a:xfrm>
          <a:prstGeom prst="rect">
            <a:avLst/>
          </a:prstGeom>
          <a:noFill/>
          <a:ln w="9525">
            <a:noFill/>
            <a:miter lim="800000"/>
            <a:headEnd/>
            <a:tailEnd/>
          </a:ln>
        </p:spPr>
        <p:txBody>
          <a:bodyPr>
            <a:spAutoFit/>
          </a:bodyPr>
          <a:lstStyle/>
          <a:p>
            <a:pPr eaLnBrk="0" hangingPunct="0">
              <a:spcBef>
                <a:spcPct val="50000"/>
              </a:spcBef>
            </a:pPr>
            <a:r>
              <a:rPr lang="en-US" b="1">
                <a:solidFill>
                  <a:srgbClr val="0000FF"/>
                </a:solidFill>
                <a:latin typeface="Arial" charset="0"/>
              </a:rPr>
              <a:t>2. Trung tâm kinh tế, văn hoá, khoa học lớn.   </a:t>
            </a:r>
          </a:p>
        </p:txBody>
      </p:sp>
      <p:sp>
        <p:nvSpPr>
          <p:cNvPr id="45067" name="Rectangle 11"/>
          <p:cNvSpPr>
            <a:spLocks noChangeArrowheads="1"/>
          </p:cNvSpPr>
          <p:nvPr/>
        </p:nvSpPr>
        <p:spPr bwMode="auto">
          <a:xfrm>
            <a:off x="1917700" y="6445250"/>
            <a:ext cx="1296988" cy="276225"/>
          </a:xfrm>
          <a:prstGeom prst="rect">
            <a:avLst/>
          </a:prstGeom>
          <a:noFill/>
          <a:ln w="9525">
            <a:noFill/>
            <a:miter lim="800000"/>
            <a:headEnd/>
            <a:tailEnd/>
          </a:ln>
        </p:spPr>
        <p:txBody>
          <a:bodyPr wrap="none">
            <a:spAutoFit/>
          </a:bodyPr>
          <a:lstStyle/>
          <a:p>
            <a:pPr eaLnBrk="0" hangingPunct="0"/>
            <a:r>
              <a:rPr lang="en-US" sz="1200" b="1">
                <a:solidFill>
                  <a:srgbClr val="FF0000"/>
                </a:solidFill>
                <a:latin typeface="Arial" charset="0"/>
              </a:rPr>
              <a:t>Thảo cầm viên </a:t>
            </a:r>
          </a:p>
        </p:txBody>
      </p:sp>
      <p:sp>
        <p:nvSpPr>
          <p:cNvPr id="45069" name="Rectangle 13"/>
          <p:cNvSpPr>
            <a:spLocks noChangeArrowheads="1"/>
          </p:cNvSpPr>
          <p:nvPr/>
        </p:nvSpPr>
        <p:spPr bwMode="auto">
          <a:xfrm>
            <a:off x="5715000" y="6369050"/>
            <a:ext cx="1770063" cy="276225"/>
          </a:xfrm>
          <a:prstGeom prst="rect">
            <a:avLst/>
          </a:prstGeom>
          <a:noFill/>
          <a:ln w="9525">
            <a:noFill/>
            <a:miter lim="800000"/>
            <a:headEnd/>
            <a:tailEnd/>
          </a:ln>
        </p:spPr>
        <p:txBody>
          <a:bodyPr wrap="none">
            <a:spAutoFit/>
          </a:bodyPr>
          <a:lstStyle/>
          <a:p>
            <a:pPr eaLnBrk="0" hangingPunct="0"/>
            <a:r>
              <a:rPr lang="en-US" sz="1200" b="1">
                <a:solidFill>
                  <a:srgbClr val="FF0000"/>
                </a:solidFill>
                <a:latin typeface="Arial" charset="0"/>
              </a:rPr>
              <a:t>Khu du lịch Đầm Sen </a:t>
            </a:r>
          </a:p>
        </p:txBody>
      </p:sp>
      <p:pic>
        <p:nvPicPr>
          <p:cNvPr id="45071" name="Picture 15"/>
          <p:cNvPicPr>
            <a:picLocks noChangeAspect="1" noChangeArrowheads="1"/>
          </p:cNvPicPr>
          <p:nvPr/>
        </p:nvPicPr>
        <p:blipFill>
          <a:blip r:embed="rId2"/>
          <a:srcRect/>
          <a:stretch>
            <a:fillRect/>
          </a:stretch>
        </p:blipFill>
        <p:spPr bwMode="auto">
          <a:xfrm>
            <a:off x="1219200" y="1981200"/>
            <a:ext cx="3086100" cy="2047875"/>
          </a:xfrm>
          <a:prstGeom prst="rect">
            <a:avLst/>
          </a:prstGeom>
          <a:noFill/>
          <a:ln w="9525">
            <a:noFill/>
            <a:miter lim="800000"/>
            <a:headEnd/>
            <a:tailEnd/>
          </a:ln>
        </p:spPr>
      </p:pic>
      <p:pic>
        <p:nvPicPr>
          <p:cNvPr id="45072" name="Picture 16"/>
          <p:cNvPicPr>
            <a:picLocks noChangeAspect="1" noChangeArrowheads="1"/>
          </p:cNvPicPr>
          <p:nvPr/>
        </p:nvPicPr>
        <p:blipFill>
          <a:blip r:embed="rId3"/>
          <a:srcRect/>
          <a:stretch>
            <a:fillRect/>
          </a:stretch>
        </p:blipFill>
        <p:spPr bwMode="auto">
          <a:xfrm>
            <a:off x="4953000" y="1981200"/>
            <a:ext cx="3200400" cy="2024063"/>
          </a:xfrm>
          <a:prstGeom prst="rect">
            <a:avLst/>
          </a:prstGeom>
          <a:noFill/>
          <a:ln w="9525">
            <a:noFill/>
            <a:miter lim="800000"/>
            <a:headEnd/>
            <a:tailEnd/>
          </a:ln>
        </p:spPr>
      </p:pic>
      <p:pic>
        <p:nvPicPr>
          <p:cNvPr id="45073" name="Picture 17"/>
          <p:cNvPicPr>
            <a:picLocks noChangeAspect="1" noChangeArrowheads="1"/>
          </p:cNvPicPr>
          <p:nvPr/>
        </p:nvPicPr>
        <p:blipFill>
          <a:blip r:embed="rId4"/>
          <a:srcRect/>
          <a:stretch>
            <a:fillRect/>
          </a:stretch>
        </p:blipFill>
        <p:spPr bwMode="auto">
          <a:xfrm>
            <a:off x="1219200" y="4292600"/>
            <a:ext cx="3105150" cy="2214563"/>
          </a:xfrm>
          <a:prstGeom prst="rect">
            <a:avLst/>
          </a:prstGeom>
          <a:noFill/>
          <a:ln w="9525">
            <a:noFill/>
            <a:miter lim="800000"/>
            <a:headEnd/>
            <a:tailEnd/>
          </a:ln>
        </p:spPr>
      </p:pic>
      <p:pic>
        <p:nvPicPr>
          <p:cNvPr id="45074" name="Picture 18"/>
          <p:cNvPicPr>
            <a:picLocks noChangeAspect="1" noChangeArrowheads="1"/>
          </p:cNvPicPr>
          <p:nvPr/>
        </p:nvPicPr>
        <p:blipFill>
          <a:blip r:embed="rId5"/>
          <a:srcRect/>
          <a:stretch>
            <a:fillRect/>
          </a:stretch>
        </p:blipFill>
        <p:spPr bwMode="auto">
          <a:xfrm>
            <a:off x="5105400" y="4267200"/>
            <a:ext cx="2971800" cy="2120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5072"/>
                                        </p:tgtEl>
                                        <p:attrNameLst>
                                          <p:attrName>style.visibility</p:attrName>
                                        </p:attrNameLst>
                                      </p:cBhvr>
                                      <p:to>
                                        <p:strVal val="visible"/>
                                      </p:to>
                                    </p:set>
                                    <p:animEffect transition="in" filter="fade">
                                      <p:cBhvr>
                                        <p:cTn id="7" dur="800" decel="100000"/>
                                        <p:tgtEl>
                                          <p:spTgt spid="45072"/>
                                        </p:tgtEl>
                                      </p:cBhvr>
                                    </p:animEffect>
                                    <p:anim calcmode="lin" valueType="num">
                                      <p:cBhvr>
                                        <p:cTn id="8" dur="800" decel="100000" fill="hold"/>
                                        <p:tgtEl>
                                          <p:spTgt spid="45072"/>
                                        </p:tgtEl>
                                        <p:attrNameLst>
                                          <p:attrName>style.rotation</p:attrName>
                                        </p:attrNameLst>
                                      </p:cBhvr>
                                      <p:tavLst>
                                        <p:tav tm="0">
                                          <p:val>
                                            <p:fltVal val="-90"/>
                                          </p:val>
                                        </p:tav>
                                        <p:tav tm="100000">
                                          <p:val>
                                            <p:fltVal val="0"/>
                                          </p:val>
                                        </p:tav>
                                      </p:tavLst>
                                    </p:anim>
                                    <p:anim calcmode="lin" valueType="num">
                                      <p:cBhvr>
                                        <p:cTn id="9" dur="800" decel="100000" fill="hold"/>
                                        <p:tgtEl>
                                          <p:spTgt spid="45072"/>
                                        </p:tgtEl>
                                        <p:attrNameLst>
                                          <p:attrName>ppt_x</p:attrName>
                                        </p:attrNameLst>
                                      </p:cBhvr>
                                      <p:tavLst>
                                        <p:tav tm="0">
                                          <p:val>
                                            <p:strVal val="#ppt_x+0.4"/>
                                          </p:val>
                                        </p:tav>
                                        <p:tav tm="100000">
                                          <p:val>
                                            <p:strVal val="#ppt_x-0.05"/>
                                          </p:val>
                                        </p:tav>
                                      </p:tavLst>
                                    </p:anim>
                                    <p:anim calcmode="lin" valueType="num">
                                      <p:cBhvr>
                                        <p:cTn id="10" dur="800" decel="100000" fill="hold"/>
                                        <p:tgtEl>
                                          <p:spTgt spid="4507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507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507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5074"/>
                                        </p:tgtEl>
                                        <p:attrNameLst>
                                          <p:attrName>style.visibility</p:attrName>
                                        </p:attrNameLst>
                                      </p:cBhvr>
                                      <p:to>
                                        <p:strVal val="visible"/>
                                      </p:to>
                                    </p:set>
                                    <p:animEffect transition="in" filter="fade">
                                      <p:cBhvr>
                                        <p:cTn id="15" dur="800" decel="100000"/>
                                        <p:tgtEl>
                                          <p:spTgt spid="45074"/>
                                        </p:tgtEl>
                                      </p:cBhvr>
                                    </p:animEffect>
                                    <p:anim calcmode="lin" valueType="num">
                                      <p:cBhvr>
                                        <p:cTn id="16" dur="800" decel="100000" fill="hold"/>
                                        <p:tgtEl>
                                          <p:spTgt spid="45074"/>
                                        </p:tgtEl>
                                        <p:attrNameLst>
                                          <p:attrName>style.rotation</p:attrName>
                                        </p:attrNameLst>
                                      </p:cBhvr>
                                      <p:tavLst>
                                        <p:tav tm="0">
                                          <p:val>
                                            <p:fltVal val="-90"/>
                                          </p:val>
                                        </p:tav>
                                        <p:tav tm="100000">
                                          <p:val>
                                            <p:fltVal val="0"/>
                                          </p:val>
                                        </p:tav>
                                      </p:tavLst>
                                    </p:anim>
                                    <p:anim calcmode="lin" valueType="num">
                                      <p:cBhvr>
                                        <p:cTn id="17" dur="800" decel="100000" fill="hold"/>
                                        <p:tgtEl>
                                          <p:spTgt spid="45074"/>
                                        </p:tgtEl>
                                        <p:attrNameLst>
                                          <p:attrName>ppt_x</p:attrName>
                                        </p:attrNameLst>
                                      </p:cBhvr>
                                      <p:tavLst>
                                        <p:tav tm="0">
                                          <p:val>
                                            <p:strVal val="#ppt_x+0.4"/>
                                          </p:val>
                                        </p:tav>
                                        <p:tav tm="100000">
                                          <p:val>
                                            <p:strVal val="#ppt_x-0.05"/>
                                          </p:val>
                                        </p:tav>
                                      </p:tavLst>
                                    </p:anim>
                                    <p:anim calcmode="lin" valueType="num">
                                      <p:cBhvr>
                                        <p:cTn id="18" dur="800" decel="100000" fill="hold"/>
                                        <p:tgtEl>
                                          <p:spTgt spid="4507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507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5074"/>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5073"/>
                                        </p:tgtEl>
                                        <p:attrNameLst>
                                          <p:attrName>style.visibility</p:attrName>
                                        </p:attrNameLst>
                                      </p:cBhvr>
                                      <p:to>
                                        <p:strVal val="visible"/>
                                      </p:to>
                                    </p:set>
                                    <p:animEffect transition="in" filter="fade">
                                      <p:cBhvr>
                                        <p:cTn id="23" dur="800" decel="100000"/>
                                        <p:tgtEl>
                                          <p:spTgt spid="45073"/>
                                        </p:tgtEl>
                                      </p:cBhvr>
                                    </p:animEffect>
                                    <p:anim calcmode="lin" valueType="num">
                                      <p:cBhvr>
                                        <p:cTn id="24" dur="800" decel="100000" fill="hold"/>
                                        <p:tgtEl>
                                          <p:spTgt spid="45073"/>
                                        </p:tgtEl>
                                        <p:attrNameLst>
                                          <p:attrName>style.rotation</p:attrName>
                                        </p:attrNameLst>
                                      </p:cBhvr>
                                      <p:tavLst>
                                        <p:tav tm="0">
                                          <p:val>
                                            <p:fltVal val="-90"/>
                                          </p:val>
                                        </p:tav>
                                        <p:tav tm="100000">
                                          <p:val>
                                            <p:fltVal val="0"/>
                                          </p:val>
                                        </p:tav>
                                      </p:tavLst>
                                    </p:anim>
                                    <p:anim calcmode="lin" valueType="num">
                                      <p:cBhvr>
                                        <p:cTn id="25" dur="800" decel="100000" fill="hold"/>
                                        <p:tgtEl>
                                          <p:spTgt spid="45073"/>
                                        </p:tgtEl>
                                        <p:attrNameLst>
                                          <p:attrName>ppt_x</p:attrName>
                                        </p:attrNameLst>
                                      </p:cBhvr>
                                      <p:tavLst>
                                        <p:tav tm="0">
                                          <p:val>
                                            <p:strVal val="#ppt_x+0.4"/>
                                          </p:val>
                                        </p:tav>
                                        <p:tav tm="100000">
                                          <p:val>
                                            <p:strVal val="#ppt_x-0.05"/>
                                          </p:val>
                                        </p:tav>
                                      </p:tavLst>
                                    </p:anim>
                                    <p:anim calcmode="lin" valueType="num">
                                      <p:cBhvr>
                                        <p:cTn id="26" dur="800" decel="100000" fill="hold"/>
                                        <p:tgtEl>
                                          <p:spTgt spid="4507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507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5073"/>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45071"/>
                                        </p:tgtEl>
                                        <p:attrNameLst>
                                          <p:attrName>style.visibility</p:attrName>
                                        </p:attrNameLst>
                                      </p:cBhvr>
                                      <p:to>
                                        <p:strVal val="visible"/>
                                      </p:to>
                                    </p:set>
                                    <p:animEffect transition="in" filter="fade">
                                      <p:cBhvr>
                                        <p:cTn id="31" dur="800" decel="100000"/>
                                        <p:tgtEl>
                                          <p:spTgt spid="45071"/>
                                        </p:tgtEl>
                                      </p:cBhvr>
                                    </p:animEffect>
                                    <p:anim calcmode="lin" valueType="num">
                                      <p:cBhvr>
                                        <p:cTn id="32" dur="800" decel="100000" fill="hold"/>
                                        <p:tgtEl>
                                          <p:spTgt spid="45071"/>
                                        </p:tgtEl>
                                        <p:attrNameLst>
                                          <p:attrName>style.rotation</p:attrName>
                                        </p:attrNameLst>
                                      </p:cBhvr>
                                      <p:tavLst>
                                        <p:tav tm="0">
                                          <p:val>
                                            <p:fltVal val="-90"/>
                                          </p:val>
                                        </p:tav>
                                        <p:tav tm="100000">
                                          <p:val>
                                            <p:fltVal val="0"/>
                                          </p:val>
                                        </p:tav>
                                      </p:tavLst>
                                    </p:anim>
                                    <p:anim calcmode="lin" valueType="num">
                                      <p:cBhvr>
                                        <p:cTn id="33" dur="800" decel="100000" fill="hold"/>
                                        <p:tgtEl>
                                          <p:spTgt spid="45071"/>
                                        </p:tgtEl>
                                        <p:attrNameLst>
                                          <p:attrName>ppt_x</p:attrName>
                                        </p:attrNameLst>
                                      </p:cBhvr>
                                      <p:tavLst>
                                        <p:tav tm="0">
                                          <p:val>
                                            <p:strVal val="#ppt_x+0.4"/>
                                          </p:val>
                                        </p:tav>
                                        <p:tav tm="100000">
                                          <p:val>
                                            <p:strVal val="#ppt_x-0.05"/>
                                          </p:val>
                                        </p:tav>
                                      </p:tavLst>
                                    </p:anim>
                                    <p:anim calcmode="lin" valueType="num">
                                      <p:cBhvr>
                                        <p:cTn id="34" dur="800" decel="100000" fill="hold"/>
                                        <p:tgtEl>
                                          <p:spTgt spid="45071"/>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5071"/>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5071"/>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45061"/>
                                        </p:tgtEl>
                                        <p:attrNameLst>
                                          <p:attrName>style.visibility</p:attrName>
                                        </p:attrNameLst>
                                      </p:cBhvr>
                                      <p:to>
                                        <p:strVal val="visible"/>
                                      </p:to>
                                    </p:set>
                                    <p:animEffect transition="in" filter="fade">
                                      <p:cBhvr>
                                        <p:cTn id="39" dur="800" decel="100000"/>
                                        <p:tgtEl>
                                          <p:spTgt spid="45061"/>
                                        </p:tgtEl>
                                      </p:cBhvr>
                                    </p:animEffect>
                                    <p:anim calcmode="lin" valueType="num">
                                      <p:cBhvr>
                                        <p:cTn id="40" dur="800" decel="100000" fill="hold"/>
                                        <p:tgtEl>
                                          <p:spTgt spid="45061"/>
                                        </p:tgtEl>
                                        <p:attrNameLst>
                                          <p:attrName>style.rotation</p:attrName>
                                        </p:attrNameLst>
                                      </p:cBhvr>
                                      <p:tavLst>
                                        <p:tav tm="0">
                                          <p:val>
                                            <p:fltVal val="-90"/>
                                          </p:val>
                                        </p:tav>
                                        <p:tav tm="100000">
                                          <p:val>
                                            <p:fltVal val="0"/>
                                          </p:val>
                                        </p:tav>
                                      </p:tavLst>
                                    </p:anim>
                                    <p:anim calcmode="lin" valueType="num">
                                      <p:cBhvr>
                                        <p:cTn id="41" dur="800" decel="100000" fill="hold"/>
                                        <p:tgtEl>
                                          <p:spTgt spid="45061"/>
                                        </p:tgtEl>
                                        <p:attrNameLst>
                                          <p:attrName>ppt_x</p:attrName>
                                        </p:attrNameLst>
                                      </p:cBhvr>
                                      <p:tavLst>
                                        <p:tav tm="0">
                                          <p:val>
                                            <p:strVal val="#ppt_x+0.4"/>
                                          </p:val>
                                        </p:tav>
                                        <p:tav tm="100000">
                                          <p:val>
                                            <p:strVal val="#ppt_x-0.05"/>
                                          </p:val>
                                        </p:tav>
                                      </p:tavLst>
                                    </p:anim>
                                    <p:anim calcmode="lin" valueType="num">
                                      <p:cBhvr>
                                        <p:cTn id="42" dur="800" decel="100000" fill="hold"/>
                                        <p:tgtEl>
                                          <p:spTgt spid="45061"/>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5061"/>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5061"/>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45059"/>
                                        </p:tgtEl>
                                        <p:attrNameLst>
                                          <p:attrName>style.visibility</p:attrName>
                                        </p:attrNameLst>
                                      </p:cBhvr>
                                      <p:to>
                                        <p:strVal val="visible"/>
                                      </p:to>
                                    </p:set>
                                    <p:animEffect transition="in" filter="fade">
                                      <p:cBhvr>
                                        <p:cTn id="47" dur="800" decel="100000"/>
                                        <p:tgtEl>
                                          <p:spTgt spid="45059"/>
                                        </p:tgtEl>
                                      </p:cBhvr>
                                    </p:animEffect>
                                    <p:anim calcmode="lin" valueType="num">
                                      <p:cBhvr>
                                        <p:cTn id="48" dur="800" decel="100000" fill="hold"/>
                                        <p:tgtEl>
                                          <p:spTgt spid="45059"/>
                                        </p:tgtEl>
                                        <p:attrNameLst>
                                          <p:attrName>style.rotation</p:attrName>
                                        </p:attrNameLst>
                                      </p:cBhvr>
                                      <p:tavLst>
                                        <p:tav tm="0">
                                          <p:val>
                                            <p:fltVal val="-90"/>
                                          </p:val>
                                        </p:tav>
                                        <p:tav tm="100000">
                                          <p:val>
                                            <p:fltVal val="0"/>
                                          </p:val>
                                        </p:tav>
                                      </p:tavLst>
                                    </p:anim>
                                    <p:anim calcmode="lin" valueType="num">
                                      <p:cBhvr>
                                        <p:cTn id="49" dur="800" decel="100000" fill="hold"/>
                                        <p:tgtEl>
                                          <p:spTgt spid="45059"/>
                                        </p:tgtEl>
                                        <p:attrNameLst>
                                          <p:attrName>ppt_x</p:attrName>
                                        </p:attrNameLst>
                                      </p:cBhvr>
                                      <p:tavLst>
                                        <p:tav tm="0">
                                          <p:val>
                                            <p:strVal val="#ppt_x+0.4"/>
                                          </p:val>
                                        </p:tav>
                                        <p:tav tm="100000">
                                          <p:val>
                                            <p:strVal val="#ppt_x-0.05"/>
                                          </p:val>
                                        </p:tav>
                                      </p:tavLst>
                                    </p:anim>
                                    <p:anim calcmode="lin" valueType="num">
                                      <p:cBhvr>
                                        <p:cTn id="50" dur="800" decel="100000" fill="hold"/>
                                        <p:tgtEl>
                                          <p:spTgt spid="45059"/>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5059"/>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5059"/>
                                        </p:tgtEl>
                                        <p:attrNameLst>
                                          <p:attrName>ppt_y</p:attrName>
                                        </p:attrNameLst>
                                      </p:cBhvr>
                                      <p:tavLst>
                                        <p:tav tm="0">
                                          <p:val>
                                            <p:strVal val="#ppt_y+0.1"/>
                                          </p:val>
                                        </p:tav>
                                        <p:tav tm="100000">
                                          <p:val>
                                            <p:strVal val="#ppt_y"/>
                                          </p:val>
                                        </p:tav>
                                      </p:tavLst>
                                    </p:anim>
                                  </p:childTnLst>
                                </p:cTn>
                              </p:par>
                              <p:par>
                                <p:cTn id="53" presetID="30" presetClass="entr" presetSubtype="0" fill="hold" grpId="0" nodeType="withEffect">
                                  <p:stCondLst>
                                    <p:cond delay="0"/>
                                  </p:stCondLst>
                                  <p:childTnLst>
                                    <p:set>
                                      <p:cBhvr>
                                        <p:cTn id="54" dur="1" fill="hold">
                                          <p:stCondLst>
                                            <p:cond delay="0"/>
                                          </p:stCondLst>
                                        </p:cTn>
                                        <p:tgtEl>
                                          <p:spTgt spid="45067"/>
                                        </p:tgtEl>
                                        <p:attrNameLst>
                                          <p:attrName>style.visibility</p:attrName>
                                        </p:attrNameLst>
                                      </p:cBhvr>
                                      <p:to>
                                        <p:strVal val="visible"/>
                                      </p:to>
                                    </p:set>
                                    <p:animEffect transition="in" filter="fade">
                                      <p:cBhvr>
                                        <p:cTn id="55" dur="800" decel="100000"/>
                                        <p:tgtEl>
                                          <p:spTgt spid="45067"/>
                                        </p:tgtEl>
                                      </p:cBhvr>
                                    </p:animEffect>
                                    <p:anim calcmode="lin" valueType="num">
                                      <p:cBhvr>
                                        <p:cTn id="56" dur="800" decel="100000" fill="hold"/>
                                        <p:tgtEl>
                                          <p:spTgt spid="45067"/>
                                        </p:tgtEl>
                                        <p:attrNameLst>
                                          <p:attrName>style.rotation</p:attrName>
                                        </p:attrNameLst>
                                      </p:cBhvr>
                                      <p:tavLst>
                                        <p:tav tm="0">
                                          <p:val>
                                            <p:fltVal val="-90"/>
                                          </p:val>
                                        </p:tav>
                                        <p:tav tm="100000">
                                          <p:val>
                                            <p:fltVal val="0"/>
                                          </p:val>
                                        </p:tav>
                                      </p:tavLst>
                                    </p:anim>
                                    <p:anim calcmode="lin" valueType="num">
                                      <p:cBhvr>
                                        <p:cTn id="57" dur="800" decel="100000" fill="hold"/>
                                        <p:tgtEl>
                                          <p:spTgt spid="45067"/>
                                        </p:tgtEl>
                                        <p:attrNameLst>
                                          <p:attrName>ppt_x</p:attrName>
                                        </p:attrNameLst>
                                      </p:cBhvr>
                                      <p:tavLst>
                                        <p:tav tm="0">
                                          <p:val>
                                            <p:strVal val="#ppt_x+0.4"/>
                                          </p:val>
                                        </p:tav>
                                        <p:tav tm="100000">
                                          <p:val>
                                            <p:strVal val="#ppt_x-0.05"/>
                                          </p:val>
                                        </p:tav>
                                      </p:tavLst>
                                    </p:anim>
                                    <p:anim calcmode="lin" valueType="num">
                                      <p:cBhvr>
                                        <p:cTn id="58" dur="800" decel="100000" fill="hold"/>
                                        <p:tgtEl>
                                          <p:spTgt spid="45067"/>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45067"/>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45067"/>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45069"/>
                                        </p:tgtEl>
                                        <p:attrNameLst>
                                          <p:attrName>style.visibility</p:attrName>
                                        </p:attrNameLst>
                                      </p:cBhvr>
                                      <p:to>
                                        <p:strVal val="visible"/>
                                      </p:to>
                                    </p:set>
                                    <p:animEffect transition="in" filter="fade">
                                      <p:cBhvr>
                                        <p:cTn id="63" dur="800" decel="100000"/>
                                        <p:tgtEl>
                                          <p:spTgt spid="45069"/>
                                        </p:tgtEl>
                                      </p:cBhvr>
                                    </p:animEffect>
                                    <p:anim calcmode="lin" valueType="num">
                                      <p:cBhvr>
                                        <p:cTn id="64" dur="800" decel="100000" fill="hold"/>
                                        <p:tgtEl>
                                          <p:spTgt spid="45069"/>
                                        </p:tgtEl>
                                        <p:attrNameLst>
                                          <p:attrName>style.rotation</p:attrName>
                                        </p:attrNameLst>
                                      </p:cBhvr>
                                      <p:tavLst>
                                        <p:tav tm="0">
                                          <p:val>
                                            <p:fltVal val="-90"/>
                                          </p:val>
                                        </p:tav>
                                        <p:tav tm="100000">
                                          <p:val>
                                            <p:fltVal val="0"/>
                                          </p:val>
                                        </p:tav>
                                      </p:tavLst>
                                    </p:anim>
                                    <p:anim calcmode="lin" valueType="num">
                                      <p:cBhvr>
                                        <p:cTn id="65" dur="800" decel="100000" fill="hold"/>
                                        <p:tgtEl>
                                          <p:spTgt spid="45069"/>
                                        </p:tgtEl>
                                        <p:attrNameLst>
                                          <p:attrName>ppt_x</p:attrName>
                                        </p:attrNameLst>
                                      </p:cBhvr>
                                      <p:tavLst>
                                        <p:tav tm="0">
                                          <p:val>
                                            <p:strVal val="#ppt_x+0.4"/>
                                          </p:val>
                                        </p:tav>
                                        <p:tav tm="100000">
                                          <p:val>
                                            <p:strVal val="#ppt_x-0.05"/>
                                          </p:val>
                                        </p:tav>
                                      </p:tavLst>
                                    </p:anim>
                                    <p:anim calcmode="lin" valueType="num">
                                      <p:cBhvr>
                                        <p:cTn id="66" dur="800" decel="100000" fill="hold"/>
                                        <p:tgtEl>
                                          <p:spTgt spid="45069"/>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45069"/>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4506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1" grpId="0"/>
      <p:bldP spid="45067" grpId="0"/>
      <p:bldP spid="450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838200" y="3657600"/>
            <a:ext cx="7467600" cy="400050"/>
          </a:xfrm>
          <a:prstGeom prst="rect">
            <a:avLst/>
          </a:prstGeom>
          <a:noFill/>
          <a:ln w="9525">
            <a:noFill/>
            <a:miter lim="800000"/>
            <a:headEnd/>
            <a:tailEnd/>
          </a:ln>
          <a:effectLst/>
        </p:spPr>
        <p:txBody>
          <a:bodyPr>
            <a:spAutoFit/>
          </a:bodyPr>
          <a:lstStyle/>
          <a:p>
            <a:pPr eaLnBrk="0" hangingPunct="0">
              <a:spcBef>
                <a:spcPct val="50000"/>
              </a:spcBef>
              <a:defRPr/>
            </a:pPr>
            <a:r>
              <a:rPr lang="en-US" sz="2000">
                <a:solidFill>
                  <a:srgbClr val="800000"/>
                </a:solidFill>
                <a:latin typeface="Arial"/>
              </a:rPr>
              <a:t>     </a:t>
            </a:r>
            <a:endParaRPr lang="en-US" sz="2000">
              <a:effectLst>
                <a:outerShdw blurRad="38100" dist="38100" dir="2700000" algn="tl">
                  <a:srgbClr val="C0C0C0"/>
                </a:outerShdw>
              </a:effectLst>
              <a:latin typeface="Arial"/>
            </a:endParaRPr>
          </a:p>
        </p:txBody>
      </p:sp>
      <p:sp>
        <p:nvSpPr>
          <p:cNvPr id="11271" name="Text Box 7"/>
          <p:cNvSpPr txBox="1">
            <a:spLocks noChangeArrowheads="1"/>
          </p:cNvSpPr>
          <p:nvPr/>
        </p:nvSpPr>
        <p:spPr bwMode="auto">
          <a:xfrm>
            <a:off x="457200" y="2133600"/>
            <a:ext cx="8382000" cy="4247317"/>
          </a:xfrm>
          <a:prstGeom prst="rect">
            <a:avLst/>
          </a:prstGeom>
          <a:noFill/>
          <a:ln w="28575">
            <a:solidFill>
              <a:srgbClr val="0000FF"/>
            </a:solidFill>
            <a:miter lim="800000"/>
            <a:headEnd/>
            <a:tailEnd/>
          </a:ln>
        </p:spPr>
        <p:txBody>
          <a:bodyPr wrap="square">
            <a:spAutoFit/>
          </a:bodyPr>
          <a:lstStyle/>
          <a:p>
            <a:pPr eaLnBrk="0" hangingPunct="0">
              <a:spcBef>
                <a:spcPct val="50000"/>
              </a:spcBef>
            </a:pPr>
            <a:r>
              <a:rPr lang="en-US" sz="3600" b="1" u="sng" dirty="0" err="1">
                <a:solidFill>
                  <a:srgbClr val="FF0000"/>
                </a:solidFill>
                <a:latin typeface="Arial" charset="0"/>
              </a:rPr>
              <a:t>Ghi</a:t>
            </a:r>
            <a:r>
              <a:rPr lang="en-US" sz="3600" b="1" u="sng" dirty="0">
                <a:solidFill>
                  <a:srgbClr val="FF0000"/>
                </a:solidFill>
                <a:latin typeface="Arial" charset="0"/>
              </a:rPr>
              <a:t> </a:t>
            </a:r>
            <a:r>
              <a:rPr lang="en-US" sz="3600" b="1" u="sng" dirty="0" err="1">
                <a:solidFill>
                  <a:srgbClr val="FF0000"/>
                </a:solidFill>
                <a:latin typeface="Arial" charset="0"/>
              </a:rPr>
              <a:t>nhớ</a:t>
            </a:r>
            <a:r>
              <a:rPr lang="en-US" sz="3600" b="1" u="sng" dirty="0">
                <a:solidFill>
                  <a:srgbClr val="FF0000"/>
                </a:solidFill>
                <a:latin typeface="Arial" charset="0"/>
              </a:rPr>
              <a:t>:</a:t>
            </a:r>
          </a:p>
          <a:p>
            <a:pPr algn="just" eaLnBrk="0" hangingPunct="0">
              <a:spcBef>
                <a:spcPct val="50000"/>
              </a:spcBef>
            </a:pPr>
            <a:r>
              <a:rPr lang="en-US" sz="3600" dirty="0">
                <a:solidFill>
                  <a:srgbClr val="800000"/>
                </a:solidFill>
                <a:latin typeface="Arial" charset="0"/>
              </a:rPr>
              <a:t>        </a:t>
            </a:r>
            <a:r>
              <a:rPr lang="en-US" sz="3600" dirty="0" err="1">
                <a:solidFill>
                  <a:srgbClr val="800000"/>
                </a:solidFill>
                <a:latin typeface="Arial" charset="0"/>
              </a:rPr>
              <a:t>Thành</a:t>
            </a:r>
            <a:r>
              <a:rPr lang="en-US" sz="3600" dirty="0">
                <a:solidFill>
                  <a:srgbClr val="800000"/>
                </a:solidFill>
                <a:latin typeface="Arial" charset="0"/>
              </a:rPr>
              <a:t> </a:t>
            </a:r>
            <a:r>
              <a:rPr lang="en-US" sz="3600" dirty="0" err="1">
                <a:solidFill>
                  <a:srgbClr val="800000"/>
                </a:solidFill>
                <a:latin typeface="Arial" charset="0"/>
              </a:rPr>
              <a:t>phố</a:t>
            </a:r>
            <a:r>
              <a:rPr lang="en-US" sz="3600" dirty="0">
                <a:solidFill>
                  <a:srgbClr val="800000"/>
                </a:solidFill>
                <a:latin typeface="Arial" charset="0"/>
              </a:rPr>
              <a:t> </a:t>
            </a:r>
            <a:r>
              <a:rPr lang="en-US" sz="3600" dirty="0" err="1">
                <a:solidFill>
                  <a:srgbClr val="800000"/>
                </a:solidFill>
                <a:latin typeface="Arial" charset="0"/>
              </a:rPr>
              <a:t>Hồ</a:t>
            </a:r>
            <a:r>
              <a:rPr lang="en-US" sz="3600" dirty="0">
                <a:solidFill>
                  <a:srgbClr val="800000"/>
                </a:solidFill>
                <a:latin typeface="Arial" charset="0"/>
              </a:rPr>
              <a:t> </a:t>
            </a:r>
            <a:r>
              <a:rPr lang="en-US" sz="3600" dirty="0" err="1">
                <a:solidFill>
                  <a:srgbClr val="800000"/>
                </a:solidFill>
                <a:latin typeface="Arial" charset="0"/>
              </a:rPr>
              <a:t>Chí</a:t>
            </a:r>
            <a:r>
              <a:rPr lang="en-US" sz="3600" dirty="0">
                <a:solidFill>
                  <a:srgbClr val="800000"/>
                </a:solidFill>
                <a:latin typeface="Arial" charset="0"/>
              </a:rPr>
              <a:t> Minh </a:t>
            </a:r>
            <a:r>
              <a:rPr lang="en-US" sz="3600" dirty="0" err="1">
                <a:solidFill>
                  <a:srgbClr val="800000"/>
                </a:solidFill>
                <a:latin typeface="Arial" charset="0"/>
              </a:rPr>
              <a:t>nằm</a:t>
            </a:r>
            <a:r>
              <a:rPr lang="en-US" sz="3600" dirty="0">
                <a:solidFill>
                  <a:srgbClr val="800000"/>
                </a:solidFill>
                <a:latin typeface="Arial" charset="0"/>
              </a:rPr>
              <a:t> </a:t>
            </a:r>
            <a:r>
              <a:rPr lang="en-US" sz="3600" dirty="0" err="1">
                <a:solidFill>
                  <a:srgbClr val="800000"/>
                </a:solidFill>
                <a:latin typeface="Arial" charset="0"/>
              </a:rPr>
              <a:t>bên</a:t>
            </a:r>
            <a:r>
              <a:rPr lang="en-US" sz="3600" dirty="0">
                <a:solidFill>
                  <a:srgbClr val="800000"/>
                </a:solidFill>
                <a:latin typeface="Arial" charset="0"/>
              </a:rPr>
              <a:t> </a:t>
            </a:r>
            <a:r>
              <a:rPr lang="en-US" sz="3600" dirty="0" err="1">
                <a:solidFill>
                  <a:srgbClr val="800000"/>
                </a:solidFill>
                <a:latin typeface="Arial" charset="0"/>
              </a:rPr>
              <a:t>sông</a:t>
            </a:r>
            <a:r>
              <a:rPr lang="en-US" sz="3600" dirty="0">
                <a:solidFill>
                  <a:srgbClr val="800000"/>
                </a:solidFill>
                <a:latin typeface="Arial" charset="0"/>
              </a:rPr>
              <a:t> </a:t>
            </a:r>
            <a:r>
              <a:rPr lang="en-US" sz="3600" dirty="0" err="1">
                <a:solidFill>
                  <a:srgbClr val="800000"/>
                </a:solidFill>
                <a:latin typeface="Arial" charset="0"/>
              </a:rPr>
              <a:t>Sài</a:t>
            </a:r>
            <a:r>
              <a:rPr lang="en-US" sz="3600" dirty="0">
                <a:solidFill>
                  <a:srgbClr val="800000"/>
                </a:solidFill>
                <a:latin typeface="Arial" charset="0"/>
              </a:rPr>
              <a:t> </a:t>
            </a:r>
            <a:r>
              <a:rPr lang="en-US" sz="3600" dirty="0" err="1">
                <a:solidFill>
                  <a:srgbClr val="800000"/>
                </a:solidFill>
                <a:latin typeface="Arial" charset="0"/>
              </a:rPr>
              <a:t>Gòn</a:t>
            </a:r>
            <a:r>
              <a:rPr lang="en-US" sz="3600" dirty="0">
                <a:solidFill>
                  <a:srgbClr val="800000"/>
                </a:solidFill>
                <a:latin typeface="Arial" charset="0"/>
              </a:rPr>
              <a:t>. </a:t>
            </a:r>
            <a:r>
              <a:rPr lang="en-US" sz="3600" dirty="0" err="1">
                <a:solidFill>
                  <a:srgbClr val="800000"/>
                </a:solidFill>
                <a:latin typeface="Arial" charset="0"/>
              </a:rPr>
              <a:t>Đây</a:t>
            </a:r>
            <a:r>
              <a:rPr lang="en-US" sz="3600" dirty="0">
                <a:solidFill>
                  <a:srgbClr val="800000"/>
                </a:solidFill>
                <a:latin typeface="Arial" charset="0"/>
              </a:rPr>
              <a:t> </a:t>
            </a:r>
            <a:r>
              <a:rPr lang="en-US" sz="3600" dirty="0" err="1">
                <a:solidFill>
                  <a:srgbClr val="800000"/>
                </a:solidFill>
                <a:latin typeface="Arial" charset="0"/>
              </a:rPr>
              <a:t>là</a:t>
            </a:r>
            <a:r>
              <a:rPr lang="en-US" sz="3600" dirty="0">
                <a:solidFill>
                  <a:srgbClr val="800000"/>
                </a:solidFill>
                <a:latin typeface="Arial" charset="0"/>
              </a:rPr>
              <a:t> </a:t>
            </a:r>
            <a:r>
              <a:rPr lang="en-US" sz="3600" dirty="0" err="1">
                <a:solidFill>
                  <a:srgbClr val="800000"/>
                </a:solidFill>
                <a:latin typeface="Arial" charset="0"/>
              </a:rPr>
              <a:t>thành</a:t>
            </a:r>
            <a:r>
              <a:rPr lang="en-US" sz="3600" dirty="0">
                <a:solidFill>
                  <a:srgbClr val="800000"/>
                </a:solidFill>
                <a:latin typeface="Arial" charset="0"/>
              </a:rPr>
              <a:t> </a:t>
            </a:r>
            <a:r>
              <a:rPr lang="en-US" sz="3600" dirty="0" err="1">
                <a:solidFill>
                  <a:srgbClr val="800000"/>
                </a:solidFill>
                <a:latin typeface="Arial" charset="0"/>
              </a:rPr>
              <a:t>phố</a:t>
            </a:r>
            <a:r>
              <a:rPr lang="en-US" sz="3600" dirty="0">
                <a:solidFill>
                  <a:srgbClr val="800000"/>
                </a:solidFill>
                <a:latin typeface="Arial" charset="0"/>
              </a:rPr>
              <a:t> </a:t>
            </a:r>
            <a:r>
              <a:rPr lang="en-US" sz="3600" dirty="0" err="1">
                <a:solidFill>
                  <a:srgbClr val="800000"/>
                </a:solidFill>
                <a:latin typeface="Arial" charset="0"/>
              </a:rPr>
              <a:t>và</a:t>
            </a:r>
            <a:r>
              <a:rPr lang="en-US" sz="3600" dirty="0">
                <a:solidFill>
                  <a:srgbClr val="800000"/>
                </a:solidFill>
                <a:latin typeface="Arial" charset="0"/>
              </a:rPr>
              <a:t> </a:t>
            </a:r>
            <a:r>
              <a:rPr lang="en-US" sz="3600" dirty="0" err="1">
                <a:solidFill>
                  <a:srgbClr val="800000"/>
                </a:solidFill>
                <a:latin typeface="Arial" charset="0"/>
              </a:rPr>
              <a:t>trung</a:t>
            </a:r>
            <a:r>
              <a:rPr lang="en-US" sz="3600" dirty="0">
                <a:solidFill>
                  <a:srgbClr val="800000"/>
                </a:solidFill>
                <a:latin typeface="Arial" charset="0"/>
              </a:rPr>
              <a:t> </a:t>
            </a:r>
            <a:r>
              <a:rPr lang="en-US" sz="3600" dirty="0" err="1">
                <a:solidFill>
                  <a:srgbClr val="800000"/>
                </a:solidFill>
                <a:latin typeface="Arial" charset="0"/>
              </a:rPr>
              <a:t>tâm</a:t>
            </a:r>
            <a:r>
              <a:rPr lang="en-US" sz="3600" dirty="0">
                <a:solidFill>
                  <a:srgbClr val="800000"/>
                </a:solidFill>
                <a:latin typeface="Arial" charset="0"/>
              </a:rPr>
              <a:t> </a:t>
            </a:r>
            <a:r>
              <a:rPr lang="en-US" sz="3600" dirty="0" err="1">
                <a:solidFill>
                  <a:srgbClr val="800000"/>
                </a:solidFill>
                <a:latin typeface="Arial" charset="0"/>
              </a:rPr>
              <a:t>công</a:t>
            </a:r>
            <a:r>
              <a:rPr lang="en-US" sz="3600" dirty="0">
                <a:solidFill>
                  <a:srgbClr val="800000"/>
                </a:solidFill>
                <a:latin typeface="Arial" charset="0"/>
              </a:rPr>
              <a:t> </a:t>
            </a:r>
            <a:r>
              <a:rPr lang="en-US" sz="3600" dirty="0" err="1">
                <a:solidFill>
                  <a:srgbClr val="800000"/>
                </a:solidFill>
                <a:latin typeface="Arial" charset="0"/>
              </a:rPr>
              <a:t>nghiệp</a:t>
            </a:r>
            <a:r>
              <a:rPr lang="en-US" sz="3600" dirty="0">
                <a:solidFill>
                  <a:srgbClr val="800000"/>
                </a:solidFill>
                <a:latin typeface="Arial" charset="0"/>
              </a:rPr>
              <a:t> </a:t>
            </a:r>
            <a:r>
              <a:rPr lang="en-US" sz="3600" dirty="0" err="1">
                <a:solidFill>
                  <a:srgbClr val="800000"/>
                </a:solidFill>
                <a:latin typeface="Arial" charset="0"/>
              </a:rPr>
              <a:t>lớn</a:t>
            </a:r>
            <a:r>
              <a:rPr lang="en-US" sz="3600" dirty="0">
                <a:solidFill>
                  <a:srgbClr val="800000"/>
                </a:solidFill>
                <a:latin typeface="Arial" charset="0"/>
              </a:rPr>
              <a:t> </a:t>
            </a:r>
            <a:r>
              <a:rPr lang="en-US" sz="3600" dirty="0" err="1">
                <a:solidFill>
                  <a:srgbClr val="800000"/>
                </a:solidFill>
                <a:latin typeface="Arial" charset="0"/>
              </a:rPr>
              <a:t>nhất</a:t>
            </a:r>
            <a:r>
              <a:rPr lang="en-US" sz="3600" dirty="0">
                <a:solidFill>
                  <a:srgbClr val="800000"/>
                </a:solidFill>
                <a:latin typeface="Arial" charset="0"/>
              </a:rPr>
              <a:t> </a:t>
            </a:r>
            <a:r>
              <a:rPr lang="en-US" sz="3600" dirty="0" err="1">
                <a:solidFill>
                  <a:srgbClr val="800000"/>
                </a:solidFill>
                <a:latin typeface="Arial" charset="0"/>
              </a:rPr>
              <a:t>của</a:t>
            </a:r>
            <a:r>
              <a:rPr lang="en-US" sz="3600" dirty="0">
                <a:solidFill>
                  <a:srgbClr val="800000"/>
                </a:solidFill>
                <a:latin typeface="Arial" charset="0"/>
              </a:rPr>
              <a:t> </a:t>
            </a:r>
            <a:r>
              <a:rPr lang="en-US" sz="3600" dirty="0" err="1">
                <a:solidFill>
                  <a:srgbClr val="800000"/>
                </a:solidFill>
                <a:latin typeface="Arial" charset="0"/>
              </a:rPr>
              <a:t>đất</a:t>
            </a:r>
            <a:r>
              <a:rPr lang="en-US" sz="3600" dirty="0">
                <a:solidFill>
                  <a:srgbClr val="800000"/>
                </a:solidFill>
                <a:latin typeface="Arial" charset="0"/>
              </a:rPr>
              <a:t> </a:t>
            </a:r>
            <a:r>
              <a:rPr lang="en-US" sz="3600" dirty="0" err="1">
                <a:solidFill>
                  <a:srgbClr val="800000"/>
                </a:solidFill>
                <a:latin typeface="Arial" charset="0"/>
              </a:rPr>
              <a:t>nước</a:t>
            </a:r>
            <a:r>
              <a:rPr lang="en-US" sz="3600" dirty="0">
                <a:solidFill>
                  <a:srgbClr val="800000"/>
                </a:solidFill>
                <a:latin typeface="Arial" charset="0"/>
              </a:rPr>
              <a:t>. </a:t>
            </a:r>
            <a:r>
              <a:rPr lang="en-US" sz="3600" dirty="0" err="1">
                <a:solidFill>
                  <a:srgbClr val="800000"/>
                </a:solidFill>
                <a:latin typeface="Arial" charset="0"/>
              </a:rPr>
              <a:t>Các</a:t>
            </a:r>
            <a:r>
              <a:rPr lang="en-US" sz="3600" dirty="0">
                <a:solidFill>
                  <a:srgbClr val="800000"/>
                </a:solidFill>
                <a:latin typeface="Arial" charset="0"/>
              </a:rPr>
              <a:t> </a:t>
            </a:r>
            <a:r>
              <a:rPr lang="en-US" sz="3600" dirty="0" err="1">
                <a:solidFill>
                  <a:srgbClr val="800000"/>
                </a:solidFill>
                <a:latin typeface="Arial" charset="0"/>
              </a:rPr>
              <a:t>sản</a:t>
            </a:r>
            <a:r>
              <a:rPr lang="en-US" sz="3600" dirty="0">
                <a:solidFill>
                  <a:srgbClr val="800000"/>
                </a:solidFill>
                <a:latin typeface="Arial" charset="0"/>
              </a:rPr>
              <a:t> </a:t>
            </a:r>
            <a:r>
              <a:rPr lang="en-US" sz="3600" dirty="0" err="1">
                <a:solidFill>
                  <a:srgbClr val="800000"/>
                </a:solidFill>
                <a:latin typeface="Arial" charset="0"/>
              </a:rPr>
              <a:t>phẩm</a:t>
            </a:r>
            <a:r>
              <a:rPr lang="en-US" sz="3600" dirty="0">
                <a:solidFill>
                  <a:srgbClr val="800000"/>
                </a:solidFill>
                <a:latin typeface="Arial" charset="0"/>
              </a:rPr>
              <a:t> </a:t>
            </a:r>
            <a:r>
              <a:rPr lang="en-US" sz="3600" dirty="0" err="1">
                <a:solidFill>
                  <a:srgbClr val="800000"/>
                </a:solidFill>
                <a:latin typeface="Arial" charset="0"/>
              </a:rPr>
              <a:t>công</a:t>
            </a:r>
            <a:r>
              <a:rPr lang="en-US" sz="3600" dirty="0">
                <a:solidFill>
                  <a:srgbClr val="800000"/>
                </a:solidFill>
                <a:latin typeface="Arial" charset="0"/>
              </a:rPr>
              <a:t> </a:t>
            </a:r>
            <a:r>
              <a:rPr lang="en-US" sz="3600" dirty="0" err="1">
                <a:solidFill>
                  <a:srgbClr val="800000"/>
                </a:solidFill>
                <a:latin typeface="Arial" charset="0"/>
              </a:rPr>
              <a:t>nghiệp</a:t>
            </a:r>
            <a:r>
              <a:rPr lang="en-US" sz="3600" dirty="0">
                <a:solidFill>
                  <a:srgbClr val="800000"/>
                </a:solidFill>
                <a:latin typeface="Arial" charset="0"/>
              </a:rPr>
              <a:t> </a:t>
            </a:r>
            <a:r>
              <a:rPr lang="en-US" sz="3600" dirty="0" err="1">
                <a:solidFill>
                  <a:srgbClr val="800000"/>
                </a:solidFill>
                <a:latin typeface="Arial" charset="0"/>
              </a:rPr>
              <a:t>của</a:t>
            </a:r>
            <a:r>
              <a:rPr lang="en-US" sz="3600" dirty="0">
                <a:solidFill>
                  <a:srgbClr val="800000"/>
                </a:solidFill>
                <a:latin typeface="Arial" charset="0"/>
              </a:rPr>
              <a:t>  </a:t>
            </a:r>
            <a:r>
              <a:rPr lang="en-US" sz="3600" dirty="0" err="1">
                <a:solidFill>
                  <a:srgbClr val="800000"/>
                </a:solidFill>
                <a:latin typeface="Arial" charset="0"/>
              </a:rPr>
              <a:t>thành</a:t>
            </a:r>
            <a:r>
              <a:rPr lang="en-US" sz="3600" dirty="0">
                <a:solidFill>
                  <a:srgbClr val="800000"/>
                </a:solidFill>
                <a:latin typeface="Arial" charset="0"/>
              </a:rPr>
              <a:t> </a:t>
            </a:r>
            <a:r>
              <a:rPr lang="en-US" sz="3600" dirty="0" err="1">
                <a:solidFill>
                  <a:srgbClr val="800000"/>
                </a:solidFill>
                <a:latin typeface="Arial" charset="0"/>
              </a:rPr>
              <a:t>phố</a:t>
            </a:r>
            <a:r>
              <a:rPr lang="en-US" sz="3600" dirty="0">
                <a:solidFill>
                  <a:srgbClr val="800000"/>
                </a:solidFill>
                <a:latin typeface="Arial" charset="0"/>
              </a:rPr>
              <a:t> </a:t>
            </a:r>
            <a:r>
              <a:rPr lang="en-US" sz="3600" dirty="0" err="1">
                <a:solidFill>
                  <a:srgbClr val="800000"/>
                </a:solidFill>
                <a:latin typeface="Arial" charset="0"/>
              </a:rPr>
              <a:t>rất</a:t>
            </a:r>
            <a:r>
              <a:rPr lang="en-US" sz="3600" dirty="0">
                <a:solidFill>
                  <a:srgbClr val="800000"/>
                </a:solidFill>
                <a:latin typeface="Arial" charset="0"/>
              </a:rPr>
              <a:t> </a:t>
            </a:r>
            <a:r>
              <a:rPr lang="en-US" sz="3600" dirty="0" err="1">
                <a:solidFill>
                  <a:srgbClr val="800000"/>
                </a:solidFill>
                <a:latin typeface="Arial" charset="0"/>
              </a:rPr>
              <a:t>đa</a:t>
            </a:r>
            <a:r>
              <a:rPr lang="en-US" sz="3600" dirty="0">
                <a:solidFill>
                  <a:srgbClr val="800000"/>
                </a:solidFill>
                <a:latin typeface="Arial" charset="0"/>
              </a:rPr>
              <a:t> </a:t>
            </a:r>
            <a:r>
              <a:rPr lang="en-US" sz="3600" dirty="0" err="1">
                <a:solidFill>
                  <a:srgbClr val="800000"/>
                </a:solidFill>
                <a:latin typeface="Arial" charset="0"/>
              </a:rPr>
              <a:t>dạng</a:t>
            </a:r>
            <a:r>
              <a:rPr lang="en-US" sz="3600" dirty="0">
                <a:solidFill>
                  <a:srgbClr val="800000"/>
                </a:solidFill>
                <a:latin typeface="Arial" charset="0"/>
              </a:rPr>
              <a:t>, </a:t>
            </a:r>
            <a:r>
              <a:rPr lang="en-US" sz="3600" dirty="0" err="1">
                <a:solidFill>
                  <a:srgbClr val="800000"/>
                </a:solidFill>
                <a:latin typeface="Arial" charset="0"/>
              </a:rPr>
              <a:t>được</a:t>
            </a:r>
            <a:r>
              <a:rPr lang="en-US" sz="3600" dirty="0">
                <a:solidFill>
                  <a:srgbClr val="800000"/>
                </a:solidFill>
                <a:latin typeface="Arial" charset="0"/>
              </a:rPr>
              <a:t> </a:t>
            </a:r>
            <a:r>
              <a:rPr lang="en-US" sz="3600" dirty="0" err="1">
                <a:solidFill>
                  <a:srgbClr val="800000"/>
                </a:solidFill>
                <a:latin typeface="Arial" charset="0"/>
              </a:rPr>
              <a:t>tiêu</a:t>
            </a:r>
            <a:r>
              <a:rPr lang="en-US" sz="3600" dirty="0">
                <a:solidFill>
                  <a:srgbClr val="800000"/>
                </a:solidFill>
                <a:latin typeface="Arial" charset="0"/>
              </a:rPr>
              <a:t> </a:t>
            </a:r>
            <a:r>
              <a:rPr lang="en-US" sz="3600" dirty="0" err="1">
                <a:solidFill>
                  <a:srgbClr val="800000"/>
                </a:solidFill>
                <a:latin typeface="Arial" charset="0"/>
              </a:rPr>
              <a:t>thụ</a:t>
            </a:r>
            <a:r>
              <a:rPr lang="en-US" sz="3600" dirty="0">
                <a:solidFill>
                  <a:srgbClr val="800000"/>
                </a:solidFill>
                <a:latin typeface="Arial" charset="0"/>
              </a:rPr>
              <a:t> ở </a:t>
            </a:r>
            <a:r>
              <a:rPr lang="en-US" sz="3600" dirty="0" err="1">
                <a:solidFill>
                  <a:srgbClr val="800000"/>
                </a:solidFill>
                <a:latin typeface="Arial" charset="0"/>
              </a:rPr>
              <a:t>nhiều</a:t>
            </a:r>
            <a:r>
              <a:rPr lang="en-US" sz="3600" dirty="0">
                <a:solidFill>
                  <a:srgbClr val="800000"/>
                </a:solidFill>
                <a:latin typeface="Arial" charset="0"/>
              </a:rPr>
              <a:t> </a:t>
            </a:r>
            <a:r>
              <a:rPr lang="en-US" sz="3600" dirty="0" err="1">
                <a:solidFill>
                  <a:srgbClr val="800000"/>
                </a:solidFill>
                <a:latin typeface="Arial" charset="0"/>
              </a:rPr>
              <a:t>nơi</a:t>
            </a:r>
            <a:r>
              <a:rPr lang="en-US" sz="3600" dirty="0">
                <a:solidFill>
                  <a:srgbClr val="800000"/>
                </a:solidFill>
                <a:latin typeface="Arial" charset="0"/>
              </a:rPr>
              <a:t> </a:t>
            </a:r>
            <a:r>
              <a:rPr lang="en-US" sz="3600" dirty="0" err="1">
                <a:solidFill>
                  <a:srgbClr val="800000"/>
                </a:solidFill>
                <a:latin typeface="Arial" charset="0"/>
              </a:rPr>
              <a:t>trong</a:t>
            </a:r>
            <a:r>
              <a:rPr lang="en-US" sz="3600" dirty="0">
                <a:solidFill>
                  <a:srgbClr val="800000"/>
                </a:solidFill>
                <a:latin typeface="Arial" charset="0"/>
              </a:rPr>
              <a:t> </a:t>
            </a:r>
            <a:r>
              <a:rPr lang="en-US" sz="3600" dirty="0" err="1">
                <a:solidFill>
                  <a:srgbClr val="800000"/>
                </a:solidFill>
                <a:latin typeface="Arial" charset="0"/>
              </a:rPr>
              <a:t>nước</a:t>
            </a:r>
            <a:r>
              <a:rPr lang="en-US" sz="3600" dirty="0">
                <a:solidFill>
                  <a:srgbClr val="800000"/>
                </a:solidFill>
                <a:latin typeface="Arial" charset="0"/>
              </a:rPr>
              <a:t> </a:t>
            </a:r>
            <a:r>
              <a:rPr lang="en-US" sz="3600" dirty="0" err="1">
                <a:solidFill>
                  <a:srgbClr val="800000"/>
                </a:solidFill>
                <a:latin typeface="Arial" charset="0"/>
              </a:rPr>
              <a:t>và</a:t>
            </a:r>
            <a:r>
              <a:rPr lang="en-US" sz="3600" dirty="0">
                <a:solidFill>
                  <a:srgbClr val="800000"/>
                </a:solidFill>
                <a:latin typeface="Arial" charset="0"/>
              </a:rPr>
              <a:t> </a:t>
            </a:r>
            <a:r>
              <a:rPr lang="en-US" sz="3600" dirty="0" err="1">
                <a:solidFill>
                  <a:srgbClr val="800000"/>
                </a:solidFill>
                <a:latin typeface="Arial" charset="0"/>
              </a:rPr>
              <a:t>xuất</a:t>
            </a:r>
            <a:r>
              <a:rPr lang="en-US" sz="3600" dirty="0">
                <a:solidFill>
                  <a:srgbClr val="800000"/>
                </a:solidFill>
                <a:latin typeface="Arial" charset="0"/>
              </a:rPr>
              <a:t> </a:t>
            </a:r>
            <a:r>
              <a:rPr lang="en-US" sz="3600" dirty="0" err="1">
                <a:solidFill>
                  <a:srgbClr val="800000"/>
                </a:solidFill>
                <a:latin typeface="Arial" charset="0"/>
              </a:rPr>
              <a:t>khẩu</a:t>
            </a:r>
            <a:r>
              <a:rPr lang="en-US" sz="3600" dirty="0">
                <a:solidFill>
                  <a:srgbClr val="800000"/>
                </a:solidFill>
                <a:latin typeface="Arial" charset="0"/>
              </a:rPr>
              <a:t>.</a:t>
            </a:r>
            <a:endParaRPr lang="en-US" sz="3600" b="1" u="sng" dirty="0">
              <a:solidFill>
                <a:srgbClr val="FF0000"/>
              </a:solidFill>
              <a:latin typeface="Arial" charset="0"/>
            </a:endParaRPr>
          </a:p>
        </p:txBody>
      </p:sp>
      <p:sp>
        <p:nvSpPr>
          <p:cNvPr id="2" name="Rectangle 1"/>
          <p:cNvSpPr/>
          <p:nvPr/>
        </p:nvSpPr>
        <p:spPr>
          <a:xfrm>
            <a:off x="2286000" y="2887313"/>
            <a:ext cx="4572000" cy="1083374"/>
          </a:xfrm>
          <a:prstGeom prst="rect">
            <a:avLst/>
          </a:prstGeom>
        </p:spPr>
        <p:txBody>
          <a:bodyPr>
            <a:spAutoFit/>
          </a:bodyPr>
          <a:lstStyle/>
          <a:p>
            <a:pPr marL="742950" lvl="1" indent="-285750" algn="just">
              <a:lnSpc>
                <a:spcPct val="115000"/>
              </a:lnSpc>
              <a:spcAft>
                <a:spcPts val="0"/>
              </a:spcAft>
              <a:buFont typeface=".VnTime" panose="020B7200000000000000" pitchFamily="34" charset="0"/>
              <a:buChar char="-"/>
            </a:pPr>
            <a:r>
              <a:rPr lang="it-IT" sz="1400" dirty="0">
                <a:solidFill>
                  <a:srgbClr val="000000"/>
                </a:solidFill>
                <a:ea typeface="Times New Roman" panose="02020603050405020304" pitchFamily="18" charset="0"/>
                <a:cs typeface="Times New Roman" panose="02020603050405020304" pitchFamily="18" charset="0"/>
              </a:rPr>
              <a:t>Chỉ vị trí của thành phố Hồ Chí Minh  trên Bản đồ Việt Nam.</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VnTime" panose="020B7200000000000000" pitchFamily="34" charset="0"/>
              <a:buChar char="-"/>
            </a:pPr>
            <a:r>
              <a:rPr lang="it-IT" sz="1400" dirty="0">
                <a:solidFill>
                  <a:srgbClr val="000000"/>
                </a:solidFill>
                <a:ea typeface="Times New Roman" panose="02020603050405020304" pitchFamily="18" charset="0"/>
                <a:cs typeface="Times New Roman" panose="02020603050405020304" pitchFamily="18" charset="0"/>
              </a:rPr>
              <a:t>Trình bày những đặc điểm tiêu biểu của thành phố Hồ Chí Minh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strips(downLeft)">
                                      <p:cBhvr>
                                        <p:cTn id="7" dur="500"/>
                                        <p:tgtEl>
                                          <p:spTgt spid="1127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strips(downLeft)">
                                      <p:cBhvr>
                                        <p:cTn id="10" dur="2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7793037" cy="1462087"/>
          </a:xfrm>
        </p:spPr>
        <p:txBody>
          <a:bodyPr/>
          <a:lstStyle/>
          <a:p>
            <a:r>
              <a:rPr lang="en-US" sz="6000" b="1" dirty="0" smtClean="0"/>
              <a:t>VẬN DỤNG</a:t>
            </a:r>
            <a:endParaRPr lang="en-US" sz="6000" b="1" dirty="0"/>
          </a:p>
        </p:txBody>
      </p:sp>
    </p:spTree>
    <p:extLst>
      <p:ext uri="{BB962C8B-B14F-4D97-AF65-F5344CB8AC3E}">
        <p14:creationId xmlns:p14="http://schemas.microsoft.com/office/powerpoint/2010/main" val="1619237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20" name="Group 332"/>
          <p:cNvGraphicFramePr>
            <a:graphicFrameLocks noGrp="1"/>
          </p:cNvGraphicFramePr>
          <p:nvPr/>
        </p:nvGraphicFramePr>
        <p:xfrm>
          <a:off x="4254500" y="1600200"/>
          <a:ext cx="4251325" cy="517956"/>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12603" name="Group 315"/>
          <p:cNvGraphicFramePr>
            <a:graphicFrameLocks noGrp="1"/>
          </p:cNvGraphicFramePr>
          <p:nvPr/>
        </p:nvGraphicFramePr>
        <p:xfrm>
          <a:off x="3289300" y="21336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12559" name="Group 271"/>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bl>
          </a:graphicData>
        </a:graphic>
      </p:graphicFrame>
      <p:graphicFrame>
        <p:nvGraphicFramePr>
          <p:cNvPr id="12548" name="Group 260"/>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12535" name="Group 247"/>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12526" name="Group 238"/>
          <p:cNvGraphicFramePr>
            <a:graphicFrameLocks noGrp="1"/>
          </p:cNvGraphicFramePr>
          <p:nvPr/>
        </p:nvGraphicFramePr>
        <p:xfrm>
          <a:off x="838200" y="4343400"/>
          <a:ext cx="5334000" cy="517956"/>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sp>
        <p:nvSpPr>
          <p:cNvPr id="12451" name="Oval 163"/>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1</a:t>
            </a:r>
          </a:p>
        </p:txBody>
      </p:sp>
      <p:sp>
        <p:nvSpPr>
          <p:cNvPr id="12452" name="Text Box 164"/>
          <p:cNvSpPr txBox="1">
            <a:spLocks noChangeArrowheads="1"/>
          </p:cNvSpPr>
          <p:nvPr/>
        </p:nvSpPr>
        <p:spPr bwMode="auto">
          <a:xfrm>
            <a:off x="685800" y="2667000"/>
            <a:ext cx="685800" cy="461963"/>
          </a:xfrm>
          <a:prstGeom prst="rect">
            <a:avLst/>
          </a:prstGeom>
          <a:noFill/>
          <a:ln w="9525">
            <a:noFill/>
            <a:miter lim="800000"/>
            <a:headEnd/>
            <a:tailEnd/>
          </a:ln>
        </p:spPr>
        <p:txBody>
          <a:bodyPr>
            <a:spAutoFit/>
          </a:bodyPr>
          <a:lstStyle/>
          <a:p>
            <a:pPr eaLnBrk="0" hangingPunct="0">
              <a:spcBef>
                <a:spcPct val="50000"/>
              </a:spcBef>
            </a:pPr>
            <a:endParaRPr lang="vi-VN" sz="2400">
              <a:latin typeface="Arial" charset="0"/>
            </a:endParaRPr>
          </a:p>
        </p:txBody>
      </p:sp>
      <p:sp>
        <p:nvSpPr>
          <p:cNvPr id="12453" name="Oval 165"/>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2</a:t>
            </a:r>
          </a:p>
        </p:txBody>
      </p:sp>
      <p:sp>
        <p:nvSpPr>
          <p:cNvPr id="12454" name="Oval 166"/>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3</a:t>
            </a:r>
          </a:p>
        </p:txBody>
      </p:sp>
      <p:sp>
        <p:nvSpPr>
          <p:cNvPr id="12455" name="Oval 167"/>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4</a:t>
            </a:r>
          </a:p>
        </p:txBody>
      </p:sp>
      <p:sp>
        <p:nvSpPr>
          <p:cNvPr id="12456" name="Oval 168"/>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5</a:t>
            </a:r>
          </a:p>
        </p:txBody>
      </p:sp>
      <p:sp>
        <p:nvSpPr>
          <p:cNvPr id="12457" name="Oval 169"/>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6</a:t>
            </a:r>
          </a:p>
        </p:txBody>
      </p:sp>
      <p:sp>
        <p:nvSpPr>
          <p:cNvPr id="12463" name="AutoShape 175">
            <a:hlinkClick r:id="rId2" action="ppaction://hlinksldjump"/>
          </p:cNvPr>
          <p:cNvSpPr>
            <a:spLocks noChangeArrowheads="1"/>
          </p:cNvSpPr>
          <p:nvPr/>
        </p:nvSpPr>
        <p:spPr bwMode="auto">
          <a:xfrm>
            <a:off x="2057400" y="5181600"/>
            <a:ext cx="1066800" cy="685800"/>
          </a:xfrm>
          <a:prstGeom prst="star8">
            <a:avLst>
              <a:gd name="adj" fmla="val 38250"/>
            </a:avLst>
          </a:prstGeom>
          <a:solidFill>
            <a:schemeClr val="accent1"/>
          </a:solidFill>
          <a:ln w="9525">
            <a:solidFill>
              <a:schemeClr val="tx1"/>
            </a:solidFill>
            <a:miter lim="800000"/>
            <a:headEnd/>
            <a:tailEnd/>
          </a:ln>
        </p:spPr>
        <p:txBody>
          <a:bodyPr wrap="none" anchor="ctr"/>
          <a:lstStyle/>
          <a:p>
            <a:pPr algn="ctr" eaLnBrk="0" hangingPunct="0"/>
            <a:r>
              <a:rPr lang="en-US">
                <a:solidFill>
                  <a:srgbClr val="FF3300"/>
                </a:solidFill>
                <a:latin typeface="Arial" charset="0"/>
              </a:rPr>
              <a:t>Câu 1</a:t>
            </a:r>
          </a:p>
        </p:txBody>
      </p:sp>
      <p:sp>
        <p:nvSpPr>
          <p:cNvPr id="12473" name="WordArt 185"/>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FFFF00"/>
                  </a:solidFill>
                  <a:round/>
                  <a:headEnd/>
                  <a:tailEnd/>
                </a:ln>
                <a:solidFill>
                  <a:srgbClr val="FFFF00"/>
                </a:solidFill>
                <a:latin typeface="Arial"/>
                <a:cs typeface="Arial"/>
              </a:rPr>
              <a:t>GIẢI Ô CHỮ</a:t>
            </a:r>
          </a:p>
        </p:txBody>
      </p:sp>
      <p:sp>
        <p:nvSpPr>
          <p:cNvPr id="12474" name="Text Box 186">
            <a:hlinkClick r:id="rId3" action="ppaction://hlinksldjump"/>
          </p:cNvPr>
          <p:cNvSpPr txBox="1">
            <a:spLocks noChangeArrowheads="1"/>
          </p:cNvSpPr>
          <p:nvPr/>
        </p:nvSpPr>
        <p:spPr bwMode="auto">
          <a:xfrm>
            <a:off x="3124200" y="5334000"/>
            <a:ext cx="3670300" cy="338138"/>
          </a:xfrm>
          <a:prstGeom prst="rect">
            <a:avLst/>
          </a:prstGeom>
          <a:noFill/>
          <a:ln w="9525">
            <a:noFill/>
            <a:miter lim="800000"/>
            <a:headEnd/>
            <a:tailEnd/>
          </a:ln>
        </p:spPr>
        <p:txBody>
          <a:bodyPr>
            <a:spAutoFit/>
          </a:bodyPr>
          <a:lstStyle/>
          <a:p>
            <a:pPr algn="ctr" eaLnBrk="0" hangingPunct="0">
              <a:spcBef>
                <a:spcPct val="50000"/>
              </a:spcBef>
            </a:pPr>
            <a:r>
              <a:rPr lang="en-US" sz="1600">
                <a:latin typeface="Arial" charset="0"/>
              </a:rPr>
              <a:t>Hàng ngang gồm 10 chữ cái</a:t>
            </a:r>
          </a:p>
        </p:txBody>
      </p:sp>
      <p:sp>
        <p:nvSpPr>
          <p:cNvPr id="12621" name="Text Box 333">
            <a:hlinkClick r:id="rId3" action="ppaction://hlinksldjump"/>
          </p:cNvPr>
          <p:cNvSpPr txBox="1">
            <a:spLocks noChangeArrowheads="1"/>
          </p:cNvSpPr>
          <p:nvPr/>
        </p:nvSpPr>
        <p:spPr bwMode="auto">
          <a:xfrm>
            <a:off x="609600" y="5867400"/>
            <a:ext cx="8229600" cy="400050"/>
          </a:xfrm>
          <a:prstGeom prst="rect">
            <a:avLst/>
          </a:prstGeom>
          <a:noFill/>
          <a:ln w="9525">
            <a:noFill/>
            <a:miter lim="800000"/>
            <a:headEnd/>
            <a:tailEnd/>
          </a:ln>
        </p:spPr>
        <p:txBody>
          <a:bodyPr>
            <a:spAutoFit/>
          </a:bodyPr>
          <a:lstStyle/>
          <a:p>
            <a:pPr algn="ctr" eaLnBrk="0" hangingPunct="0">
              <a:spcBef>
                <a:spcPct val="50000"/>
              </a:spcBef>
            </a:pPr>
            <a:r>
              <a:rPr lang="en-US" sz="2000">
                <a:solidFill>
                  <a:schemeClr val="accent2"/>
                </a:solidFill>
                <a:latin typeface="Arial" charset="0"/>
              </a:rPr>
              <a:t>Đây là tên của sân bay quốc tế tại thành phố Hồ Chí Minh.</a:t>
            </a:r>
          </a:p>
        </p:txBody>
      </p:sp>
      <p:graphicFrame>
        <p:nvGraphicFramePr>
          <p:cNvPr id="12622" name="Group 334"/>
          <p:cNvGraphicFramePr>
            <a:graphicFrameLocks noGrp="1"/>
          </p:cNvGraphicFramePr>
          <p:nvPr/>
        </p:nvGraphicFramePr>
        <p:xfrm>
          <a:off x="4257675" y="1600200"/>
          <a:ext cx="4251325" cy="517956"/>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2620"/>
                                        </p:tgtEl>
                                        <p:attrNameLst>
                                          <p:attrName>style.visibility</p:attrName>
                                        </p:attrNameLst>
                                      </p:cBhvr>
                                      <p:to>
                                        <p:strVal val="visible"/>
                                      </p:to>
                                    </p:set>
                                    <p:anim calcmode="lin" valueType="num">
                                      <p:cBhvr>
                                        <p:cTn id="7" dur="500" decel="50000" fill="hold">
                                          <p:stCondLst>
                                            <p:cond delay="0"/>
                                          </p:stCondLst>
                                        </p:cTn>
                                        <p:tgtEl>
                                          <p:spTgt spid="126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6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620"/>
                                        </p:tgtEl>
                                        <p:attrNameLst>
                                          <p:attrName>ppt_w</p:attrName>
                                        </p:attrNameLst>
                                      </p:cBhvr>
                                      <p:tavLst>
                                        <p:tav tm="0">
                                          <p:val>
                                            <p:strVal val="#ppt_w*.05"/>
                                          </p:val>
                                        </p:tav>
                                        <p:tav tm="100000">
                                          <p:val>
                                            <p:strVal val="#ppt_w"/>
                                          </p:val>
                                        </p:tav>
                                      </p:tavLst>
                                    </p:anim>
                                    <p:anim calcmode="lin" valueType="num">
                                      <p:cBhvr>
                                        <p:cTn id="10" dur="1000" fill="hold"/>
                                        <p:tgtEl>
                                          <p:spTgt spid="126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6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6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6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620"/>
                                        </p:tgtEl>
                                      </p:cBhvr>
                                    </p:animEffect>
                                  </p:childTnLst>
                                </p:cTn>
                              </p:par>
                              <p:par>
                                <p:cTn id="15" presetID="25" presetClass="entr" presetSubtype="0" fill="hold" nodeType="withEffect">
                                  <p:stCondLst>
                                    <p:cond delay="0"/>
                                  </p:stCondLst>
                                  <p:childTnLst>
                                    <p:set>
                                      <p:cBhvr>
                                        <p:cTn id="16" dur="1" fill="hold">
                                          <p:stCondLst>
                                            <p:cond delay="0"/>
                                          </p:stCondLst>
                                        </p:cTn>
                                        <p:tgtEl>
                                          <p:spTgt spid="12603"/>
                                        </p:tgtEl>
                                        <p:attrNameLst>
                                          <p:attrName>style.visibility</p:attrName>
                                        </p:attrNameLst>
                                      </p:cBhvr>
                                      <p:to>
                                        <p:strVal val="visible"/>
                                      </p:to>
                                    </p:set>
                                    <p:anim calcmode="lin" valueType="num">
                                      <p:cBhvr>
                                        <p:cTn id="17" dur="500" decel="50000" fill="hold">
                                          <p:stCondLst>
                                            <p:cond delay="0"/>
                                          </p:stCondLst>
                                        </p:cTn>
                                        <p:tgtEl>
                                          <p:spTgt spid="1260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60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603"/>
                                        </p:tgtEl>
                                        <p:attrNameLst>
                                          <p:attrName>ppt_w</p:attrName>
                                        </p:attrNameLst>
                                      </p:cBhvr>
                                      <p:tavLst>
                                        <p:tav tm="0">
                                          <p:val>
                                            <p:strVal val="#ppt_w*.05"/>
                                          </p:val>
                                        </p:tav>
                                        <p:tav tm="100000">
                                          <p:val>
                                            <p:strVal val="#ppt_w"/>
                                          </p:val>
                                        </p:tav>
                                      </p:tavLst>
                                    </p:anim>
                                    <p:anim calcmode="lin" valueType="num">
                                      <p:cBhvr>
                                        <p:cTn id="20" dur="1000" fill="hold"/>
                                        <p:tgtEl>
                                          <p:spTgt spid="1260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60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60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60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603"/>
                                        </p:tgtEl>
                                      </p:cBhvr>
                                    </p:animEffect>
                                  </p:childTnLst>
                                </p:cTn>
                              </p:par>
                              <p:par>
                                <p:cTn id="25" presetID="25" presetClass="entr" presetSubtype="0" fill="hold" nodeType="withEffect">
                                  <p:stCondLst>
                                    <p:cond delay="0"/>
                                  </p:stCondLst>
                                  <p:childTnLst>
                                    <p:set>
                                      <p:cBhvr>
                                        <p:cTn id="26" dur="1" fill="hold">
                                          <p:stCondLst>
                                            <p:cond delay="0"/>
                                          </p:stCondLst>
                                        </p:cTn>
                                        <p:tgtEl>
                                          <p:spTgt spid="12559"/>
                                        </p:tgtEl>
                                        <p:attrNameLst>
                                          <p:attrName>style.visibility</p:attrName>
                                        </p:attrNameLst>
                                      </p:cBhvr>
                                      <p:to>
                                        <p:strVal val="visible"/>
                                      </p:to>
                                    </p:set>
                                    <p:anim calcmode="lin" valueType="num">
                                      <p:cBhvr>
                                        <p:cTn id="27" dur="500" decel="50000" fill="hold">
                                          <p:stCondLst>
                                            <p:cond delay="0"/>
                                          </p:stCondLst>
                                        </p:cTn>
                                        <p:tgtEl>
                                          <p:spTgt spid="1255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255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2559"/>
                                        </p:tgtEl>
                                        <p:attrNameLst>
                                          <p:attrName>ppt_w</p:attrName>
                                        </p:attrNameLst>
                                      </p:cBhvr>
                                      <p:tavLst>
                                        <p:tav tm="0">
                                          <p:val>
                                            <p:strVal val="#ppt_w*.05"/>
                                          </p:val>
                                        </p:tav>
                                        <p:tav tm="100000">
                                          <p:val>
                                            <p:strVal val="#ppt_w"/>
                                          </p:val>
                                        </p:tav>
                                      </p:tavLst>
                                    </p:anim>
                                    <p:anim calcmode="lin" valueType="num">
                                      <p:cBhvr>
                                        <p:cTn id="30" dur="1000" fill="hold"/>
                                        <p:tgtEl>
                                          <p:spTgt spid="1255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255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255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255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2559"/>
                                        </p:tgtEl>
                                      </p:cBhvr>
                                    </p:animEffect>
                                  </p:childTnLst>
                                </p:cTn>
                              </p:par>
                              <p:par>
                                <p:cTn id="35" presetID="25" presetClass="entr" presetSubtype="0" fill="hold" nodeType="withEffect">
                                  <p:stCondLst>
                                    <p:cond delay="0"/>
                                  </p:stCondLst>
                                  <p:childTnLst>
                                    <p:set>
                                      <p:cBhvr>
                                        <p:cTn id="36" dur="1" fill="hold">
                                          <p:stCondLst>
                                            <p:cond delay="0"/>
                                          </p:stCondLst>
                                        </p:cTn>
                                        <p:tgtEl>
                                          <p:spTgt spid="12548"/>
                                        </p:tgtEl>
                                        <p:attrNameLst>
                                          <p:attrName>style.visibility</p:attrName>
                                        </p:attrNameLst>
                                      </p:cBhvr>
                                      <p:to>
                                        <p:strVal val="visible"/>
                                      </p:to>
                                    </p:set>
                                    <p:anim calcmode="lin" valueType="num">
                                      <p:cBhvr>
                                        <p:cTn id="37" dur="500" decel="50000" fill="hold">
                                          <p:stCondLst>
                                            <p:cond delay="0"/>
                                          </p:stCondLst>
                                        </p:cTn>
                                        <p:tgtEl>
                                          <p:spTgt spid="1254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254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2548"/>
                                        </p:tgtEl>
                                        <p:attrNameLst>
                                          <p:attrName>ppt_w</p:attrName>
                                        </p:attrNameLst>
                                      </p:cBhvr>
                                      <p:tavLst>
                                        <p:tav tm="0">
                                          <p:val>
                                            <p:strVal val="#ppt_w*.05"/>
                                          </p:val>
                                        </p:tav>
                                        <p:tav tm="100000">
                                          <p:val>
                                            <p:strVal val="#ppt_w"/>
                                          </p:val>
                                        </p:tav>
                                      </p:tavLst>
                                    </p:anim>
                                    <p:anim calcmode="lin" valueType="num">
                                      <p:cBhvr>
                                        <p:cTn id="40" dur="1000" fill="hold"/>
                                        <p:tgtEl>
                                          <p:spTgt spid="1254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254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254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254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2548"/>
                                        </p:tgtEl>
                                      </p:cBhvr>
                                    </p:animEffect>
                                  </p:childTnLst>
                                </p:cTn>
                              </p:par>
                              <p:par>
                                <p:cTn id="45" presetID="25" presetClass="entr" presetSubtype="0" fill="hold" nodeType="withEffect">
                                  <p:stCondLst>
                                    <p:cond delay="0"/>
                                  </p:stCondLst>
                                  <p:childTnLst>
                                    <p:set>
                                      <p:cBhvr>
                                        <p:cTn id="46" dur="1" fill="hold">
                                          <p:stCondLst>
                                            <p:cond delay="0"/>
                                          </p:stCondLst>
                                        </p:cTn>
                                        <p:tgtEl>
                                          <p:spTgt spid="12535"/>
                                        </p:tgtEl>
                                        <p:attrNameLst>
                                          <p:attrName>style.visibility</p:attrName>
                                        </p:attrNameLst>
                                      </p:cBhvr>
                                      <p:to>
                                        <p:strVal val="visible"/>
                                      </p:to>
                                    </p:set>
                                    <p:anim calcmode="lin" valueType="num">
                                      <p:cBhvr>
                                        <p:cTn id="47" dur="500" decel="50000" fill="hold">
                                          <p:stCondLst>
                                            <p:cond delay="0"/>
                                          </p:stCondLst>
                                        </p:cTn>
                                        <p:tgtEl>
                                          <p:spTgt spid="12535"/>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2535"/>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2535"/>
                                        </p:tgtEl>
                                        <p:attrNameLst>
                                          <p:attrName>ppt_w</p:attrName>
                                        </p:attrNameLst>
                                      </p:cBhvr>
                                      <p:tavLst>
                                        <p:tav tm="0">
                                          <p:val>
                                            <p:strVal val="#ppt_w*.05"/>
                                          </p:val>
                                        </p:tav>
                                        <p:tav tm="100000">
                                          <p:val>
                                            <p:strVal val="#ppt_w"/>
                                          </p:val>
                                        </p:tav>
                                      </p:tavLst>
                                    </p:anim>
                                    <p:anim calcmode="lin" valueType="num">
                                      <p:cBhvr>
                                        <p:cTn id="50" dur="1000" fill="hold"/>
                                        <p:tgtEl>
                                          <p:spTgt spid="12535"/>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2535"/>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2535"/>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2535"/>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2535"/>
                                        </p:tgtEl>
                                      </p:cBhvr>
                                    </p:animEffect>
                                  </p:childTnLst>
                                </p:cTn>
                              </p:par>
                              <p:par>
                                <p:cTn id="55" presetID="25" presetClass="entr" presetSubtype="0" fill="hold" nodeType="withEffect">
                                  <p:stCondLst>
                                    <p:cond delay="0"/>
                                  </p:stCondLst>
                                  <p:childTnLst>
                                    <p:set>
                                      <p:cBhvr>
                                        <p:cTn id="56" dur="1" fill="hold">
                                          <p:stCondLst>
                                            <p:cond delay="0"/>
                                          </p:stCondLst>
                                        </p:cTn>
                                        <p:tgtEl>
                                          <p:spTgt spid="12526"/>
                                        </p:tgtEl>
                                        <p:attrNameLst>
                                          <p:attrName>style.visibility</p:attrName>
                                        </p:attrNameLst>
                                      </p:cBhvr>
                                      <p:to>
                                        <p:strVal val="visible"/>
                                      </p:to>
                                    </p:set>
                                    <p:anim calcmode="lin" valueType="num">
                                      <p:cBhvr>
                                        <p:cTn id="57" dur="500" decel="50000" fill="hold">
                                          <p:stCondLst>
                                            <p:cond delay="0"/>
                                          </p:stCondLst>
                                        </p:cTn>
                                        <p:tgtEl>
                                          <p:spTgt spid="12526"/>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2526"/>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2526"/>
                                        </p:tgtEl>
                                        <p:attrNameLst>
                                          <p:attrName>ppt_w</p:attrName>
                                        </p:attrNameLst>
                                      </p:cBhvr>
                                      <p:tavLst>
                                        <p:tav tm="0">
                                          <p:val>
                                            <p:strVal val="#ppt_w*.05"/>
                                          </p:val>
                                        </p:tav>
                                        <p:tav tm="100000">
                                          <p:val>
                                            <p:strVal val="#ppt_w"/>
                                          </p:val>
                                        </p:tav>
                                      </p:tavLst>
                                    </p:anim>
                                    <p:anim calcmode="lin" valueType="num">
                                      <p:cBhvr>
                                        <p:cTn id="60" dur="1000" fill="hold"/>
                                        <p:tgtEl>
                                          <p:spTgt spid="12526"/>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2526"/>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2526"/>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2526"/>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2526"/>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2451"/>
                                        </p:tgtEl>
                                        <p:attrNameLst>
                                          <p:attrName>style.visibility</p:attrName>
                                        </p:attrNameLst>
                                      </p:cBhvr>
                                      <p:to>
                                        <p:strVal val="visible"/>
                                      </p:to>
                                    </p:set>
                                    <p:anim calcmode="lin" valueType="num">
                                      <p:cBhvr>
                                        <p:cTn id="67" dur="500" decel="50000" fill="hold">
                                          <p:stCondLst>
                                            <p:cond delay="0"/>
                                          </p:stCondLst>
                                        </p:cTn>
                                        <p:tgtEl>
                                          <p:spTgt spid="1245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245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2451"/>
                                        </p:tgtEl>
                                        <p:attrNameLst>
                                          <p:attrName>ppt_w</p:attrName>
                                        </p:attrNameLst>
                                      </p:cBhvr>
                                      <p:tavLst>
                                        <p:tav tm="0">
                                          <p:val>
                                            <p:strVal val="#ppt_w*.05"/>
                                          </p:val>
                                        </p:tav>
                                        <p:tav tm="100000">
                                          <p:val>
                                            <p:strVal val="#ppt_w"/>
                                          </p:val>
                                        </p:tav>
                                      </p:tavLst>
                                    </p:anim>
                                    <p:anim calcmode="lin" valueType="num">
                                      <p:cBhvr>
                                        <p:cTn id="70" dur="1000" fill="hold"/>
                                        <p:tgtEl>
                                          <p:spTgt spid="1245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245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245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245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2451"/>
                                        </p:tgtEl>
                                      </p:cBhvr>
                                    </p:animEffect>
                                  </p:childTnLst>
                                </p:cTn>
                              </p:par>
                              <p:par>
                                <p:cTn id="75" presetID="25" presetClass="entr" presetSubtype="0" fill="hold" grpId="0" nodeType="withEffect" nodePh="1">
                                  <p:stCondLst>
                                    <p:cond delay="0"/>
                                  </p:stCondLst>
                                  <p:endCondLst>
                                    <p:cond evt="begin" delay="0">
                                      <p:tn val="75"/>
                                    </p:cond>
                                  </p:endCondLst>
                                  <p:childTnLst>
                                    <p:set>
                                      <p:cBhvr>
                                        <p:cTn id="76" dur="1" fill="hold">
                                          <p:stCondLst>
                                            <p:cond delay="0"/>
                                          </p:stCondLst>
                                        </p:cTn>
                                        <p:tgtEl>
                                          <p:spTgt spid="12452"/>
                                        </p:tgtEl>
                                        <p:attrNameLst>
                                          <p:attrName>style.visibility</p:attrName>
                                        </p:attrNameLst>
                                      </p:cBhvr>
                                      <p:to>
                                        <p:strVal val="visible"/>
                                      </p:to>
                                    </p:set>
                                    <p:anim calcmode="lin" valueType="num">
                                      <p:cBhvr>
                                        <p:cTn id="77" dur="500" decel="50000" fill="hold">
                                          <p:stCondLst>
                                            <p:cond delay="0"/>
                                          </p:stCondLst>
                                        </p:cTn>
                                        <p:tgtEl>
                                          <p:spTgt spid="1245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45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452"/>
                                        </p:tgtEl>
                                        <p:attrNameLst>
                                          <p:attrName>ppt_w</p:attrName>
                                        </p:attrNameLst>
                                      </p:cBhvr>
                                      <p:tavLst>
                                        <p:tav tm="0">
                                          <p:val>
                                            <p:strVal val="#ppt_w*.05"/>
                                          </p:val>
                                        </p:tav>
                                        <p:tav tm="100000">
                                          <p:val>
                                            <p:strVal val="#ppt_w"/>
                                          </p:val>
                                        </p:tav>
                                      </p:tavLst>
                                    </p:anim>
                                    <p:anim calcmode="lin" valueType="num">
                                      <p:cBhvr>
                                        <p:cTn id="80" dur="1000" fill="hold"/>
                                        <p:tgtEl>
                                          <p:spTgt spid="1245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45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45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45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452"/>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12453"/>
                                        </p:tgtEl>
                                        <p:attrNameLst>
                                          <p:attrName>style.visibility</p:attrName>
                                        </p:attrNameLst>
                                      </p:cBhvr>
                                      <p:to>
                                        <p:strVal val="visible"/>
                                      </p:to>
                                    </p:set>
                                    <p:anim calcmode="lin" valueType="num">
                                      <p:cBhvr>
                                        <p:cTn id="87" dur="500" decel="50000" fill="hold">
                                          <p:stCondLst>
                                            <p:cond delay="0"/>
                                          </p:stCondLst>
                                        </p:cTn>
                                        <p:tgtEl>
                                          <p:spTgt spid="12453"/>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2453"/>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2453"/>
                                        </p:tgtEl>
                                        <p:attrNameLst>
                                          <p:attrName>ppt_w</p:attrName>
                                        </p:attrNameLst>
                                      </p:cBhvr>
                                      <p:tavLst>
                                        <p:tav tm="0">
                                          <p:val>
                                            <p:strVal val="#ppt_w*.05"/>
                                          </p:val>
                                        </p:tav>
                                        <p:tav tm="100000">
                                          <p:val>
                                            <p:strVal val="#ppt_w"/>
                                          </p:val>
                                        </p:tav>
                                      </p:tavLst>
                                    </p:anim>
                                    <p:anim calcmode="lin" valueType="num">
                                      <p:cBhvr>
                                        <p:cTn id="90" dur="1000" fill="hold"/>
                                        <p:tgtEl>
                                          <p:spTgt spid="12453"/>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2453"/>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2453"/>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2453"/>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2453"/>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12454"/>
                                        </p:tgtEl>
                                        <p:attrNameLst>
                                          <p:attrName>style.visibility</p:attrName>
                                        </p:attrNameLst>
                                      </p:cBhvr>
                                      <p:to>
                                        <p:strVal val="visible"/>
                                      </p:to>
                                    </p:set>
                                    <p:anim calcmode="lin" valueType="num">
                                      <p:cBhvr>
                                        <p:cTn id="97" dur="500" decel="50000" fill="hold">
                                          <p:stCondLst>
                                            <p:cond delay="0"/>
                                          </p:stCondLst>
                                        </p:cTn>
                                        <p:tgtEl>
                                          <p:spTgt spid="12454"/>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2454"/>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2454"/>
                                        </p:tgtEl>
                                        <p:attrNameLst>
                                          <p:attrName>ppt_w</p:attrName>
                                        </p:attrNameLst>
                                      </p:cBhvr>
                                      <p:tavLst>
                                        <p:tav tm="0">
                                          <p:val>
                                            <p:strVal val="#ppt_w*.05"/>
                                          </p:val>
                                        </p:tav>
                                        <p:tav tm="100000">
                                          <p:val>
                                            <p:strVal val="#ppt_w"/>
                                          </p:val>
                                        </p:tav>
                                      </p:tavLst>
                                    </p:anim>
                                    <p:anim calcmode="lin" valueType="num">
                                      <p:cBhvr>
                                        <p:cTn id="100" dur="1000" fill="hold"/>
                                        <p:tgtEl>
                                          <p:spTgt spid="12454"/>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2454"/>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2454"/>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2454"/>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2454"/>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12455"/>
                                        </p:tgtEl>
                                        <p:attrNameLst>
                                          <p:attrName>style.visibility</p:attrName>
                                        </p:attrNameLst>
                                      </p:cBhvr>
                                      <p:to>
                                        <p:strVal val="visible"/>
                                      </p:to>
                                    </p:set>
                                    <p:anim calcmode="lin" valueType="num">
                                      <p:cBhvr>
                                        <p:cTn id="107" dur="500" decel="50000" fill="hold">
                                          <p:stCondLst>
                                            <p:cond delay="0"/>
                                          </p:stCondLst>
                                        </p:cTn>
                                        <p:tgtEl>
                                          <p:spTgt spid="12455"/>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2455"/>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2455"/>
                                        </p:tgtEl>
                                        <p:attrNameLst>
                                          <p:attrName>ppt_w</p:attrName>
                                        </p:attrNameLst>
                                      </p:cBhvr>
                                      <p:tavLst>
                                        <p:tav tm="0">
                                          <p:val>
                                            <p:strVal val="#ppt_w*.05"/>
                                          </p:val>
                                        </p:tav>
                                        <p:tav tm="100000">
                                          <p:val>
                                            <p:strVal val="#ppt_w"/>
                                          </p:val>
                                        </p:tav>
                                      </p:tavLst>
                                    </p:anim>
                                    <p:anim calcmode="lin" valueType="num">
                                      <p:cBhvr>
                                        <p:cTn id="110" dur="1000" fill="hold"/>
                                        <p:tgtEl>
                                          <p:spTgt spid="12455"/>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2455"/>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2455"/>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2455"/>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2455"/>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12456"/>
                                        </p:tgtEl>
                                        <p:attrNameLst>
                                          <p:attrName>style.visibility</p:attrName>
                                        </p:attrNameLst>
                                      </p:cBhvr>
                                      <p:to>
                                        <p:strVal val="visible"/>
                                      </p:to>
                                    </p:set>
                                    <p:anim calcmode="lin" valueType="num">
                                      <p:cBhvr>
                                        <p:cTn id="117" dur="500" decel="50000" fill="hold">
                                          <p:stCondLst>
                                            <p:cond delay="0"/>
                                          </p:stCondLst>
                                        </p:cTn>
                                        <p:tgtEl>
                                          <p:spTgt spid="12456"/>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2456"/>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2456"/>
                                        </p:tgtEl>
                                        <p:attrNameLst>
                                          <p:attrName>ppt_w</p:attrName>
                                        </p:attrNameLst>
                                      </p:cBhvr>
                                      <p:tavLst>
                                        <p:tav tm="0">
                                          <p:val>
                                            <p:strVal val="#ppt_w*.05"/>
                                          </p:val>
                                        </p:tav>
                                        <p:tav tm="100000">
                                          <p:val>
                                            <p:strVal val="#ppt_w"/>
                                          </p:val>
                                        </p:tav>
                                      </p:tavLst>
                                    </p:anim>
                                    <p:anim calcmode="lin" valueType="num">
                                      <p:cBhvr>
                                        <p:cTn id="120" dur="1000" fill="hold"/>
                                        <p:tgtEl>
                                          <p:spTgt spid="12456"/>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2456"/>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2456"/>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2456"/>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2456"/>
                                        </p:tgtEl>
                                      </p:cBhvr>
                                    </p:animEffect>
                                  </p:childTnLst>
                                </p:cTn>
                              </p:par>
                              <p:par>
                                <p:cTn id="125" presetID="25" presetClass="entr" presetSubtype="0" fill="hold" grpId="0" nodeType="withEffect">
                                  <p:stCondLst>
                                    <p:cond delay="0"/>
                                  </p:stCondLst>
                                  <p:childTnLst>
                                    <p:set>
                                      <p:cBhvr>
                                        <p:cTn id="126" dur="1" fill="hold">
                                          <p:stCondLst>
                                            <p:cond delay="0"/>
                                          </p:stCondLst>
                                        </p:cTn>
                                        <p:tgtEl>
                                          <p:spTgt spid="12457"/>
                                        </p:tgtEl>
                                        <p:attrNameLst>
                                          <p:attrName>style.visibility</p:attrName>
                                        </p:attrNameLst>
                                      </p:cBhvr>
                                      <p:to>
                                        <p:strVal val="visible"/>
                                      </p:to>
                                    </p:set>
                                    <p:anim calcmode="lin" valueType="num">
                                      <p:cBhvr>
                                        <p:cTn id="127" dur="500" decel="50000" fill="hold">
                                          <p:stCondLst>
                                            <p:cond delay="0"/>
                                          </p:stCondLst>
                                        </p:cTn>
                                        <p:tgtEl>
                                          <p:spTgt spid="12457"/>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12457"/>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12457"/>
                                        </p:tgtEl>
                                        <p:attrNameLst>
                                          <p:attrName>ppt_w</p:attrName>
                                        </p:attrNameLst>
                                      </p:cBhvr>
                                      <p:tavLst>
                                        <p:tav tm="0">
                                          <p:val>
                                            <p:strVal val="#ppt_w*.05"/>
                                          </p:val>
                                        </p:tav>
                                        <p:tav tm="100000">
                                          <p:val>
                                            <p:strVal val="#ppt_w"/>
                                          </p:val>
                                        </p:tav>
                                      </p:tavLst>
                                    </p:anim>
                                    <p:anim calcmode="lin" valueType="num">
                                      <p:cBhvr>
                                        <p:cTn id="130" dur="1000" fill="hold"/>
                                        <p:tgtEl>
                                          <p:spTgt spid="12457"/>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12457"/>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12457"/>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12457"/>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12457"/>
                                        </p:tgtEl>
                                      </p:cBhvr>
                                    </p:animEffect>
                                  </p:childTnLst>
                                </p:cTn>
                              </p:par>
                              <p:par>
                                <p:cTn id="135" presetID="25" presetClass="entr" presetSubtype="0" fill="hold" grpId="0" nodeType="withEffect">
                                  <p:stCondLst>
                                    <p:cond delay="0"/>
                                  </p:stCondLst>
                                  <p:childTnLst>
                                    <p:set>
                                      <p:cBhvr>
                                        <p:cTn id="136" dur="1" fill="hold">
                                          <p:stCondLst>
                                            <p:cond delay="0"/>
                                          </p:stCondLst>
                                        </p:cTn>
                                        <p:tgtEl>
                                          <p:spTgt spid="12473"/>
                                        </p:tgtEl>
                                        <p:attrNameLst>
                                          <p:attrName>style.visibility</p:attrName>
                                        </p:attrNameLst>
                                      </p:cBhvr>
                                      <p:to>
                                        <p:strVal val="visible"/>
                                      </p:to>
                                    </p:set>
                                    <p:anim calcmode="lin" valueType="num">
                                      <p:cBhvr>
                                        <p:cTn id="137" dur="500" decel="50000" fill="hold">
                                          <p:stCondLst>
                                            <p:cond delay="0"/>
                                          </p:stCondLst>
                                        </p:cTn>
                                        <p:tgtEl>
                                          <p:spTgt spid="12473"/>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12473"/>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12473"/>
                                        </p:tgtEl>
                                        <p:attrNameLst>
                                          <p:attrName>ppt_w</p:attrName>
                                        </p:attrNameLst>
                                      </p:cBhvr>
                                      <p:tavLst>
                                        <p:tav tm="0">
                                          <p:val>
                                            <p:strVal val="#ppt_w*.05"/>
                                          </p:val>
                                        </p:tav>
                                        <p:tav tm="100000">
                                          <p:val>
                                            <p:strVal val="#ppt_w"/>
                                          </p:val>
                                        </p:tav>
                                      </p:tavLst>
                                    </p:anim>
                                    <p:anim calcmode="lin" valueType="num">
                                      <p:cBhvr>
                                        <p:cTn id="140" dur="1000" fill="hold"/>
                                        <p:tgtEl>
                                          <p:spTgt spid="12473"/>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12473"/>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12473"/>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12473"/>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12473"/>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0" presetClass="entr" presetSubtype="0" fill="hold" grpId="0" nodeType="clickEffect">
                                  <p:stCondLst>
                                    <p:cond delay="0"/>
                                  </p:stCondLst>
                                  <p:childTnLst>
                                    <p:set>
                                      <p:cBhvr>
                                        <p:cTn id="148" dur="1" fill="hold">
                                          <p:stCondLst>
                                            <p:cond delay="0"/>
                                          </p:stCondLst>
                                        </p:cTn>
                                        <p:tgtEl>
                                          <p:spTgt spid="12463"/>
                                        </p:tgtEl>
                                        <p:attrNameLst>
                                          <p:attrName>style.visibility</p:attrName>
                                        </p:attrNameLst>
                                      </p:cBhvr>
                                      <p:to>
                                        <p:strVal val="visible"/>
                                      </p:to>
                                    </p:set>
                                    <p:animEffect transition="in" filter="fade">
                                      <p:cBhvr>
                                        <p:cTn id="149" dur="800" decel="100000"/>
                                        <p:tgtEl>
                                          <p:spTgt spid="12463"/>
                                        </p:tgtEl>
                                      </p:cBhvr>
                                    </p:animEffect>
                                    <p:anim calcmode="lin" valueType="num">
                                      <p:cBhvr>
                                        <p:cTn id="150" dur="800" decel="100000" fill="hold"/>
                                        <p:tgtEl>
                                          <p:spTgt spid="12463"/>
                                        </p:tgtEl>
                                        <p:attrNameLst>
                                          <p:attrName>style.rotation</p:attrName>
                                        </p:attrNameLst>
                                      </p:cBhvr>
                                      <p:tavLst>
                                        <p:tav tm="0">
                                          <p:val>
                                            <p:fltVal val="-90"/>
                                          </p:val>
                                        </p:tav>
                                        <p:tav tm="100000">
                                          <p:val>
                                            <p:fltVal val="0"/>
                                          </p:val>
                                        </p:tav>
                                      </p:tavLst>
                                    </p:anim>
                                    <p:anim calcmode="lin" valueType="num">
                                      <p:cBhvr>
                                        <p:cTn id="151" dur="800" decel="100000" fill="hold"/>
                                        <p:tgtEl>
                                          <p:spTgt spid="12463"/>
                                        </p:tgtEl>
                                        <p:attrNameLst>
                                          <p:attrName>ppt_x</p:attrName>
                                        </p:attrNameLst>
                                      </p:cBhvr>
                                      <p:tavLst>
                                        <p:tav tm="0">
                                          <p:val>
                                            <p:strVal val="#ppt_x+0.4"/>
                                          </p:val>
                                        </p:tav>
                                        <p:tav tm="100000">
                                          <p:val>
                                            <p:strVal val="#ppt_x-0.05"/>
                                          </p:val>
                                        </p:tav>
                                      </p:tavLst>
                                    </p:anim>
                                    <p:anim calcmode="lin" valueType="num">
                                      <p:cBhvr>
                                        <p:cTn id="152" dur="800" decel="100000" fill="hold"/>
                                        <p:tgtEl>
                                          <p:spTgt spid="12463"/>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12463"/>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12463"/>
                                        </p:tgtEl>
                                        <p:attrNameLst>
                                          <p:attrName>ppt_y</p:attrName>
                                        </p:attrNameLst>
                                      </p:cBhvr>
                                      <p:tavLst>
                                        <p:tav tm="0">
                                          <p:val>
                                            <p:strVal val="#ppt_y+0.1"/>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3" presetClass="entr" presetSubtype="16" fill="hold" grpId="0" nodeType="clickEffect">
                                  <p:stCondLst>
                                    <p:cond delay="0"/>
                                  </p:stCondLst>
                                  <p:childTnLst>
                                    <p:set>
                                      <p:cBhvr>
                                        <p:cTn id="158" dur="1" fill="hold">
                                          <p:stCondLst>
                                            <p:cond delay="0"/>
                                          </p:stCondLst>
                                        </p:cTn>
                                        <p:tgtEl>
                                          <p:spTgt spid="12474"/>
                                        </p:tgtEl>
                                        <p:attrNameLst>
                                          <p:attrName>style.visibility</p:attrName>
                                        </p:attrNameLst>
                                      </p:cBhvr>
                                      <p:to>
                                        <p:strVal val="visible"/>
                                      </p:to>
                                    </p:set>
                                    <p:anim calcmode="lin" valueType="num">
                                      <p:cBhvr>
                                        <p:cTn id="159" dur="500" fill="hold"/>
                                        <p:tgtEl>
                                          <p:spTgt spid="12474"/>
                                        </p:tgtEl>
                                        <p:attrNameLst>
                                          <p:attrName>ppt_w</p:attrName>
                                        </p:attrNameLst>
                                      </p:cBhvr>
                                      <p:tavLst>
                                        <p:tav tm="0">
                                          <p:val>
                                            <p:fltVal val="0"/>
                                          </p:val>
                                        </p:tav>
                                        <p:tav tm="100000">
                                          <p:val>
                                            <p:strVal val="#ppt_w"/>
                                          </p:val>
                                        </p:tav>
                                      </p:tavLst>
                                    </p:anim>
                                    <p:anim calcmode="lin" valueType="num">
                                      <p:cBhvr>
                                        <p:cTn id="160" dur="500" fill="hold"/>
                                        <p:tgtEl>
                                          <p:spTgt spid="12474"/>
                                        </p:tgtEl>
                                        <p:attrNameLst>
                                          <p:attrName>ppt_h</p:attrName>
                                        </p:attrNameLst>
                                      </p:cBhvr>
                                      <p:tavLst>
                                        <p:tav tm="0">
                                          <p:val>
                                            <p:fltVal val="0"/>
                                          </p:val>
                                        </p:tav>
                                        <p:tav tm="100000">
                                          <p:val>
                                            <p:strVal val="#ppt_h"/>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9" presetClass="entr" presetSubtype="0" fill="hold" grpId="0" nodeType="clickEffect">
                                  <p:stCondLst>
                                    <p:cond delay="0"/>
                                  </p:stCondLst>
                                  <p:childTnLst>
                                    <p:set>
                                      <p:cBhvr>
                                        <p:cTn id="164" dur="1" fill="hold">
                                          <p:stCondLst>
                                            <p:cond delay="0"/>
                                          </p:stCondLst>
                                        </p:cTn>
                                        <p:tgtEl>
                                          <p:spTgt spid="12621"/>
                                        </p:tgtEl>
                                        <p:attrNameLst>
                                          <p:attrName>style.visibility</p:attrName>
                                        </p:attrNameLst>
                                      </p:cBhvr>
                                      <p:to>
                                        <p:strVal val="visible"/>
                                      </p:to>
                                    </p:set>
                                    <p:anim calcmode="lin" valueType="num">
                                      <p:cBhvr>
                                        <p:cTn id="165" dur="1000" fill="hold"/>
                                        <p:tgtEl>
                                          <p:spTgt spid="12621"/>
                                        </p:tgtEl>
                                        <p:attrNameLst>
                                          <p:attrName>ppt_x</p:attrName>
                                        </p:attrNameLst>
                                      </p:cBhvr>
                                      <p:tavLst>
                                        <p:tav tm="0">
                                          <p:val>
                                            <p:strVal val="#ppt_x-.2"/>
                                          </p:val>
                                        </p:tav>
                                        <p:tav tm="100000">
                                          <p:val>
                                            <p:strVal val="#ppt_x"/>
                                          </p:val>
                                        </p:tav>
                                      </p:tavLst>
                                    </p:anim>
                                    <p:anim calcmode="lin" valueType="num">
                                      <p:cBhvr>
                                        <p:cTn id="166" dur="1000" fill="hold"/>
                                        <p:tgtEl>
                                          <p:spTgt spid="12621"/>
                                        </p:tgtEl>
                                        <p:attrNameLst>
                                          <p:attrName>ppt_y</p:attrName>
                                        </p:attrNameLst>
                                      </p:cBhvr>
                                      <p:tavLst>
                                        <p:tav tm="0">
                                          <p:val>
                                            <p:strVal val="#ppt_y"/>
                                          </p:val>
                                        </p:tav>
                                        <p:tav tm="100000">
                                          <p:val>
                                            <p:strVal val="#ppt_y"/>
                                          </p:val>
                                        </p:tav>
                                      </p:tavLst>
                                    </p:anim>
                                    <p:animEffect transition="in" filter="wipe(right)" prLst="gradientSize: 0.1">
                                      <p:cBhvr>
                                        <p:cTn id="167" dur="1000"/>
                                        <p:tgtEl>
                                          <p:spTgt spid="12621"/>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8" presetClass="entr" presetSubtype="6" fill="hold" nodeType="clickEffect">
                                  <p:stCondLst>
                                    <p:cond delay="0"/>
                                  </p:stCondLst>
                                  <p:childTnLst>
                                    <p:set>
                                      <p:cBhvr>
                                        <p:cTn id="171" dur="1" fill="hold">
                                          <p:stCondLst>
                                            <p:cond delay="0"/>
                                          </p:stCondLst>
                                        </p:cTn>
                                        <p:tgtEl>
                                          <p:spTgt spid="12622"/>
                                        </p:tgtEl>
                                        <p:attrNameLst>
                                          <p:attrName>style.visibility</p:attrName>
                                        </p:attrNameLst>
                                      </p:cBhvr>
                                      <p:to>
                                        <p:strVal val="visible"/>
                                      </p:to>
                                    </p:set>
                                    <p:animEffect transition="in" filter="strips(downRight)">
                                      <p:cBhvr>
                                        <p:cTn id="172" dur="2000"/>
                                        <p:tgtEl>
                                          <p:spTgt spid="12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1" grpId="0" animBg="1"/>
      <p:bldP spid="12452" grpId="0"/>
      <p:bldP spid="12453" grpId="0" animBg="1"/>
      <p:bldP spid="12454" grpId="0" animBg="1"/>
      <p:bldP spid="12455" grpId="0" animBg="1"/>
      <p:bldP spid="12456" grpId="0" animBg="1"/>
      <p:bldP spid="12457" grpId="0" animBg="1"/>
      <p:bldP spid="12463" grpId="0" animBg="1"/>
      <p:bldP spid="12473" grpId="0" animBg="1"/>
      <p:bldP spid="12474" grpId="0"/>
      <p:bldP spid="126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Group 2"/>
          <p:cNvGraphicFramePr>
            <a:graphicFrameLocks noGrp="1"/>
          </p:cNvGraphicFramePr>
          <p:nvPr/>
        </p:nvGraphicFramePr>
        <p:xfrm>
          <a:off x="4254500" y="1600200"/>
          <a:ext cx="4251325" cy="517525"/>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59416" name="Group 24"/>
          <p:cNvGraphicFramePr>
            <a:graphicFrameLocks noGrp="1"/>
          </p:cNvGraphicFramePr>
          <p:nvPr/>
        </p:nvGraphicFramePr>
        <p:xfrm>
          <a:off x="3289300" y="21336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59436" name="Group 44"/>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bl>
          </a:graphicData>
        </a:graphic>
      </p:graphicFrame>
      <p:graphicFrame>
        <p:nvGraphicFramePr>
          <p:cNvPr id="59452" name="Group 60"/>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59470" name="Group 78"/>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59484" name="Group 92"/>
          <p:cNvGraphicFramePr>
            <a:graphicFrameLocks noGrp="1"/>
          </p:cNvGraphicFramePr>
          <p:nvPr/>
        </p:nvGraphicFramePr>
        <p:xfrm>
          <a:off x="838200" y="4343400"/>
          <a:ext cx="5334000" cy="517525"/>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sp>
        <p:nvSpPr>
          <p:cNvPr id="25718"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1</a:t>
            </a:r>
          </a:p>
        </p:txBody>
      </p:sp>
      <p:sp>
        <p:nvSpPr>
          <p:cNvPr id="25719" name="Text Box 119"/>
          <p:cNvSpPr txBox="1">
            <a:spLocks noChangeArrowheads="1"/>
          </p:cNvSpPr>
          <p:nvPr/>
        </p:nvSpPr>
        <p:spPr bwMode="auto">
          <a:xfrm>
            <a:off x="685800" y="2667000"/>
            <a:ext cx="685800" cy="461963"/>
          </a:xfrm>
          <a:prstGeom prst="rect">
            <a:avLst/>
          </a:prstGeom>
          <a:noFill/>
          <a:ln w="9525">
            <a:noFill/>
            <a:miter lim="800000"/>
            <a:headEnd/>
            <a:tailEnd/>
          </a:ln>
        </p:spPr>
        <p:txBody>
          <a:bodyPr>
            <a:spAutoFit/>
          </a:bodyPr>
          <a:lstStyle/>
          <a:p>
            <a:pPr eaLnBrk="0" hangingPunct="0">
              <a:spcBef>
                <a:spcPct val="50000"/>
              </a:spcBef>
            </a:pPr>
            <a:endParaRPr lang="vi-VN" sz="2400">
              <a:latin typeface="Arial" charset="0"/>
            </a:endParaRPr>
          </a:p>
        </p:txBody>
      </p:sp>
      <p:sp>
        <p:nvSpPr>
          <p:cNvPr id="25720"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2</a:t>
            </a:r>
          </a:p>
        </p:txBody>
      </p:sp>
      <p:sp>
        <p:nvSpPr>
          <p:cNvPr id="25721"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3</a:t>
            </a:r>
          </a:p>
        </p:txBody>
      </p:sp>
      <p:sp>
        <p:nvSpPr>
          <p:cNvPr id="25722"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4</a:t>
            </a:r>
          </a:p>
        </p:txBody>
      </p:sp>
      <p:sp>
        <p:nvSpPr>
          <p:cNvPr id="25723"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5</a:t>
            </a:r>
          </a:p>
        </p:txBody>
      </p:sp>
      <p:sp>
        <p:nvSpPr>
          <p:cNvPr id="25724"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6</a:t>
            </a:r>
          </a:p>
        </p:txBody>
      </p:sp>
      <p:sp>
        <p:nvSpPr>
          <p:cNvPr id="59517"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FF0000"/>
          </a:solidFill>
          <a:ln w="9525">
            <a:solidFill>
              <a:schemeClr val="tx1"/>
            </a:solidFill>
            <a:miter lim="800000"/>
            <a:headEnd/>
            <a:tailEnd/>
          </a:ln>
        </p:spPr>
        <p:txBody>
          <a:bodyPr wrap="none" anchor="ctr"/>
          <a:lstStyle/>
          <a:p>
            <a:pPr algn="ctr" eaLnBrk="0" hangingPunct="0"/>
            <a:r>
              <a:rPr lang="en-US">
                <a:solidFill>
                  <a:srgbClr val="000000"/>
                </a:solidFill>
                <a:latin typeface="Arial" charset="0"/>
              </a:rPr>
              <a:t>Câu 2</a:t>
            </a:r>
          </a:p>
        </p:txBody>
      </p:sp>
      <p:sp>
        <p:nvSpPr>
          <p:cNvPr id="25726" name="WordArt 126"/>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FFFF00"/>
                  </a:solidFill>
                  <a:round/>
                  <a:headEnd/>
                  <a:tailEnd/>
                </a:ln>
                <a:solidFill>
                  <a:srgbClr val="FFFF00"/>
                </a:solidFill>
                <a:latin typeface="Arial"/>
                <a:cs typeface="Arial"/>
              </a:rPr>
              <a:t>GIẢI Ô CHỮ</a:t>
            </a:r>
          </a:p>
        </p:txBody>
      </p:sp>
      <p:sp>
        <p:nvSpPr>
          <p:cNvPr id="59519" name="Text Box 127">
            <a:hlinkClick r:id="rId3" action="ppaction://hlinksldjump"/>
          </p:cNvPr>
          <p:cNvSpPr txBox="1">
            <a:spLocks noChangeArrowheads="1"/>
          </p:cNvSpPr>
          <p:nvPr/>
        </p:nvSpPr>
        <p:spPr bwMode="auto">
          <a:xfrm>
            <a:off x="3124200" y="5334000"/>
            <a:ext cx="3670300" cy="338138"/>
          </a:xfrm>
          <a:prstGeom prst="rect">
            <a:avLst/>
          </a:prstGeom>
          <a:noFill/>
          <a:ln w="9525">
            <a:noFill/>
            <a:miter lim="800000"/>
            <a:headEnd/>
            <a:tailEnd/>
          </a:ln>
        </p:spPr>
        <p:txBody>
          <a:bodyPr>
            <a:spAutoFit/>
          </a:bodyPr>
          <a:lstStyle/>
          <a:p>
            <a:pPr algn="ctr" eaLnBrk="0" hangingPunct="0">
              <a:spcBef>
                <a:spcPct val="50000"/>
              </a:spcBef>
            </a:pPr>
            <a:r>
              <a:rPr lang="en-US" sz="1600">
                <a:latin typeface="Arial" charset="0"/>
              </a:rPr>
              <a:t>Hàng ngang gồm 8 chữ cái</a:t>
            </a:r>
          </a:p>
        </p:txBody>
      </p:sp>
      <p:sp>
        <p:nvSpPr>
          <p:cNvPr id="59520" name="Text Box 128">
            <a:hlinkClick r:id="rId3" action="ppaction://hlinksldjump"/>
          </p:cNvPr>
          <p:cNvSpPr txBox="1">
            <a:spLocks noChangeArrowheads="1"/>
          </p:cNvSpPr>
          <p:nvPr/>
        </p:nvSpPr>
        <p:spPr bwMode="auto">
          <a:xfrm>
            <a:off x="609600" y="5867400"/>
            <a:ext cx="82296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0000"/>
                </a:solidFill>
                <a:latin typeface="Arial" charset="0"/>
              </a:rPr>
              <a:t>Đây là chợ nằm ở trung tâm thành phố và cũng là biểu tượng về giao lưu thương mại từ xưa đến nay.</a:t>
            </a:r>
          </a:p>
        </p:txBody>
      </p:sp>
      <p:graphicFrame>
        <p:nvGraphicFramePr>
          <p:cNvPr id="59521" name="Group 129"/>
          <p:cNvGraphicFramePr>
            <a:graphicFrameLocks noGrp="1"/>
          </p:cNvGraphicFramePr>
          <p:nvPr/>
        </p:nvGraphicFramePr>
        <p:xfrm>
          <a:off x="4257675" y="1600200"/>
          <a:ext cx="4251325" cy="517525"/>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9563" name="Group 171"/>
          <p:cNvGraphicFramePr>
            <a:graphicFrameLocks noGrp="1"/>
          </p:cNvGraphicFramePr>
          <p:nvPr/>
        </p:nvGraphicFramePr>
        <p:xfrm>
          <a:off x="3289300" y="21209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82600">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9517"/>
                                        </p:tgtEl>
                                        <p:attrNameLst>
                                          <p:attrName>style.visibility</p:attrName>
                                        </p:attrNameLst>
                                      </p:cBhvr>
                                      <p:to>
                                        <p:strVal val="visible"/>
                                      </p:to>
                                    </p:set>
                                    <p:animEffect transition="in" filter="fade">
                                      <p:cBhvr>
                                        <p:cTn id="7" dur="800" decel="100000"/>
                                        <p:tgtEl>
                                          <p:spTgt spid="59517"/>
                                        </p:tgtEl>
                                      </p:cBhvr>
                                    </p:animEffect>
                                    <p:anim calcmode="lin" valueType="num">
                                      <p:cBhvr>
                                        <p:cTn id="8" dur="800" decel="100000" fill="hold"/>
                                        <p:tgtEl>
                                          <p:spTgt spid="59517"/>
                                        </p:tgtEl>
                                        <p:attrNameLst>
                                          <p:attrName>style.rotation</p:attrName>
                                        </p:attrNameLst>
                                      </p:cBhvr>
                                      <p:tavLst>
                                        <p:tav tm="0">
                                          <p:val>
                                            <p:fltVal val="-90"/>
                                          </p:val>
                                        </p:tav>
                                        <p:tav tm="100000">
                                          <p:val>
                                            <p:fltVal val="0"/>
                                          </p:val>
                                        </p:tav>
                                      </p:tavLst>
                                    </p:anim>
                                    <p:anim calcmode="lin" valueType="num">
                                      <p:cBhvr>
                                        <p:cTn id="9" dur="800" decel="100000" fill="hold"/>
                                        <p:tgtEl>
                                          <p:spTgt spid="59517"/>
                                        </p:tgtEl>
                                        <p:attrNameLst>
                                          <p:attrName>ppt_x</p:attrName>
                                        </p:attrNameLst>
                                      </p:cBhvr>
                                      <p:tavLst>
                                        <p:tav tm="0">
                                          <p:val>
                                            <p:strVal val="#ppt_x+0.4"/>
                                          </p:val>
                                        </p:tav>
                                        <p:tav tm="100000">
                                          <p:val>
                                            <p:strVal val="#ppt_x-0.05"/>
                                          </p:val>
                                        </p:tav>
                                      </p:tavLst>
                                    </p:anim>
                                    <p:anim calcmode="lin" valueType="num">
                                      <p:cBhvr>
                                        <p:cTn id="10" dur="800" decel="100000" fill="hold"/>
                                        <p:tgtEl>
                                          <p:spTgt spid="595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95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951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9519"/>
                                        </p:tgtEl>
                                        <p:attrNameLst>
                                          <p:attrName>style.visibility</p:attrName>
                                        </p:attrNameLst>
                                      </p:cBhvr>
                                      <p:to>
                                        <p:strVal val="visible"/>
                                      </p:to>
                                    </p:set>
                                    <p:anim calcmode="lin" valueType="num">
                                      <p:cBhvr>
                                        <p:cTn id="17" dur="500" fill="hold"/>
                                        <p:tgtEl>
                                          <p:spTgt spid="59519"/>
                                        </p:tgtEl>
                                        <p:attrNameLst>
                                          <p:attrName>ppt_w</p:attrName>
                                        </p:attrNameLst>
                                      </p:cBhvr>
                                      <p:tavLst>
                                        <p:tav tm="0">
                                          <p:val>
                                            <p:fltVal val="0"/>
                                          </p:val>
                                        </p:tav>
                                        <p:tav tm="100000">
                                          <p:val>
                                            <p:strVal val="#ppt_w"/>
                                          </p:val>
                                        </p:tav>
                                      </p:tavLst>
                                    </p:anim>
                                    <p:anim calcmode="lin" valueType="num">
                                      <p:cBhvr>
                                        <p:cTn id="18" dur="500" fill="hold"/>
                                        <p:tgtEl>
                                          <p:spTgt spid="59519"/>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59520"/>
                                        </p:tgtEl>
                                        <p:attrNameLst>
                                          <p:attrName>style.visibility</p:attrName>
                                        </p:attrNameLst>
                                      </p:cBhvr>
                                      <p:to>
                                        <p:strVal val="visible"/>
                                      </p:to>
                                    </p:set>
                                    <p:anim calcmode="lin" valueType="num">
                                      <p:cBhvr>
                                        <p:cTn id="23" dur="1000" fill="hold"/>
                                        <p:tgtEl>
                                          <p:spTgt spid="59520"/>
                                        </p:tgtEl>
                                        <p:attrNameLst>
                                          <p:attrName>ppt_x</p:attrName>
                                        </p:attrNameLst>
                                      </p:cBhvr>
                                      <p:tavLst>
                                        <p:tav tm="0">
                                          <p:val>
                                            <p:strVal val="#ppt_x-.2"/>
                                          </p:val>
                                        </p:tav>
                                        <p:tav tm="100000">
                                          <p:val>
                                            <p:strVal val="#ppt_x"/>
                                          </p:val>
                                        </p:tav>
                                      </p:tavLst>
                                    </p:anim>
                                    <p:anim calcmode="lin" valueType="num">
                                      <p:cBhvr>
                                        <p:cTn id="24" dur="1000" fill="hold"/>
                                        <p:tgtEl>
                                          <p:spTgt spid="59520"/>
                                        </p:tgtEl>
                                        <p:attrNameLst>
                                          <p:attrName>ppt_y</p:attrName>
                                        </p:attrNameLst>
                                      </p:cBhvr>
                                      <p:tavLst>
                                        <p:tav tm="0">
                                          <p:val>
                                            <p:strVal val="#ppt_y"/>
                                          </p:val>
                                        </p:tav>
                                        <p:tav tm="100000">
                                          <p:val>
                                            <p:strVal val="#ppt_y"/>
                                          </p:val>
                                        </p:tav>
                                      </p:tavLst>
                                    </p:anim>
                                    <p:animEffect transition="in" filter="wipe(right)" prLst="gradientSize: 0.1">
                                      <p:cBhvr>
                                        <p:cTn id="25" dur="1000"/>
                                        <p:tgtEl>
                                          <p:spTgt spid="595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59563"/>
                                        </p:tgtEl>
                                        <p:attrNameLst>
                                          <p:attrName>style.visibility</p:attrName>
                                        </p:attrNameLst>
                                      </p:cBhvr>
                                      <p:to>
                                        <p:strVal val="visible"/>
                                      </p:to>
                                    </p:set>
                                    <p:animEffect transition="in" filter="strips(downRight)">
                                      <p:cBhvr>
                                        <p:cTn id="30" dur="2000"/>
                                        <p:tgtEl>
                                          <p:spTgt spid="59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17" grpId="0" animBg="1"/>
      <p:bldP spid="59519" grpId="0"/>
      <p:bldP spid="595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Group 2"/>
          <p:cNvGraphicFramePr>
            <a:graphicFrameLocks noGrp="1"/>
          </p:cNvGraphicFramePr>
          <p:nvPr/>
        </p:nvGraphicFramePr>
        <p:xfrm>
          <a:off x="4254500" y="1600200"/>
          <a:ext cx="4251325" cy="517525"/>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60440" name="Group 24"/>
          <p:cNvGraphicFramePr>
            <a:graphicFrameLocks noGrp="1"/>
          </p:cNvGraphicFramePr>
          <p:nvPr/>
        </p:nvGraphicFramePr>
        <p:xfrm>
          <a:off x="3289300" y="21336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60460" name="Group 44"/>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bl>
          </a:graphicData>
        </a:graphic>
      </p:graphicFrame>
      <p:graphicFrame>
        <p:nvGraphicFramePr>
          <p:cNvPr id="60476" name="Group 60"/>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60494" name="Group 78"/>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60508" name="Group 92"/>
          <p:cNvGraphicFramePr>
            <a:graphicFrameLocks noGrp="1"/>
          </p:cNvGraphicFramePr>
          <p:nvPr/>
        </p:nvGraphicFramePr>
        <p:xfrm>
          <a:off x="838200" y="4343400"/>
          <a:ext cx="5334000" cy="517525"/>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sp>
        <p:nvSpPr>
          <p:cNvPr id="26742"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1</a:t>
            </a:r>
          </a:p>
        </p:txBody>
      </p:sp>
      <p:sp>
        <p:nvSpPr>
          <p:cNvPr id="26743" name="Text Box 119"/>
          <p:cNvSpPr txBox="1">
            <a:spLocks noChangeArrowheads="1"/>
          </p:cNvSpPr>
          <p:nvPr/>
        </p:nvSpPr>
        <p:spPr bwMode="auto">
          <a:xfrm>
            <a:off x="685800" y="2667000"/>
            <a:ext cx="685800" cy="461963"/>
          </a:xfrm>
          <a:prstGeom prst="rect">
            <a:avLst/>
          </a:prstGeom>
          <a:noFill/>
          <a:ln w="9525">
            <a:noFill/>
            <a:miter lim="800000"/>
            <a:headEnd/>
            <a:tailEnd/>
          </a:ln>
        </p:spPr>
        <p:txBody>
          <a:bodyPr>
            <a:spAutoFit/>
          </a:bodyPr>
          <a:lstStyle/>
          <a:p>
            <a:pPr eaLnBrk="0" hangingPunct="0">
              <a:spcBef>
                <a:spcPct val="50000"/>
              </a:spcBef>
            </a:pPr>
            <a:endParaRPr lang="vi-VN" sz="2400">
              <a:latin typeface="Arial" charset="0"/>
            </a:endParaRPr>
          </a:p>
        </p:txBody>
      </p:sp>
      <p:sp>
        <p:nvSpPr>
          <p:cNvPr id="26744"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2</a:t>
            </a:r>
          </a:p>
        </p:txBody>
      </p:sp>
      <p:sp>
        <p:nvSpPr>
          <p:cNvPr id="26745"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3</a:t>
            </a:r>
          </a:p>
        </p:txBody>
      </p:sp>
      <p:sp>
        <p:nvSpPr>
          <p:cNvPr id="26746"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4</a:t>
            </a:r>
          </a:p>
        </p:txBody>
      </p:sp>
      <p:sp>
        <p:nvSpPr>
          <p:cNvPr id="26747"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5</a:t>
            </a:r>
          </a:p>
        </p:txBody>
      </p:sp>
      <p:sp>
        <p:nvSpPr>
          <p:cNvPr id="26748"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6</a:t>
            </a:r>
          </a:p>
        </p:txBody>
      </p:sp>
      <p:sp>
        <p:nvSpPr>
          <p:cNvPr id="60541"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FF00FF"/>
          </a:solidFill>
          <a:ln w="9525">
            <a:solidFill>
              <a:schemeClr val="tx1"/>
            </a:solidFill>
            <a:miter lim="800000"/>
            <a:headEnd/>
            <a:tailEnd/>
          </a:ln>
        </p:spPr>
        <p:txBody>
          <a:bodyPr wrap="none" anchor="ctr"/>
          <a:lstStyle/>
          <a:p>
            <a:pPr algn="ctr" eaLnBrk="0" hangingPunct="0"/>
            <a:r>
              <a:rPr lang="en-US">
                <a:solidFill>
                  <a:srgbClr val="000000"/>
                </a:solidFill>
                <a:latin typeface="Arial" charset="0"/>
              </a:rPr>
              <a:t>Câu 3</a:t>
            </a:r>
          </a:p>
        </p:txBody>
      </p:sp>
      <p:sp>
        <p:nvSpPr>
          <p:cNvPr id="26750" name="WordArt 126"/>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FFFF00"/>
                  </a:solidFill>
                  <a:round/>
                  <a:headEnd/>
                  <a:tailEnd/>
                </a:ln>
                <a:solidFill>
                  <a:srgbClr val="FFFF00"/>
                </a:solidFill>
                <a:latin typeface="Arial"/>
                <a:cs typeface="Arial"/>
              </a:rPr>
              <a:t>GIẢI Ô CHỮ</a:t>
            </a:r>
          </a:p>
        </p:txBody>
      </p:sp>
      <p:sp>
        <p:nvSpPr>
          <p:cNvPr id="60543" name="Text Box 127">
            <a:hlinkClick r:id="rId3" action="ppaction://hlinksldjump"/>
          </p:cNvPr>
          <p:cNvSpPr txBox="1">
            <a:spLocks noChangeArrowheads="1"/>
          </p:cNvSpPr>
          <p:nvPr/>
        </p:nvSpPr>
        <p:spPr bwMode="auto">
          <a:xfrm>
            <a:off x="3124200" y="5334000"/>
            <a:ext cx="3670300" cy="338138"/>
          </a:xfrm>
          <a:prstGeom prst="rect">
            <a:avLst/>
          </a:prstGeom>
          <a:noFill/>
          <a:ln w="9525">
            <a:noFill/>
            <a:miter lim="800000"/>
            <a:headEnd/>
            <a:tailEnd/>
          </a:ln>
        </p:spPr>
        <p:txBody>
          <a:bodyPr>
            <a:spAutoFit/>
          </a:bodyPr>
          <a:lstStyle/>
          <a:p>
            <a:pPr algn="ctr" eaLnBrk="0" hangingPunct="0">
              <a:spcBef>
                <a:spcPct val="50000"/>
              </a:spcBef>
            </a:pPr>
            <a:r>
              <a:rPr lang="en-US" sz="1600">
                <a:latin typeface="Arial" charset="0"/>
              </a:rPr>
              <a:t>Hàng ngang gồm 6 chữ cái</a:t>
            </a:r>
          </a:p>
        </p:txBody>
      </p:sp>
      <p:sp>
        <p:nvSpPr>
          <p:cNvPr id="60544" name="Text Box 128">
            <a:hlinkClick r:id="rId3" action="ppaction://hlinksldjump"/>
          </p:cNvPr>
          <p:cNvSpPr txBox="1">
            <a:spLocks noChangeArrowheads="1"/>
          </p:cNvSpPr>
          <p:nvPr/>
        </p:nvSpPr>
        <p:spPr bwMode="auto">
          <a:xfrm>
            <a:off x="609600" y="5867400"/>
            <a:ext cx="82296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00FF"/>
                </a:solidFill>
                <a:latin typeface="Arial" charset="0"/>
              </a:rPr>
              <a:t>Đây là một ngành công nghiệp của thành phố chuyên sản xuất máy vi tính, ti vi,…</a:t>
            </a:r>
          </a:p>
        </p:txBody>
      </p:sp>
      <p:graphicFrame>
        <p:nvGraphicFramePr>
          <p:cNvPr id="60545" name="Group 129"/>
          <p:cNvGraphicFramePr>
            <a:graphicFrameLocks noGrp="1"/>
          </p:cNvGraphicFramePr>
          <p:nvPr/>
        </p:nvGraphicFramePr>
        <p:xfrm>
          <a:off x="4257675" y="1600200"/>
          <a:ext cx="4251325" cy="517525"/>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567" name="Group 151"/>
          <p:cNvGraphicFramePr>
            <a:graphicFrameLocks noGrp="1"/>
          </p:cNvGraphicFramePr>
          <p:nvPr/>
        </p:nvGraphicFramePr>
        <p:xfrm>
          <a:off x="3289300" y="21209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82600">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0609" name="Group 193"/>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0541"/>
                                        </p:tgtEl>
                                        <p:attrNameLst>
                                          <p:attrName>style.visibility</p:attrName>
                                        </p:attrNameLst>
                                      </p:cBhvr>
                                      <p:to>
                                        <p:strVal val="visible"/>
                                      </p:to>
                                    </p:set>
                                    <p:animEffect transition="in" filter="fade">
                                      <p:cBhvr>
                                        <p:cTn id="7" dur="800" decel="100000"/>
                                        <p:tgtEl>
                                          <p:spTgt spid="60541"/>
                                        </p:tgtEl>
                                      </p:cBhvr>
                                    </p:animEffect>
                                    <p:anim calcmode="lin" valueType="num">
                                      <p:cBhvr>
                                        <p:cTn id="8" dur="800" decel="100000" fill="hold"/>
                                        <p:tgtEl>
                                          <p:spTgt spid="60541"/>
                                        </p:tgtEl>
                                        <p:attrNameLst>
                                          <p:attrName>style.rotation</p:attrName>
                                        </p:attrNameLst>
                                      </p:cBhvr>
                                      <p:tavLst>
                                        <p:tav tm="0">
                                          <p:val>
                                            <p:fltVal val="-90"/>
                                          </p:val>
                                        </p:tav>
                                        <p:tav tm="100000">
                                          <p:val>
                                            <p:fltVal val="0"/>
                                          </p:val>
                                        </p:tav>
                                      </p:tavLst>
                                    </p:anim>
                                    <p:anim calcmode="lin" valueType="num">
                                      <p:cBhvr>
                                        <p:cTn id="9" dur="800" decel="100000" fill="hold"/>
                                        <p:tgtEl>
                                          <p:spTgt spid="60541"/>
                                        </p:tgtEl>
                                        <p:attrNameLst>
                                          <p:attrName>ppt_x</p:attrName>
                                        </p:attrNameLst>
                                      </p:cBhvr>
                                      <p:tavLst>
                                        <p:tav tm="0">
                                          <p:val>
                                            <p:strVal val="#ppt_x+0.4"/>
                                          </p:val>
                                        </p:tav>
                                        <p:tav tm="100000">
                                          <p:val>
                                            <p:strVal val="#ppt_x-0.05"/>
                                          </p:val>
                                        </p:tav>
                                      </p:tavLst>
                                    </p:anim>
                                    <p:anim calcmode="lin" valueType="num">
                                      <p:cBhvr>
                                        <p:cTn id="10" dur="800" decel="100000" fill="hold"/>
                                        <p:tgtEl>
                                          <p:spTgt spid="6054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054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0541"/>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0543"/>
                                        </p:tgtEl>
                                        <p:attrNameLst>
                                          <p:attrName>style.visibility</p:attrName>
                                        </p:attrNameLst>
                                      </p:cBhvr>
                                      <p:to>
                                        <p:strVal val="visible"/>
                                      </p:to>
                                    </p:set>
                                    <p:anim calcmode="lin" valueType="num">
                                      <p:cBhvr>
                                        <p:cTn id="17" dur="500" fill="hold"/>
                                        <p:tgtEl>
                                          <p:spTgt spid="60543"/>
                                        </p:tgtEl>
                                        <p:attrNameLst>
                                          <p:attrName>ppt_w</p:attrName>
                                        </p:attrNameLst>
                                      </p:cBhvr>
                                      <p:tavLst>
                                        <p:tav tm="0">
                                          <p:val>
                                            <p:fltVal val="0"/>
                                          </p:val>
                                        </p:tav>
                                        <p:tav tm="100000">
                                          <p:val>
                                            <p:strVal val="#ppt_w"/>
                                          </p:val>
                                        </p:tav>
                                      </p:tavLst>
                                    </p:anim>
                                    <p:anim calcmode="lin" valueType="num">
                                      <p:cBhvr>
                                        <p:cTn id="18" dur="500" fill="hold"/>
                                        <p:tgtEl>
                                          <p:spTgt spid="60543"/>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0544"/>
                                        </p:tgtEl>
                                        <p:attrNameLst>
                                          <p:attrName>style.visibility</p:attrName>
                                        </p:attrNameLst>
                                      </p:cBhvr>
                                      <p:to>
                                        <p:strVal val="visible"/>
                                      </p:to>
                                    </p:set>
                                    <p:anim calcmode="lin" valueType="num">
                                      <p:cBhvr>
                                        <p:cTn id="23" dur="1000" fill="hold"/>
                                        <p:tgtEl>
                                          <p:spTgt spid="60544"/>
                                        </p:tgtEl>
                                        <p:attrNameLst>
                                          <p:attrName>ppt_x</p:attrName>
                                        </p:attrNameLst>
                                      </p:cBhvr>
                                      <p:tavLst>
                                        <p:tav tm="0">
                                          <p:val>
                                            <p:strVal val="#ppt_x-.2"/>
                                          </p:val>
                                        </p:tav>
                                        <p:tav tm="100000">
                                          <p:val>
                                            <p:strVal val="#ppt_x"/>
                                          </p:val>
                                        </p:tav>
                                      </p:tavLst>
                                    </p:anim>
                                    <p:anim calcmode="lin" valueType="num">
                                      <p:cBhvr>
                                        <p:cTn id="24" dur="1000" fill="hold"/>
                                        <p:tgtEl>
                                          <p:spTgt spid="6054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05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60609"/>
                                        </p:tgtEl>
                                        <p:attrNameLst>
                                          <p:attrName>style.visibility</p:attrName>
                                        </p:attrNameLst>
                                      </p:cBhvr>
                                      <p:to>
                                        <p:strVal val="visible"/>
                                      </p:to>
                                    </p:set>
                                    <p:animEffect transition="in" filter="strips(downRight)">
                                      <p:cBhvr>
                                        <p:cTn id="30" dur="2000"/>
                                        <p:tgtEl>
                                          <p:spTgt spid="60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41" grpId="0" animBg="1"/>
      <p:bldP spid="60543" grpId="0"/>
      <p:bldP spid="605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Group 2"/>
          <p:cNvGraphicFramePr>
            <a:graphicFrameLocks noGrp="1"/>
          </p:cNvGraphicFramePr>
          <p:nvPr/>
        </p:nvGraphicFramePr>
        <p:xfrm>
          <a:off x="4254500" y="1600200"/>
          <a:ext cx="4251325" cy="517525"/>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61464" name="Group 24"/>
          <p:cNvGraphicFramePr>
            <a:graphicFrameLocks noGrp="1"/>
          </p:cNvGraphicFramePr>
          <p:nvPr/>
        </p:nvGraphicFramePr>
        <p:xfrm>
          <a:off x="3289300" y="21336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61484" name="Group 44"/>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bl>
          </a:graphicData>
        </a:graphic>
      </p:graphicFrame>
      <p:graphicFrame>
        <p:nvGraphicFramePr>
          <p:cNvPr id="61500" name="Group 60"/>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61518" name="Group 78"/>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61532" name="Group 92"/>
          <p:cNvGraphicFramePr>
            <a:graphicFrameLocks noGrp="1"/>
          </p:cNvGraphicFramePr>
          <p:nvPr/>
        </p:nvGraphicFramePr>
        <p:xfrm>
          <a:off x="838200" y="4343400"/>
          <a:ext cx="5334000" cy="517525"/>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sp>
        <p:nvSpPr>
          <p:cNvPr id="27766"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1</a:t>
            </a:r>
          </a:p>
        </p:txBody>
      </p:sp>
      <p:sp>
        <p:nvSpPr>
          <p:cNvPr id="27767" name="Text Box 119"/>
          <p:cNvSpPr txBox="1">
            <a:spLocks noChangeArrowheads="1"/>
          </p:cNvSpPr>
          <p:nvPr/>
        </p:nvSpPr>
        <p:spPr bwMode="auto">
          <a:xfrm>
            <a:off x="685800" y="2667000"/>
            <a:ext cx="685800" cy="461963"/>
          </a:xfrm>
          <a:prstGeom prst="rect">
            <a:avLst/>
          </a:prstGeom>
          <a:noFill/>
          <a:ln w="9525">
            <a:noFill/>
            <a:miter lim="800000"/>
            <a:headEnd/>
            <a:tailEnd/>
          </a:ln>
        </p:spPr>
        <p:txBody>
          <a:bodyPr>
            <a:spAutoFit/>
          </a:bodyPr>
          <a:lstStyle/>
          <a:p>
            <a:pPr eaLnBrk="0" hangingPunct="0">
              <a:spcBef>
                <a:spcPct val="50000"/>
              </a:spcBef>
            </a:pPr>
            <a:endParaRPr lang="vi-VN" sz="2400">
              <a:latin typeface="Arial" charset="0"/>
            </a:endParaRPr>
          </a:p>
        </p:txBody>
      </p:sp>
      <p:sp>
        <p:nvSpPr>
          <p:cNvPr id="27768"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2</a:t>
            </a:r>
          </a:p>
        </p:txBody>
      </p:sp>
      <p:sp>
        <p:nvSpPr>
          <p:cNvPr id="27769"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3</a:t>
            </a:r>
          </a:p>
        </p:txBody>
      </p:sp>
      <p:sp>
        <p:nvSpPr>
          <p:cNvPr id="27770"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4</a:t>
            </a:r>
          </a:p>
        </p:txBody>
      </p:sp>
      <p:sp>
        <p:nvSpPr>
          <p:cNvPr id="27771"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5</a:t>
            </a:r>
          </a:p>
        </p:txBody>
      </p:sp>
      <p:sp>
        <p:nvSpPr>
          <p:cNvPr id="27772"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6</a:t>
            </a:r>
          </a:p>
        </p:txBody>
      </p:sp>
      <p:sp>
        <p:nvSpPr>
          <p:cNvPr id="61565"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FFFF00"/>
          </a:solidFill>
          <a:ln w="9525">
            <a:solidFill>
              <a:schemeClr val="tx1"/>
            </a:solidFill>
            <a:miter lim="800000"/>
            <a:headEnd/>
            <a:tailEnd/>
          </a:ln>
        </p:spPr>
        <p:txBody>
          <a:bodyPr wrap="none" anchor="ctr"/>
          <a:lstStyle/>
          <a:p>
            <a:pPr algn="ctr" eaLnBrk="0" hangingPunct="0"/>
            <a:r>
              <a:rPr lang="en-US">
                <a:solidFill>
                  <a:srgbClr val="000000"/>
                </a:solidFill>
                <a:latin typeface="Arial" charset="0"/>
              </a:rPr>
              <a:t>Câu 4</a:t>
            </a:r>
          </a:p>
        </p:txBody>
      </p:sp>
      <p:sp>
        <p:nvSpPr>
          <p:cNvPr id="27774" name="WordArt 126"/>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FFFF00"/>
                  </a:solidFill>
                  <a:round/>
                  <a:headEnd/>
                  <a:tailEnd/>
                </a:ln>
                <a:solidFill>
                  <a:srgbClr val="FFFF00"/>
                </a:solidFill>
                <a:latin typeface="Arial"/>
                <a:cs typeface="Arial"/>
              </a:rPr>
              <a:t>GIẢI Ô CHỮ</a:t>
            </a:r>
          </a:p>
        </p:txBody>
      </p:sp>
      <p:sp>
        <p:nvSpPr>
          <p:cNvPr id="61567" name="Text Box 127">
            <a:hlinkClick r:id="rId3" action="ppaction://hlinksldjump"/>
          </p:cNvPr>
          <p:cNvSpPr txBox="1">
            <a:spLocks noChangeArrowheads="1"/>
          </p:cNvSpPr>
          <p:nvPr/>
        </p:nvSpPr>
        <p:spPr bwMode="auto">
          <a:xfrm>
            <a:off x="3124200" y="5334000"/>
            <a:ext cx="3670300" cy="338138"/>
          </a:xfrm>
          <a:prstGeom prst="rect">
            <a:avLst/>
          </a:prstGeom>
          <a:noFill/>
          <a:ln w="9525">
            <a:noFill/>
            <a:miter lim="800000"/>
            <a:headEnd/>
            <a:tailEnd/>
          </a:ln>
        </p:spPr>
        <p:txBody>
          <a:bodyPr>
            <a:spAutoFit/>
          </a:bodyPr>
          <a:lstStyle/>
          <a:p>
            <a:pPr algn="ctr" eaLnBrk="0" hangingPunct="0">
              <a:spcBef>
                <a:spcPct val="50000"/>
              </a:spcBef>
            </a:pPr>
            <a:r>
              <a:rPr lang="en-US" sz="1600">
                <a:latin typeface="Arial" charset="0"/>
              </a:rPr>
              <a:t>Hàng ngang gồm 7 chữ cái</a:t>
            </a:r>
          </a:p>
        </p:txBody>
      </p:sp>
      <p:sp>
        <p:nvSpPr>
          <p:cNvPr id="61568" name="Text Box 128">
            <a:hlinkClick r:id="rId3" action="ppaction://hlinksldjump"/>
          </p:cNvPr>
          <p:cNvSpPr txBox="1">
            <a:spLocks noChangeArrowheads="1"/>
          </p:cNvSpPr>
          <p:nvPr/>
        </p:nvSpPr>
        <p:spPr bwMode="auto">
          <a:xfrm>
            <a:off x="609600" y="5867400"/>
            <a:ext cx="82296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FF00"/>
                </a:solidFill>
                <a:latin typeface="Arial" charset="0"/>
              </a:rPr>
              <a:t>Đây là tên bến cảng nơi Bác Hồ ra đi tìm đường cứu nước.</a:t>
            </a:r>
          </a:p>
        </p:txBody>
      </p:sp>
      <p:graphicFrame>
        <p:nvGraphicFramePr>
          <p:cNvPr id="61569" name="Group 129"/>
          <p:cNvGraphicFramePr>
            <a:graphicFrameLocks noGrp="1"/>
          </p:cNvGraphicFramePr>
          <p:nvPr/>
        </p:nvGraphicFramePr>
        <p:xfrm>
          <a:off x="4257675" y="1600200"/>
          <a:ext cx="4251325" cy="517525"/>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591" name="Group 151"/>
          <p:cNvGraphicFramePr>
            <a:graphicFrameLocks noGrp="1"/>
          </p:cNvGraphicFramePr>
          <p:nvPr/>
        </p:nvGraphicFramePr>
        <p:xfrm>
          <a:off x="3289300" y="21209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82600">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611" name="Group 171"/>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1627" name="Group 187"/>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R</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Ồ</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1565"/>
                                        </p:tgtEl>
                                        <p:attrNameLst>
                                          <p:attrName>style.visibility</p:attrName>
                                        </p:attrNameLst>
                                      </p:cBhvr>
                                      <p:to>
                                        <p:strVal val="visible"/>
                                      </p:to>
                                    </p:set>
                                    <p:animEffect transition="in" filter="fade">
                                      <p:cBhvr>
                                        <p:cTn id="7" dur="800" decel="100000"/>
                                        <p:tgtEl>
                                          <p:spTgt spid="61565"/>
                                        </p:tgtEl>
                                      </p:cBhvr>
                                    </p:animEffect>
                                    <p:anim calcmode="lin" valueType="num">
                                      <p:cBhvr>
                                        <p:cTn id="8" dur="800" decel="100000" fill="hold"/>
                                        <p:tgtEl>
                                          <p:spTgt spid="61565"/>
                                        </p:tgtEl>
                                        <p:attrNameLst>
                                          <p:attrName>style.rotation</p:attrName>
                                        </p:attrNameLst>
                                      </p:cBhvr>
                                      <p:tavLst>
                                        <p:tav tm="0">
                                          <p:val>
                                            <p:fltVal val="-90"/>
                                          </p:val>
                                        </p:tav>
                                        <p:tav tm="100000">
                                          <p:val>
                                            <p:fltVal val="0"/>
                                          </p:val>
                                        </p:tav>
                                      </p:tavLst>
                                    </p:anim>
                                    <p:anim calcmode="lin" valueType="num">
                                      <p:cBhvr>
                                        <p:cTn id="9" dur="800" decel="100000" fill="hold"/>
                                        <p:tgtEl>
                                          <p:spTgt spid="61565"/>
                                        </p:tgtEl>
                                        <p:attrNameLst>
                                          <p:attrName>ppt_x</p:attrName>
                                        </p:attrNameLst>
                                      </p:cBhvr>
                                      <p:tavLst>
                                        <p:tav tm="0">
                                          <p:val>
                                            <p:strVal val="#ppt_x+0.4"/>
                                          </p:val>
                                        </p:tav>
                                        <p:tav tm="100000">
                                          <p:val>
                                            <p:strVal val="#ppt_x-0.05"/>
                                          </p:val>
                                        </p:tav>
                                      </p:tavLst>
                                    </p:anim>
                                    <p:anim calcmode="lin" valueType="num">
                                      <p:cBhvr>
                                        <p:cTn id="10" dur="800" decel="100000" fill="hold"/>
                                        <p:tgtEl>
                                          <p:spTgt spid="6156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56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56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1567"/>
                                        </p:tgtEl>
                                        <p:attrNameLst>
                                          <p:attrName>style.visibility</p:attrName>
                                        </p:attrNameLst>
                                      </p:cBhvr>
                                      <p:to>
                                        <p:strVal val="visible"/>
                                      </p:to>
                                    </p:set>
                                    <p:anim calcmode="lin" valueType="num">
                                      <p:cBhvr>
                                        <p:cTn id="17" dur="500" fill="hold"/>
                                        <p:tgtEl>
                                          <p:spTgt spid="61567"/>
                                        </p:tgtEl>
                                        <p:attrNameLst>
                                          <p:attrName>ppt_w</p:attrName>
                                        </p:attrNameLst>
                                      </p:cBhvr>
                                      <p:tavLst>
                                        <p:tav tm="0">
                                          <p:val>
                                            <p:fltVal val="0"/>
                                          </p:val>
                                        </p:tav>
                                        <p:tav tm="100000">
                                          <p:val>
                                            <p:strVal val="#ppt_w"/>
                                          </p:val>
                                        </p:tav>
                                      </p:tavLst>
                                    </p:anim>
                                    <p:anim calcmode="lin" valueType="num">
                                      <p:cBhvr>
                                        <p:cTn id="18" dur="500" fill="hold"/>
                                        <p:tgtEl>
                                          <p:spTgt spid="61567"/>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1568"/>
                                        </p:tgtEl>
                                        <p:attrNameLst>
                                          <p:attrName>style.visibility</p:attrName>
                                        </p:attrNameLst>
                                      </p:cBhvr>
                                      <p:to>
                                        <p:strVal val="visible"/>
                                      </p:to>
                                    </p:set>
                                    <p:anim calcmode="lin" valueType="num">
                                      <p:cBhvr>
                                        <p:cTn id="23" dur="1000" fill="hold"/>
                                        <p:tgtEl>
                                          <p:spTgt spid="61568"/>
                                        </p:tgtEl>
                                        <p:attrNameLst>
                                          <p:attrName>ppt_x</p:attrName>
                                        </p:attrNameLst>
                                      </p:cBhvr>
                                      <p:tavLst>
                                        <p:tav tm="0">
                                          <p:val>
                                            <p:strVal val="#ppt_x-.2"/>
                                          </p:val>
                                        </p:tav>
                                        <p:tav tm="100000">
                                          <p:val>
                                            <p:strVal val="#ppt_x"/>
                                          </p:val>
                                        </p:tav>
                                      </p:tavLst>
                                    </p:anim>
                                    <p:anim calcmode="lin" valueType="num">
                                      <p:cBhvr>
                                        <p:cTn id="24" dur="1000" fill="hold"/>
                                        <p:tgtEl>
                                          <p:spTgt spid="6156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156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61627"/>
                                        </p:tgtEl>
                                        <p:attrNameLst>
                                          <p:attrName>style.visibility</p:attrName>
                                        </p:attrNameLst>
                                      </p:cBhvr>
                                      <p:to>
                                        <p:strVal val="visible"/>
                                      </p:to>
                                    </p:set>
                                    <p:animEffect transition="in" filter="strips(downRight)">
                                      <p:cBhvr>
                                        <p:cTn id="30" dur="2000"/>
                                        <p:tgtEl>
                                          <p:spTgt spid="61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5" grpId="0" animBg="1"/>
      <p:bldP spid="61567" grpId="0"/>
      <p:bldP spid="615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Group 2"/>
          <p:cNvGraphicFramePr>
            <a:graphicFrameLocks noGrp="1"/>
          </p:cNvGraphicFramePr>
          <p:nvPr/>
        </p:nvGraphicFramePr>
        <p:xfrm>
          <a:off x="4254500" y="1600200"/>
          <a:ext cx="4251325" cy="517525"/>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62488" name="Group 24"/>
          <p:cNvGraphicFramePr>
            <a:graphicFrameLocks noGrp="1"/>
          </p:cNvGraphicFramePr>
          <p:nvPr/>
        </p:nvGraphicFramePr>
        <p:xfrm>
          <a:off x="3289300" y="21336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62508" name="Group 44"/>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bl>
          </a:graphicData>
        </a:graphic>
      </p:graphicFrame>
      <p:graphicFrame>
        <p:nvGraphicFramePr>
          <p:cNvPr id="62524" name="Group 60"/>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62542" name="Group 78"/>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62556" name="Group 92"/>
          <p:cNvGraphicFramePr>
            <a:graphicFrameLocks noGrp="1"/>
          </p:cNvGraphicFramePr>
          <p:nvPr/>
        </p:nvGraphicFramePr>
        <p:xfrm>
          <a:off x="838200" y="4343400"/>
          <a:ext cx="5334000" cy="517525"/>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sp>
        <p:nvSpPr>
          <p:cNvPr id="28790"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1</a:t>
            </a:r>
          </a:p>
        </p:txBody>
      </p:sp>
      <p:sp>
        <p:nvSpPr>
          <p:cNvPr id="28791" name="Text Box 119"/>
          <p:cNvSpPr txBox="1">
            <a:spLocks noChangeArrowheads="1"/>
          </p:cNvSpPr>
          <p:nvPr/>
        </p:nvSpPr>
        <p:spPr bwMode="auto">
          <a:xfrm>
            <a:off x="685800" y="2667000"/>
            <a:ext cx="685800" cy="461963"/>
          </a:xfrm>
          <a:prstGeom prst="rect">
            <a:avLst/>
          </a:prstGeom>
          <a:noFill/>
          <a:ln w="9525">
            <a:noFill/>
            <a:miter lim="800000"/>
            <a:headEnd/>
            <a:tailEnd/>
          </a:ln>
        </p:spPr>
        <p:txBody>
          <a:bodyPr>
            <a:spAutoFit/>
          </a:bodyPr>
          <a:lstStyle/>
          <a:p>
            <a:pPr eaLnBrk="0" hangingPunct="0">
              <a:spcBef>
                <a:spcPct val="50000"/>
              </a:spcBef>
            </a:pPr>
            <a:endParaRPr lang="vi-VN" sz="2400">
              <a:latin typeface="Arial" charset="0"/>
            </a:endParaRPr>
          </a:p>
        </p:txBody>
      </p:sp>
      <p:sp>
        <p:nvSpPr>
          <p:cNvPr id="28792"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2</a:t>
            </a:r>
          </a:p>
        </p:txBody>
      </p:sp>
      <p:sp>
        <p:nvSpPr>
          <p:cNvPr id="28793"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3</a:t>
            </a:r>
          </a:p>
        </p:txBody>
      </p:sp>
      <p:sp>
        <p:nvSpPr>
          <p:cNvPr id="28794"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4</a:t>
            </a:r>
          </a:p>
        </p:txBody>
      </p:sp>
      <p:sp>
        <p:nvSpPr>
          <p:cNvPr id="28795"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5</a:t>
            </a:r>
          </a:p>
        </p:txBody>
      </p:sp>
      <p:sp>
        <p:nvSpPr>
          <p:cNvPr id="28796"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6</a:t>
            </a:r>
          </a:p>
        </p:txBody>
      </p:sp>
      <p:sp>
        <p:nvSpPr>
          <p:cNvPr id="62589"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00FF00"/>
          </a:solidFill>
          <a:ln w="9525">
            <a:solidFill>
              <a:schemeClr val="tx1"/>
            </a:solidFill>
            <a:miter lim="800000"/>
            <a:headEnd/>
            <a:tailEnd/>
          </a:ln>
        </p:spPr>
        <p:txBody>
          <a:bodyPr wrap="none" anchor="ctr"/>
          <a:lstStyle/>
          <a:p>
            <a:pPr algn="ctr" eaLnBrk="0" hangingPunct="0"/>
            <a:r>
              <a:rPr lang="en-US">
                <a:solidFill>
                  <a:srgbClr val="000000"/>
                </a:solidFill>
                <a:latin typeface="Arial" charset="0"/>
              </a:rPr>
              <a:t>Câu 5</a:t>
            </a:r>
          </a:p>
        </p:txBody>
      </p:sp>
      <p:sp>
        <p:nvSpPr>
          <p:cNvPr id="28798" name="WordArt 126"/>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FFFF00"/>
                  </a:solidFill>
                  <a:round/>
                  <a:headEnd/>
                  <a:tailEnd/>
                </a:ln>
                <a:solidFill>
                  <a:srgbClr val="FFFF00"/>
                </a:solidFill>
                <a:latin typeface="Arial"/>
                <a:cs typeface="Arial"/>
              </a:rPr>
              <a:t>GIẢI Ô CHỮ</a:t>
            </a:r>
          </a:p>
        </p:txBody>
      </p:sp>
      <p:sp>
        <p:nvSpPr>
          <p:cNvPr id="62591" name="Text Box 127">
            <a:hlinkClick r:id="rId3" action="ppaction://hlinksldjump"/>
          </p:cNvPr>
          <p:cNvSpPr txBox="1">
            <a:spLocks noChangeArrowheads="1"/>
          </p:cNvSpPr>
          <p:nvPr/>
        </p:nvSpPr>
        <p:spPr bwMode="auto">
          <a:xfrm>
            <a:off x="3124200" y="5334000"/>
            <a:ext cx="3670300" cy="338138"/>
          </a:xfrm>
          <a:prstGeom prst="rect">
            <a:avLst/>
          </a:prstGeom>
          <a:noFill/>
          <a:ln w="9525">
            <a:noFill/>
            <a:miter lim="800000"/>
            <a:headEnd/>
            <a:tailEnd/>
          </a:ln>
        </p:spPr>
        <p:txBody>
          <a:bodyPr>
            <a:spAutoFit/>
          </a:bodyPr>
          <a:lstStyle/>
          <a:p>
            <a:pPr algn="ctr" eaLnBrk="0" hangingPunct="0">
              <a:spcBef>
                <a:spcPct val="50000"/>
              </a:spcBef>
            </a:pPr>
            <a:r>
              <a:rPr lang="en-US" sz="1600">
                <a:latin typeface="Arial" charset="0"/>
              </a:rPr>
              <a:t>Hàng ngang gồm 5 chữ cái</a:t>
            </a:r>
          </a:p>
        </p:txBody>
      </p:sp>
      <p:sp>
        <p:nvSpPr>
          <p:cNvPr id="62592" name="Text Box 128">
            <a:hlinkClick r:id="rId3" action="ppaction://hlinksldjump"/>
          </p:cNvPr>
          <p:cNvSpPr txBox="1">
            <a:spLocks noChangeArrowheads="1"/>
          </p:cNvSpPr>
          <p:nvPr/>
        </p:nvSpPr>
        <p:spPr bwMode="auto">
          <a:xfrm>
            <a:off x="609600" y="5867400"/>
            <a:ext cx="82296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FF00"/>
                </a:solidFill>
                <a:latin typeface="Arial" charset="0"/>
              </a:rPr>
              <a:t>Đây là một quận thuộc thành phố Hồ Chí Minh trước đây nổi tiếng với làng nghề trồng hoa.</a:t>
            </a:r>
          </a:p>
        </p:txBody>
      </p:sp>
      <p:graphicFrame>
        <p:nvGraphicFramePr>
          <p:cNvPr id="62593" name="Group 129"/>
          <p:cNvGraphicFramePr>
            <a:graphicFrameLocks noGrp="1"/>
          </p:cNvGraphicFramePr>
          <p:nvPr/>
        </p:nvGraphicFramePr>
        <p:xfrm>
          <a:off x="4257675" y="1600200"/>
          <a:ext cx="4251325" cy="517525"/>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615" name="Group 151"/>
          <p:cNvGraphicFramePr>
            <a:graphicFrameLocks noGrp="1"/>
          </p:cNvGraphicFramePr>
          <p:nvPr/>
        </p:nvGraphicFramePr>
        <p:xfrm>
          <a:off x="3289300" y="21209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82600">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635" name="Group 171"/>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651" name="Group 187"/>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R</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Ồ</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669" name="Group 205"/>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Ò</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P</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2589"/>
                                        </p:tgtEl>
                                        <p:attrNameLst>
                                          <p:attrName>style.visibility</p:attrName>
                                        </p:attrNameLst>
                                      </p:cBhvr>
                                      <p:to>
                                        <p:strVal val="visible"/>
                                      </p:to>
                                    </p:set>
                                    <p:animEffect transition="in" filter="fade">
                                      <p:cBhvr>
                                        <p:cTn id="7" dur="800" decel="100000"/>
                                        <p:tgtEl>
                                          <p:spTgt spid="62589"/>
                                        </p:tgtEl>
                                      </p:cBhvr>
                                    </p:animEffect>
                                    <p:anim calcmode="lin" valueType="num">
                                      <p:cBhvr>
                                        <p:cTn id="8" dur="800" decel="100000" fill="hold"/>
                                        <p:tgtEl>
                                          <p:spTgt spid="62589"/>
                                        </p:tgtEl>
                                        <p:attrNameLst>
                                          <p:attrName>style.rotation</p:attrName>
                                        </p:attrNameLst>
                                      </p:cBhvr>
                                      <p:tavLst>
                                        <p:tav tm="0">
                                          <p:val>
                                            <p:fltVal val="-90"/>
                                          </p:val>
                                        </p:tav>
                                        <p:tav tm="100000">
                                          <p:val>
                                            <p:fltVal val="0"/>
                                          </p:val>
                                        </p:tav>
                                      </p:tavLst>
                                    </p:anim>
                                    <p:anim calcmode="lin" valueType="num">
                                      <p:cBhvr>
                                        <p:cTn id="9" dur="800" decel="100000" fill="hold"/>
                                        <p:tgtEl>
                                          <p:spTgt spid="62589"/>
                                        </p:tgtEl>
                                        <p:attrNameLst>
                                          <p:attrName>ppt_x</p:attrName>
                                        </p:attrNameLst>
                                      </p:cBhvr>
                                      <p:tavLst>
                                        <p:tav tm="0">
                                          <p:val>
                                            <p:strVal val="#ppt_x+0.4"/>
                                          </p:val>
                                        </p:tav>
                                        <p:tav tm="100000">
                                          <p:val>
                                            <p:strVal val="#ppt_x-0.05"/>
                                          </p:val>
                                        </p:tav>
                                      </p:tavLst>
                                    </p:anim>
                                    <p:anim calcmode="lin" valueType="num">
                                      <p:cBhvr>
                                        <p:cTn id="10" dur="800" decel="100000" fill="hold"/>
                                        <p:tgtEl>
                                          <p:spTgt spid="6258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258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2589"/>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2591"/>
                                        </p:tgtEl>
                                        <p:attrNameLst>
                                          <p:attrName>style.visibility</p:attrName>
                                        </p:attrNameLst>
                                      </p:cBhvr>
                                      <p:to>
                                        <p:strVal val="visible"/>
                                      </p:to>
                                    </p:set>
                                    <p:anim calcmode="lin" valueType="num">
                                      <p:cBhvr>
                                        <p:cTn id="17" dur="500" fill="hold"/>
                                        <p:tgtEl>
                                          <p:spTgt spid="62591"/>
                                        </p:tgtEl>
                                        <p:attrNameLst>
                                          <p:attrName>ppt_w</p:attrName>
                                        </p:attrNameLst>
                                      </p:cBhvr>
                                      <p:tavLst>
                                        <p:tav tm="0">
                                          <p:val>
                                            <p:fltVal val="0"/>
                                          </p:val>
                                        </p:tav>
                                        <p:tav tm="100000">
                                          <p:val>
                                            <p:strVal val="#ppt_w"/>
                                          </p:val>
                                        </p:tav>
                                      </p:tavLst>
                                    </p:anim>
                                    <p:anim calcmode="lin" valueType="num">
                                      <p:cBhvr>
                                        <p:cTn id="18" dur="500" fill="hold"/>
                                        <p:tgtEl>
                                          <p:spTgt spid="62591"/>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2592"/>
                                        </p:tgtEl>
                                        <p:attrNameLst>
                                          <p:attrName>style.visibility</p:attrName>
                                        </p:attrNameLst>
                                      </p:cBhvr>
                                      <p:to>
                                        <p:strVal val="visible"/>
                                      </p:to>
                                    </p:set>
                                    <p:anim calcmode="lin" valueType="num">
                                      <p:cBhvr>
                                        <p:cTn id="23" dur="1000" fill="hold"/>
                                        <p:tgtEl>
                                          <p:spTgt spid="62592"/>
                                        </p:tgtEl>
                                        <p:attrNameLst>
                                          <p:attrName>ppt_x</p:attrName>
                                        </p:attrNameLst>
                                      </p:cBhvr>
                                      <p:tavLst>
                                        <p:tav tm="0">
                                          <p:val>
                                            <p:strVal val="#ppt_x-.2"/>
                                          </p:val>
                                        </p:tav>
                                        <p:tav tm="100000">
                                          <p:val>
                                            <p:strVal val="#ppt_x"/>
                                          </p:val>
                                        </p:tav>
                                      </p:tavLst>
                                    </p:anim>
                                    <p:anim calcmode="lin" valueType="num">
                                      <p:cBhvr>
                                        <p:cTn id="24" dur="1000" fill="hold"/>
                                        <p:tgtEl>
                                          <p:spTgt spid="6259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259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62669"/>
                                        </p:tgtEl>
                                        <p:attrNameLst>
                                          <p:attrName>style.visibility</p:attrName>
                                        </p:attrNameLst>
                                      </p:cBhvr>
                                      <p:to>
                                        <p:strVal val="visible"/>
                                      </p:to>
                                    </p:set>
                                    <p:animEffect transition="in" filter="strips(downRight)">
                                      <p:cBhvr>
                                        <p:cTn id="30" dur="2000"/>
                                        <p:tgtEl>
                                          <p:spTgt spid="62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89" grpId="0" animBg="1"/>
      <p:bldP spid="62591" grpId="0"/>
      <p:bldP spid="6259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Group 2"/>
          <p:cNvGraphicFramePr>
            <a:graphicFrameLocks noGrp="1"/>
          </p:cNvGraphicFramePr>
          <p:nvPr/>
        </p:nvGraphicFramePr>
        <p:xfrm>
          <a:off x="4254500" y="1600200"/>
          <a:ext cx="4251325" cy="517525"/>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63512" name="Group 24"/>
          <p:cNvGraphicFramePr>
            <a:graphicFrameLocks noGrp="1"/>
          </p:cNvGraphicFramePr>
          <p:nvPr/>
        </p:nvGraphicFramePr>
        <p:xfrm>
          <a:off x="3289300" y="21336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63532" name="Group 44"/>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bl>
          </a:graphicData>
        </a:graphic>
      </p:graphicFrame>
      <p:graphicFrame>
        <p:nvGraphicFramePr>
          <p:cNvPr id="63548" name="Group 60"/>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63566" name="Group 78"/>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63580" name="Group 92"/>
          <p:cNvGraphicFramePr>
            <a:graphicFrameLocks noGrp="1"/>
          </p:cNvGraphicFramePr>
          <p:nvPr/>
        </p:nvGraphicFramePr>
        <p:xfrm>
          <a:off x="838200" y="4343400"/>
          <a:ext cx="5334000" cy="517525"/>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sp>
        <p:nvSpPr>
          <p:cNvPr id="29814"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1</a:t>
            </a:r>
          </a:p>
        </p:txBody>
      </p:sp>
      <p:sp>
        <p:nvSpPr>
          <p:cNvPr id="29815" name="Text Box 119"/>
          <p:cNvSpPr txBox="1">
            <a:spLocks noChangeArrowheads="1"/>
          </p:cNvSpPr>
          <p:nvPr/>
        </p:nvSpPr>
        <p:spPr bwMode="auto">
          <a:xfrm>
            <a:off x="685800" y="2667000"/>
            <a:ext cx="685800" cy="461963"/>
          </a:xfrm>
          <a:prstGeom prst="rect">
            <a:avLst/>
          </a:prstGeom>
          <a:noFill/>
          <a:ln w="9525">
            <a:noFill/>
            <a:miter lim="800000"/>
            <a:headEnd/>
            <a:tailEnd/>
          </a:ln>
        </p:spPr>
        <p:txBody>
          <a:bodyPr>
            <a:spAutoFit/>
          </a:bodyPr>
          <a:lstStyle/>
          <a:p>
            <a:pPr eaLnBrk="0" hangingPunct="0">
              <a:spcBef>
                <a:spcPct val="50000"/>
              </a:spcBef>
            </a:pPr>
            <a:endParaRPr lang="vi-VN" sz="2400">
              <a:latin typeface="Arial" charset="0"/>
            </a:endParaRPr>
          </a:p>
        </p:txBody>
      </p:sp>
      <p:sp>
        <p:nvSpPr>
          <p:cNvPr id="29816"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2</a:t>
            </a:r>
          </a:p>
        </p:txBody>
      </p:sp>
      <p:sp>
        <p:nvSpPr>
          <p:cNvPr id="29817"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3</a:t>
            </a:r>
          </a:p>
        </p:txBody>
      </p:sp>
      <p:sp>
        <p:nvSpPr>
          <p:cNvPr id="29818"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4</a:t>
            </a:r>
          </a:p>
        </p:txBody>
      </p:sp>
      <p:sp>
        <p:nvSpPr>
          <p:cNvPr id="29819"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5</a:t>
            </a:r>
          </a:p>
        </p:txBody>
      </p:sp>
      <p:sp>
        <p:nvSpPr>
          <p:cNvPr id="29820"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6</a:t>
            </a:r>
          </a:p>
        </p:txBody>
      </p:sp>
      <p:sp>
        <p:nvSpPr>
          <p:cNvPr id="63613" name="AutoShape 125">
            <a:hlinkClick r:id="rId2" action="ppaction://hlinksldjump"/>
          </p:cNvPr>
          <p:cNvSpPr>
            <a:spLocks noChangeArrowheads="1"/>
          </p:cNvSpPr>
          <p:nvPr/>
        </p:nvSpPr>
        <p:spPr bwMode="auto">
          <a:xfrm>
            <a:off x="2057400" y="5181600"/>
            <a:ext cx="1066800" cy="685800"/>
          </a:xfrm>
          <a:prstGeom prst="star8">
            <a:avLst>
              <a:gd name="adj" fmla="val 38250"/>
            </a:avLst>
          </a:prstGeom>
          <a:solidFill>
            <a:srgbClr val="FF9900"/>
          </a:solidFill>
          <a:ln w="9525">
            <a:solidFill>
              <a:schemeClr val="tx1"/>
            </a:solidFill>
            <a:miter lim="800000"/>
            <a:headEnd/>
            <a:tailEnd/>
          </a:ln>
        </p:spPr>
        <p:txBody>
          <a:bodyPr wrap="none" anchor="ctr"/>
          <a:lstStyle/>
          <a:p>
            <a:pPr algn="ctr" eaLnBrk="0" hangingPunct="0"/>
            <a:r>
              <a:rPr lang="en-US">
                <a:solidFill>
                  <a:srgbClr val="000000"/>
                </a:solidFill>
                <a:latin typeface="Arial" charset="0"/>
              </a:rPr>
              <a:t>Câu 6</a:t>
            </a:r>
          </a:p>
        </p:txBody>
      </p:sp>
      <p:sp>
        <p:nvSpPr>
          <p:cNvPr id="29822" name="WordArt 126"/>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FFFF00"/>
                  </a:solidFill>
                  <a:round/>
                  <a:headEnd/>
                  <a:tailEnd/>
                </a:ln>
                <a:solidFill>
                  <a:srgbClr val="FFFF00"/>
                </a:solidFill>
                <a:latin typeface="Arial"/>
                <a:cs typeface="Arial"/>
              </a:rPr>
              <a:t>GIẢI Ô CHỮ</a:t>
            </a:r>
          </a:p>
        </p:txBody>
      </p:sp>
      <p:sp>
        <p:nvSpPr>
          <p:cNvPr id="63615" name="Text Box 127">
            <a:hlinkClick r:id="rId3" action="ppaction://hlinksldjump"/>
          </p:cNvPr>
          <p:cNvSpPr txBox="1">
            <a:spLocks noChangeArrowheads="1"/>
          </p:cNvSpPr>
          <p:nvPr/>
        </p:nvSpPr>
        <p:spPr bwMode="auto">
          <a:xfrm>
            <a:off x="3124200" y="5334000"/>
            <a:ext cx="3670300" cy="338138"/>
          </a:xfrm>
          <a:prstGeom prst="rect">
            <a:avLst/>
          </a:prstGeom>
          <a:noFill/>
          <a:ln w="9525">
            <a:noFill/>
            <a:miter lim="800000"/>
            <a:headEnd/>
            <a:tailEnd/>
          </a:ln>
        </p:spPr>
        <p:txBody>
          <a:bodyPr>
            <a:spAutoFit/>
          </a:bodyPr>
          <a:lstStyle/>
          <a:p>
            <a:pPr algn="ctr" eaLnBrk="0" hangingPunct="0">
              <a:spcBef>
                <a:spcPct val="50000"/>
              </a:spcBef>
            </a:pPr>
            <a:r>
              <a:rPr lang="en-US" sz="1600">
                <a:latin typeface="Arial" charset="0"/>
              </a:rPr>
              <a:t>Hàng ngang gồm 11 chữ cái</a:t>
            </a:r>
          </a:p>
        </p:txBody>
      </p:sp>
      <p:sp>
        <p:nvSpPr>
          <p:cNvPr id="63616" name="Text Box 128">
            <a:hlinkClick r:id="rId3" action="ppaction://hlinksldjump"/>
          </p:cNvPr>
          <p:cNvSpPr txBox="1">
            <a:spLocks noChangeArrowheads="1"/>
          </p:cNvSpPr>
          <p:nvPr/>
        </p:nvSpPr>
        <p:spPr bwMode="auto">
          <a:xfrm>
            <a:off x="609600" y="5867400"/>
            <a:ext cx="82296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9900"/>
                </a:solidFill>
                <a:latin typeface="Arial" charset="0"/>
              </a:rPr>
              <a:t>Một khu vui chơi ở thành phố Hồ Chí Minh, nơi này còn được gọi là “sở thú”.</a:t>
            </a:r>
          </a:p>
        </p:txBody>
      </p:sp>
      <p:graphicFrame>
        <p:nvGraphicFramePr>
          <p:cNvPr id="63617" name="Group 129"/>
          <p:cNvGraphicFramePr>
            <a:graphicFrameLocks noGrp="1"/>
          </p:cNvGraphicFramePr>
          <p:nvPr/>
        </p:nvGraphicFramePr>
        <p:xfrm>
          <a:off x="4257675" y="1600200"/>
          <a:ext cx="4251325" cy="517525"/>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3639" name="Group 151"/>
          <p:cNvGraphicFramePr>
            <a:graphicFrameLocks noGrp="1"/>
          </p:cNvGraphicFramePr>
          <p:nvPr/>
        </p:nvGraphicFramePr>
        <p:xfrm>
          <a:off x="3289300" y="21209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82600">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3659" name="Group 171"/>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3675" name="Group 187"/>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R</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Ồ</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3693" name="Group 205"/>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Ò</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P</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3707" name="Group 219"/>
          <p:cNvGraphicFramePr>
            <a:graphicFrameLocks noGrp="1"/>
          </p:cNvGraphicFramePr>
          <p:nvPr/>
        </p:nvGraphicFramePr>
        <p:xfrm>
          <a:off x="838200" y="4343400"/>
          <a:ext cx="5334000" cy="517525"/>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Ả</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O</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C</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Ầ</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M</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Ê</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3613"/>
                                        </p:tgtEl>
                                        <p:attrNameLst>
                                          <p:attrName>style.visibility</p:attrName>
                                        </p:attrNameLst>
                                      </p:cBhvr>
                                      <p:to>
                                        <p:strVal val="visible"/>
                                      </p:to>
                                    </p:set>
                                    <p:animEffect transition="in" filter="fade">
                                      <p:cBhvr>
                                        <p:cTn id="7" dur="800" decel="100000"/>
                                        <p:tgtEl>
                                          <p:spTgt spid="63613"/>
                                        </p:tgtEl>
                                      </p:cBhvr>
                                    </p:animEffect>
                                    <p:anim calcmode="lin" valueType="num">
                                      <p:cBhvr>
                                        <p:cTn id="8" dur="800" decel="100000" fill="hold"/>
                                        <p:tgtEl>
                                          <p:spTgt spid="63613"/>
                                        </p:tgtEl>
                                        <p:attrNameLst>
                                          <p:attrName>style.rotation</p:attrName>
                                        </p:attrNameLst>
                                      </p:cBhvr>
                                      <p:tavLst>
                                        <p:tav tm="0">
                                          <p:val>
                                            <p:fltVal val="-90"/>
                                          </p:val>
                                        </p:tav>
                                        <p:tav tm="100000">
                                          <p:val>
                                            <p:fltVal val="0"/>
                                          </p:val>
                                        </p:tav>
                                      </p:tavLst>
                                    </p:anim>
                                    <p:anim calcmode="lin" valueType="num">
                                      <p:cBhvr>
                                        <p:cTn id="9" dur="800" decel="100000" fill="hold"/>
                                        <p:tgtEl>
                                          <p:spTgt spid="63613"/>
                                        </p:tgtEl>
                                        <p:attrNameLst>
                                          <p:attrName>ppt_x</p:attrName>
                                        </p:attrNameLst>
                                      </p:cBhvr>
                                      <p:tavLst>
                                        <p:tav tm="0">
                                          <p:val>
                                            <p:strVal val="#ppt_x+0.4"/>
                                          </p:val>
                                        </p:tav>
                                        <p:tav tm="100000">
                                          <p:val>
                                            <p:strVal val="#ppt_x-0.05"/>
                                          </p:val>
                                        </p:tav>
                                      </p:tavLst>
                                    </p:anim>
                                    <p:anim calcmode="lin" valueType="num">
                                      <p:cBhvr>
                                        <p:cTn id="10" dur="800" decel="100000" fill="hold"/>
                                        <p:tgtEl>
                                          <p:spTgt spid="636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6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613"/>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3615"/>
                                        </p:tgtEl>
                                        <p:attrNameLst>
                                          <p:attrName>style.visibility</p:attrName>
                                        </p:attrNameLst>
                                      </p:cBhvr>
                                      <p:to>
                                        <p:strVal val="visible"/>
                                      </p:to>
                                    </p:set>
                                    <p:anim calcmode="lin" valueType="num">
                                      <p:cBhvr>
                                        <p:cTn id="17" dur="500" fill="hold"/>
                                        <p:tgtEl>
                                          <p:spTgt spid="63615"/>
                                        </p:tgtEl>
                                        <p:attrNameLst>
                                          <p:attrName>ppt_w</p:attrName>
                                        </p:attrNameLst>
                                      </p:cBhvr>
                                      <p:tavLst>
                                        <p:tav tm="0">
                                          <p:val>
                                            <p:fltVal val="0"/>
                                          </p:val>
                                        </p:tav>
                                        <p:tav tm="100000">
                                          <p:val>
                                            <p:strVal val="#ppt_w"/>
                                          </p:val>
                                        </p:tav>
                                      </p:tavLst>
                                    </p:anim>
                                    <p:anim calcmode="lin" valueType="num">
                                      <p:cBhvr>
                                        <p:cTn id="18" dur="500" fill="hold"/>
                                        <p:tgtEl>
                                          <p:spTgt spid="6361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3616"/>
                                        </p:tgtEl>
                                        <p:attrNameLst>
                                          <p:attrName>style.visibility</p:attrName>
                                        </p:attrNameLst>
                                      </p:cBhvr>
                                      <p:to>
                                        <p:strVal val="visible"/>
                                      </p:to>
                                    </p:set>
                                    <p:anim calcmode="lin" valueType="num">
                                      <p:cBhvr>
                                        <p:cTn id="23" dur="1000" fill="hold"/>
                                        <p:tgtEl>
                                          <p:spTgt spid="63616"/>
                                        </p:tgtEl>
                                        <p:attrNameLst>
                                          <p:attrName>ppt_x</p:attrName>
                                        </p:attrNameLst>
                                      </p:cBhvr>
                                      <p:tavLst>
                                        <p:tav tm="0">
                                          <p:val>
                                            <p:strVal val="#ppt_x-.2"/>
                                          </p:val>
                                        </p:tav>
                                        <p:tav tm="100000">
                                          <p:val>
                                            <p:strVal val="#ppt_x"/>
                                          </p:val>
                                        </p:tav>
                                      </p:tavLst>
                                    </p:anim>
                                    <p:anim calcmode="lin" valueType="num">
                                      <p:cBhvr>
                                        <p:cTn id="24" dur="1000" fill="hold"/>
                                        <p:tgtEl>
                                          <p:spTgt spid="6361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36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63707"/>
                                        </p:tgtEl>
                                        <p:attrNameLst>
                                          <p:attrName>style.visibility</p:attrName>
                                        </p:attrNameLst>
                                      </p:cBhvr>
                                      <p:to>
                                        <p:strVal val="visible"/>
                                      </p:to>
                                    </p:set>
                                    <p:animEffect transition="in" filter="strips(downRight)">
                                      <p:cBhvr>
                                        <p:cTn id="30" dur="2000"/>
                                        <p:tgtEl>
                                          <p:spTgt spid="63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13" grpId="0" animBg="1"/>
      <p:bldP spid="63615" grpId="0"/>
      <p:bldP spid="636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Group 2"/>
          <p:cNvGraphicFramePr>
            <a:graphicFrameLocks noGrp="1"/>
          </p:cNvGraphicFramePr>
          <p:nvPr/>
        </p:nvGraphicFramePr>
        <p:xfrm>
          <a:off x="4254500" y="1600200"/>
          <a:ext cx="4251325" cy="517956"/>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64536" name="Group 24"/>
          <p:cNvGraphicFramePr>
            <a:graphicFrameLocks noGrp="1"/>
          </p:cNvGraphicFramePr>
          <p:nvPr/>
        </p:nvGraphicFramePr>
        <p:xfrm>
          <a:off x="3289300" y="21336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76250">
                  <a:extLst>
                    <a:ext uri="{9D8B030D-6E8A-4147-A177-3AD203B41FA5}">
                      <a16:colId xmlns:a16="http://schemas.microsoft.com/office/drawing/2014/main" val="20006"/>
                    </a:ext>
                  </a:extLst>
                </a:gridCol>
                <a:gridCol w="476250">
                  <a:extLst>
                    <a:ext uri="{9D8B030D-6E8A-4147-A177-3AD203B41FA5}">
                      <a16:colId xmlns:a16="http://schemas.microsoft.com/office/drawing/2014/main" val="20007"/>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bl>
          </a:graphicData>
        </a:graphic>
      </p:graphicFrame>
      <p:graphicFrame>
        <p:nvGraphicFramePr>
          <p:cNvPr id="64556" name="Group 44"/>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bl>
          </a:graphicData>
        </a:graphic>
      </p:graphicFrame>
      <p:graphicFrame>
        <p:nvGraphicFramePr>
          <p:cNvPr id="64572" name="Group 60"/>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64590" name="Group 78"/>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bl>
          </a:graphicData>
        </a:graphic>
      </p:graphicFrame>
      <p:graphicFrame>
        <p:nvGraphicFramePr>
          <p:cNvPr id="64604" name="Group 92"/>
          <p:cNvGraphicFramePr>
            <a:graphicFrameLocks noGrp="1"/>
          </p:cNvGraphicFramePr>
          <p:nvPr/>
        </p:nvGraphicFramePr>
        <p:xfrm>
          <a:off x="838200" y="4343400"/>
          <a:ext cx="5334000" cy="517956"/>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bl>
          </a:graphicData>
        </a:graphic>
      </p:graphicFrame>
      <p:sp>
        <p:nvSpPr>
          <p:cNvPr id="30838" name="Oval 118"/>
          <p:cNvSpPr>
            <a:spLocks noChangeArrowheads="1"/>
          </p:cNvSpPr>
          <p:nvPr/>
        </p:nvSpPr>
        <p:spPr bwMode="auto">
          <a:xfrm>
            <a:off x="152400" y="1654175"/>
            <a:ext cx="6096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1</a:t>
            </a:r>
          </a:p>
        </p:txBody>
      </p:sp>
      <p:sp>
        <p:nvSpPr>
          <p:cNvPr id="30839" name="Text Box 119"/>
          <p:cNvSpPr txBox="1">
            <a:spLocks noChangeArrowheads="1"/>
          </p:cNvSpPr>
          <p:nvPr/>
        </p:nvSpPr>
        <p:spPr bwMode="auto">
          <a:xfrm>
            <a:off x="685800" y="2667000"/>
            <a:ext cx="685800" cy="461963"/>
          </a:xfrm>
          <a:prstGeom prst="rect">
            <a:avLst/>
          </a:prstGeom>
          <a:noFill/>
          <a:ln w="9525">
            <a:noFill/>
            <a:miter lim="800000"/>
            <a:headEnd/>
            <a:tailEnd/>
          </a:ln>
        </p:spPr>
        <p:txBody>
          <a:bodyPr>
            <a:spAutoFit/>
          </a:bodyPr>
          <a:lstStyle/>
          <a:p>
            <a:pPr eaLnBrk="0" hangingPunct="0">
              <a:spcBef>
                <a:spcPct val="50000"/>
              </a:spcBef>
            </a:pPr>
            <a:endParaRPr lang="vi-VN" sz="2400">
              <a:latin typeface="Arial" charset="0"/>
            </a:endParaRPr>
          </a:p>
        </p:txBody>
      </p:sp>
      <p:sp>
        <p:nvSpPr>
          <p:cNvPr id="30840" name="Oval 120"/>
          <p:cNvSpPr>
            <a:spLocks noChangeArrowheads="1"/>
          </p:cNvSpPr>
          <p:nvPr/>
        </p:nvSpPr>
        <p:spPr bwMode="auto">
          <a:xfrm>
            <a:off x="152400" y="2160588"/>
            <a:ext cx="685800" cy="381000"/>
          </a:xfrm>
          <a:prstGeom prst="ellipse">
            <a:avLst/>
          </a:prstGeom>
          <a:solidFill>
            <a:srgbClr val="FF33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2</a:t>
            </a:r>
          </a:p>
        </p:txBody>
      </p:sp>
      <p:sp>
        <p:nvSpPr>
          <p:cNvPr id="30841" name="Oval 121"/>
          <p:cNvSpPr>
            <a:spLocks noChangeArrowheads="1"/>
          </p:cNvSpPr>
          <p:nvPr/>
        </p:nvSpPr>
        <p:spPr bwMode="auto">
          <a:xfrm>
            <a:off x="152400" y="2749550"/>
            <a:ext cx="609600" cy="381000"/>
          </a:xfrm>
          <a:prstGeom prst="ellipse">
            <a:avLst/>
          </a:prstGeom>
          <a:solidFill>
            <a:srgbClr val="D60093"/>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3</a:t>
            </a:r>
          </a:p>
        </p:txBody>
      </p:sp>
      <p:sp>
        <p:nvSpPr>
          <p:cNvPr id="30842" name="Oval 122"/>
          <p:cNvSpPr>
            <a:spLocks noChangeArrowheads="1"/>
          </p:cNvSpPr>
          <p:nvPr/>
        </p:nvSpPr>
        <p:spPr bwMode="auto">
          <a:xfrm>
            <a:off x="152400" y="3352800"/>
            <a:ext cx="685800" cy="381000"/>
          </a:xfrm>
          <a:prstGeom prst="ellipse">
            <a:avLst/>
          </a:prstGeom>
          <a:solidFill>
            <a:srgbClr val="FF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4</a:t>
            </a:r>
          </a:p>
        </p:txBody>
      </p:sp>
      <p:sp>
        <p:nvSpPr>
          <p:cNvPr id="30843" name="Oval 123"/>
          <p:cNvSpPr>
            <a:spLocks noChangeArrowheads="1"/>
          </p:cNvSpPr>
          <p:nvPr/>
        </p:nvSpPr>
        <p:spPr bwMode="auto">
          <a:xfrm>
            <a:off x="152400" y="3886200"/>
            <a:ext cx="609600" cy="457200"/>
          </a:xfrm>
          <a:prstGeom prst="ellipse">
            <a:avLst/>
          </a:prstGeom>
          <a:solidFill>
            <a:srgbClr val="00FF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5</a:t>
            </a:r>
          </a:p>
        </p:txBody>
      </p:sp>
      <p:sp>
        <p:nvSpPr>
          <p:cNvPr id="30844" name="Oval 124"/>
          <p:cNvSpPr>
            <a:spLocks noChangeArrowheads="1"/>
          </p:cNvSpPr>
          <p:nvPr/>
        </p:nvSpPr>
        <p:spPr bwMode="auto">
          <a:xfrm>
            <a:off x="152400" y="4419600"/>
            <a:ext cx="609600" cy="457200"/>
          </a:xfrm>
          <a:prstGeom prst="ellipse">
            <a:avLst/>
          </a:prstGeom>
          <a:solidFill>
            <a:srgbClr val="FF9900"/>
          </a:solidFill>
          <a:ln w="9525">
            <a:solidFill>
              <a:schemeClr val="tx1"/>
            </a:solidFill>
            <a:round/>
            <a:headEnd/>
            <a:tailEnd/>
          </a:ln>
        </p:spPr>
        <p:txBody>
          <a:bodyPr wrap="none" anchor="ctr"/>
          <a:lstStyle/>
          <a:p>
            <a:pPr algn="ctr" eaLnBrk="0" hangingPunct="0"/>
            <a:r>
              <a:rPr lang="en-US" sz="2400">
                <a:solidFill>
                  <a:srgbClr val="000000"/>
                </a:solidFill>
                <a:latin typeface="Arial" charset="0"/>
              </a:rPr>
              <a:t>6</a:t>
            </a:r>
          </a:p>
        </p:txBody>
      </p:sp>
      <p:sp>
        <p:nvSpPr>
          <p:cNvPr id="30845" name="WordArt 126"/>
          <p:cNvSpPr>
            <a:spLocks noChangeArrowheads="1" noChangeShapeType="1" noTextEdit="1"/>
          </p:cNvSpPr>
          <p:nvPr/>
        </p:nvSpPr>
        <p:spPr bwMode="auto">
          <a:xfrm>
            <a:off x="3352800" y="685800"/>
            <a:ext cx="2895600" cy="838200"/>
          </a:xfrm>
          <a:prstGeom prst="rect">
            <a:avLst/>
          </a:prstGeom>
        </p:spPr>
        <p:txBody>
          <a:bodyPr spcFirstLastPara="1" wrap="none" fromWordArt="1">
            <a:prstTxWarp prst="textArchUp">
              <a:avLst>
                <a:gd name="adj" fmla="val 10800004"/>
              </a:avLst>
            </a:prstTxWarp>
          </a:bodyPr>
          <a:lstStyle/>
          <a:p>
            <a:pPr algn="ctr"/>
            <a:r>
              <a:rPr lang="en-US" sz="3200" kern="10">
                <a:ln w="9525">
                  <a:solidFill>
                    <a:srgbClr val="FFFF00"/>
                  </a:solidFill>
                  <a:round/>
                  <a:headEnd/>
                  <a:tailEnd/>
                </a:ln>
                <a:solidFill>
                  <a:srgbClr val="FFFF00"/>
                </a:solidFill>
                <a:latin typeface="Arial"/>
                <a:cs typeface="Arial"/>
              </a:rPr>
              <a:t>GIẢI Ô CHỮ</a:t>
            </a:r>
          </a:p>
        </p:txBody>
      </p:sp>
      <p:sp>
        <p:nvSpPr>
          <p:cNvPr id="64640" name="Text Box 128">
            <a:hlinkClick r:id="rId2" action="ppaction://hlinksldjump"/>
          </p:cNvPr>
          <p:cNvSpPr txBox="1">
            <a:spLocks noChangeArrowheads="1"/>
          </p:cNvSpPr>
          <p:nvPr/>
        </p:nvSpPr>
        <p:spPr bwMode="auto">
          <a:xfrm>
            <a:off x="609600" y="5867400"/>
            <a:ext cx="8229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FFFF00"/>
                </a:solidFill>
                <a:latin typeface="Arial" charset="0"/>
              </a:rPr>
              <a:t>* Từ khóa của ô chữ gồm 6 chữ cái, đó là từ: …………</a:t>
            </a:r>
          </a:p>
        </p:txBody>
      </p:sp>
      <p:graphicFrame>
        <p:nvGraphicFramePr>
          <p:cNvPr id="64641" name="Group 129"/>
          <p:cNvGraphicFramePr>
            <a:graphicFrameLocks noGrp="1"/>
          </p:cNvGraphicFramePr>
          <p:nvPr/>
        </p:nvGraphicFramePr>
        <p:xfrm>
          <a:off x="4257675" y="1600200"/>
          <a:ext cx="4251325" cy="517956"/>
        </p:xfrm>
        <a:graphic>
          <a:graphicData uri="http://schemas.openxmlformats.org/drawingml/2006/table">
            <a:tbl>
              <a:tblPr/>
              <a:tblGrid>
                <a:gridCol w="473075">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1487">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1487">
                  <a:extLst>
                    <a:ext uri="{9D8B030D-6E8A-4147-A177-3AD203B41FA5}">
                      <a16:colId xmlns:a16="http://schemas.microsoft.com/office/drawing/2014/main" val="20008"/>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Â</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S</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Ơ</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4663" name="Group 151"/>
          <p:cNvGraphicFramePr>
            <a:graphicFrameLocks noGrp="1"/>
          </p:cNvGraphicFramePr>
          <p:nvPr/>
        </p:nvGraphicFramePr>
        <p:xfrm>
          <a:off x="3289300" y="2120900"/>
          <a:ext cx="3810000" cy="533400"/>
        </p:xfrm>
        <a:graphic>
          <a:graphicData uri="http://schemas.openxmlformats.org/drawingml/2006/table">
            <a:tbl>
              <a:tblPr/>
              <a:tblGrid>
                <a:gridCol w="476250">
                  <a:extLst>
                    <a:ext uri="{9D8B030D-6E8A-4147-A177-3AD203B41FA5}">
                      <a16:colId xmlns:a16="http://schemas.microsoft.com/office/drawing/2014/main" val="20000"/>
                    </a:ext>
                  </a:extLst>
                </a:gridCol>
                <a:gridCol w="47625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762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476250">
                  <a:extLst>
                    <a:ext uri="{9D8B030D-6E8A-4147-A177-3AD203B41FA5}">
                      <a16:colId xmlns:a16="http://schemas.microsoft.com/office/drawing/2014/main" val="20005"/>
                    </a:ext>
                  </a:extLst>
                </a:gridCol>
                <a:gridCol w="482600">
                  <a:extLst>
                    <a:ext uri="{9D8B030D-6E8A-4147-A177-3AD203B41FA5}">
                      <a16:colId xmlns:a16="http://schemas.microsoft.com/office/drawing/2014/main" val="20006"/>
                    </a:ext>
                  </a:extLst>
                </a:gridCol>
                <a:gridCol w="469900">
                  <a:extLst>
                    <a:ext uri="{9D8B030D-6E8A-4147-A177-3AD203B41FA5}">
                      <a16:colId xmlns:a16="http://schemas.microsoft.com/office/drawing/2014/main" val="20007"/>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Ế</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4683" name="Group 171"/>
          <p:cNvGraphicFramePr>
            <a:graphicFrameLocks noGrp="1"/>
          </p:cNvGraphicFramePr>
          <p:nvPr/>
        </p:nvGraphicFramePr>
        <p:xfrm>
          <a:off x="5181600" y="2667000"/>
          <a:ext cx="2895600" cy="533400"/>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Đ</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Ệ</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Ử</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4699" name="Group 187"/>
          <p:cNvGraphicFramePr>
            <a:graphicFrameLocks noGrp="1"/>
          </p:cNvGraphicFramePr>
          <p:nvPr/>
        </p:nvGraphicFramePr>
        <p:xfrm>
          <a:off x="2730500" y="3200400"/>
          <a:ext cx="3429000" cy="533400"/>
        </p:xfrm>
        <a:graphic>
          <a:graphicData uri="http://schemas.openxmlformats.org/drawingml/2006/table">
            <a:tbl>
              <a:tblPr/>
              <a:tblGrid>
                <a:gridCol w="490538">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488950">
                  <a:extLst>
                    <a:ext uri="{9D8B030D-6E8A-4147-A177-3AD203B41FA5}">
                      <a16:colId xmlns:a16="http://schemas.microsoft.com/office/drawing/2014/main" val="20003"/>
                    </a:ext>
                  </a:extLst>
                </a:gridCol>
                <a:gridCol w="490538">
                  <a:extLst>
                    <a:ext uri="{9D8B030D-6E8A-4147-A177-3AD203B41FA5}">
                      <a16:colId xmlns:a16="http://schemas.microsoft.com/office/drawing/2014/main" val="20004"/>
                    </a:ext>
                  </a:extLst>
                </a:gridCol>
                <a:gridCol w="488950">
                  <a:extLst>
                    <a:ext uri="{9D8B030D-6E8A-4147-A177-3AD203B41FA5}">
                      <a16:colId xmlns:a16="http://schemas.microsoft.com/office/drawing/2014/main" val="20005"/>
                    </a:ext>
                  </a:extLst>
                </a:gridCol>
                <a:gridCol w="490537">
                  <a:extLst>
                    <a:ext uri="{9D8B030D-6E8A-4147-A177-3AD203B41FA5}">
                      <a16:colId xmlns:a16="http://schemas.microsoft.com/office/drawing/2014/main" val="20006"/>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À</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R</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Ồ</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4717" name="Group 205"/>
          <p:cNvGraphicFramePr>
            <a:graphicFrameLocks noGrp="1"/>
          </p:cNvGraphicFramePr>
          <p:nvPr/>
        </p:nvGraphicFramePr>
        <p:xfrm>
          <a:off x="5181600" y="3733800"/>
          <a:ext cx="2438400" cy="593725"/>
        </p:xfrm>
        <a:graphic>
          <a:graphicData uri="http://schemas.openxmlformats.org/drawingml/2006/table">
            <a:tbl>
              <a:tblPr/>
              <a:tblGrid>
                <a:gridCol w="487363">
                  <a:extLst>
                    <a:ext uri="{9D8B030D-6E8A-4147-A177-3AD203B41FA5}">
                      <a16:colId xmlns:a16="http://schemas.microsoft.com/office/drawing/2014/main" val="20000"/>
                    </a:ext>
                  </a:extLst>
                </a:gridCol>
                <a:gridCol w="487362">
                  <a:extLst>
                    <a:ext uri="{9D8B030D-6E8A-4147-A177-3AD203B41FA5}">
                      <a16:colId xmlns:a16="http://schemas.microsoft.com/office/drawing/2014/main" val="20001"/>
                    </a:ext>
                  </a:extLst>
                </a:gridCol>
                <a:gridCol w="488950">
                  <a:extLst>
                    <a:ext uri="{9D8B030D-6E8A-4147-A177-3AD203B41FA5}">
                      <a16:colId xmlns:a16="http://schemas.microsoft.com/office/drawing/2014/main" val="20002"/>
                    </a:ext>
                  </a:extLst>
                </a:gridCol>
                <a:gridCol w="487363">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tblGrid>
              <a:tr h="593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G</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Ò</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Ấ</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P</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4731" name="Group 219"/>
          <p:cNvGraphicFramePr>
            <a:graphicFrameLocks noGrp="1"/>
          </p:cNvGraphicFramePr>
          <p:nvPr/>
        </p:nvGraphicFramePr>
        <p:xfrm>
          <a:off x="838200" y="4343400"/>
          <a:ext cx="5334000" cy="517956"/>
        </p:xfrm>
        <a:graphic>
          <a:graphicData uri="http://schemas.openxmlformats.org/drawingml/2006/table">
            <a:tbl>
              <a:tblPr/>
              <a:tblGrid>
                <a:gridCol w="484188">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gridCol w="484187">
                  <a:extLst>
                    <a:ext uri="{9D8B030D-6E8A-4147-A177-3AD203B41FA5}">
                      <a16:colId xmlns:a16="http://schemas.microsoft.com/office/drawing/2014/main" val="20002"/>
                    </a:ext>
                  </a:extLst>
                </a:gridCol>
                <a:gridCol w="484188">
                  <a:extLst>
                    <a:ext uri="{9D8B030D-6E8A-4147-A177-3AD203B41FA5}">
                      <a16:colId xmlns:a16="http://schemas.microsoft.com/office/drawing/2014/main" val="20003"/>
                    </a:ext>
                  </a:extLst>
                </a:gridCol>
                <a:gridCol w="487362">
                  <a:extLst>
                    <a:ext uri="{9D8B030D-6E8A-4147-A177-3AD203B41FA5}">
                      <a16:colId xmlns:a16="http://schemas.microsoft.com/office/drawing/2014/main" val="20004"/>
                    </a:ext>
                  </a:extLst>
                </a:gridCol>
                <a:gridCol w="485775">
                  <a:extLst>
                    <a:ext uri="{9D8B030D-6E8A-4147-A177-3AD203B41FA5}">
                      <a16:colId xmlns:a16="http://schemas.microsoft.com/office/drawing/2014/main" val="20005"/>
                    </a:ext>
                  </a:extLst>
                </a:gridCol>
                <a:gridCol w="484188">
                  <a:extLst>
                    <a:ext uri="{9D8B030D-6E8A-4147-A177-3AD203B41FA5}">
                      <a16:colId xmlns:a16="http://schemas.microsoft.com/office/drawing/2014/main" val="20006"/>
                    </a:ext>
                  </a:extLst>
                </a:gridCol>
                <a:gridCol w="484187">
                  <a:extLst>
                    <a:ext uri="{9D8B030D-6E8A-4147-A177-3AD203B41FA5}">
                      <a16:colId xmlns:a16="http://schemas.microsoft.com/office/drawing/2014/main" val="20007"/>
                    </a:ext>
                  </a:extLst>
                </a:gridCol>
                <a:gridCol w="484188">
                  <a:extLst>
                    <a:ext uri="{9D8B030D-6E8A-4147-A177-3AD203B41FA5}">
                      <a16:colId xmlns:a16="http://schemas.microsoft.com/office/drawing/2014/main" val="20008"/>
                    </a:ext>
                  </a:extLst>
                </a:gridCol>
                <a:gridCol w="485775">
                  <a:extLst>
                    <a:ext uri="{9D8B030D-6E8A-4147-A177-3AD203B41FA5}">
                      <a16:colId xmlns:a16="http://schemas.microsoft.com/office/drawing/2014/main" val="20009"/>
                    </a:ext>
                  </a:extLst>
                </a:gridCol>
                <a:gridCol w="484187">
                  <a:extLst>
                    <a:ext uri="{9D8B030D-6E8A-4147-A177-3AD203B41FA5}">
                      <a16:colId xmlns:a16="http://schemas.microsoft.com/office/drawing/2014/main" val="20010"/>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H</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Ả</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O</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C</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Ầ</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M</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V</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I</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Ê</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N</a:t>
                      </a:r>
                      <a:endParaRPr kumimoji="0" lang="vi-VN"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618" marB="456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4788" name="Group 276"/>
          <p:cNvGraphicFramePr>
            <a:graphicFrameLocks noGrp="1"/>
          </p:cNvGraphicFramePr>
          <p:nvPr/>
        </p:nvGraphicFramePr>
        <p:xfrm>
          <a:off x="5651500" y="1600200"/>
          <a:ext cx="508000" cy="3251200"/>
        </p:xfrm>
        <a:graphic>
          <a:graphicData uri="http://schemas.openxmlformats.org/drawingml/2006/table">
            <a:tbl>
              <a:tblPr/>
              <a:tblGrid>
                <a:gridCol w="508000">
                  <a:extLst>
                    <a:ext uri="{9D8B030D-6E8A-4147-A177-3AD203B41FA5}">
                      <a16:colId xmlns:a16="http://schemas.microsoft.com/office/drawing/2014/main" val="20000"/>
                    </a:ext>
                  </a:extLst>
                </a:gridCol>
              </a:tblGrid>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FF00"/>
                          </a:solidFill>
                          <a:effectLst>
                            <a:outerShdw blurRad="38100" dist="38100" dir="2700000" algn="tl">
                              <a:srgbClr val="000000"/>
                            </a:outerShdw>
                          </a:effectLst>
                          <a:latin typeface="Verdana" pitchFamily="34" charset="0"/>
                          <a:cs typeface="Arial" charset="0"/>
                        </a:rPr>
                        <a: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539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FF00"/>
                          </a:solidFill>
                          <a:effectLst>
                            <a:outerShdw blurRad="38100" dist="38100" dir="2700000" algn="tl">
                              <a:srgbClr val="000000"/>
                            </a:outerShdw>
                          </a:effectLst>
                          <a:latin typeface="Verdana" pitchFamily="34" charset="0"/>
                          <a:cs typeface="Arial" charset="0"/>
                        </a:rPr>
                        <a:t>À</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1"/>
                  </a:ext>
                </a:extLst>
              </a:tr>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FF00"/>
                          </a:solidFill>
                          <a:effectLst>
                            <a:outerShdw blurRad="38100" dist="38100" dir="2700000" algn="tl">
                              <a:srgbClr val="000000"/>
                            </a:outerShdw>
                          </a:effectLst>
                          <a:latin typeface="Verdana" pitchFamily="34" charset="0"/>
                          <a:cs typeface="Arial" charset="0"/>
                        </a:rPr>
                        <a:t>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2"/>
                  </a:ext>
                </a:extLst>
              </a:tr>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FF00"/>
                          </a:solidFill>
                          <a:effectLst>
                            <a:outerShdw blurRad="38100" dist="38100" dir="2700000" algn="tl">
                              <a:srgbClr val="000000"/>
                            </a:outerShdw>
                          </a:effectLst>
                          <a:latin typeface="Verdana" pitchFamily="34"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3"/>
                  </a:ext>
                </a:extLst>
              </a:tr>
              <a:tr h="539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FF00"/>
                          </a:solidFill>
                          <a:effectLst>
                            <a:outerShdw blurRad="38100" dist="38100" dir="2700000" algn="tl">
                              <a:srgbClr val="000000"/>
                            </a:outerShdw>
                          </a:effectLst>
                          <a:latin typeface="Verdana" pitchFamily="34" charset="0"/>
                          <a:cs typeface="Arial" charset="0"/>
                        </a:rPr>
                        <a:t>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4"/>
                  </a:ext>
                </a:extLst>
              </a:tr>
              <a:tr h="542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1" i="0" u="none" strike="noStrike" cap="none" normalizeH="0" baseline="0" smtClean="0">
                          <a:ln>
                            <a:noFill/>
                          </a:ln>
                          <a:solidFill>
                            <a:srgbClr val="00FF00"/>
                          </a:solidFill>
                          <a:effectLst>
                            <a:outerShdw blurRad="38100" dist="38100" dir="2700000" algn="tl">
                              <a:srgbClr val="000000"/>
                            </a:outerShdw>
                          </a:effectLst>
                          <a:latin typeface="Verdana" pitchFamily="34" charset="0"/>
                          <a:cs typeface="Arial" charset="0"/>
                        </a:rPr>
                        <a:t>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4640"/>
                                        </p:tgtEl>
                                        <p:attrNameLst>
                                          <p:attrName>style.visibility</p:attrName>
                                        </p:attrNameLst>
                                      </p:cBhvr>
                                      <p:to>
                                        <p:strVal val="visible"/>
                                      </p:to>
                                    </p:set>
                                    <p:animEffect transition="in" filter="fade">
                                      <p:cBhvr>
                                        <p:cTn id="7" dur="2000"/>
                                        <p:tgtEl>
                                          <p:spTgt spid="64640"/>
                                        </p:tgtEl>
                                      </p:cBhvr>
                                    </p:animEffect>
                                    <p:anim calcmode="lin" valueType="num">
                                      <p:cBhvr>
                                        <p:cTn id="8" dur="2000" fill="hold"/>
                                        <p:tgtEl>
                                          <p:spTgt spid="64640"/>
                                        </p:tgtEl>
                                        <p:attrNameLst>
                                          <p:attrName>style.rotation</p:attrName>
                                        </p:attrNameLst>
                                      </p:cBhvr>
                                      <p:tavLst>
                                        <p:tav tm="0">
                                          <p:val>
                                            <p:fltVal val="720"/>
                                          </p:val>
                                        </p:tav>
                                        <p:tav tm="100000">
                                          <p:val>
                                            <p:fltVal val="0"/>
                                          </p:val>
                                        </p:tav>
                                      </p:tavLst>
                                    </p:anim>
                                    <p:anim calcmode="lin" valueType="num">
                                      <p:cBhvr>
                                        <p:cTn id="9" dur="2000" fill="hold"/>
                                        <p:tgtEl>
                                          <p:spTgt spid="64640"/>
                                        </p:tgtEl>
                                        <p:attrNameLst>
                                          <p:attrName>ppt_h</p:attrName>
                                        </p:attrNameLst>
                                      </p:cBhvr>
                                      <p:tavLst>
                                        <p:tav tm="0">
                                          <p:val>
                                            <p:fltVal val="0"/>
                                          </p:val>
                                        </p:tav>
                                        <p:tav tm="100000">
                                          <p:val>
                                            <p:strVal val="#ppt_h"/>
                                          </p:val>
                                        </p:tav>
                                      </p:tavLst>
                                    </p:anim>
                                    <p:anim calcmode="lin" valueType="num">
                                      <p:cBhvr>
                                        <p:cTn id="10" dur="2000" fill="hold"/>
                                        <p:tgtEl>
                                          <p:spTgt spid="6464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mph" presetSubtype="0" repeatCount="indefinite" fill="hold" grpId="1" nodeType="clickEffect">
                                  <p:stCondLst>
                                    <p:cond delay="0"/>
                                  </p:stCondLst>
                                  <p:endCondLst>
                                    <p:cond evt="onNext" delay="0">
                                      <p:tgtEl>
                                        <p:sldTgt/>
                                      </p:tgtEl>
                                    </p:cond>
                                  </p:endCondLst>
                                  <p:childTnLst>
                                    <p:animClr clrSpc="hsl" dir="cw">
                                      <p:cBhvr override="childStyle">
                                        <p:cTn id="14" dur="500" fill="hold"/>
                                        <p:tgtEl>
                                          <p:spTgt spid="64640"/>
                                        </p:tgtEl>
                                        <p:attrNameLst>
                                          <p:attrName>style.color</p:attrName>
                                        </p:attrNameLst>
                                      </p:cBhvr>
                                      <p:by>
                                        <p:hsl h="-7200000" s="0" l="0"/>
                                      </p:by>
                                    </p:animClr>
                                    <p:animClr clrSpc="hsl" dir="cw">
                                      <p:cBhvr>
                                        <p:cTn id="15" dur="500" fill="hold"/>
                                        <p:tgtEl>
                                          <p:spTgt spid="64640"/>
                                        </p:tgtEl>
                                        <p:attrNameLst>
                                          <p:attrName>fillcolor</p:attrName>
                                        </p:attrNameLst>
                                      </p:cBhvr>
                                      <p:by>
                                        <p:hsl h="-7200000" s="0" l="0"/>
                                      </p:by>
                                    </p:animClr>
                                    <p:animClr clrSpc="hsl" dir="cw">
                                      <p:cBhvr>
                                        <p:cTn id="16" dur="500" fill="hold"/>
                                        <p:tgtEl>
                                          <p:spTgt spid="64640"/>
                                        </p:tgtEl>
                                        <p:attrNameLst>
                                          <p:attrName>stroke.color</p:attrName>
                                        </p:attrNameLst>
                                      </p:cBhvr>
                                      <p:by>
                                        <p:hsl h="-7200000" s="0" l="0"/>
                                      </p:by>
                                    </p:animClr>
                                    <p:set>
                                      <p:cBhvr>
                                        <p:cTn id="17" dur="500" fill="hold"/>
                                        <p:tgtEl>
                                          <p:spTgt spid="64640"/>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64788"/>
                                        </p:tgtEl>
                                        <p:attrNameLst>
                                          <p:attrName>style.visibility</p:attrName>
                                        </p:attrNameLst>
                                      </p:cBhvr>
                                      <p:to>
                                        <p:strVal val="visible"/>
                                      </p:to>
                                    </p:set>
                                    <p:animEffect transition="in" filter="strips(downLeft)">
                                      <p:cBhvr>
                                        <p:cTn id="22" dur="2000"/>
                                        <p:tgtEl>
                                          <p:spTgt spid="6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40" grpId="0"/>
      <p:bldP spid="6464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7793037" cy="1462087"/>
          </a:xfrm>
        </p:spPr>
        <p:txBody>
          <a:bodyPr/>
          <a:lstStyle/>
          <a:p>
            <a:r>
              <a:rPr lang="en-US" sz="6600" b="1" dirty="0" smtClean="0"/>
              <a:t>KHÁM PHÁ </a:t>
            </a:r>
            <a:endParaRPr lang="en-US" sz="6600" b="1" dirty="0"/>
          </a:p>
        </p:txBody>
      </p:sp>
    </p:spTree>
    <p:extLst>
      <p:ext uri="{BB962C8B-B14F-4D97-AF65-F5344CB8AC3E}">
        <p14:creationId xmlns:p14="http://schemas.microsoft.com/office/powerpoint/2010/main" val="1040121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auernbar"/>
          <p:cNvPicPr>
            <a:picLocks noChangeAspect="1" noChangeArrowheads="1"/>
          </p:cNvPicPr>
          <p:nvPr/>
        </p:nvPicPr>
        <p:blipFill>
          <a:blip r:embed="rId2"/>
          <a:srcRect/>
          <a:stretch>
            <a:fillRect/>
          </a:stretch>
        </p:blipFill>
        <p:spPr bwMode="auto">
          <a:xfrm>
            <a:off x="1905000" y="4953000"/>
            <a:ext cx="5181600" cy="1423988"/>
          </a:xfrm>
          <a:prstGeom prst="rect">
            <a:avLst/>
          </a:prstGeom>
          <a:noFill/>
          <a:ln w="9525">
            <a:noFill/>
            <a:miter lim="800000"/>
            <a:headEnd/>
            <a:tailEnd/>
          </a:ln>
        </p:spPr>
      </p:pic>
      <p:pic>
        <p:nvPicPr>
          <p:cNvPr id="32771" name="Picture 3"/>
          <p:cNvPicPr>
            <a:picLocks noChangeAspect="1" noChangeArrowheads="1"/>
          </p:cNvPicPr>
          <p:nvPr/>
        </p:nvPicPr>
        <p:blipFill>
          <a:blip r:embed="rId3"/>
          <a:srcRect/>
          <a:stretch>
            <a:fillRect/>
          </a:stretch>
        </p:blipFill>
        <p:spPr bwMode="auto">
          <a:xfrm>
            <a:off x="0" y="6019800"/>
            <a:ext cx="9144000" cy="838200"/>
          </a:xfrm>
          <a:prstGeom prst="rect">
            <a:avLst/>
          </a:prstGeom>
          <a:noFill/>
          <a:ln w="9525">
            <a:noFill/>
            <a:miter lim="800000"/>
            <a:headEnd/>
            <a:tailEnd/>
          </a:ln>
        </p:spPr>
      </p:pic>
      <p:grpSp>
        <p:nvGrpSpPr>
          <p:cNvPr id="32772" name="Group 64"/>
          <p:cNvGrpSpPr>
            <a:grpSpLocks/>
          </p:cNvGrpSpPr>
          <p:nvPr/>
        </p:nvGrpSpPr>
        <p:grpSpPr bwMode="auto">
          <a:xfrm>
            <a:off x="0" y="3810000"/>
            <a:ext cx="5257800" cy="847725"/>
            <a:chOff x="2350" y="1008"/>
            <a:chExt cx="1826" cy="534"/>
          </a:xfrm>
        </p:grpSpPr>
        <p:pic>
          <p:nvPicPr>
            <p:cNvPr id="32825" name="Picture 6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826" name="Picture 6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827" name="Picture 6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28" name="Picture 6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73" name="Group 69"/>
          <p:cNvGrpSpPr>
            <a:grpSpLocks/>
          </p:cNvGrpSpPr>
          <p:nvPr/>
        </p:nvGrpSpPr>
        <p:grpSpPr bwMode="auto">
          <a:xfrm>
            <a:off x="3886200" y="4495800"/>
            <a:ext cx="4800600" cy="847725"/>
            <a:chOff x="2350" y="1008"/>
            <a:chExt cx="1826" cy="534"/>
          </a:xfrm>
        </p:grpSpPr>
        <p:pic>
          <p:nvPicPr>
            <p:cNvPr id="32821" name="Picture 7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822" name="Picture 7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823" name="Picture 7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24" name="Picture 7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74" name="Group 74"/>
          <p:cNvGrpSpPr>
            <a:grpSpLocks/>
          </p:cNvGrpSpPr>
          <p:nvPr/>
        </p:nvGrpSpPr>
        <p:grpSpPr bwMode="auto">
          <a:xfrm>
            <a:off x="3276600" y="3429000"/>
            <a:ext cx="4800600" cy="847725"/>
            <a:chOff x="2350" y="1008"/>
            <a:chExt cx="1826" cy="534"/>
          </a:xfrm>
        </p:grpSpPr>
        <p:pic>
          <p:nvPicPr>
            <p:cNvPr id="32817" name="Picture 7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818" name="Picture 7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819" name="Picture 7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20" name="Picture 7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75" name="Group 79"/>
          <p:cNvGrpSpPr>
            <a:grpSpLocks/>
          </p:cNvGrpSpPr>
          <p:nvPr/>
        </p:nvGrpSpPr>
        <p:grpSpPr bwMode="auto">
          <a:xfrm>
            <a:off x="0" y="4800600"/>
            <a:ext cx="5410200" cy="1295400"/>
            <a:chOff x="2350" y="1008"/>
            <a:chExt cx="1826" cy="534"/>
          </a:xfrm>
        </p:grpSpPr>
        <p:pic>
          <p:nvPicPr>
            <p:cNvPr id="32813" name="Picture 8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814" name="Picture 8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815" name="Picture 8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16" name="Picture 8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76" name="Group 84"/>
          <p:cNvGrpSpPr>
            <a:grpSpLocks/>
          </p:cNvGrpSpPr>
          <p:nvPr/>
        </p:nvGrpSpPr>
        <p:grpSpPr bwMode="auto">
          <a:xfrm>
            <a:off x="3581400" y="1600200"/>
            <a:ext cx="5334000" cy="847725"/>
            <a:chOff x="2350" y="1008"/>
            <a:chExt cx="1826" cy="534"/>
          </a:xfrm>
        </p:grpSpPr>
        <p:pic>
          <p:nvPicPr>
            <p:cNvPr id="32809" name="Picture 8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810" name="Picture 8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811" name="Picture 8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12" name="Picture 8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77" name="Group 89"/>
          <p:cNvGrpSpPr>
            <a:grpSpLocks/>
          </p:cNvGrpSpPr>
          <p:nvPr/>
        </p:nvGrpSpPr>
        <p:grpSpPr bwMode="auto">
          <a:xfrm>
            <a:off x="0" y="2438400"/>
            <a:ext cx="4800600" cy="1304925"/>
            <a:chOff x="2350" y="1008"/>
            <a:chExt cx="1826" cy="534"/>
          </a:xfrm>
        </p:grpSpPr>
        <p:pic>
          <p:nvPicPr>
            <p:cNvPr id="32805" name="Picture 9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806" name="Picture 9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807" name="Picture 9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08" name="Picture 9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78" name="Group 94"/>
          <p:cNvGrpSpPr>
            <a:grpSpLocks/>
          </p:cNvGrpSpPr>
          <p:nvPr/>
        </p:nvGrpSpPr>
        <p:grpSpPr bwMode="auto">
          <a:xfrm>
            <a:off x="3962400" y="2590800"/>
            <a:ext cx="4800600" cy="1600200"/>
            <a:chOff x="2350" y="1008"/>
            <a:chExt cx="1826" cy="534"/>
          </a:xfrm>
        </p:grpSpPr>
        <p:pic>
          <p:nvPicPr>
            <p:cNvPr id="32801" name="Picture 9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802" name="Picture 9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803" name="Picture 9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04" name="Picture 9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79" name="Group 99"/>
          <p:cNvGrpSpPr>
            <a:grpSpLocks/>
          </p:cNvGrpSpPr>
          <p:nvPr/>
        </p:nvGrpSpPr>
        <p:grpSpPr bwMode="auto">
          <a:xfrm>
            <a:off x="0" y="1828800"/>
            <a:ext cx="5257800" cy="847725"/>
            <a:chOff x="2350" y="1008"/>
            <a:chExt cx="1826" cy="534"/>
          </a:xfrm>
        </p:grpSpPr>
        <p:pic>
          <p:nvPicPr>
            <p:cNvPr id="32797" name="Picture 10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798" name="Picture 10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799" name="Picture 10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800" name="Picture 10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80" name="Group 104"/>
          <p:cNvGrpSpPr>
            <a:grpSpLocks/>
          </p:cNvGrpSpPr>
          <p:nvPr/>
        </p:nvGrpSpPr>
        <p:grpSpPr bwMode="auto">
          <a:xfrm>
            <a:off x="3505200" y="304800"/>
            <a:ext cx="5410200" cy="1304925"/>
            <a:chOff x="2350" y="1008"/>
            <a:chExt cx="1826" cy="534"/>
          </a:xfrm>
        </p:grpSpPr>
        <p:pic>
          <p:nvPicPr>
            <p:cNvPr id="32793" name="Picture 10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794" name="Picture 10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795" name="Picture 10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796" name="Picture 10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81" name="Group 109"/>
          <p:cNvGrpSpPr>
            <a:grpSpLocks/>
          </p:cNvGrpSpPr>
          <p:nvPr/>
        </p:nvGrpSpPr>
        <p:grpSpPr bwMode="auto">
          <a:xfrm>
            <a:off x="3429000" y="5562600"/>
            <a:ext cx="4800600" cy="847725"/>
            <a:chOff x="2350" y="1008"/>
            <a:chExt cx="1826" cy="534"/>
          </a:xfrm>
        </p:grpSpPr>
        <p:pic>
          <p:nvPicPr>
            <p:cNvPr id="32789" name="Picture 110"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790" name="Picture 111"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791" name="Picture 112"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792" name="Picture 113"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grpSp>
        <p:nvGrpSpPr>
          <p:cNvPr id="32782" name="Group 114"/>
          <p:cNvGrpSpPr>
            <a:grpSpLocks/>
          </p:cNvGrpSpPr>
          <p:nvPr/>
        </p:nvGrpSpPr>
        <p:grpSpPr bwMode="auto">
          <a:xfrm>
            <a:off x="0" y="228600"/>
            <a:ext cx="4800600" cy="1304925"/>
            <a:chOff x="2350" y="1008"/>
            <a:chExt cx="1826" cy="534"/>
          </a:xfrm>
        </p:grpSpPr>
        <p:pic>
          <p:nvPicPr>
            <p:cNvPr id="32785" name="Picture 115" descr="SPARKLES"/>
            <p:cNvPicPr>
              <a:picLocks noChangeAspect="1" noChangeArrowheads="1" noCrop="1"/>
            </p:cNvPicPr>
            <p:nvPr/>
          </p:nvPicPr>
          <p:blipFill>
            <a:blip r:embed="rId4"/>
            <a:srcRect/>
            <a:stretch>
              <a:fillRect/>
            </a:stretch>
          </p:blipFill>
          <p:spPr bwMode="auto">
            <a:xfrm>
              <a:off x="3790" y="1008"/>
              <a:ext cx="386" cy="486"/>
            </a:xfrm>
            <a:prstGeom prst="rect">
              <a:avLst/>
            </a:prstGeom>
            <a:noFill/>
            <a:ln w="9525">
              <a:noFill/>
              <a:miter lim="800000"/>
              <a:headEnd/>
              <a:tailEnd/>
            </a:ln>
          </p:spPr>
        </p:pic>
        <p:pic>
          <p:nvPicPr>
            <p:cNvPr id="32786" name="Picture 116" descr="SPARKLES"/>
            <p:cNvPicPr>
              <a:picLocks noChangeAspect="1" noChangeArrowheads="1" noCrop="1"/>
            </p:cNvPicPr>
            <p:nvPr/>
          </p:nvPicPr>
          <p:blipFill>
            <a:blip r:embed="rId4"/>
            <a:srcRect/>
            <a:stretch>
              <a:fillRect/>
            </a:stretch>
          </p:blipFill>
          <p:spPr bwMode="auto">
            <a:xfrm>
              <a:off x="3408" y="1050"/>
              <a:ext cx="386" cy="486"/>
            </a:xfrm>
            <a:prstGeom prst="rect">
              <a:avLst/>
            </a:prstGeom>
            <a:noFill/>
            <a:ln w="9525">
              <a:noFill/>
              <a:miter lim="800000"/>
              <a:headEnd/>
              <a:tailEnd/>
            </a:ln>
          </p:spPr>
        </p:pic>
        <p:pic>
          <p:nvPicPr>
            <p:cNvPr id="32787" name="Picture 117" descr="SPARKLES"/>
            <p:cNvPicPr>
              <a:picLocks noChangeAspect="1" noChangeArrowheads="1" noCrop="1"/>
            </p:cNvPicPr>
            <p:nvPr/>
          </p:nvPicPr>
          <p:blipFill>
            <a:blip r:embed="rId4"/>
            <a:srcRect/>
            <a:stretch>
              <a:fillRect/>
            </a:stretch>
          </p:blipFill>
          <p:spPr bwMode="auto">
            <a:xfrm>
              <a:off x="2784" y="1008"/>
              <a:ext cx="386" cy="486"/>
            </a:xfrm>
            <a:prstGeom prst="rect">
              <a:avLst/>
            </a:prstGeom>
            <a:noFill/>
            <a:ln w="9525">
              <a:noFill/>
              <a:miter lim="800000"/>
              <a:headEnd/>
              <a:tailEnd/>
            </a:ln>
          </p:spPr>
        </p:pic>
        <p:pic>
          <p:nvPicPr>
            <p:cNvPr id="32788" name="Picture 118" descr="SPARKLES"/>
            <p:cNvPicPr>
              <a:picLocks noChangeAspect="1" noChangeArrowheads="1" noCrop="1"/>
            </p:cNvPicPr>
            <p:nvPr/>
          </p:nvPicPr>
          <p:blipFill>
            <a:blip r:embed="rId4"/>
            <a:srcRect/>
            <a:stretch>
              <a:fillRect/>
            </a:stretch>
          </p:blipFill>
          <p:spPr bwMode="auto">
            <a:xfrm>
              <a:off x="2350" y="1056"/>
              <a:ext cx="386" cy="486"/>
            </a:xfrm>
            <a:prstGeom prst="rect">
              <a:avLst/>
            </a:prstGeom>
            <a:noFill/>
            <a:ln w="9525">
              <a:noFill/>
              <a:miter lim="800000"/>
              <a:headEnd/>
              <a:tailEnd/>
            </a:ln>
          </p:spPr>
        </p:pic>
      </p:grpSp>
      <p:sp>
        <p:nvSpPr>
          <p:cNvPr id="19575" name="Rectangle 119"/>
          <p:cNvSpPr>
            <a:spLocks noGrp="1" noChangeArrowheads="1"/>
          </p:cNvSpPr>
          <p:nvPr>
            <p:ph type="title"/>
          </p:nvPr>
        </p:nvSpPr>
        <p:spPr>
          <a:xfrm>
            <a:off x="1752600" y="2362200"/>
            <a:ext cx="5638800" cy="685800"/>
          </a:xfrm>
          <a:noFill/>
          <a:ln w="28575">
            <a:solidFill>
              <a:srgbClr val="FF0000"/>
            </a:solidFill>
          </a:ln>
        </p:spPr>
        <p:txBody>
          <a:bodyPr anchor="ctr"/>
          <a:lstStyle/>
          <a:p>
            <a:pPr algn="ctr" eaLnBrk="1" hangingPunct="1"/>
            <a:r>
              <a:rPr lang="en-US" sz="2400" b="1" smtClean="0">
                <a:solidFill>
                  <a:srgbClr val="0000FF"/>
                </a:solidFill>
                <a:latin typeface="Arial" charset="0"/>
              </a:rPr>
              <a:t>TIẾT HỌC KẾT THÚC</a:t>
            </a:r>
          </a:p>
        </p:txBody>
      </p:sp>
      <p:sp>
        <p:nvSpPr>
          <p:cNvPr id="19576" name="Rectangle 120"/>
          <p:cNvSpPr>
            <a:spLocks noGrp="1" noChangeArrowheads="1"/>
          </p:cNvSpPr>
          <p:nvPr>
            <p:ph type="body" idx="1"/>
          </p:nvPr>
        </p:nvSpPr>
        <p:spPr>
          <a:xfrm>
            <a:off x="1524000" y="3276600"/>
            <a:ext cx="6564313" cy="1554163"/>
          </a:xfrm>
          <a:noFill/>
        </p:spPr>
        <p:txBody>
          <a:bodyPr/>
          <a:lstStyle/>
          <a:p>
            <a:pPr eaLnBrk="1" hangingPunct="1">
              <a:buFont typeface="Wingdings" pitchFamily="2" charset="2"/>
              <a:buNone/>
            </a:pPr>
            <a:r>
              <a:rPr lang="en-US" sz="1800" b="1" smtClean="0">
                <a:solidFill>
                  <a:srgbClr val="0000FF"/>
                </a:solidFill>
                <a:latin typeface="Arial" charset="0"/>
              </a:rPr>
              <a:t>Các em về nhà:</a:t>
            </a:r>
          </a:p>
          <a:p>
            <a:pPr eaLnBrk="1" hangingPunct="1">
              <a:buFont typeface="Wingdings" pitchFamily="2" charset="2"/>
              <a:buNone/>
            </a:pPr>
            <a:r>
              <a:rPr lang="en-US" sz="1800" smtClean="0">
                <a:solidFill>
                  <a:srgbClr val="0000FF"/>
                </a:solidFill>
                <a:latin typeface="Arial" charset="0"/>
              </a:rPr>
              <a:t>- Xem lại bài, học thuộc ghi nhớ.</a:t>
            </a:r>
          </a:p>
          <a:p>
            <a:pPr eaLnBrk="1" hangingPunct="1">
              <a:buFont typeface="Wingdings" pitchFamily="2" charset="2"/>
              <a:buNone/>
            </a:pPr>
            <a:r>
              <a:rPr lang="en-US" sz="1800" smtClean="0">
                <a:solidFill>
                  <a:srgbClr val="0000FF"/>
                </a:solidFill>
                <a:latin typeface="Arial" charset="0"/>
              </a:rPr>
              <a:t>- Chuẩn bị bài “Thành phố Cần Thơ” cho tiết học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575"/>
                                        </p:tgtEl>
                                        <p:attrNameLst>
                                          <p:attrName>style.visibility</p:attrName>
                                        </p:attrNameLst>
                                      </p:cBhvr>
                                      <p:to>
                                        <p:strVal val="visible"/>
                                      </p:to>
                                    </p:set>
                                    <p:anim calcmode="lin" valueType="num">
                                      <p:cBhvr>
                                        <p:cTn id="7" dur="2000" fill="hold"/>
                                        <p:tgtEl>
                                          <p:spTgt spid="19575"/>
                                        </p:tgtEl>
                                        <p:attrNameLst>
                                          <p:attrName>ppt_w</p:attrName>
                                        </p:attrNameLst>
                                      </p:cBhvr>
                                      <p:tavLst>
                                        <p:tav tm="0">
                                          <p:val>
                                            <p:strVal val="#ppt_w*0.70"/>
                                          </p:val>
                                        </p:tav>
                                        <p:tav tm="100000">
                                          <p:val>
                                            <p:strVal val="#ppt_w"/>
                                          </p:val>
                                        </p:tav>
                                      </p:tavLst>
                                    </p:anim>
                                    <p:anim calcmode="lin" valueType="num">
                                      <p:cBhvr>
                                        <p:cTn id="8" dur="2000" fill="hold"/>
                                        <p:tgtEl>
                                          <p:spTgt spid="19575"/>
                                        </p:tgtEl>
                                        <p:attrNameLst>
                                          <p:attrName>ppt_h</p:attrName>
                                        </p:attrNameLst>
                                      </p:cBhvr>
                                      <p:tavLst>
                                        <p:tav tm="0">
                                          <p:val>
                                            <p:strVal val="#ppt_h"/>
                                          </p:val>
                                        </p:tav>
                                        <p:tav tm="100000">
                                          <p:val>
                                            <p:strVal val="#ppt_h"/>
                                          </p:val>
                                        </p:tav>
                                      </p:tavLst>
                                    </p:anim>
                                    <p:animEffect transition="in" filter="fade">
                                      <p:cBhvr>
                                        <p:cTn id="9" dur="2000"/>
                                        <p:tgtEl>
                                          <p:spTgt spid="195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9576">
                                            <p:txEl>
                                              <p:pRg st="0" end="0"/>
                                            </p:txEl>
                                          </p:spTgt>
                                        </p:tgtEl>
                                        <p:attrNameLst>
                                          <p:attrName>style.visibility</p:attrName>
                                        </p:attrNameLst>
                                      </p:cBhvr>
                                      <p:to>
                                        <p:strVal val="visible"/>
                                      </p:to>
                                    </p:set>
                                    <p:animEffect transition="in" filter="blinds(horizontal)">
                                      <p:cBhvr>
                                        <p:cTn id="14" dur="1000"/>
                                        <p:tgtEl>
                                          <p:spTgt spid="1957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9576">
                                            <p:txEl>
                                              <p:pRg st="1" end="1"/>
                                            </p:txEl>
                                          </p:spTgt>
                                        </p:tgtEl>
                                        <p:attrNameLst>
                                          <p:attrName>style.visibility</p:attrName>
                                        </p:attrNameLst>
                                      </p:cBhvr>
                                      <p:to>
                                        <p:strVal val="visible"/>
                                      </p:to>
                                    </p:set>
                                    <p:animEffect transition="in" filter="blinds(horizontal)">
                                      <p:cBhvr>
                                        <p:cTn id="19" dur="1000"/>
                                        <p:tgtEl>
                                          <p:spTgt spid="19576">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9576">
                                            <p:txEl>
                                              <p:pRg st="2" end="2"/>
                                            </p:txEl>
                                          </p:spTgt>
                                        </p:tgtEl>
                                        <p:attrNameLst>
                                          <p:attrName>style.visibility</p:attrName>
                                        </p:attrNameLst>
                                      </p:cBhvr>
                                      <p:to>
                                        <p:strVal val="visible"/>
                                      </p:to>
                                    </p:set>
                                    <p:animEffect transition="in" filter="blinds(horizontal)">
                                      <p:cBhvr>
                                        <p:cTn id="24" dur="1000"/>
                                        <p:tgtEl>
                                          <p:spTgt spid="195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75" grpId="0" animBg="1"/>
      <p:bldP spid="1957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9" descr="chợ bến thành"/>
          <p:cNvPicPr>
            <a:picLocks noChangeAspect="1" noChangeArrowheads="1"/>
          </p:cNvPicPr>
          <p:nvPr/>
        </p:nvPicPr>
        <p:blipFill>
          <a:blip r:embed="rId2"/>
          <a:srcRect/>
          <a:stretch>
            <a:fillRect/>
          </a:stretch>
        </p:blipFill>
        <p:spPr bwMode="auto">
          <a:xfrm>
            <a:off x="304800" y="2743200"/>
            <a:ext cx="4267200" cy="2814638"/>
          </a:xfrm>
          <a:prstGeom prst="rect">
            <a:avLst/>
          </a:prstGeom>
          <a:noFill/>
          <a:ln w="9525">
            <a:solidFill>
              <a:schemeClr val="tx1"/>
            </a:solidFill>
            <a:miter lim="800000"/>
            <a:headEnd/>
            <a:tailEnd/>
          </a:ln>
        </p:spPr>
      </p:pic>
      <p:pic>
        <p:nvPicPr>
          <p:cNvPr id="27658" name="Picture 10" descr="ben nha Rong"/>
          <p:cNvPicPr>
            <a:picLocks noChangeAspect="1" noChangeArrowheads="1"/>
          </p:cNvPicPr>
          <p:nvPr/>
        </p:nvPicPr>
        <p:blipFill>
          <a:blip r:embed="rId3"/>
          <a:srcRect/>
          <a:stretch>
            <a:fillRect/>
          </a:stretch>
        </p:blipFill>
        <p:spPr bwMode="auto">
          <a:xfrm>
            <a:off x="4724400" y="2743200"/>
            <a:ext cx="4038600" cy="2832100"/>
          </a:xfrm>
          <a:prstGeom prst="rect">
            <a:avLst/>
          </a:prstGeom>
          <a:noFill/>
          <a:ln w="9525">
            <a:solidFill>
              <a:schemeClr val="tx1"/>
            </a:solidFill>
            <a:miter lim="800000"/>
            <a:headEnd/>
            <a:tailEnd/>
          </a:ln>
        </p:spPr>
      </p:pic>
      <p:sp>
        <p:nvSpPr>
          <p:cNvPr id="27659" name="Text Box 11"/>
          <p:cNvSpPr txBox="1">
            <a:spLocks noChangeArrowheads="1"/>
          </p:cNvSpPr>
          <p:nvPr/>
        </p:nvSpPr>
        <p:spPr bwMode="auto">
          <a:xfrm>
            <a:off x="2209800" y="914400"/>
            <a:ext cx="480060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CC3300"/>
                </a:solidFill>
                <a:latin typeface="Arial" charset="0"/>
              </a:rPr>
              <a:t>Thành phố Hồ Chí Minh</a:t>
            </a:r>
          </a:p>
        </p:txBody>
      </p:sp>
      <p:sp>
        <p:nvSpPr>
          <p:cNvPr id="27661" name="Text Box 13"/>
          <p:cNvSpPr txBox="1">
            <a:spLocks noChangeArrowheads="1"/>
          </p:cNvSpPr>
          <p:nvPr/>
        </p:nvSpPr>
        <p:spPr bwMode="auto">
          <a:xfrm>
            <a:off x="2400300" y="533400"/>
            <a:ext cx="44196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a:solidFill>
                  <a:srgbClr val="0000FF"/>
                </a:solidFill>
                <a:latin typeface="Arial"/>
              </a:rPr>
              <a:t>Địa lí</a:t>
            </a:r>
            <a:endParaRPr lang="en-US" sz="2400" b="1">
              <a:solidFill>
                <a:srgbClr val="0000FF"/>
              </a:solidFill>
              <a:effectLst>
                <a:outerShdw blurRad="38100" dist="38100" dir="2700000" algn="tl">
                  <a:srgbClr val="C0C0C0"/>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blinds(horizontal)">
                                      <p:cBhvr>
                                        <p:cTn id="7" dur="2000"/>
                                        <p:tgtEl>
                                          <p:spTgt spid="27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7658"/>
                                        </p:tgtEl>
                                        <p:attrNameLst>
                                          <p:attrName>style.visibility</p:attrName>
                                        </p:attrNameLst>
                                      </p:cBhvr>
                                      <p:to>
                                        <p:strVal val="visible"/>
                                      </p:to>
                                    </p:set>
                                    <p:animEffect transition="in" filter="diamond(in)">
                                      <p:cBhvr>
                                        <p:cTn id="12" dur="2000"/>
                                        <p:tgtEl>
                                          <p:spTgt spid="276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27659"/>
                                        </p:tgtEl>
                                        <p:attrNameLst>
                                          <p:attrName>style.visibility</p:attrName>
                                        </p:attrNameLst>
                                      </p:cBhvr>
                                      <p:to>
                                        <p:strVal val="visible"/>
                                      </p:to>
                                    </p:set>
                                    <p:animEffect transition="in" filter="fade">
                                      <p:cBhvr>
                                        <p:cTn id="17" dur="770" decel="100000"/>
                                        <p:tgtEl>
                                          <p:spTgt spid="27659"/>
                                        </p:tgtEl>
                                      </p:cBhvr>
                                    </p:animEffect>
                                    <p:animScale>
                                      <p:cBhvr>
                                        <p:cTn id="18" dur="770" decel="100000"/>
                                        <p:tgtEl>
                                          <p:spTgt spid="27659"/>
                                        </p:tgtEl>
                                      </p:cBhvr>
                                      <p:from x="10000" y="10000"/>
                                      <p:to x="200000" y="450000"/>
                                    </p:animScale>
                                    <p:animScale>
                                      <p:cBhvr>
                                        <p:cTn id="19" dur="1230" accel="100000" fill="hold">
                                          <p:stCondLst>
                                            <p:cond delay="770"/>
                                          </p:stCondLst>
                                        </p:cTn>
                                        <p:tgtEl>
                                          <p:spTgt spid="27659"/>
                                        </p:tgtEl>
                                      </p:cBhvr>
                                      <p:from x="200000" y="450000"/>
                                      <p:to x="100000" y="100000"/>
                                    </p:animScale>
                                    <p:set>
                                      <p:cBhvr>
                                        <p:cTn id="20" dur="770" fill="hold"/>
                                        <p:tgtEl>
                                          <p:spTgt spid="27659"/>
                                        </p:tgtEl>
                                        <p:attrNameLst>
                                          <p:attrName>ppt_x</p:attrName>
                                        </p:attrNameLst>
                                      </p:cBhvr>
                                      <p:to>
                                        <p:strVal val="(0.5)"/>
                                      </p:to>
                                    </p:set>
                                    <p:anim from="(0.5)" to="(#ppt_x)" calcmode="lin" valueType="num">
                                      <p:cBhvr>
                                        <p:cTn id="21" dur="1230" accel="100000" fill="hold">
                                          <p:stCondLst>
                                            <p:cond delay="770"/>
                                          </p:stCondLst>
                                        </p:cTn>
                                        <p:tgtEl>
                                          <p:spTgt spid="27659"/>
                                        </p:tgtEl>
                                        <p:attrNameLst>
                                          <p:attrName>ppt_x</p:attrName>
                                        </p:attrNameLst>
                                      </p:cBhvr>
                                    </p:anim>
                                    <p:set>
                                      <p:cBhvr>
                                        <p:cTn id="22" dur="770" fill="hold"/>
                                        <p:tgtEl>
                                          <p:spTgt spid="27659"/>
                                        </p:tgtEl>
                                        <p:attrNameLst>
                                          <p:attrName>ppt_y</p:attrName>
                                        </p:attrNameLst>
                                      </p:cBhvr>
                                      <p:to>
                                        <p:strVal val="(#ppt_y+0.4)"/>
                                      </p:to>
                                    </p:set>
                                    <p:anim from="(#ppt_y+0.4)" to="(#ppt_y)" calcmode="lin" valueType="num">
                                      <p:cBhvr>
                                        <p:cTn id="23" dur="1230" accel="100000" fill="hold">
                                          <p:stCondLst>
                                            <p:cond delay="770"/>
                                          </p:stCondLst>
                                        </p:cTn>
                                        <p:tgtEl>
                                          <p:spTgt spid="2765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Yêu</a:t>
            </a:r>
            <a:r>
              <a:rPr lang="en-US" dirty="0" smtClean="0"/>
              <a:t> </a:t>
            </a:r>
            <a:r>
              <a:rPr lang="en-US" dirty="0" err="1" smtClean="0"/>
              <a:t>cầu</a:t>
            </a:r>
            <a:r>
              <a:rPr lang="en-US" dirty="0" smtClean="0"/>
              <a:t> </a:t>
            </a:r>
            <a:r>
              <a:rPr lang="en-US" dirty="0" err="1" smtClean="0"/>
              <a:t>cần</a:t>
            </a:r>
            <a:r>
              <a:rPr lang="en-US" dirty="0" smtClean="0"/>
              <a:t> </a:t>
            </a:r>
            <a:r>
              <a:rPr lang="en-US" dirty="0" err="1" smtClean="0"/>
              <a:t>đạt</a:t>
            </a:r>
            <a:endParaRPr lang="en-US" dirty="0"/>
          </a:p>
        </p:txBody>
      </p:sp>
      <p:sp>
        <p:nvSpPr>
          <p:cNvPr id="4" name="Rectangle 3"/>
          <p:cNvSpPr/>
          <p:nvPr/>
        </p:nvSpPr>
        <p:spPr>
          <a:xfrm>
            <a:off x="381000" y="2209800"/>
            <a:ext cx="8305800" cy="4148123"/>
          </a:xfrm>
          <a:prstGeom prst="rect">
            <a:avLst/>
          </a:prstGeom>
        </p:spPr>
        <p:txBody>
          <a:bodyPr wrap="square">
            <a:spAutoFit/>
          </a:bodyPr>
          <a:lstStyle/>
          <a:p>
            <a:pPr marL="571500" indent="-571500" algn="just">
              <a:lnSpc>
                <a:spcPct val="115000"/>
              </a:lnSpc>
              <a:spcAft>
                <a:spcPts val="0"/>
              </a:spcAft>
              <a:buFontTx/>
              <a:buChar char="-"/>
            </a:pPr>
            <a:r>
              <a:rPr lang="it-IT" sz="3600" dirty="0" smtClean="0">
                <a:solidFill>
                  <a:srgbClr val="000000"/>
                </a:solidFill>
                <a:ea typeface="Calibri" panose="020F0502020204030204" pitchFamily="34" charset="0"/>
                <a:cs typeface="Times New Roman" panose="02020603050405020304" pitchFamily="18" charset="0"/>
              </a:rPr>
              <a:t>Biết </a:t>
            </a:r>
            <a:r>
              <a:rPr lang="it-IT" sz="3600" dirty="0">
                <a:solidFill>
                  <a:srgbClr val="000000"/>
                </a:solidFill>
                <a:ea typeface="Calibri" panose="020F0502020204030204" pitchFamily="34" charset="0"/>
                <a:cs typeface="Times New Roman" panose="02020603050405020304" pitchFamily="18" charset="0"/>
              </a:rPr>
              <a:t>vị trí địa lý, đặc điểm tự nhiên của thành phố Hồ Chí </a:t>
            </a:r>
            <a:r>
              <a:rPr lang="it-IT" sz="3600" dirty="0" smtClean="0">
                <a:solidFill>
                  <a:srgbClr val="000000"/>
                </a:solidFill>
                <a:ea typeface="Calibri" panose="020F0502020204030204" pitchFamily="34" charset="0"/>
                <a:cs typeface="Times New Roman" panose="02020603050405020304" pitchFamily="18" charset="0"/>
              </a:rPr>
              <a:t>Minh.</a:t>
            </a:r>
          </a:p>
          <a:p>
            <a:pPr marL="571500" indent="-571500" algn="just">
              <a:lnSpc>
                <a:spcPct val="115000"/>
              </a:lnSpc>
              <a:spcAft>
                <a:spcPts val="0"/>
              </a:spcAft>
              <a:buFontTx/>
              <a:buChar char="-"/>
            </a:pPr>
            <a:r>
              <a:rPr lang="it-IT" sz="3600" dirty="0" smtClean="0"/>
              <a:t>Chỉ </a:t>
            </a:r>
            <a:r>
              <a:rPr lang="it-IT" sz="3600" dirty="0"/>
              <a:t>vị trí của thành phố Hồ Chí Minh  trên Bản đồ Việt </a:t>
            </a:r>
            <a:r>
              <a:rPr lang="it-IT" sz="3600" dirty="0" smtClean="0"/>
              <a:t>Nam.</a:t>
            </a:r>
            <a:endParaRPr lang="en-US" sz="3600" dirty="0"/>
          </a:p>
          <a:p>
            <a:pPr marL="571500" indent="-571500" algn="just">
              <a:lnSpc>
                <a:spcPct val="115000"/>
              </a:lnSpc>
              <a:spcAft>
                <a:spcPts val="0"/>
              </a:spcAft>
              <a:buFontTx/>
              <a:buChar char="-"/>
            </a:pPr>
            <a:r>
              <a:rPr lang="it-IT" sz="3600" dirty="0" smtClean="0"/>
              <a:t>Trình </a:t>
            </a:r>
            <a:r>
              <a:rPr lang="it-IT" sz="3600" dirty="0"/>
              <a:t>bày những đặc điểm tiêu biểu của thành phố Hồ Chí Minh .</a:t>
            </a:r>
            <a:endParaRPr lang="en-US" sz="3600" dirty="0"/>
          </a:p>
          <a:p>
            <a:pPr algn="just">
              <a:lnSpc>
                <a:spcPct val="115000"/>
              </a:lnSpc>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088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p:cNvPicPr>
            <a:picLocks noChangeAspect="1" noChangeArrowheads="1"/>
          </p:cNvPicPr>
          <p:nvPr/>
        </p:nvPicPr>
        <p:blipFill>
          <a:blip r:embed="rId2"/>
          <a:srcRect/>
          <a:stretch>
            <a:fillRect/>
          </a:stretch>
        </p:blipFill>
        <p:spPr bwMode="auto">
          <a:xfrm>
            <a:off x="1143000" y="1981200"/>
            <a:ext cx="3303588" cy="4648200"/>
          </a:xfrm>
          <a:prstGeom prst="rect">
            <a:avLst/>
          </a:prstGeom>
          <a:noFill/>
          <a:ln w="9525">
            <a:solidFill>
              <a:schemeClr val="tx1"/>
            </a:solidFill>
            <a:miter lim="800000"/>
            <a:headEnd/>
            <a:tailEnd/>
          </a:ln>
        </p:spPr>
      </p:pic>
      <p:sp>
        <p:nvSpPr>
          <p:cNvPr id="5124" name="Text Box 4"/>
          <p:cNvSpPr txBox="1">
            <a:spLocks noChangeArrowheads="1"/>
          </p:cNvSpPr>
          <p:nvPr/>
        </p:nvSpPr>
        <p:spPr bwMode="auto">
          <a:xfrm>
            <a:off x="4737100" y="2057400"/>
            <a:ext cx="4038600" cy="830263"/>
          </a:xfrm>
          <a:prstGeom prst="rect">
            <a:avLst/>
          </a:prstGeom>
          <a:noFill/>
          <a:ln w="9525">
            <a:noFill/>
            <a:miter lim="800000"/>
            <a:headEnd/>
            <a:tailEnd/>
          </a:ln>
          <a:effectLst/>
        </p:spPr>
        <p:txBody>
          <a:bodyPr>
            <a:spAutoFit/>
          </a:bodyPr>
          <a:lstStyle/>
          <a:p>
            <a:pPr eaLnBrk="0" hangingPunct="0">
              <a:spcBef>
                <a:spcPct val="50000"/>
              </a:spcBef>
              <a:defRPr/>
            </a:pPr>
            <a:r>
              <a:rPr lang="en-US" sz="2400">
                <a:solidFill>
                  <a:srgbClr val="0000FF"/>
                </a:solidFill>
                <a:effectLst>
                  <a:outerShdw blurRad="38100" dist="38100" dir="2700000" algn="tl">
                    <a:srgbClr val="C0C0C0"/>
                  </a:outerShdw>
                </a:effectLst>
                <a:latin typeface="Arial"/>
              </a:rPr>
              <a:t>  Chỉ vị trí thành phố Hồ Chí Minh trên bản đồ Việt Nam.</a:t>
            </a:r>
          </a:p>
        </p:txBody>
      </p:sp>
      <p:sp>
        <p:nvSpPr>
          <p:cNvPr id="5128" name="Oval 8"/>
          <p:cNvSpPr>
            <a:spLocks noChangeArrowheads="1"/>
          </p:cNvSpPr>
          <p:nvPr/>
        </p:nvSpPr>
        <p:spPr bwMode="auto">
          <a:xfrm>
            <a:off x="2400300" y="5829300"/>
            <a:ext cx="152400" cy="152400"/>
          </a:xfrm>
          <a:prstGeom prst="ellipse">
            <a:avLst/>
          </a:prstGeom>
          <a:solidFill>
            <a:srgbClr val="FF0066"/>
          </a:solidFill>
          <a:ln w="9525">
            <a:solidFill>
              <a:schemeClr val="tx1"/>
            </a:solidFill>
            <a:round/>
            <a:headEnd/>
            <a:tailEnd/>
          </a:ln>
        </p:spPr>
        <p:txBody>
          <a:bodyPr wrap="none" anchor="ctr"/>
          <a:lstStyle/>
          <a:p>
            <a:endParaRPr lang="en-US">
              <a:latin typeface="Arial" charset="0"/>
            </a:endParaRPr>
          </a:p>
        </p:txBody>
      </p:sp>
      <p:sp>
        <p:nvSpPr>
          <p:cNvPr id="5127" name="AutoShape 7"/>
          <p:cNvSpPr>
            <a:spLocks noChangeArrowheads="1"/>
          </p:cNvSpPr>
          <p:nvPr/>
        </p:nvSpPr>
        <p:spPr bwMode="auto">
          <a:xfrm>
            <a:off x="5105400" y="3352800"/>
            <a:ext cx="2895600" cy="1260475"/>
          </a:xfrm>
          <a:prstGeom prst="wedgeEllipseCallout">
            <a:avLst>
              <a:gd name="adj1" fmla="val -136347"/>
              <a:gd name="adj2" fmla="val 147231"/>
            </a:avLst>
          </a:prstGeom>
          <a:solidFill>
            <a:srgbClr val="66FFFF"/>
          </a:solidFill>
          <a:ln w="9525">
            <a:solidFill>
              <a:schemeClr val="tx1"/>
            </a:solidFill>
            <a:miter lim="800000"/>
            <a:headEnd/>
            <a:tailEnd/>
          </a:ln>
        </p:spPr>
        <p:txBody>
          <a:bodyPr/>
          <a:lstStyle/>
          <a:p>
            <a:pPr algn="ctr" eaLnBrk="0" hangingPunct="0"/>
            <a:r>
              <a:rPr lang="en-US" sz="2400">
                <a:solidFill>
                  <a:srgbClr val="6600FF"/>
                </a:solidFill>
                <a:latin typeface="Arial" charset="0"/>
              </a:rPr>
              <a:t>Thành phố </a:t>
            </a:r>
            <a:r>
              <a:rPr lang="en-US" sz="2400" b="1">
                <a:solidFill>
                  <a:srgbClr val="6600FF"/>
                </a:solidFill>
                <a:latin typeface="Arial" charset="0"/>
              </a:rPr>
              <a:t>Hồ Chí Minh</a:t>
            </a:r>
          </a:p>
        </p:txBody>
      </p:sp>
      <p:sp>
        <p:nvSpPr>
          <p:cNvPr id="5133" name="Text Box 13"/>
          <p:cNvSpPr txBox="1">
            <a:spLocks noChangeArrowheads="1"/>
          </p:cNvSpPr>
          <p:nvPr/>
        </p:nvSpPr>
        <p:spPr bwMode="auto">
          <a:xfrm>
            <a:off x="2400300" y="533400"/>
            <a:ext cx="44196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a:solidFill>
                  <a:srgbClr val="0000FF"/>
                </a:solidFill>
                <a:latin typeface="Arial"/>
              </a:rPr>
              <a:t>Địa lí</a:t>
            </a:r>
            <a:endParaRPr lang="en-US" sz="2400" b="1">
              <a:solidFill>
                <a:srgbClr val="0000FF"/>
              </a:solidFill>
              <a:effectLst>
                <a:outerShdw blurRad="38100" dist="38100" dir="2700000" algn="tl">
                  <a:srgbClr val="C0C0C0"/>
                </a:outerShdw>
              </a:effectLst>
              <a:latin typeface="Arial"/>
            </a:endParaRPr>
          </a:p>
        </p:txBody>
      </p:sp>
      <p:sp>
        <p:nvSpPr>
          <p:cNvPr id="8199" name="Text Box 14"/>
          <p:cNvSpPr txBox="1">
            <a:spLocks noChangeArrowheads="1"/>
          </p:cNvSpPr>
          <p:nvPr/>
        </p:nvSpPr>
        <p:spPr bwMode="auto">
          <a:xfrm>
            <a:off x="2209800" y="914400"/>
            <a:ext cx="480060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CC3300"/>
                </a:solidFill>
                <a:latin typeface="Arial" charset="0"/>
              </a:rPr>
              <a:t>Thành phố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2000" fill="hold"/>
                                        <p:tgtEl>
                                          <p:spTgt spid="5131"/>
                                        </p:tgtEl>
                                        <p:attrNameLst>
                                          <p:attrName>ppt_x</p:attrName>
                                        </p:attrNameLst>
                                      </p:cBhvr>
                                      <p:tavLst>
                                        <p:tav tm="0">
                                          <p:val>
                                            <p:strVal val="#ppt_x-.2"/>
                                          </p:val>
                                        </p:tav>
                                        <p:tav tm="100000">
                                          <p:val>
                                            <p:strVal val="#ppt_x"/>
                                          </p:val>
                                        </p:tav>
                                      </p:tavLst>
                                    </p:anim>
                                    <p:anim calcmode="lin" valueType="num">
                                      <p:cBhvr>
                                        <p:cTn id="8" dur="2000" fill="hold"/>
                                        <p:tgtEl>
                                          <p:spTgt spid="5131"/>
                                        </p:tgtEl>
                                        <p:attrNameLst>
                                          <p:attrName>ppt_y</p:attrName>
                                        </p:attrNameLst>
                                      </p:cBhvr>
                                      <p:tavLst>
                                        <p:tav tm="0">
                                          <p:val>
                                            <p:strVal val="#ppt_y"/>
                                          </p:val>
                                        </p:tav>
                                        <p:tav tm="100000">
                                          <p:val>
                                            <p:strVal val="#ppt_y"/>
                                          </p:val>
                                        </p:tav>
                                      </p:tavLst>
                                    </p:anim>
                                    <p:animEffect transition="in" filter="wipe(right)" prLst="gradientSize: 0.1">
                                      <p:cBhvr>
                                        <p:cTn id="9" dur="2000"/>
                                        <p:tgtEl>
                                          <p:spTgt spid="51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124"/>
                                        </p:tgtEl>
                                        <p:attrNameLst>
                                          <p:attrName>style.visibility</p:attrName>
                                        </p:attrNameLst>
                                      </p:cBhvr>
                                      <p:to>
                                        <p:strVal val="visible"/>
                                      </p:to>
                                    </p:set>
                                    <p:anim by="(-#ppt_w*2)" calcmode="lin" valueType="num">
                                      <p:cBhvr rctx="PPT">
                                        <p:cTn id="14" dur="500" autoRev="1" fill="hold">
                                          <p:stCondLst>
                                            <p:cond delay="0"/>
                                          </p:stCondLst>
                                        </p:cTn>
                                        <p:tgtEl>
                                          <p:spTgt spid="5124"/>
                                        </p:tgtEl>
                                        <p:attrNameLst>
                                          <p:attrName>ppt_w</p:attrName>
                                        </p:attrNameLst>
                                      </p:cBhvr>
                                    </p:anim>
                                    <p:anim by="(#ppt_w*0.50)" calcmode="lin" valueType="num">
                                      <p:cBhvr>
                                        <p:cTn id="15" dur="500" decel="50000" autoRev="1" fill="hold">
                                          <p:stCondLst>
                                            <p:cond delay="0"/>
                                          </p:stCondLst>
                                        </p:cTn>
                                        <p:tgtEl>
                                          <p:spTgt spid="5124"/>
                                        </p:tgtEl>
                                        <p:attrNameLst>
                                          <p:attrName>ppt_x</p:attrName>
                                        </p:attrNameLst>
                                      </p:cBhvr>
                                    </p:anim>
                                    <p:anim from="(-#ppt_h/2)" to="(#ppt_y)" calcmode="lin" valueType="num">
                                      <p:cBhvr>
                                        <p:cTn id="16" dur="1000" fill="hold">
                                          <p:stCondLst>
                                            <p:cond delay="0"/>
                                          </p:stCondLst>
                                        </p:cTn>
                                        <p:tgtEl>
                                          <p:spTgt spid="5124"/>
                                        </p:tgtEl>
                                        <p:attrNameLst>
                                          <p:attrName>ppt_y</p:attrName>
                                        </p:attrNameLst>
                                      </p:cBhvr>
                                    </p:anim>
                                    <p:animRot by="21600000">
                                      <p:cBhvr>
                                        <p:cTn id="17" dur="1000" fill="hold">
                                          <p:stCondLst>
                                            <p:cond delay="0"/>
                                          </p:stCondLst>
                                        </p:cTn>
                                        <p:tgtEl>
                                          <p:spTgt spid="5124"/>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repeatCount="indefinite" fill="hold" grpId="0" nodeType="clickEffect">
                                  <p:stCondLst>
                                    <p:cond delay="0"/>
                                  </p:stCondLst>
                                  <p:childTnLst>
                                    <p:set>
                                      <p:cBhvr>
                                        <p:cTn id="21" dur="1" fill="hold">
                                          <p:stCondLst>
                                            <p:cond delay="0"/>
                                          </p:stCondLst>
                                        </p:cTn>
                                        <p:tgtEl>
                                          <p:spTgt spid="5128"/>
                                        </p:tgtEl>
                                        <p:attrNameLst>
                                          <p:attrName>style.visibility</p:attrName>
                                        </p:attrNameLst>
                                      </p:cBhvr>
                                      <p:to>
                                        <p:strVal val="visible"/>
                                      </p:to>
                                    </p:set>
                                    <p:anim calcmode="lin" valueType="num">
                                      <p:cBhvr>
                                        <p:cTn id="22" dur="1000" fill="hold"/>
                                        <p:tgtEl>
                                          <p:spTgt spid="5128"/>
                                        </p:tgtEl>
                                        <p:attrNameLst>
                                          <p:attrName>ppt_w</p:attrName>
                                        </p:attrNameLst>
                                      </p:cBhvr>
                                      <p:tavLst>
                                        <p:tav tm="0">
                                          <p:val>
                                            <p:fltVal val="0"/>
                                          </p:val>
                                        </p:tav>
                                        <p:tav tm="100000">
                                          <p:val>
                                            <p:strVal val="#ppt_w"/>
                                          </p:val>
                                        </p:tav>
                                      </p:tavLst>
                                    </p:anim>
                                    <p:anim calcmode="lin" valueType="num">
                                      <p:cBhvr>
                                        <p:cTn id="23" dur="1000" fill="hold"/>
                                        <p:tgtEl>
                                          <p:spTgt spid="5128"/>
                                        </p:tgtEl>
                                        <p:attrNameLst>
                                          <p:attrName>ppt_h</p:attrName>
                                        </p:attrNameLst>
                                      </p:cBhvr>
                                      <p:tavLst>
                                        <p:tav tm="0">
                                          <p:val>
                                            <p:fltVal val="0"/>
                                          </p:val>
                                        </p:tav>
                                        <p:tav tm="100000">
                                          <p:val>
                                            <p:strVal val="#ppt_h"/>
                                          </p:val>
                                        </p:tav>
                                      </p:tavLst>
                                    </p:anim>
                                    <p:animEffect transition="in" filter="fade">
                                      <p:cBhvr>
                                        <p:cTn id="24" dur="1000"/>
                                        <p:tgtEl>
                                          <p:spTgt spid="51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127"/>
                                        </p:tgtEl>
                                        <p:attrNameLst>
                                          <p:attrName>style.visibility</p:attrName>
                                        </p:attrNameLst>
                                      </p:cBhvr>
                                      <p:to>
                                        <p:strVal val="visible"/>
                                      </p:to>
                                    </p:set>
                                    <p:animEffect transition="in" filter="blinds(horizontal)">
                                      <p:cBhvr>
                                        <p:cTn id="29"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8" grpId="0" animBg="1"/>
      <p:bldP spid="51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p:cNvSpPr txBox="1">
            <a:spLocks noChangeArrowheads="1"/>
          </p:cNvSpPr>
          <p:nvPr/>
        </p:nvSpPr>
        <p:spPr bwMode="auto">
          <a:xfrm>
            <a:off x="5334000" y="2133600"/>
            <a:ext cx="2743200" cy="400050"/>
          </a:xfrm>
          <a:prstGeom prst="rect">
            <a:avLst/>
          </a:prstGeom>
          <a:solidFill>
            <a:srgbClr val="CCFF99"/>
          </a:solidFill>
          <a:ln w="9525">
            <a:noFill/>
            <a:miter lim="800000"/>
            <a:headEnd/>
            <a:tailEnd/>
          </a:ln>
        </p:spPr>
        <p:txBody>
          <a:bodyPr>
            <a:spAutoFit/>
          </a:bodyPr>
          <a:lstStyle/>
          <a:p>
            <a:pPr algn="ctr" eaLnBrk="0" hangingPunct="0">
              <a:spcBef>
                <a:spcPct val="50000"/>
              </a:spcBef>
            </a:pPr>
            <a:r>
              <a:rPr lang="en-US" sz="2000" b="1">
                <a:solidFill>
                  <a:srgbClr val="990000"/>
                </a:solidFill>
                <a:latin typeface="Arial" charset="0"/>
              </a:rPr>
              <a:t>Câu hỏi thảo luận</a:t>
            </a:r>
          </a:p>
        </p:txBody>
      </p:sp>
      <p:sp>
        <p:nvSpPr>
          <p:cNvPr id="6153" name="Text Box 9"/>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pic>
        <p:nvPicPr>
          <p:cNvPr id="6154" name="Picture 10" descr="05"/>
          <p:cNvPicPr>
            <a:picLocks noChangeAspect="1" noChangeArrowheads="1"/>
          </p:cNvPicPr>
          <p:nvPr/>
        </p:nvPicPr>
        <p:blipFill>
          <a:blip r:embed="rId2"/>
          <a:srcRect/>
          <a:stretch>
            <a:fillRect/>
          </a:stretch>
        </p:blipFill>
        <p:spPr bwMode="auto">
          <a:xfrm>
            <a:off x="609600" y="1905000"/>
            <a:ext cx="3810000" cy="4419600"/>
          </a:xfrm>
          <a:prstGeom prst="rect">
            <a:avLst/>
          </a:prstGeom>
          <a:noFill/>
          <a:ln w="12700">
            <a:solidFill>
              <a:schemeClr val="tx1"/>
            </a:solidFill>
            <a:miter lim="800000"/>
            <a:headEnd/>
            <a:tailEnd/>
          </a:ln>
        </p:spPr>
      </p:pic>
      <p:sp>
        <p:nvSpPr>
          <p:cNvPr id="6155" name="Text Box 11"/>
          <p:cNvSpPr txBox="1">
            <a:spLocks noChangeArrowheads="1"/>
          </p:cNvSpPr>
          <p:nvPr/>
        </p:nvSpPr>
        <p:spPr bwMode="auto">
          <a:xfrm>
            <a:off x="533400" y="6326188"/>
            <a:ext cx="3886200" cy="338137"/>
          </a:xfrm>
          <a:prstGeom prst="rect">
            <a:avLst/>
          </a:prstGeom>
          <a:noFill/>
          <a:ln w="9525">
            <a:noFill/>
            <a:miter lim="800000"/>
            <a:headEnd/>
            <a:tailEnd/>
          </a:ln>
          <a:effectLst/>
        </p:spPr>
        <p:txBody>
          <a:bodyPr>
            <a:spAutoFit/>
          </a:bodyPr>
          <a:lstStyle/>
          <a:p>
            <a:pPr algn="ctr">
              <a:spcBef>
                <a:spcPct val="50000"/>
              </a:spcBef>
              <a:defRPr/>
            </a:pPr>
            <a:r>
              <a:rPr lang="en-US" sz="1600" b="1" i="1">
                <a:effectLst>
                  <a:outerShdw blurRad="38100" dist="38100" dir="2700000" algn="tl">
                    <a:srgbClr val="C0C0C0"/>
                  </a:outerShdw>
                </a:effectLst>
                <a:latin typeface="Arial"/>
              </a:rPr>
              <a:t>Lược đồ TP. Hồ Chí Minh</a:t>
            </a:r>
          </a:p>
        </p:txBody>
      </p:sp>
      <p:sp>
        <p:nvSpPr>
          <p:cNvPr id="6157" name="Rectangle 13"/>
          <p:cNvSpPr>
            <a:spLocks noChangeArrowheads="1"/>
          </p:cNvSpPr>
          <p:nvPr/>
        </p:nvSpPr>
        <p:spPr bwMode="auto">
          <a:xfrm>
            <a:off x="4724400" y="2667000"/>
            <a:ext cx="44196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Hồ Chí Minh nằm bên sông nào ?</a:t>
            </a:r>
          </a:p>
        </p:txBody>
      </p:sp>
      <p:sp>
        <p:nvSpPr>
          <p:cNvPr id="6158" name="Rectangle 14"/>
          <p:cNvSpPr>
            <a:spLocks noChangeArrowheads="1"/>
          </p:cNvSpPr>
          <p:nvPr/>
        </p:nvSpPr>
        <p:spPr bwMode="auto">
          <a:xfrm>
            <a:off x="4648200" y="5197475"/>
            <a:ext cx="44958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3. Thành phố Hồ Chí Minh tiếp giáp với những tỉnh nào?</a:t>
            </a:r>
          </a:p>
        </p:txBody>
      </p:sp>
      <p:sp>
        <p:nvSpPr>
          <p:cNvPr id="6159" name="Rectangle 15"/>
          <p:cNvSpPr>
            <a:spLocks noChangeArrowheads="1"/>
          </p:cNvSpPr>
          <p:nvPr/>
        </p:nvSpPr>
        <p:spPr bwMode="auto">
          <a:xfrm>
            <a:off x="4648200" y="3657600"/>
            <a:ext cx="4495800" cy="101600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Từ thành phố Hồ Chí Minh có thể đi đến các tỉnh khác bằng những loại đường giao thông nào?</a:t>
            </a:r>
          </a:p>
        </p:txBody>
      </p:sp>
      <p:sp>
        <p:nvSpPr>
          <p:cNvPr id="6164" name="Text Box 20"/>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9226" name="Text Box 21"/>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p:cTn id="7" dur="1000" fill="hold"/>
                                        <p:tgtEl>
                                          <p:spTgt spid="6153"/>
                                        </p:tgtEl>
                                        <p:attrNameLst>
                                          <p:attrName>ppt_x</p:attrName>
                                        </p:attrNameLst>
                                      </p:cBhvr>
                                      <p:tavLst>
                                        <p:tav tm="0">
                                          <p:val>
                                            <p:strVal val="#ppt_x-.2"/>
                                          </p:val>
                                        </p:tav>
                                        <p:tav tm="100000">
                                          <p:val>
                                            <p:strVal val="#ppt_x"/>
                                          </p:val>
                                        </p:tav>
                                      </p:tavLst>
                                    </p:anim>
                                    <p:anim calcmode="lin" valueType="num">
                                      <p:cBhvr>
                                        <p:cTn id="8" dur="1000" fill="hold"/>
                                        <p:tgtEl>
                                          <p:spTgt spid="61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6154"/>
                                        </p:tgtEl>
                                        <p:attrNameLst>
                                          <p:attrName>style.visibility</p:attrName>
                                        </p:attrNameLst>
                                      </p:cBhvr>
                                      <p:to>
                                        <p:strVal val="visible"/>
                                      </p:to>
                                    </p:set>
                                    <p:anim calcmode="lin" valueType="num">
                                      <p:cBhvr>
                                        <p:cTn id="14" dur="1000" fill="hold"/>
                                        <p:tgtEl>
                                          <p:spTgt spid="6154"/>
                                        </p:tgtEl>
                                        <p:attrNameLst>
                                          <p:attrName>ppt_w</p:attrName>
                                        </p:attrNameLst>
                                      </p:cBhvr>
                                      <p:tavLst>
                                        <p:tav tm="0">
                                          <p:val>
                                            <p:fltVal val="0"/>
                                          </p:val>
                                        </p:tav>
                                        <p:tav tm="100000">
                                          <p:val>
                                            <p:strVal val="#ppt_w"/>
                                          </p:val>
                                        </p:tav>
                                      </p:tavLst>
                                    </p:anim>
                                    <p:anim calcmode="lin" valueType="num">
                                      <p:cBhvr>
                                        <p:cTn id="15" dur="1000" fill="hold"/>
                                        <p:tgtEl>
                                          <p:spTgt spid="6154"/>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6155"/>
                                        </p:tgtEl>
                                        <p:attrNameLst>
                                          <p:attrName>style.visibility</p:attrName>
                                        </p:attrNameLst>
                                      </p:cBhvr>
                                      <p:to>
                                        <p:strVal val="visible"/>
                                      </p:to>
                                    </p:set>
                                    <p:anim calcmode="lin" valueType="num">
                                      <p:cBhvr>
                                        <p:cTn id="18" dur="1000" fill="hold"/>
                                        <p:tgtEl>
                                          <p:spTgt spid="6155"/>
                                        </p:tgtEl>
                                        <p:attrNameLst>
                                          <p:attrName>ppt_w</p:attrName>
                                        </p:attrNameLst>
                                      </p:cBhvr>
                                      <p:tavLst>
                                        <p:tav tm="0">
                                          <p:val>
                                            <p:fltVal val="0"/>
                                          </p:val>
                                        </p:tav>
                                        <p:tav tm="100000">
                                          <p:val>
                                            <p:strVal val="#ppt_w"/>
                                          </p:val>
                                        </p:tav>
                                      </p:tavLst>
                                    </p:anim>
                                    <p:anim calcmode="lin" valueType="num">
                                      <p:cBhvr>
                                        <p:cTn id="19" dur="1000" fill="hold"/>
                                        <p:tgtEl>
                                          <p:spTgt spid="6155"/>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6152"/>
                                        </p:tgtEl>
                                        <p:attrNameLst>
                                          <p:attrName>style.visibility</p:attrName>
                                        </p:attrNameLst>
                                      </p:cBhvr>
                                      <p:to>
                                        <p:strVal val="visible"/>
                                      </p:to>
                                    </p:set>
                                    <p:animEffect transition="in" filter="fade">
                                      <p:cBhvr>
                                        <p:cTn id="24" dur="1000"/>
                                        <p:tgtEl>
                                          <p:spTgt spid="6152"/>
                                        </p:tgtEl>
                                      </p:cBhvr>
                                    </p:animEffect>
                                    <p:anim calcmode="lin" valueType="num">
                                      <p:cBhvr>
                                        <p:cTn id="25" dur="1000" fill="hold"/>
                                        <p:tgtEl>
                                          <p:spTgt spid="6152"/>
                                        </p:tgtEl>
                                        <p:attrNameLst>
                                          <p:attrName>ppt_x</p:attrName>
                                        </p:attrNameLst>
                                      </p:cBhvr>
                                      <p:tavLst>
                                        <p:tav tm="0">
                                          <p:val>
                                            <p:strVal val="#ppt_x-.1"/>
                                          </p:val>
                                        </p:tav>
                                        <p:tav tm="100000">
                                          <p:val>
                                            <p:strVal val="#ppt_x"/>
                                          </p:val>
                                        </p:tav>
                                      </p:tavLst>
                                    </p:anim>
                                    <p:anim calcmode="lin" valueType="num">
                                      <p:cBhvr>
                                        <p:cTn id="26" dur="1000" fill="hold"/>
                                        <p:tgtEl>
                                          <p:spTgt spid="615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6157"/>
                                        </p:tgtEl>
                                        <p:attrNameLst>
                                          <p:attrName>style.visibility</p:attrName>
                                        </p:attrNameLst>
                                      </p:cBhvr>
                                      <p:to>
                                        <p:strVal val="visible"/>
                                      </p:to>
                                    </p:set>
                                    <p:anim calcmode="lin" valueType="num">
                                      <p:cBhvr>
                                        <p:cTn id="31" dur="1000" fill="hold"/>
                                        <p:tgtEl>
                                          <p:spTgt spid="6157"/>
                                        </p:tgtEl>
                                        <p:attrNameLst>
                                          <p:attrName>ppt_w</p:attrName>
                                        </p:attrNameLst>
                                      </p:cBhvr>
                                      <p:tavLst>
                                        <p:tav tm="0">
                                          <p:val>
                                            <p:fltVal val="0"/>
                                          </p:val>
                                        </p:tav>
                                        <p:tav tm="100000">
                                          <p:val>
                                            <p:strVal val="#ppt_w"/>
                                          </p:val>
                                        </p:tav>
                                      </p:tavLst>
                                    </p:anim>
                                    <p:anim calcmode="lin" valueType="num">
                                      <p:cBhvr>
                                        <p:cTn id="32" dur="1000" fill="hold"/>
                                        <p:tgtEl>
                                          <p:spTgt spid="6157"/>
                                        </p:tgtEl>
                                        <p:attrNameLst>
                                          <p:attrName>ppt_h</p:attrName>
                                        </p:attrNameLst>
                                      </p:cBhvr>
                                      <p:tavLst>
                                        <p:tav tm="0">
                                          <p:val>
                                            <p:fltVal val="0"/>
                                          </p:val>
                                        </p:tav>
                                        <p:tav tm="100000">
                                          <p:val>
                                            <p:strVal val="#ppt_h"/>
                                          </p:val>
                                        </p:tav>
                                      </p:tavLst>
                                    </p:anim>
                                    <p:anim calcmode="lin" valueType="num">
                                      <p:cBhvr>
                                        <p:cTn id="33" dur="1000" fill="hold"/>
                                        <p:tgtEl>
                                          <p:spTgt spid="6157"/>
                                        </p:tgtEl>
                                        <p:attrNameLst>
                                          <p:attrName>style.rotation</p:attrName>
                                        </p:attrNameLst>
                                      </p:cBhvr>
                                      <p:tavLst>
                                        <p:tav tm="0">
                                          <p:val>
                                            <p:fltVal val="90"/>
                                          </p:val>
                                        </p:tav>
                                        <p:tav tm="100000">
                                          <p:val>
                                            <p:fltVal val="0"/>
                                          </p:val>
                                        </p:tav>
                                      </p:tavLst>
                                    </p:anim>
                                    <p:animEffect transition="in" filter="fade">
                                      <p:cBhvr>
                                        <p:cTn id="34" dur="1000"/>
                                        <p:tgtEl>
                                          <p:spTgt spid="615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6159"/>
                                        </p:tgtEl>
                                        <p:attrNameLst>
                                          <p:attrName>style.visibility</p:attrName>
                                        </p:attrNameLst>
                                      </p:cBhvr>
                                      <p:to>
                                        <p:strVal val="visible"/>
                                      </p:to>
                                    </p:set>
                                    <p:anim calcmode="lin" valueType="num">
                                      <p:cBhvr>
                                        <p:cTn id="39" dur="1000" fill="hold"/>
                                        <p:tgtEl>
                                          <p:spTgt spid="6159"/>
                                        </p:tgtEl>
                                        <p:attrNameLst>
                                          <p:attrName>ppt_w</p:attrName>
                                        </p:attrNameLst>
                                      </p:cBhvr>
                                      <p:tavLst>
                                        <p:tav tm="0">
                                          <p:val>
                                            <p:fltVal val="0"/>
                                          </p:val>
                                        </p:tav>
                                        <p:tav tm="100000">
                                          <p:val>
                                            <p:strVal val="#ppt_w"/>
                                          </p:val>
                                        </p:tav>
                                      </p:tavLst>
                                    </p:anim>
                                    <p:anim calcmode="lin" valueType="num">
                                      <p:cBhvr>
                                        <p:cTn id="40" dur="1000" fill="hold"/>
                                        <p:tgtEl>
                                          <p:spTgt spid="6159"/>
                                        </p:tgtEl>
                                        <p:attrNameLst>
                                          <p:attrName>ppt_h</p:attrName>
                                        </p:attrNameLst>
                                      </p:cBhvr>
                                      <p:tavLst>
                                        <p:tav tm="0">
                                          <p:val>
                                            <p:fltVal val="0"/>
                                          </p:val>
                                        </p:tav>
                                        <p:tav tm="100000">
                                          <p:val>
                                            <p:strVal val="#ppt_h"/>
                                          </p:val>
                                        </p:tav>
                                      </p:tavLst>
                                    </p:anim>
                                    <p:anim calcmode="lin" valueType="num">
                                      <p:cBhvr>
                                        <p:cTn id="41" dur="1000" fill="hold"/>
                                        <p:tgtEl>
                                          <p:spTgt spid="6159"/>
                                        </p:tgtEl>
                                        <p:attrNameLst>
                                          <p:attrName>style.rotation</p:attrName>
                                        </p:attrNameLst>
                                      </p:cBhvr>
                                      <p:tavLst>
                                        <p:tav tm="0">
                                          <p:val>
                                            <p:fltVal val="90"/>
                                          </p:val>
                                        </p:tav>
                                        <p:tav tm="100000">
                                          <p:val>
                                            <p:fltVal val="0"/>
                                          </p:val>
                                        </p:tav>
                                      </p:tavLst>
                                    </p:anim>
                                    <p:animEffect transition="in" filter="fade">
                                      <p:cBhvr>
                                        <p:cTn id="42" dur="1000"/>
                                        <p:tgtEl>
                                          <p:spTgt spid="61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grpId="0" nodeType="clickEffect">
                                  <p:stCondLst>
                                    <p:cond delay="0"/>
                                  </p:stCondLst>
                                  <p:iterate type="lt">
                                    <p:tmPct val="5000"/>
                                  </p:iterate>
                                  <p:childTnLst>
                                    <p:set>
                                      <p:cBhvr>
                                        <p:cTn id="46" dur="1" fill="hold">
                                          <p:stCondLst>
                                            <p:cond delay="0"/>
                                          </p:stCondLst>
                                        </p:cTn>
                                        <p:tgtEl>
                                          <p:spTgt spid="6158"/>
                                        </p:tgtEl>
                                        <p:attrNameLst>
                                          <p:attrName>style.visibility</p:attrName>
                                        </p:attrNameLst>
                                      </p:cBhvr>
                                      <p:to>
                                        <p:strVal val="visible"/>
                                      </p:to>
                                    </p:set>
                                    <p:anim calcmode="lin" valueType="num">
                                      <p:cBhvr>
                                        <p:cTn id="47" dur="1000" fill="hold"/>
                                        <p:tgtEl>
                                          <p:spTgt spid="6158"/>
                                        </p:tgtEl>
                                        <p:attrNameLst>
                                          <p:attrName>ppt_w</p:attrName>
                                        </p:attrNameLst>
                                      </p:cBhvr>
                                      <p:tavLst>
                                        <p:tav tm="0">
                                          <p:val>
                                            <p:fltVal val="0"/>
                                          </p:val>
                                        </p:tav>
                                        <p:tav tm="100000">
                                          <p:val>
                                            <p:strVal val="#ppt_w"/>
                                          </p:val>
                                        </p:tav>
                                      </p:tavLst>
                                    </p:anim>
                                    <p:anim calcmode="lin" valueType="num">
                                      <p:cBhvr>
                                        <p:cTn id="48" dur="1000" fill="hold"/>
                                        <p:tgtEl>
                                          <p:spTgt spid="6158"/>
                                        </p:tgtEl>
                                        <p:attrNameLst>
                                          <p:attrName>ppt_h</p:attrName>
                                        </p:attrNameLst>
                                      </p:cBhvr>
                                      <p:tavLst>
                                        <p:tav tm="0">
                                          <p:val>
                                            <p:fltVal val="0"/>
                                          </p:val>
                                        </p:tav>
                                        <p:tav tm="100000">
                                          <p:val>
                                            <p:strVal val="#ppt_h"/>
                                          </p:val>
                                        </p:tav>
                                      </p:tavLst>
                                    </p:anim>
                                    <p:anim calcmode="lin" valueType="num">
                                      <p:cBhvr>
                                        <p:cTn id="49" dur="1000" fill="hold"/>
                                        <p:tgtEl>
                                          <p:spTgt spid="6158"/>
                                        </p:tgtEl>
                                        <p:attrNameLst>
                                          <p:attrName>style.rotation</p:attrName>
                                        </p:attrNameLst>
                                      </p:cBhvr>
                                      <p:tavLst>
                                        <p:tav tm="0">
                                          <p:val>
                                            <p:fltVal val="90"/>
                                          </p:val>
                                        </p:tav>
                                        <p:tav tm="100000">
                                          <p:val>
                                            <p:fltVal val="0"/>
                                          </p:val>
                                        </p:tav>
                                      </p:tavLst>
                                    </p:anim>
                                    <p:animEffect transition="in" filter="fade">
                                      <p:cBhvr>
                                        <p:cTn id="50" dur="1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p:bldP spid="6155" grpId="0"/>
      <p:bldP spid="6157" grpId="0"/>
      <p:bldP spid="6158" grpId="0"/>
      <p:bldP spid="61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0" y="2133600"/>
            <a:ext cx="2743200" cy="400050"/>
          </a:xfrm>
          <a:prstGeom prst="rect">
            <a:avLst/>
          </a:prstGeom>
          <a:solidFill>
            <a:srgbClr val="CCFF99"/>
          </a:solidFill>
          <a:ln w="9525">
            <a:noFill/>
            <a:miter lim="800000"/>
            <a:headEnd/>
            <a:tailEnd/>
          </a:ln>
        </p:spPr>
        <p:txBody>
          <a:bodyPr>
            <a:spAutoFit/>
          </a:bodyPr>
          <a:lstStyle/>
          <a:p>
            <a:pPr eaLnBrk="0" hangingPunct="0">
              <a:spcBef>
                <a:spcPct val="50000"/>
              </a:spcBef>
            </a:pPr>
            <a:r>
              <a:rPr lang="en-US" sz="2000" b="1">
                <a:solidFill>
                  <a:srgbClr val="990000"/>
                </a:solidFill>
                <a:latin typeface="Arial" charset="0"/>
              </a:rPr>
              <a:t>Nội dung thảo luận</a:t>
            </a:r>
          </a:p>
        </p:txBody>
      </p:sp>
      <p:pic>
        <p:nvPicPr>
          <p:cNvPr id="10243" name="Picture 4" descr="05"/>
          <p:cNvPicPr>
            <a:picLocks noChangeAspect="1" noChangeArrowheads="1"/>
          </p:cNvPicPr>
          <p:nvPr/>
        </p:nvPicPr>
        <p:blipFill>
          <a:blip r:embed="rId2"/>
          <a:srcRect/>
          <a:stretch>
            <a:fillRect/>
          </a:stretch>
        </p:blipFill>
        <p:spPr bwMode="auto">
          <a:xfrm>
            <a:off x="609600" y="1905000"/>
            <a:ext cx="3810000" cy="4419600"/>
          </a:xfrm>
          <a:prstGeom prst="rect">
            <a:avLst/>
          </a:prstGeom>
          <a:noFill/>
          <a:ln w="12700">
            <a:solidFill>
              <a:schemeClr val="tx1"/>
            </a:solidFill>
            <a:miter lim="800000"/>
            <a:headEnd/>
            <a:tailEnd/>
          </a:ln>
        </p:spPr>
      </p:pic>
      <p:sp>
        <p:nvSpPr>
          <p:cNvPr id="30725" name="Text Box 5"/>
          <p:cNvSpPr txBox="1">
            <a:spLocks noChangeArrowheads="1"/>
          </p:cNvSpPr>
          <p:nvPr/>
        </p:nvSpPr>
        <p:spPr bwMode="auto">
          <a:xfrm>
            <a:off x="533400" y="6326188"/>
            <a:ext cx="3886200" cy="338137"/>
          </a:xfrm>
          <a:prstGeom prst="rect">
            <a:avLst/>
          </a:prstGeom>
          <a:noFill/>
          <a:ln w="9525">
            <a:noFill/>
            <a:miter lim="800000"/>
            <a:headEnd/>
            <a:tailEnd/>
          </a:ln>
          <a:effectLst/>
        </p:spPr>
        <p:txBody>
          <a:bodyPr>
            <a:spAutoFit/>
          </a:bodyPr>
          <a:lstStyle/>
          <a:p>
            <a:pPr algn="ctr">
              <a:spcBef>
                <a:spcPct val="50000"/>
              </a:spcBef>
              <a:defRPr/>
            </a:pPr>
            <a:r>
              <a:rPr lang="en-US" sz="1600" b="1" i="1">
                <a:effectLst>
                  <a:outerShdw blurRad="38100" dist="38100" dir="2700000" algn="tl">
                    <a:srgbClr val="C0C0C0"/>
                  </a:outerShdw>
                </a:effectLst>
                <a:latin typeface="Arial"/>
              </a:rPr>
              <a:t>Lược đồ TP. Hồ Chí Minh</a:t>
            </a:r>
          </a:p>
        </p:txBody>
      </p:sp>
      <p:sp>
        <p:nvSpPr>
          <p:cNvPr id="30726" name="Rectangle 6"/>
          <p:cNvSpPr>
            <a:spLocks noChangeArrowheads="1"/>
          </p:cNvSpPr>
          <p:nvPr/>
        </p:nvSpPr>
        <p:spPr bwMode="auto">
          <a:xfrm>
            <a:off x="4724400" y="2667000"/>
            <a:ext cx="4419600" cy="708025"/>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Hồ Chí Minh nằm bên sông nào ?</a:t>
            </a:r>
          </a:p>
        </p:txBody>
      </p:sp>
      <p:sp>
        <p:nvSpPr>
          <p:cNvPr id="30735" name="Freeform 15"/>
          <p:cNvSpPr>
            <a:spLocks/>
          </p:cNvSpPr>
          <p:nvPr/>
        </p:nvSpPr>
        <p:spPr bwMode="auto">
          <a:xfrm>
            <a:off x="1062038" y="1976438"/>
            <a:ext cx="358775" cy="341312"/>
          </a:xfrm>
          <a:custGeom>
            <a:avLst/>
            <a:gdLst>
              <a:gd name="T0" fmla="*/ 22682200 w 226"/>
              <a:gd name="T1" fmla="*/ 0 h 215"/>
              <a:gd name="T2" fmla="*/ 148690013 w 226"/>
              <a:gd name="T3" fmla="*/ 196571900 h 215"/>
              <a:gd name="T4" fmla="*/ 194052825 w 226"/>
              <a:gd name="T5" fmla="*/ 209171869 h 215"/>
              <a:gd name="T6" fmla="*/ 234375325 w 226"/>
              <a:gd name="T7" fmla="*/ 241934646 h 215"/>
              <a:gd name="T8" fmla="*/ 264617200 w 226"/>
              <a:gd name="T9" fmla="*/ 317539222 h 215"/>
              <a:gd name="T10" fmla="*/ 277217188 w 226"/>
              <a:gd name="T11" fmla="*/ 337700443 h 215"/>
              <a:gd name="T12" fmla="*/ 317539688 w 226"/>
              <a:gd name="T13" fmla="*/ 370461632 h 215"/>
              <a:gd name="T14" fmla="*/ 330141263 w 226"/>
              <a:gd name="T15" fmla="*/ 408264714 h 215"/>
              <a:gd name="T16" fmla="*/ 367942813 w 226"/>
              <a:gd name="T17" fmla="*/ 443546850 h 215"/>
              <a:gd name="T18" fmla="*/ 435987825 w 226"/>
              <a:gd name="T19" fmla="*/ 498990207 h 215"/>
              <a:gd name="T20" fmla="*/ 481350638 w 226"/>
              <a:gd name="T21" fmla="*/ 521670786 h 215"/>
              <a:gd name="T22" fmla="*/ 551915013 w 226"/>
              <a:gd name="T23" fmla="*/ 534272342 h 215"/>
              <a:gd name="T24" fmla="*/ 521673138 w 226"/>
              <a:gd name="T25" fmla="*/ 413305020 h 215"/>
              <a:gd name="T26" fmla="*/ 556955325 w 226"/>
              <a:gd name="T27" fmla="*/ 370461632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215"/>
              <a:gd name="T44" fmla="*/ 226 w 226"/>
              <a:gd name="T45" fmla="*/ 215 h 2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215">
                <a:moveTo>
                  <a:pt x="9" y="0"/>
                </a:moveTo>
                <a:cubicBezTo>
                  <a:pt x="11" y="66"/>
                  <a:pt x="0" y="73"/>
                  <a:pt x="59" y="78"/>
                </a:cubicBezTo>
                <a:cubicBezTo>
                  <a:pt x="66" y="84"/>
                  <a:pt x="68" y="84"/>
                  <a:pt x="77" y="83"/>
                </a:cubicBezTo>
                <a:cubicBezTo>
                  <a:pt x="86" y="84"/>
                  <a:pt x="86" y="91"/>
                  <a:pt x="93" y="96"/>
                </a:cubicBezTo>
                <a:cubicBezTo>
                  <a:pt x="97" y="106"/>
                  <a:pt x="96" y="119"/>
                  <a:pt x="105" y="126"/>
                </a:cubicBezTo>
                <a:cubicBezTo>
                  <a:pt x="108" y="133"/>
                  <a:pt x="102" y="136"/>
                  <a:pt x="110" y="134"/>
                </a:cubicBezTo>
                <a:cubicBezTo>
                  <a:pt x="124" y="141"/>
                  <a:pt x="117" y="135"/>
                  <a:pt x="126" y="147"/>
                </a:cubicBezTo>
                <a:cubicBezTo>
                  <a:pt x="128" y="152"/>
                  <a:pt x="129" y="157"/>
                  <a:pt x="131" y="162"/>
                </a:cubicBezTo>
                <a:cubicBezTo>
                  <a:pt x="133" y="172"/>
                  <a:pt x="138" y="171"/>
                  <a:pt x="146" y="176"/>
                </a:cubicBezTo>
                <a:cubicBezTo>
                  <a:pt x="154" y="187"/>
                  <a:pt x="158" y="196"/>
                  <a:pt x="173" y="198"/>
                </a:cubicBezTo>
                <a:cubicBezTo>
                  <a:pt x="179" y="202"/>
                  <a:pt x="184" y="206"/>
                  <a:pt x="191" y="207"/>
                </a:cubicBezTo>
                <a:cubicBezTo>
                  <a:pt x="202" y="215"/>
                  <a:pt x="201" y="213"/>
                  <a:pt x="219" y="212"/>
                </a:cubicBezTo>
                <a:cubicBezTo>
                  <a:pt x="222" y="193"/>
                  <a:pt x="226" y="175"/>
                  <a:pt x="207" y="164"/>
                </a:cubicBezTo>
                <a:cubicBezTo>
                  <a:pt x="204" y="149"/>
                  <a:pt x="213" y="155"/>
                  <a:pt x="221" y="147"/>
                </a:cubicBezTo>
              </a:path>
            </a:pathLst>
          </a:custGeom>
          <a:noFill/>
          <a:ln w="28575">
            <a:solidFill>
              <a:srgbClr val="0000FF"/>
            </a:solidFill>
            <a:round/>
            <a:headEnd/>
            <a:tailEnd/>
          </a:ln>
        </p:spPr>
        <p:txBody>
          <a:bodyPr/>
          <a:lstStyle/>
          <a:p>
            <a:endParaRPr lang="en-US"/>
          </a:p>
        </p:txBody>
      </p:sp>
      <p:sp>
        <p:nvSpPr>
          <p:cNvPr id="30736" name="Freeform 16"/>
          <p:cNvSpPr>
            <a:spLocks/>
          </p:cNvSpPr>
          <p:nvPr/>
        </p:nvSpPr>
        <p:spPr bwMode="auto">
          <a:xfrm>
            <a:off x="1417638" y="2209800"/>
            <a:ext cx="912812" cy="866775"/>
          </a:xfrm>
          <a:custGeom>
            <a:avLst/>
            <a:gdLst>
              <a:gd name="T0" fmla="*/ 0 w 575"/>
              <a:gd name="T1" fmla="*/ 0 h 546"/>
              <a:gd name="T2" fmla="*/ 75604646 w 575"/>
              <a:gd name="T3" fmla="*/ 30241875 h 546"/>
              <a:gd name="T4" fmla="*/ 98285246 w 575"/>
              <a:gd name="T5" fmla="*/ 105846563 h 546"/>
              <a:gd name="T6" fmla="*/ 143648034 w 575"/>
              <a:gd name="T7" fmla="*/ 113407825 h 546"/>
              <a:gd name="T8" fmla="*/ 206652699 w 575"/>
              <a:gd name="T9" fmla="*/ 113407825 h 546"/>
              <a:gd name="T10" fmla="*/ 252015487 w 575"/>
              <a:gd name="T11" fmla="*/ 120967500 h 546"/>
              <a:gd name="T12" fmla="*/ 362902301 w 575"/>
              <a:gd name="T13" fmla="*/ 120967500 h 546"/>
              <a:gd name="T14" fmla="*/ 393144160 w 575"/>
              <a:gd name="T15" fmla="*/ 163810950 h 546"/>
              <a:gd name="T16" fmla="*/ 408265089 w 575"/>
              <a:gd name="T17" fmla="*/ 196572188 h 546"/>
              <a:gd name="T18" fmla="*/ 430945689 w 575"/>
              <a:gd name="T19" fmla="*/ 226814063 h 546"/>
              <a:gd name="T20" fmla="*/ 453627877 w 575"/>
              <a:gd name="T21" fmla="*/ 257055938 h 546"/>
              <a:gd name="T22" fmla="*/ 478829425 w 575"/>
              <a:gd name="T23" fmla="*/ 272176875 h 546"/>
              <a:gd name="T24" fmla="*/ 501510025 w 575"/>
              <a:gd name="T25" fmla="*/ 315020325 h 546"/>
              <a:gd name="T26" fmla="*/ 524192213 w 575"/>
              <a:gd name="T27" fmla="*/ 352821875 h 546"/>
              <a:gd name="T28" fmla="*/ 471268167 w 575"/>
              <a:gd name="T29" fmla="*/ 408265313 h 546"/>
              <a:gd name="T30" fmla="*/ 461187547 w 575"/>
              <a:gd name="T31" fmla="*/ 446068450 h 546"/>
              <a:gd name="T32" fmla="*/ 478829425 w 575"/>
              <a:gd name="T33" fmla="*/ 511592513 h 546"/>
              <a:gd name="T34" fmla="*/ 551913123 w 575"/>
              <a:gd name="T35" fmla="*/ 526713450 h 546"/>
              <a:gd name="T36" fmla="*/ 539313142 w 575"/>
              <a:gd name="T37" fmla="*/ 597277825 h 546"/>
              <a:gd name="T38" fmla="*/ 521671264 w 575"/>
              <a:gd name="T39" fmla="*/ 632560013 h 546"/>
              <a:gd name="T40" fmla="*/ 546872813 w 575"/>
              <a:gd name="T41" fmla="*/ 695563125 h 546"/>
              <a:gd name="T42" fmla="*/ 597275910 w 575"/>
              <a:gd name="T43" fmla="*/ 778729075 h 546"/>
              <a:gd name="T44" fmla="*/ 680441815 w 575"/>
              <a:gd name="T45" fmla="*/ 816530625 h 546"/>
              <a:gd name="T46" fmla="*/ 710683673 w 575"/>
              <a:gd name="T47" fmla="*/ 846772500 h 546"/>
              <a:gd name="T48" fmla="*/ 803928610 w 575"/>
              <a:gd name="T49" fmla="*/ 844253138 h 546"/>
              <a:gd name="T50" fmla="*/ 849291397 w 575"/>
              <a:gd name="T51" fmla="*/ 814011263 h 546"/>
              <a:gd name="T52" fmla="*/ 947578231 w 575"/>
              <a:gd name="T53" fmla="*/ 861893438 h 546"/>
              <a:gd name="T54" fmla="*/ 982860399 w 575"/>
              <a:gd name="T55" fmla="*/ 914817513 h 546"/>
              <a:gd name="T56" fmla="*/ 1028223187 w 575"/>
              <a:gd name="T57" fmla="*/ 877014375 h 546"/>
              <a:gd name="T58" fmla="*/ 1058465045 w 575"/>
              <a:gd name="T59" fmla="*/ 869454700 h 546"/>
              <a:gd name="T60" fmla="*/ 1066024716 w 575"/>
              <a:gd name="T61" fmla="*/ 929938450 h 546"/>
              <a:gd name="T62" fmla="*/ 1134069691 w 575"/>
              <a:gd name="T63" fmla="*/ 1088707500 h 546"/>
              <a:gd name="T64" fmla="*/ 1186992150 w 575"/>
              <a:gd name="T65" fmla="*/ 1103828438 h 546"/>
              <a:gd name="T66" fmla="*/ 1227314628 w 575"/>
              <a:gd name="T67" fmla="*/ 1108868750 h 546"/>
              <a:gd name="T68" fmla="*/ 1265117745 w 575"/>
              <a:gd name="T69" fmla="*/ 1154231563 h 546"/>
              <a:gd name="T70" fmla="*/ 1239916196 w 575"/>
              <a:gd name="T71" fmla="*/ 1179433125 h 546"/>
              <a:gd name="T72" fmla="*/ 1227314628 w 575"/>
              <a:gd name="T73" fmla="*/ 1217236263 h 546"/>
              <a:gd name="T74" fmla="*/ 1262596796 w 575"/>
              <a:gd name="T75" fmla="*/ 1323082825 h 546"/>
              <a:gd name="T76" fmla="*/ 1277717725 w 575"/>
              <a:gd name="T77" fmla="*/ 1338203763 h 546"/>
              <a:gd name="T78" fmla="*/ 1280238674 w 575"/>
              <a:gd name="T79" fmla="*/ 1350803750 h 546"/>
              <a:gd name="T80" fmla="*/ 1325601461 w 575"/>
              <a:gd name="T81" fmla="*/ 1373485950 h 546"/>
              <a:gd name="T82" fmla="*/ 1376004559 w 575"/>
              <a:gd name="T83" fmla="*/ 1365924688 h 546"/>
              <a:gd name="T84" fmla="*/ 1398685159 w 575"/>
              <a:gd name="T85" fmla="*/ 1350803750 h 546"/>
              <a:gd name="T86" fmla="*/ 1439007637 w 575"/>
              <a:gd name="T87" fmla="*/ 1353324700 h 546"/>
              <a:gd name="T88" fmla="*/ 1446568895 w 575"/>
              <a:gd name="T89" fmla="*/ 1376005313 h 5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5"/>
              <a:gd name="T136" fmla="*/ 0 h 546"/>
              <a:gd name="T137" fmla="*/ 575 w 575"/>
              <a:gd name="T138" fmla="*/ 546 h 5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5" h="546">
                <a:moveTo>
                  <a:pt x="0" y="0"/>
                </a:moveTo>
                <a:cubicBezTo>
                  <a:pt x="14" y="3"/>
                  <a:pt x="21" y="1"/>
                  <a:pt x="30" y="12"/>
                </a:cubicBezTo>
                <a:cubicBezTo>
                  <a:pt x="32" y="22"/>
                  <a:pt x="29" y="39"/>
                  <a:pt x="39" y="42"/>
                </a:cubicBezTo>
                <a:cubicBezTo>
                  <a:pt x="45" y="44"/>
                  <a:pt x="57" y="45"/>
                  <a:pt x="57" y="45"/>
                </a:cubicBezTo>
                <a:cubicBezTo>
                  <a:pt x="70" y="44"/>
                  <a:pt x="70" y="43"/>
                  <a:pt x="82" y="45"/>
                </a:cubicBezTo>
                <a:cubicBezTo>
                  <a:pt x="88" y="46"/>
                  <a:pt x="100" y="48"/>
                  <a:pt x="100" y="48"/>
                </a:cubicBezTo>
                <a:cubicBezTo>
                  <a:pt x="115" y="48"/>
                  <a:pt x="131" y="42"/>
                  <a:pt x="144" y="48"/>
                </a:cubicBezTo>
                <a:cubicBezTo>
                  <a:pt x="147" y="49"/>
                  <a:pt x="151" y="62"/>
                  <a:pt x="156" y="65"/>
                </a:cubicBezTo>
                <a:cubicBezTo>
                  <a:pt x="159" y="69"/>
                  <a:pt x="160" y="73"/>
                  <a:pt x="162" y="78"/>
                </a:cubicBezTo>
                <a:cubicBezTo>
                  <a:pt x="159" y="87"/>
                  <a:pt x="163" y="88"/>
                  <a:pt x="171" y="90"/>
                </a:cubicBezTo>
                <a:cubicBezTo>
                  <a:pt x="175" y="92"/>
                  <a:pt x="180" y="102"/>
                  <a:pt x="180" y="102"/>
                </a:cubicBezTo>
                <a:cubicBezTo>
                  <a:pt x="181" y="109"/>
                  <a:pt x="184" y="113"/>
                  <a:pt x="190" y="108"/>
                </a:cubicBezTo>
                <a:cubicBezTo>
                  <a:pt x="199" y="113"/>
                  <a:pt x="202" y="115"/>
                  <a:pt x="199" y="125"/>
                </a:cubicBezTo>
                <a:cubicBezTo>
                  <a:pt x="204" y="130"/>
                  <a:pt x="207" y="133"/>
                  <a:pt x="208" y="140"/>
                </a:cubicBezTo>
                <a:cubicBezTo>
                  <a:pt x="206" y="153"/>
                  <a:pt x="199" y="160"/>
                  <a:pt x="187" y="162"/>
                </a:cubicBezTo>
                <a:cubicBezTo>
                  <a:pt x="180" y="167"/>
                  <a:pt x="181" y="169"/>
                  <a:pt x="183" y="177"/>
                </a:cubicBezTo>
                <a:cubicBezTo>
                  <a:pt x="183" y="184"/>
                  <a:pt x="181" y="199"/>
                  <a:pt x="190" y="203"/>
                </a:cubicBezTo>
                <a:cubicBezTo>
                  <a:pt x="199" y="207"/>
                  <a:pt x="219" y="209"/>
                  <a:pt x="219" y="209"/>
                </a:cubicBezTo>
                <a:cubicBezTo>
                  <a:pt x="215" y="218"/>
                  <a:pt x="218" y="228"/>
                  <a:pt x="214" y="237"/>
                </a:cubicBezTo>
                <a:cubicBezTo>
                  <a:pt x="212" y="245"/>
                  <a:pt x="208" y="243"/>
                  <a:pt x="207" y="251"/>
                </a:cubicBezTo>
                <a:cubicBezTo>
                  <a:pt x="208" y="261"/>
                  <a:pt x="211" y="268"/>
                  <a:pt x="217" y="276"/>
                </a:cubicBezTo>
                <a:cubicBezTo>
                  <a:pt x="220" y="289"/>
                  <a:pt x="226" y="300"/>
                  <a:pt x="237" y="309"/>
                </a:cubicBezTo>
                <a:cubicBezTo>
                  <a:pt x="241" y="316"/>
                  <a:pt x="260" y="322"/>
                  <a:pt x="270" y="324"/>
                </a:cubicBezTo>
                <a:cubicBezTo>
                  <a:pt x="267" y="332"/>
                  <a:pt x="275" y="335"/>
                  <a:pt x="282" y="336"/>
                </a:cubicBezTo>
                <a:cubicBezTo>
                  <a:pt x="294" y="334"/>
                  <a:pt x="307" y="336"/>
                  <a:pt x="319" y="335"/>
                </a:cubicBezTo>
                <a:cubicBezTo>
                  <a:pt x="326" y="331"/>
                  <a:pt x="330" y="326"/>
                  <a:pt x="337" y="323"/>
                </a:cubicBezTo>
                <a:cubicBezTo>
                  <a:pt x="367" y="325"/>
                  <a:pt x="356" y="327"/>
                  <a:pt x="376" y="342"/>
                </a:cubicBezTo>
                <a:cubicBezTo>
                  <a:pt x="381" y="350"/>
                  <a:pt x="381" y="358"/>
                  <a:pt x="390" y="363"/>
                </a:cubicBezTo>
                <a:cubicBezTo>
                  <a:pt x="412" y="361"/>
                  <a:pt x="396" y="356"/>
                  <a:pt x="408" y="348"/>
                </a:cubicBezTo>
                <a:cubicBezTo>
                  <a:pt x="411" y="346"/>
                  <a:pt x="416" y="346"/>
                  <a:pt x="420" y="345"/>
                </a:cubicBezTo>
                <a:cubicBezTo>
                  <a:pt x="439" y="349"/>
                  <a:pt x="432" y="357"/>
                  <a:pt x="423" y="369"/>
                </a:cubicBezTo>
                <a:cubicBezTo>
                  <a:pt x="421" y="395"/>
                  <a:pt x="418" y="428"/>
                  <a:pt x="450" y="432"/>
                </a:cubicBezTo>
                <a:cubicBezTo>
                  <a:pt x="459" y="436"/>
                  <a:pt x="460" y="437"/>
                  <a:pt x="471" y="438"/>
                </a:cubicBezTo>
                <a:cubicBezTo>
                  <a:pt x="477" y="437"/>
                  <a:pt x="481" y="437"/>
                  <a:pt x="487" y="440"/>
                </a:cubicBezTo>
                <a:cubicBezTo>
                  <a:pt x="491" y="447"/>
                  <a:pt x="498" y="451"/>
                  <a:pt x="502" y="458"/>
                </a:cubicBezTo>
                <a:cubicBezTo>
                  <a:pt x="501" y="467"/>
                  <a:pt x="498" y="463"/>
                  <a:pt x="492" y="468"/>
                </a:cubicBezTo>
                <a:cubicBezTo>
                  <a:pt x="490" y="473"/>
                  <a:pt x="489" y="478"/>
                  <a:pt x="487" y="483"/>
                </a:cubicBezTo>
                <a:cubicBezTo>
                  <a:pt x="490" y="512"/>
                  <a:pt x="488" y="508"/>
                  <a:pt x="501" y="525"/>
                </a:cubicBezTo>
                <a:cubicBezTo>
                  <a:pt x="504" y="538"/>
                  <a:pt x="499" y="523"/>
                  <a:pt x="507" y="531"/>
                </a:cubicBezTo>
                <a:cubicBezTo>
                  <a:pt x="508" y="532"/>
                  <a:pt x="507" y="534"/>
                  <a:pt x="508" y="536"/>
                </a:cubicBezTo>
                <a:cubicBezTo>
                  <a:pt x="511" y="543"/>
                  <a:pt x="519" y="544"/>
                  <a:pt x="526" y="545"/>
                </a:cubicBezTo>
                <a:cubicBezTo>
                  <a:pt x="533" y="544"/>
                  <a:pt x="541" y="546"/>
                  <a:pt x="546" y="542"/>
                </a:cubicBezTo>
                <a:cubicBezTo>
                  <a:pt x="556" y="534"/>
                  <a:pt x="540" y="538"/>
                  <a:pt x="555" y="536"/>
                </a:cubicBezTo>
                <a:cubicBezTo>
                  <a:pt x="561" y="533"/>
                  <a:pt x="565" y="536"/>
                  <a:pt x="571" y="537"/>
                </a:cubicBezTo>
                <a:cubicBezTo>
                  <a:pt x="575" y="543"/>
                  <a:pt x="574" y="540"/>
                  <a:pt x="574" y="546"/>
                </a:cubicBezTo>
              </a:path>
            </a:pathLst>
          </a:custGeom>
          <a:noFill/>
          <a:ln w="28575">
            <a:solidFill>
              <a:srgbClr val="0000FF"/>
            </a:solidFill>
            <a:round/>
            <a:headEnd/>
            <a:tailEnd/>
          </a:ln>
        </p:spPr>
        <p:txBody>
          <a:bodyPr/>
          <a:lstStyle/>
          <a:p>
            <a:endParaRPr lang="en-US"/>
          </a:p>
        </p:txBody>
      </p:sp>
      <p:sp>
        <p:nvSpPr>
          <p:cNvPr id="30738" name="Freeform 18"/>
          <p:cNvSpPr>
            <a:spLocks/>
          </p:cNvSpPr>
          <p:nvPr/>
        </p:nvSpPr>
        <p:spPr bwMode="auto">
          <a:xfrm>
            <a:off x="2322513" y="3081338"/>
            <a:ext cx="590550" cy="1098550"/>
          </a:xfrm>
          <a:custGeom>
            <a:avLst/>
            <a:gdLst>
              <a:gd name="T0" fmla="*/ 15120938 w 372"/>
              <a:gd name="T1" fmla="*/ 0 h 692"/>
              <a:gd name="T2" fmla="*/ 37803138 w 372"/>
              <a:gd name="T3" fmla="*/ 83165950 h 692"/>
              <a:gd name="T4" fmla="*/ 25201563 w 372"/>
              <a:gd name="T5" fmla="*/ 269657513 h 692"/>
              <a:gd name="T6" fmla="*/ 37803138 w 372"/>
              <a:gd name="T7" fmla="*/ 322580000 h 692"/>
              <a:gd name="T8" fmla="*/ 52924075 w 372"/>
              <a:gd name="T9" fmla="*/ 345262200 h 692"/>
              <a:gd name="T10" fmla="*/ 93246575 w 372"/>
              <a:gd name="T11" fmla="*/ 378023438 h 692"/>
              <a:gd name="T12" fmla="*/ 143649700 w 372"/>
              <a:gd name="T13" fmla="*/ 390625013 h 692"/>
              <a:gd name="T14" fmla="*/ 264617200 w 372"/>
              <a:gd name="T15" fmla="*/ 405745950 h 692"/>
              <a:gd name="T16" fmla="*/ 294859075 w 372"/>
              <a:gd name="T17" fmla="*/ 430947513 h 692"/>
              <a:gd name="T18" fmla="*/ 340221888 w 372"/>
              <a:gd name="T19" fmla="*/ 498990938 h 692"/>
              <a:gd name="T20" fmla="*/ 357862188 w 372"/>
              <a:gd name="T21" fmla="*/ 556955325 h 692"/>
              <a:gd name="T22" fmla="*/ 342741250 w 372"/>
              <a:gd name="T23" fmla="*/ 700603438 h 692"/>
              <a:gd name="T24" fmla="*/ 378023438 w 372"/>
              <a:gd name="T25" fmla="*/ 756046875 h 692"/>
              <a:gd name="T26" fmla="*/ 410786263 w 372"/>
              <a:gd name="T27" fmla="*/ 778729075 h 692"/>
              <a:gd name="T28" fmla="*/ 453628125 w 372"/>
              <a:gd name="T29" fmla="*/ 793850013 h 692"/>
              <a:gd name="T30" fmla="*/ 516632825 w 372"/>
              <a:gd name="T31" fmla="*/ 839212825 h 692"/>
              <a:gd name="T32" fmla="*/ 529232813 w 372"/>
              <a:gd name="T33" fmla="*/ 877014375 h 692"/>
              <a:gd name="T34" fmla="*/ 425907200 w 372"/>
              <a:gd name="T35" fmla="*/ 922377188 h 692"/>
              <a:gd name="T36" fmla="*/ 415826575 w 372"/>
              <a:gd name="T37" fmla="*/ 995462513 h 692"/>
              <a:gd name="T38" fmla="*/ 446068450 w 372"/>
              <a:gd name="T39" fmla="*/ 1043344688 h 692"/>
              <a:gd name="T40" fmla="*/ 461189388 w 372"/>
              <a:gd name="T41" fmla="*/ 1093747813 h 692"/>
              <a:gd name="T42" fmla="*/ 448587813 w 372"/>
              <a:gd name="T43" fmla="*/ 1088707500 h 692"/>
              <a:gd name="T44" fmla="*/ 491431263 w 372"/>
              <a:gd name="T45" fmla="*/ 1108868750 h 692"/>
              <a:gd name="T46" fmla="*/ 514111875 w 372"/>
              <a:gd name="T47" fmla="*/ 1171873450 h 692"/>
              <a:gd name="T48" fmla="*/ 546874700 w 372"/>
              <a:gd name="T49" fmla="*/ 1176913763 h 692"/>
              <a:gd name="T50" fmla="*/ 607358450 w 372"/>
              <a:gd name="T51" fmla="*/ 1169352500 h 692"/>
              <a:gd name="T52" fmla="*/ 635079375 w 372"/>
              <a:gd name="T53" fmla="*/ 1139110625 h 692"/>
              <a:gd name="T54" fmla="*/ 665321250 w 372"/>
              <a:gd name="T55" fmla="*/ 1101309075 h 692"/>
              <a:gd name="T56" fmla="*/ 720764688 w 372"/>
              <a:gd name="T57" fmla="*/ 1058465625 h 692"/>
              <a:gd name="T58" fmla="*/ 771167813 w 372"/>
              <a:gd name="T59" fmla="*/ 1088707500 h 692"/>
              <a:gd name="T60" fmla="*/ 808970950 w 372"/>
              <a:gd name="T61" fmla="*/ 1111389700 h 692"/>
              <a:gd name="T62" fmla="*/ 773688763 w 372"/>
              <a:gd name="T63" fmla="*/ 1209675000 h 692"/>
              <a:gd name="T64" fmla="*/ 743446888 w 372"/>
              <a:gd name="T65" fmla="*/ 1232357200 h 692"/>
              <a:gd name="T66" fmla="*/ 660280938 w 372"/>
              <a:gd name="T67" fmla="*/ 1169352500 h 692"/>
              <a:gd name="T68" fmla="*/ 607358450 w 372"/>
              <a:gd name="T69" fmla="*/ 1199594375 h 692"/>
              <a:gd name="T70" fmla="*/ 592237513 w 372"/>
              <a:gd name="T71" fmla="*/ 1260078125 h 692"/>
              <a:gd name="T72" fmla="*/ 604837500 w 372"/>
              <a:gd name="T73" fmla="*/ 1300400625 h 692"/>
              <a:gd name="T74" fmla="*/ 584676250 w 372"/>
              <a:gd name="T75" fmla="*/ 1376005313 h 692"/>
              <a:gd name="T76" fmla="*/ 531753763 w 372"/>
              <a:gd name="T77" fmla="*/ 1406247188 h 692"/>
              <a:gd name="T78" fmla="*/ 483870000 w 372"/>
              <a:gd name="T79" fmla="*/ 1449090638 h 692"/>
              <a:gd name="T80" fmla="*/ 483870000 w 372"/>
              <a:gd name="T81" fmla="*/ 1496972813 h 692"/>
              <a:gd name="T82" fmla="*/ 506552200 w 372"/>
              <a:gd name="T83" fmla="*/ 1572577500 h 692"/>
              <a:gd name="T84" fmla="*/ 589716563 w 372"/>
              <a:gd name="T85" fmla="*/ 1610380638 h 692"/>
              <a:gd name="T86" fmla="*/ 642640638 w 372"/>
              <a:gd name="T87" fmla="*/ 1585179075 h 692"/>
              <a:gd name="T88" fmla="*/ 657761575 w 372"/>
              <a:gd name="T89" fmla="*/ 1547375938 h 692"/>
              <a:gd name="T90" fmla="*/ 748487200 w 372"/>
              <a:gd name="T91" fmla="*/ 1494453450 h 692"/>
              <a:gd name="T92" fmla="*/ 778729075 w 372"/>
              <a:gd name="T93" fmla="*/ 1509574388 h 692"/>
              <a:gd name="T94" fmla="*/ 751006563 w 372"/>
              <a:gd name="T95" fmla="*/ 1683464375 h 692"/>
              <a:gd name="T96" fmla="*/ 788809700 w 372"/>
              <a:gd name="T97" fmla="*/ 1743948125 h 692"/>
              <a:gd name="T98" fmla="*/ 864414388 w 372"/>
              <a:gd name="T99" fmla="*/ 1731348138 h 692"/>
              <a:gd name="T100" fmla="*/ 937498125 w 372"/>
              <a:gd name="T101" fmla="*/ 1738907813 h 6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2"/>
              <a:gd name="T154" fmla="*/ 0 h 692"/>
              <a:gd name="T155" fmla="*/ 372 w 372"/>
              <a:gd name="T156" fmla="*/ 692 h 6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2" h="692">
                <a:moveTo>
                  <a:pt x="6" y="0"/>
                </a:moveTo>
                <a:cubicBezTo>
                  <a:pt x="4" y="12"/>
                  <a:pt x="0" y="30"/>
                  <a:pt x="15" y="33"/>
                </a:cubicBezTo>
                <a:cubicBezTo>
                  <a:pt x="14" y="57"/>
                  <a:pt x="14" y="83"/>
                  <a:pt x="10" y="107"/>
                </a:cubicBezTo>
                <a:cubicBezTo>
                  <a:pt x="13" y="119"/>
                  <a:pt x="8" y="116"/>
                  <a:pt x="15" y="128"/>
                </a:cubicBezTo>
                <a:cubicBezTo>
                  <a:pt x="18" y="144"/>
                  <a:pt x="13" y="125"/>
                  <a:pt x="21" y="137"/>
                </a:cubicBezTo>
                <a:cubicBezTo>
                  <a:pt x="28" y="147"/>
                  <a:pt x="20" y="148"/>
                  <a:pt x="37" y="150"/>
                </a:cubicBezTo>
                <a:cubicBezTo>
                  <a:pt x="43" y="153"/>
                  <a:pt x="50" y="153"/>
                  <a:pt x="57" y="155"/>
                </a:cubicBezTo>
                <a:cubicBezTo>
                  <a:pt x="71" y="165"/>
                  <a:pt x="89" y="155"/>
                  <a:pt x="105" y="161"/>
                </a:cubicBezTo>
                <a:cubicBezTo>
                  <a:pt x="111" y="167"/>
                  <a:pt x="109" y="170"/>
                  <a:pt x="117" y="171"/>
                </a:cubicBezTo>
                <a:cubicBezTo>
                  <a:pt x="129" y="180"/>
                  <a:pt x="118" y="195"/>
                  <a:pt x="135" y="198"/>
                </a:cubicBezTo>
                <a:cubicBezTo>
                  <a:pt x="136" y="209"/>
                  <a:pt x="137" y="212"/>
                  <a:pt x="142" y="221"/>
                </a:cubicBezTo>
                <a:cubicBezTo>
                  <a:pt x="141" y="240"/>
                  <a:pt x="140" y="259"/>
                  <a:pt x="136" y="278"/>
                </a:cubicBezTo>
                <a:cubicBezTo>
                  <a:pt x="139" y="287"/>
                  <a:pt x="139" y="298"/>
                  <a:pt x="150" y="300"/>
                </a:cubicBezTo>
                <a:cubicBezTo>
                  <a:pt x="152" y="308"/>
                  <a:pt x="155" y="308"/>
                  <a:pt x="163" y="309"/>
                </a:cubicBezTo>
                <a:cubicBezTo>
                  <a:pt x="169" y="312"/>
                  <a:pt x="173" y="314"/>
                  <a:pt x="180" y="315"/>
                </a:cubicBezTo>
                <a:cubicBezTo>
                  <a:pt x="190" y="320"/>
                  <a:pt x="194" y="331"/>
                  <a:pt x="205" y="333"/>
                </a:cubicBezTo>
                <a:cubicBezTo>
                  <a:pt x="207" y="338"/>
                  <a:pt x="208" y="343"/>
                  <a:pt x="210" y="348"/>
                </a:cubicBezTo>
                <a:cubicBezTo>
                  <a:pt x="206" y="375"/>
                  <a:pt x="203" y="365"/>
                  <a:pt x="169" y="366"/>
                </a:cubicBezTo>
                <a:cubicBezTo>
                  <a:pt x="144" y="362"/>
                  <a:pt x="151" y="387"/>
                  <a:pt x="165" y="395"/>
                </a:cubicBezTo>
                <a:cubicBezTo>
                  <a:pt x="169" y="403"/>
                  <a:pt x="168" y="409"/>
                  <a:pt x="177" y="414"/>
                </a:cubicBezTo>
                <a:cubicBezTo>
                  <a:pt x="178" y="419"/>
                  <a:pt x="183" y="434"/>
                  <a:pt x="183" y="434"/>
                </a:cubicBezTo>
                <a:cubicBezTo>
                  <a:pt x="182" y="435"/>
                  <a:pt x="178" y="430"/>
                  <a:pt x="178" y="432"/>
                </a:cubicBezTo>
                <a:cubicBezTo>
                  <a:pt x="178" y="434"/>
                  <a:pt x="195" y="440"/>
                  <a:pt x="195" y="440"/>
                </a:cubicBezTo>
                <a:cubicBezTo>
                  <a:pt x="185" y="442"/>
                  <a:pt x="203" y="465"/>
                  <a:pt x="204" y="465"/>
                </a:cubicBezTo>
                <a:cubicBezTo>
                  <a:pt x="208" y="467"/>
                  <a:pt x="213" y="466"/>
                  <a:pt x="217" y="467"/>
                </a:cubicBezTo>
                <a:cubicBezTo>
                  <a:pt x="225" y="466"/>
                  <a:pt x="234" y="468"/>
                  <a:pt x="241" y="464"/>
                </a:cubicBezTo>
                <a:cubicBezTo>
                  <a:pt x="244" y="462"/>
                  <a:pt x="248" y="455"/>
                  <a:pt x="252" y="452"/>
                </a:cubicBezTo>
                <a:cubicBezTo>
                  <a:pt x="256" y="446"/>
                  <a:pt x="258" y="438"/>
                  <a:pt x="264" y="437"/>
                </a:cubicBezTo>
                <a:cubicBezTo>
                  <a:pt x="272" y="431"/>
                  <a:pt x="277" y="424"/>
                  <a:pt x="286" y="420"/>
                </a:cubicBezTo>
                <a:cubicBezTo>
                  <a:pt x="301" y="423"/>
                  <a:pt x="300" y="420"/>
                  <a:pt x="306" y="432"/>
                </a:cubicBezTo>
                <a:cubicBezTo>
                  <a:pt x="318" y="430"/>
                  <a:pt x="317" y="432"/>
                  <a:pt x="321" y="441"/>
                </a:cubicBezTo>
                <a:cubicBezTo>
                  <a:pt x="315" y="457"/>
                  <a:pt x="327" y="476"/>
                  <a:pt x="307" y="480"/>
                </a:cubicBezTo>
                <a:cubicBezTo>
                  <a:pt x="302" y="483"/>
                  <a:pt x="298" y="484"/>
                  <a:pt x="295" y="489"/>
                </a:cubicBezTo>
                <a:cubicBezTo>
                  <a:pt x="280" y="487"/>
                  <a:pt x="271" y="476"/>
                  <a:pt x="262" y="464"/>
                </a:cubicBezTo>
                <a:cubicBezTo>
                  <a:pt x="246" y="466"/>
                  <a:pt x="252" y="470"/>
                  <a:pt x="241" y="476"/>
                </a:cubicBezTo>
                <a:cubicBezTo>
                  <a:pt x="236" y="483"/>
                  <a:pt x="236" y="492"/>
                  <a:pt x="235" y="500"/>
                </a:cubicBezTo>
                <a:cubicBezTo>
                  <a:pt x="237" y="505"/>
                  <a:pt x="237" y="511"/>
                  <a:pt x="240" y="516"/>
                </a:cubicBezTo>
                <a:cubicBezTo>
                  <a:pt x="239" y="524"/>
                  <a:pt x="243" y="544"/>
                  <a:pt x="232" y="546"/>
                </a:cubicBezTo>
                <a:cubicBezTo>
                  <a:pt x="225" y="551"/>
                  <a:pt x="219" y="556"/>
                  <a:pt x="211" y="558"/>
                </a:cubicBezTo>
                <a:cubicBezTo>
                  <a:pt x="202" y="562"/>
                  <a:pt x="200" y="569"/>
                  <a:pt x="192" y="575"/>
                </a:cubicBezTo>
                <a:cubicBezTo>
                  <a:pt x="188" y="583"/>
                  <a:pt x="189" y="585"/>
                  <a:pt x="192" y="594"/>
                </a:cubicBezTo>
                <a:cubicBezTo>
                  <a:pt x="193" y="602"/>
                  <a:pt x="191" y="622"/>
                  <a:pt x="201" y="624"/>
                </a:cubicBezTo>
                <a:cubicBezTo>
                  <a:pt x="212" y="639"/>
                  <a:pt x="212" y="636"/>
                  <a:pt x="234" y="639"/>
                </a:cubicBezTo>
                <a:cubicBezTo>
                  <a:pt x="252" y="638"/>
                  <a:pt x="247" y="640"/>
                  <a:pt x="255" y="629"/>
                </a:cubicBezTo>
                <a:cubicBezTo>
                  <a:pt x="256" y="623"/>
                  <a:pt x="258" y="619"/>
                  <a:pt x="261" y="614"/>
                </a:cubicBezTo>
                <a:cubicBezTo>
                  <a:pt x="265" y="594"/>
                  <a:pt x="279" y="596"/>
                  <a:pt x="297" y="593"/>
                </a:cubicBezTo>
                <a:cubicBezTo>
                  <a:pt x="304" y="590"/>
                  <a:pt x="306" y="593"/>
                  <a:pt x="309" y="599"/>
                </a:cubicBezTo>
                <a:cubicBezTo>
                  <a:pt x="313" y="624"/>
                  <a:pt x="307" y="646"/>
                  <a:pt x="298" y="668"/>
                </a:cubicBezTo>
                <a:cubicBezTo>
                  <a:pt x="296" y="680"/>
                  <a:pt x="301" y="688"/>
                  <a:pt x="313" y="692"/>
                </a:cubicBezTo>
                <a:cubicBezTo>
                  <a:pt x="323" y="689"/>
                  <a:pt x="333" y="688"/>
                  <a:pt x="343" y="687"/>
                </a:cubicBezTo>
                <a:cubicBezTo>
                  <a:pt x="352" y="689"/>
                  <a:pt x="372" y="688"/>
                  <a:pt x="372" y="690"/>
                </a:cubicBezTo>
              </a:path>
            </a:pathLst>
          </a:custGeom>
          <a:noFill/>
          <a:ln w="28575">
            <a:solidFill>
              <a:srgbClr val="0000FF"/>
            </a:solidFill>
            <a:round/>
            <a:headEnd/>
            <a:tailEnd/>
          </a:ln>
        </p:spPr>
        <p:txBody>
          <a:bodyPr/>
          <a:lstStyle/>
          <a:p>
            <a:endParaRPr lang="en-US"/>
          </a:p>
        </p:txBody>
      </p:sp>
      <p:sp>
        <p:nvSpPr>
          <p:cNvPr id="30739" name="Rectangle 19"/>
          <p:cNvSpPr>
            <a:spLocks noChangeArrowheads="1"/>
          </p:cNvSpPr>
          <p:nvPr/>
        </p:nvSpPr>
        <p:spPr bwMode="auto">
          <a:xfrm>
            <a:off x="4648200" y="2667000"/>
            <a:ext cx="4495800" cy="708025"/>
          </a:xfrm>
          <a:prstGeom prst="rect">
            <a:avLst/>
          </a:prstGeom>
          <a:noFill/>
          <a:ln w="9525">
            <a:noFill/>
            <a:miter lim="800000"/>
            <a:headEnd/>
            <a:tailEnd/>
          </a:ln>
        </p:spPr>
        <p:txBody>
          <a:bodyPr>
            <a:spAutoFit/>
          </a:bodyPr>
          <a:lstStyle/>
          <a:p>
            <a:pPr eaLnBrk="0" hangingPunct="0">
              <a:spcBef>
                <a:spcPct val="50000"/>
              </a:spcBef>
              <a:buFontTx/>
              <a:buChar char="-"/>
            </a:pPr>
            <a:r>
              <a:rPr lang="en-US" sz="2000" b="1">
                <a:solidFill>
                  <a:schemeClr val="hlink"/>
                </a:solidFill>
                <a:latin typeface="Arial" charset="0"/>
              </a:rPr>
              <a:t> Thành phố Hồ Chí Minh nằm bên sông Sài Gòn</a:t>
            </a:r>
          </a:p>
        </p:txBody>
      </p:sp>
      <p:sp>
        <p:nvSpPr>
          <p:cNvPr id="30741" name="Text Box 21"/>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0251" name="Text Box 22"/>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0743" name="Text Box 23"/>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35"/>
                                        </p:tgtEl>
                                        <p:attrNameLst>
                                          <p:attrName>style.visibility</p:attrName>
                                        </p:attrNameLst>
                                      </p:cBhvr>
                                      <p:to>
                                        <p:strVal val="visible"/>
                                      </p:to>
                                    </p:set>
                                    <p:animEffect transition="in" filter="wipe(up)">
                                      <p:cBhvr>
                                        <p:cTn id="7" dur="2000"/>
                                        <p:tgtEl>
                                          <p:spTgt spid="307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36"/>
                                        </p:tgtEl>
                                        <p:attrNameLst>
                                          <p:attrName>style.visibility</p:attrName>
                                        </p:attrNameLst>
                                      </p:cBhvr>
                                      <p:to>
                                        <p:strVal val="visible"/>
                                      </p:to>
                                    </p:set>
                                    <p:animEffect transition="in" filter="wipe(up)">
                                      <p:cBhvr>
                                        <p:cTn id="12" dur="2000"/>
                                        <p:tgtEl>
                                          <p:spTgt spid="307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738"/>
                                        </p:tgtEl>
                                        <p:attrNameLst>
                                          <p:attrName>style.visibility</p:attrName>
                                        </p:attrNameLst>
                                      </p:cBhvr>
                                      <p:to>
                                        <p:strVal val="visible"/>
                                      </p:to>
                                    </p:set>
                                    <p:animEffect transition="in" filter="wipe(up)">
                                      <p:cBhvr>
                                        <p:cTn id="17" dur="2000"/>
                                        <p:tgtEl>
                                          <p:spTgt spid="307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30726"/>
                                        </p:tgtEl>
                                      </p:cBhvr>
                                    </p:animEffect>
                                    <p:set>
                                      <p:cBhvr>
                                        <p:cTn id="22" dur="1" fill="hold">
                                          <p:stCondLst>
                                            <p:cond delay="499"/>
                                          </p:stCondLst>
                                        </p:cTn>
                                        <p:tgtEl>
                                          <p:spTgt spid="3072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0739"/>
                                        </p:tgtEl>
                                        <p:attrNameLst>
                                          <p:attrName>style.visibility</p:attrName>
                                        </p:attrNameLst>
                                      </p:cBhvr>
                                      <p:to>
                                        <p:strVal val="visible"/>
                                      </p:to>
                                    </p:set>
                                    <p:animEffect transition="in" filter="strips(downLeft)">
                                      <p:cBhvr>
                                        <p:cTn id="27" dur="2000"/>
                                        <p:tgtEl>
                                          <p:spTgt spid="307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30743"/>
                                        </p:tgtEl>
                                        <p:attrNameLst>
                                          <p:attrName>style.visibility</p:attrName>
                                        </p:attrNameLst>
                                      </p:cBhvr>
                                      <p:to>
                                        <p:strVal val="visible"/>
                                      </p:to>
                                    </p:set>
                                    <p:anim calcmode="lin" valueType="num">
                                      <p:cBhvr>
                                        <p:cTn id="32" dur="1000" fill="hold"/>
                                        <p:tgtEl>
                                          <p:spTgt spid="30743"/>
                                        </p:tgtEl>
                                        <p:attrNameLst>
                                          <p:attrName>ppt_x</p:attrName>
                                        </p:attrNameLst>
                                      </p:cBhvr>
                                      <p:tavLst>
                                        <p:tav tm="0">
                                          <p:val>
                                            <p:strVal val="#ppt_x-.2"/>
                                          </p:val>
                                        </p:tav>
                                        <p:tav tm="100000">
                                          <p:val>
                                            <p:strVal val="#ppt_x"/>
                                          </p:val>
                                        </p:tav>
                                      </p:tavLst>
                                    </p:anim>
                                    <p:anim calcmode="lin" valueType="num">
                                      <p:cBhvr>
                                        <p:cTn id="33" dur="1000" fill="hold"/>
                                        <p:tgtEl>
                                          <p:spTgt spid="3074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0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35" grpId="0" animBg="1"/>
      <p:bldP spid="30736" grpId="0" animBg="1"/>
      <p:bldP spid="30738" grpId="0" animBg="1"/>
      <p:bldP spid="30739" grpId="0"/>
      <p:bldP spid="307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0" y="2133600"/>
            <a:ext cx="2743200" cy="400050"/>
          </a:xfrm>
          <a:prstGeom prst="rect">
            <a:avLst/>
          </a:prstGeom>
          <a:solidFill>
            <a:srgbClr val="CCFF99"/>
          </a:solidFill>
          <a:ln w="9525">
            <a:noFill/>
            <a:miter lim="800000"/>
            <a:headEnd/>
            <a:tailEnd/>
          </a:ln>
        </p:spPr>
        <p:txBody>
          <a:bodyPr>
            <a:spAutoFit/>
          </a:bodyPr>
          <a:lstStyle/>
          <a:p>
            <a:pPr eaLnBrk="0" hangingPunct="0">
              <a:spcBef>
                <a:spcPct val="50000"/>
              </a:spcBef>
            </a:pPr>
            <a:r>
              <a:rPr lang="en-US" sz="2000" b="1">
                <a:solidFill>
                  <a:srgbClr val="990000"/>
                </a:solidFill>
                <a:latin typeface="Arial" charset="0"/>
              </a:rPr>
              <a:t>Nội dung thảo luận</a:t>
            </a:r>
          </a:p>
        </p:txBody>
      </p:sp>
      <p:pic>
        <p:nvPicPr>
          <p:cNvPr id="11267" name="Picture 4" descr="05"/>
          <p:cNvPicPr>
            <a:picLocks noChangeAspect="1" noChangeArrowheads="1"/>
          </p:cNvPicPr>
          <p:nvPr/>
        </p:nvPicPr>
        <p:blipFill>
          <a:blip r:embed="rId2"/>
          <a:srcRect/>
          <a:stretch>
            <a:fillRect/>
          </a:stretch>
        </p:blipFill>
        <p:spPr bwMode="auto">
          <a:xfrm>
            <a:off x="609600" y="1905000"/>
            <a:ext cx="3810000" cy="4419600"/>
          </a:xfrm>
          <a:prstGeom prst="rect">
            <a:avLst/>
          </a:prstGeom>
          <a:noFill/>
          <a:ln w="12700">
            <a:solidFill>
              <a:schemeClr val="tx1"/>
            </a:solidFill>
            <a:miter lim="800000"/>
            <a:headEnd/>
            <a:tailEnd/>
          </a:ln>
        </p:spPr>
      </p:pic>
      <p:sp>
        <p:nvSpPr>
          <p:cNvPr id="32773" name="Text Box 5"/>
          <p:cNvSpPr txBox="1">
            <a:spLocks noChangeArrowheads="1"/>
          </p:cNvSpPr>
          <p:nvPr/>
        </p:nvSpPr>
        <p:spPr bwMode="auto">
          <a:xfrm>
            <a:off x="533400" y="6326188"/>
            <a:ext cx="3886200" cy="338137"/>
          </a:xfrm>
          <a:prstGeom prst="rect">
            <a:avLst/>
          </a:prstGeom>
          <a:noFill/>
          <a:ln w="9525">
            <a:noFill/>
            <a:miter lim="800000"/>
            <a:headEnd/>
            <a:tailEnd/>
          </a:ln>
          <a:effectLst/>
        </p:spPr>
        <p:txBody>
          <a:bodyPr>
            <a:spAutoFit/>
          </a:bodyPr>
          <a:lstStyle/>
          <a:p>
            <a:pPr algn="ctr">
              <a:spcBef>
                <a:spcPct val="50000"/>
              </a:spcBef>
              <a:defRPr/>
            </a:pPr>
            <a:r>
              <a:rPr lang="en-US" sz="1600" b="1" i="1">
                <a:effectLst>
                  <a:outerShdw blurRad="38100" dist="38100" dir="2700000" algn="tl">
                    <a:srgbClr val="C0C0C0"/>
                  </a:outerShdw>
                </a:effectLst>
                <a:latin typeface="Arial"/>
              </a:rPr>
              <a:t>Lược đồ TP. Hồ Chí Minh</a:t>
            </a:r>
          </a:p>
        </p:txBody>
      </p:sp>
      <p:sp>
        <p:nvSpPr>
          <p:cNvPr id="32780" name="Text Box 12"/>
          <p:cNvSpPr txBox="1">
            <a:spLocks noChangeArrowheads="1"/>
          </p:cNvSpPr>
          <p:nvPr/>
        </p:nvSpPr>
        <p:spPr bwMode="auto">
          <a:xfrm>
            <a:off x="2400300" y="533400"/>
            <a:ext cx="44196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a:solidFill>
                  <a:srgbClr val="0000FF"/>
                </a:solidFill>
                <a:latin typeface="Arial"/>
              </a:rPr>
              <a:t>Địa lí</a:t>
            </a:r>
            <a:endParaRPr lang="en-US" sz="2000" b="1">
              <a:solidFill>
                <a:srgbClr val="0000FF"/>
              </a:solidFill>
              <a:effectLst>
                <a:outerShdw blurRad="38100" dist="38100" dir="2700000" algn="tl">
                  <a:srgbClr val="C0C0C0"/>
                </a:outerShdw>
              </a:effectLst>
              <a:latin typeface="Arial"/>
            </a:endParaRPr>
          </a:p>
        </p:txBody>
      </p:sp>
      <p:sp>
        <p:nvSpPr>
          <p:cNvPr id="11270" name="Text Box 13"/>
          <p:cNvSpPr txBox="1">
            <a:spLocks noChangeArrowheads="1"/>
          </p:cNvSpPr>
          <p:nvPr/>
        </p:nvSpPr>
        <p:spPr bwMode="auto">
          <a:xfrm>
            <a:off x="2209800" y="914400"/>
            <a:ext cx="4800600" cy="400050"/>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CC3300"/>
                </a:solidFill>
                <a:latin typeface="Arial" charset="0"/>
              </a:rPr>
              <a:t>Thành phố Hồ Chí Minh</a:t>
            </a:r>
          </a:p>
        </p:txBody>
      </p:sp>
      <p:sp>
        <p:nvSpPr>
          <p:cNvPr id="32782" name="Rectangle 14"/>
          <p:cNvSpPr>
            <a:spLocks noChangeArrowheads="1"/>
          </p:cNvSpPr>
          <p:nvPr/>
        </p:nvSpPr>
        <p:spPr bwMode="auto">
          <a:xfrm>
            <a:off x="4648200" y="2667000"/>
            <a:ext cx="4495800" cy="101600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2. Từ thành phố Hồ Chí Minh có thể đi đến các tỉnh khác bằng những loại đường giao thông nào?</a:t>
            </a:r>
          </a:p>
        </p:txBody>
      </p:sp>
      <p:sp>
        <p:nvSpPr>
          <p:cNvPr id="32783" name="Text Box 15"/>
          <p:cNvSpPr txBox="1">
            <a:spLocks noChangeArrowheads="1"/>
          </p:cNvSpPr>
          <p:nvPr/>
        </p:nvSpPr>
        <p:spPr bwMode="auto">
          <a:xfrm>
            <a:off x="4648200" y="2667000"/>
            <a:ext cx="4495800" cy="1323975"/>
          </a:xfrm>
          <a:prstGeom prst="rect">
            <a:avLst/>
          </a:prstGeom>
          <a:noFill/>
          <a:ln w="9525">
            <a:noFill/>
            <a:miter lim="800000"/>
            <a:headEnd/>
            <a:tailEnd/>
          </a:ln>
        </p:spPr>
        <p:txBody>
          <a:bodyPr>
            <a:spAutoFit/>
          </a:bodyPr>
          <a:lstStyle/>
          <a:p>
            <a:pPr>
              <a:spcBef>
                <a:spcPct val="50000"/>
              </a:spcBef>
            </a:pPr>
            <a:r>
              <a:rPr lang="en-US" sz="2000" b="1">
                <a:solidFill>
                  <a:srgbClr val="F91717"/>
                </a:solidFill>
                <a:latin typeface="Arial" charset="0"/>
              </a:rPr>
              <a:t>Từ thành phố có thể đi đến các tỉnh bằng những loại đường giao thông: Đường ô tô, đường thủy, đường sắt, đường hàng không.</a:t>
            </a:r>
          </a:p>
        </p:txBody>
      </p:sp>
      <p:sp>
        <p:nvSpPr>
          <p:cNvPr id="32784" name="Text Box 16"/>
          <p:cNvSpPr txBox="1">
            <a:spLocks noChangeArrowheads="1"/>
          </p:cNvSpPr>
          <p:nvPr/>
        </p:nvSpPr>
        <p:spPr bwMode="auto">
          <a:xfrm>
            <a:off x="1143000" y="1333500"/>
            <a:ext cx="42672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00FF"/>
                </a:solidFill>
                <a:latin typeface="Arial" charset="0"/>
              </a:rPr>
              <a:t>1. Thành phố lớn nhất cả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2782"/>
                                        </p:tgtEl>
                                        <p:attrNameLst>
                                          <p:attrName>style.visibility</p:attrName>
                                        </p:attrNameLst>
                                      </p:cBhvr>
                                      <p:to>
                                        <p:strVal val="visible"/>
                                      </p:to>
                                    </p:set>
                                    <p:anim calcmode="lin" valueType="num">
                                      <p:cBhvr>
                                        <p:cTn id="7" dur="1000" fill="hold"/>
                                        <p:tgtEl>
                                          <p:spTgt spid="32782"/>
                                        </p:tgtEl>
                                        <p:attrNameLst>
                                          <p:attrName>ppt_w</p:attrName>
                                        </p:attrNameLst>
                                      </p:cBhvr>
                                      <p:tavLst>
                                        <p:tav tm="0">
                                          <p:val>
                                            <p:fltVal val="0"/>
                                          </p:val>
                                        </p:tav>
                                        <p:tav tm="100000">
                                          <p:val>
                                            <p:strVal val="#ppt_w"/>
                                          </p:val>
                                        </p:tav>
                                      </p:tavLst>
                                    </p:anim>
                                    <p:anim calcmode="lin" valueType="num">
                                      <p:cBhvr>
                                        <p:cTn id="8" dur="1000" fill="hold"/>
                                        <p:tgtEl>
                                          <p:spTgt spid="32782"/>
                                        </p:tgtEl>
                                        <p:attrNameLst>
                                          <p:attrName>ppt_h</p:attrName>
                                        </p:attrNameLst>
                                      </p:cBhvr>
                                      <p:tavLst>
                                        <p:tav tm="0">
                                          <p:val>
                                            <p:fltVal val="0"/>
                                          </p:val>
                                        </p:tav>
                                        <p:tav tm="100000">
                                          <p:val>
                                            <p:strVal val="#ppt_h"/>
                                          </p:val>
                                        </p:tav>
                                      </p:tavLst>
                                    </p:anim>
                                    <p:anim calcmode="lin" valueType="num">
                                      <p:cBhvr>
                                        <p:cTn id="9" dur="1000" fill="hold"/>
                                        <p:tgtEl>
                                          <p:spTgt spid="32782"/>
                                        </p:tgtEl>
                                        <p:attrNameLst>
                                          <p:attrName>style.rotation</p:attrName>
                                        </p:attrNameLst>
                                      </p:cBhvr>
                                      <p:tavLst>
                                        <p:tav tm="0">
                                          <p:val>
                                            <p:fltVal val="90"/>
                                          </p:val>
                                        </p:tav>
                                        <p:tav tm="100000">
                                          <p:val>
                                            <p:fltVal val="0"/>
                                          </p:val>
                                        </p:tav>
                                      </p:tavLst>
                                    </p:anim>
                                    <p:animEffect transition="in" filter="fade">
                                      <p:cBhvr>
                                        <p:cTn id="10" dur="1000"/>
                                        <p:tgtEl>
                                          <p:spTgt spid="327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iterate type="lt">
                                    <p:tmPct val="0"/>
                                  </p:iterate>
                                  <p:childTnLst>
                                    <p:animEffect transition="out" filter="blinds(horizontal)">
                                      <p:cBhvr>
                                        <p:cTn id="14" dur="500"/>
                                        <p:tgtEl>
                                          <p:spTgt spid="32782"/>
                                        </p:tgtEl>
                                      </p:cBhvr>
                                    </p:animEffect>
                                    <p:set>
                                      <p:cBhvr>
                                        <p:cTn id="15" dur="1" fill="hold">
                                          <p:stCondLst>
                                            <p:cond delay="499"/>
                                          </p:stCondLst>
                                        </p:cTn>
                                        <p:tgtEl>
                                          <p:spTgt spid="3278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32783"/>
                                        </p:tgtEl>
                                        <p:attrNameLst>
                                          <p:attrName>style.visibility</p:attrName>
                                        </p:attrNameLst>
                                      </p:cBhvr>
                                      <p:to>
                                        <p:strVal val="visible"/>
                                      </p:to>
                                    </p:set>
                                    <p:animEffect transition="in" filter="strips(downRight)">
                                      <p:cBhvr>
                                        <p:cTn id="20" dur="2000"/>
                                        <p:tgtEl>
                                          <p:spTgt spid="3278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2784"/>
                                        </p:tgtEl>
                                        <p:attrNameLst>
                                          <p:attrName>style.visibility</p:attrName>
                                        </p:attrNameLst>
                                      </p:cBhvr>
                                      <p:to>
                                        <p:strVal val="visible"/>
                                      </p:to>
                                    </p:set>
                                    <p:anim calcmode="lin" valueType="num">
                                      <p:cBhvr>
                                        <p:cTn id="25" dur="1000" fill="hold"/>
                                        <p:tgtEl>
                                          <p:spTgt spid="32784"/>
                                        </p:tgtEl>
                                        <p:attrNameLst>
                                          <p:attrName>ppt_x</p:attrName>
                                        </p:attrNameLst>
                                      </p:cBhvr>
                                      <p:tavLst>
                                        <p:tav tm="0">
                                          <p:val>
                                            <p:strVal val="#ppt_x-.2"/>
                                          </p:val>
                                        </p:tav>
                                        <p:tav tm="100000">
                                          <p:val>
                                            <p:strVal val="#ppt_x"/>
                                          </p:val>
                                        </p:tav>
                                      </p:tavLst>
                                    </p:anim>
                                    <p:anim calcmode="lin" valueType="num">
                                      <p:cBhvr>
                                        <p:cTn id="26" dur="1000" fill="hold"/>
                                        <p:tgtEl>
                                          <p:spTgt spid="3278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2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p:bldP spid="32782" grpId="1"/>
      <p:bldP spid="32783" grpId="0"/>
      <p:bldP spid="32784" grpId="0"/>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829</TotalTime>
  <Words>1592</Words>
  <Application>Microsoft Office PowerPoint</Application>
  <PresentationFormat>On-screen Show (4:3)</PresentationFormat>
  <Paragraphs>457</Paragraphs>
  <Slides>30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.VnTime</vt:lpstr>
      <vt:lpstr>Arial</vt:lpstr>
      <vt:lpstr>Calibri</vt:lpstr>
      <vt:lpstr>Tahoma</vt:lpstr>
      <vt:lpstr>Times New Roman</vt:lpstr>
      <vt:lpstr>Verdana</vt:lpstr>
      <vt:lpstr>Wingdings</vt:lpstr>
      <vt:lpstr>Blends</vt:lpstr>
      <vt:lpstr>Globe</vt:lpstr>
      <vt:lpstr>PowerPoint Presentation</vt:lpstr>
      <vt:lpstr>PowerPoint Presentation</vt:lpstr>
      <vt:lpstr>KHÁM PHÁ </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HỌC KẾT THÚC</vt:lpstr>
    </vt:vector>
  </TitlesOfParts>
  <Company>ITQuangNam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Windows User</cp:lastModifiedBy>
  <cp:revision>17</cp:revision>
  <dcterms:created xsi:type="dcterms:W3CDTF">2011-01-16T18:54:55Z</dcterms:created>
  <dcterms:modified xsi:type="dcterms:W3CDTF">2023-02-17T03:42:41Z</dcterms:modified>
</cp:coreProperties>
</file>