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37" r:id="rId2"/>
    <p:sldId id="343" r:id="rId3"/>
    <p:sldId id="347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8" r:id="rId17"/>
    <p:sldId id="399" r:id="rId18"/>
    <p:sldId id="400" r:id="rId19"/>
    <p:sldId id="401" r:id="rId20"/>
    <p:sldId id="402" r:id="rId21"/>
    <p:sldId id="425" r:id="rId22"/>
    <p:sldId id="404" r:id="rId23"/>
    <p:sldId id="406" r:id="rId24"/>
    <p:sldId id="408" r:id="rId25"/>
    <p:sldId id="409" r:id="rId26"/>
  </p:sldIdLst>
  <p:sldSz cx="12252325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2EE96"/>
    <a:srgbClr val="FDBFC8"/>
    <a:srgbClr val="A8FEFE"/>
    <a:srgbClr val="FFFF99"/>
    <a:srgbClr val="00CC00"/>
    <a:srgbClr val="FF0000"/>
    <a:srgbClr val="99FF66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1" autoAdjust="0"/>
    <p:restoredTop sz="94660"/>
  </p:normalViewPr>
  <p:slideViewPr>
    <p:cSldViewPr>
      <p:cViewPr varScale="1">
        <p:scale>
          <a:sx n="73" d="100"/>
          <a:sy n="73" d="100"/>
        </p:scale>
        <p:origin x="762" y="78"/>
      </p:cViewPr>
      <p:guideLst>
        <p:guide orient="horz" pos="2160"/>
        <p:guide pos="3859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280EF-24B1-4084-9E00-1384AC89246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5AE4C9-20C3-4990-8C5D-92BFCB5E15DA}">
      <dgm:prSet phldrT="[Text]" custT="1"/>
      <dgm:spPr/>
      <dgm:t>
        <a:bodyPr/>
        <a:lstStyle/>
        <a:p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Khai thác dầu khí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F50704-A13E-4E13-9728-139DB6FFB001}" type="parTrans" cxnId="{1B8625F3-2F92-4FF8-A3B7-344A79A2C52A}">
      <dgm:prSet/>
      <dgm:spPr/>
      <dgm:t>
        <a:bodyPr/>
        <a:lstStyle/>
        <a:p>
          <a:endParaRPr lang="en-US"/>
        </a:p>
      </dgm:t>
    </dgm:pt>
    <dgm:pt modelId="{825850F7-48E5-4EF6-BE69-E5EE8AA07C17}" type="sibTrans" cxnId="{1B8625F3-2F92-4FF8-A3B7-344A79A2C52A}">
      <dgm:prSet/>
      <dgm:spPr/>
      <dgm:t>
        <a:bodyPr/>
        <a:lstStyle/>
        <a:p>
          <a:endParaRPr lang="en-US"/>
        </a:p>
      </dgm:t>
    </dgm:pt>
    <dgm:pt modelId="{5BE5C4D5-DA11-4D78-964F-C8C55CA89B30}">
      <dgm:prSet phldrT="[Text]" custT="1"/>
      <dgm:spPr/>
      <dgm:t>
        <a:bodyPr/>
        <a:lstStyle/>
        <a:p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Chế biến lương thực, thực phẩm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44426C-687C-454A-97E5-A05323C5E925}" type="parTrans" cxnId="{7348C125-819B-4601-A8C7-B56F55B73956}">
      <dgm:prSet/>
      <dgm:spPr/>
      <dgm:t>
        <a:bodyPr/>
        <a:lstStyle/>
        <a:p>
          <a:endParaRPr lang="en-US"/>
        </a:p>
      </dgm:t>
    </dgm:pt>
    <dgm:pt modelId="{6EBB352B-60EB-49D8-A3C3-23D05C755558}" type="sibTrans" cxnId="{7348C125-819B-4601-A8C7-B56F55B73956}">
      <dgm:prSet/>
      <dgm:spPr/>
      <dgm:t>
        <a:bodyPr/>
        <a:lstStyle/>
        <a:p>
          <a:endParaRPr lang="en-US"/>
        </a:p>
      </dgm:t>
    </dgm:pt>
    <dgm:pt modelId="{24ABC8A5-A6A9-4F10-B2F4-C5FA9293D490}">
      <dgm:prSet phldrT="[Text]" custT="1"/>
      <dgm:spPr/>
      <dgm:t>
        <a:bodyPr/>
        <a:lstStyle/>
        <a:p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Dệt, may mặc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B09D8-80B5-4CE4-962E-47C936C8E8AC}" type="parTrans" cxnId="{F164AF9E-47FE-4242-AE76-51718373ADA5}">
      <dgm:prSet/>
      <dgm:spPr/>
      <dgm:t>
        <a:bodyPr/>
        <a:lstStyle/>
        <a:p>
          <a:endParaRPr lang="en-US"/>
        </a:p>
      </dgm:t>
    </dgm:pt>
    <dgm:pt modelId="{C3E4E641-8F77-4743-8FD9-230F7A3F95E0}" type="sibTrans" cxnId="{F164AF9E-47FE-4242-AE76-51718373ADA5}">
      <dgm:prSet/>
      <dgm:spPr/>
      <dgm:t>
        <a:bodyPr/>
        <a:lstStyle/>
        <a:p>
          <a:endParaRPr lang="en-US"/>
        </a:p>
      </dgm:t>
    </dgm:pt>
    <dgm:pt modelId="{62DB4CD6-8569-41AC-81E1-A5E73777622D}" type="pres">
      <dgm:prSet presAssocID="{084280EF-24B1-4084-9E00-1384AC8924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0E7067-F733-496D-BEF9-140F8A4EF63C}" type="pres">
      <dgm:prSet presAssocID="{335AE4C9-20C3-4990-8C5D-92BFCB5E15DA}" presName="composite" presStyleCnt="0"/>
      <dgm:spPr/>
    </dgm:pt>
    <dgm:pt modelId="{A73C519D-5C87-4E92-9659-E25315281738}" type="pres">
      <dgm:prSet presAssocID="{335AE4C9-20C3-4990-8C5D-92BFCB5E15DA}" presName="rect1" presStyleLbl="trAlignAcc1" presStyleIdx="0" presStyleCnt="3" custScaleX="116811" custLinFactNeighborX="286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BC458-A1A9-4DB5-AF0B-9024E9390AD7}" type="pres">
      <dgm:prSet presAssocID="{335AE4C9-20C3-4990-8C5D-92BFCB5E15DA}" presName="rect2" presStyleLbl="fgImgPlace1" presStyleIdx="0" presStyleCnt="3" custScaleX="307076" custLinFactX="-31243" custLinFactNeighborX="-100000" custLinFactNeighborY="85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3B8025CF-58EA-4AB8-B704-23D8FFA09C2D}" type="pres">
      <dgm:prSet presAssocID="{825850F7-48E5-4EF6-BE69-E5EE8AA07C17}" presName="sibTrans" presStyleCnt="0"/>
      <dgm:spPr/>
    </dgm:pt>
    <dgm:pt modelId="{C1FDB874-CEEE-4B15-9421-80556A056EF8}" type="pres">
      <dgm:prSet presAssocID="{5BE5C4D5-DA11-4D78-964F-C8C55CA89B30}" presName="composite" presStyleCnt="0"/>
      <dgm:spPr/>
    </dgm:pt>
    <dgm:pt modelId="{781CB6DD-0E2C-4A86-849A-603477C664C7}" type="pres">
      <dgm:prSet presAssocID="{5BE5C4D5-DA11-4D78-964F-C8C55CA89B30}" presName="rect1" presStyleLbl="trAlignAcc1" presStyleIdx="1" presStyleCnt="3" custScaleX="117236" custLinFactNeighborX="29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EA51F-B019-44A9-AA7F-3FD1A457585B}" type="pres">
      <dgm:prSet presAssocID="{5BE5C4D5-DA11-4D78-964F-C8C55CA89B30}" presName="rect2" presStyleLbl="fgImgPlace1" presStyleIdx="1" presStyleCnt="3" custScaleX="348533" custLinFactX="-23304" custLinFactNeighborX="-100000" custLinFactNeighborY="894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n-US"/>
        </a:p>
      </dgm:t>
    </dgm:pt>
    <dgm:pt modelId="{97ACC933-6C9E-44BE-A020-CCC678F60932}" type="pres">
      <dgm:prSet presAssocID="{6EBB352B-60EB-49D8-A3C3-23D05C755558}" presName="sibTrans" presStyleCnt="0"/>
      <dgm:spPr/>
    </dgm:pt>
    <dgm:pt modelId="{2EB762ED-3514-4D1D-89D8-CE5AB37AB387}" type="pres">
      <dgm:prSet presAssocID="{24ABC8A5-A6A9-4F10-B2F4-C5FA9293D490}" presName="composite" presStyleCnt="0"/>
      <dgm:spPr/>
    </dgm:pt>
    <dgm:pt modelId="{39E4278E-4AB5-4EB6-A282-A7BDCBE0F09C}" type="pres">
      <dgm:prSet presAssocID="{24ABC8A5-A6A9-4F10-B2F4-C5FA9293D490}" presName="rect1" presStyleLbl="trAlignAcc1" presStyleIdx="2" presStyleCnt="3" custScaleX="111807" custLinFactNeighborX="31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61ADD-C0F1-4970-8586-74B3A9C946D4}" type="pres">
      <dgm:prSet presAssocID="{24ABC8A5-A6A9-4F10-B2F4-C5FA9293D490}" presName="rect2" presStyleLbl="fgImgPlace1" presStyleIdx="2" presStyleCnt="3" custScaleX="316605" custLinFactX="-28596" custLinFactNeighborX="-100000" custLinFactNeighborY="93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</dgm:pt>
  </dgm:ptLst>
  <dgm:cxnLst>
    <dgm:cxn modelId="{EDE13DB3-9997-41B7-BCEA-D9BFD2DF7AE9}" type="presOf" srcId="{24ABC8A5-A6A9-4F10-B2F4-C5FA9293D490}" destId="{39E4278E-4AB5-4EB6-A282-A7BDCBE0F09C}" srcOrd="0" destOrd="0" presId="urn:microsoft.com/office/officeart/2008/layout/PictureStrips"/>
    <dgm:cxn modelId="{1B8625F3-2F92-4FF8-A3B7-344A79A2C52A}" srcId="{084280EF-24B1-4084-9E00-1384AC892469}" destId="{335AE4C9-20C3-4990-8C5D-92BFCB5E15DA}" srcOrd="0" destOrd="0" parTransId="{A3F50704-A13E-4E13-9728-139DB6FFB001}" sibTransId="{825850F7-48E5-4EF6-BE69-E5EE8AA07C17}"/>
    <dgm:cxn modelId="{729FC0E0-046A-4628-BDC5-276FCD90762E}" type="presOf" srcId="{5BE5C4D5-DA11-4D78-964F-C8C55CA89B30}" destId="{781CB6DD-0E2C-4A86-849A-603477C664C7}" srcOrd="0" destOrd="0" presId="urn:microsoft.com/office/officeart/2008/layout/PictureStrips"/>
    <dgm:cxn modelId="{7348C125-819B-4601-A8C7-B56F55B73956}" srcId="{084280EF-24B1-4084-9E00-1384AC892469}" destId="{5BE5C4D5-DA11-4D78-964F-C8C55CA89B30}" srcOrd="1" destOrd="0" parTransId="{5B44426C-687C-454A-97E5-A05323C5E925}" sibTransId="{6EBB352B-60EB-49D8-A3C3-23D05C755558}"/>
    <dgm:cxn modelId="{E5896CAF-A5B9-43F0-9F42-32863272B3CA}" type="presOf" srcId="{084280EF-24B1-4084-9E00-1384AC892469}" destId="{62DB4CD6-8569-41AC-81E1-A5E73777622D}" srcOrd="0" destOrd="0" presId="urn:microsoft.com/office/officeart/2008/layout/PictureStrips"/>
    <dgm:cxn modelId="{6B069B98-F73E-406F-ABB5-B901A405E902}" type="presOf" srcId="{335AE4C9-20C3-4990-8C5D-92BFCB5E15DA}" destId="{A73C519D-5C87-4E92-9659-E25315281738}" srcOrd="0" destOrd="0" presId="urn:microsoft.com/office/officeart/2008/layout/PictureStrips"/>
    <dgm:cxn modelId="{F164AF9E-47FE-4242-AE76-51718373ADA5}" srcId="{084280EF-24B1-4084-9E00-1384AC892469}" destId="{24ABC8A5-A6A9-4F10-B2F4-C5FA9293D490}" srcOrd="2" destOrd="0" parTransId="{E86B09D8-80B5-4CE4-962E-47C936C8E8AC}" sibTransId="{C3E4E641-8F77-4743-8FD9-230F7A3F95E0}"/>
    <dgm:cxn modelId="{626498B0-3F94-4647-8353-A0C4FBB14609}" type="presParOf" srcId="{62DB4CD6-8569-41AC-81E1-A5E73777622D}" destId="{F90E7067-F733-496D-BEF9-140F8A4EF63C}" srcOrd="0" destOrd="0" presId="urn:microsoft.com/office/officeart/2008/layout/PictureStrips"/>
    <dgm:cxn modelId="{A2C8E1C7-F8C8-4715-9F88-BFACA2A5C364}" type="presParOf" srcId="{F90E7067-F733-496D-BEF9-140F8A4EF63C}" destId="{A73C519D-5C87-4E92-9659-E25315281738}" srcOrd="0" destOrd="0" presId="urn:microsoft.com/office/officeart/2008/layout/PictureStrips"/>
    <dgm:cxn modelId="{5650607E-6A9F-40FB-B376-3D9B53B17E2D}" type="presParOf" srcId="{F90E7067-F733-496D-BEF9-140F8A4EF63C}" destId="{C93BC458-A1A9-4DB5-AF0B-9024E9390AD7}" srcOrd="1" destOrd="0" presId="urn:microsoft.com/office/officeart/2008/layout/PictureStrips"/>
    <dgm:cxn modelId="{5799F9A2-FC5D-4D65-99A1-2A68656F1ACA}" type="presParOf" srcId="{62DB4CD6-8569-41AC-81E1-A5E73777622D}" destId="{3B8025CF-58EA-4AB8-B704-23D8FFA09C2D}" srcOrd="1" destOrd="0" presId="urn:microsoft.com/office/officeart/2008/layout/PictureStrips"/>
    <dgm:cxn modelId="{4CAA7572-3999-40DA-BF90-B78FE680881F}" type="presParOf" srcId="{62DB4CD6-8569-41AC-81E1-A5E73777622D}" destId="{C1FDB874-CEEE-4B15-9421-80556A056EF8}" srcOrd="2" destOrd="0" presId="urn:microsoft.com/office/officeart/2008/layout/PictureStrips"/>
    <dgm:cxn modelId="{47CA311E-0530-4E4C-9C45-E059B2AEC114}" type="presParOf" srcId="{C1FDB874-CEEE-4B15-9421-80556A056EF8}" destId="{781CB6DD-0E2C-4A86-849A-603477C664C7}" srcOrd="0" destOrd="0" presId="urn:microsoft.com/office/officeart/2008/layout/PictureStrips"/>
    <dgm:cxn modelId="{58C23D11-825C-4519-B5C7-8E9FBC48E7D1}" type="presParOf" srcId="{C1FDB874-CEEE-4B15-9421-80556A056EF8}" destId="{093EA51F-B019-44A9-AA7F-3FD1A457585B}" srcOrd="1" destOrd="0" presId="urn:microsoft.com/office/officeart/2008/layout/PictureStrips"/>
    <dgm:cxn modelId="{96B8F726-C1A5-494C-9FEE-83647338006B}" type="presParOf" srcId="{62DB4CD6-8569-41AC-81E1-A5E73777622D}" destId="{97ACC933-6C9E-44BE-A020-CCC678F60932}" srcOrd="3" destOrd="0" presId="urn:microsoft.com/office/officeart/2008/layout/PictureStrips"/>
    <dgm:cxn modelId="{130B42F0-4CF1-406A-B612-641EEC0BBFFD}" type="presParOf" srcId="{62DB4CD6-8569-41AC-81E1-A5E73777622D}" destId="{2EB762ED-3514-4D1D-89D8-CE5AB37AB387}" srcOrd="4" destOrd="0" presId="urn:microsoft.com/office/officeart/2008/layout/PictureStrips"/>
    <dgm:cxn modelId="{39135BCC-E9B6-4A01-BAC6-25FC798B37C2}" type="presParOf" srcId="{2EB762ED-3514-4D1D-89D8-CE5AB37AB387}" destId="{39E4278E-4AB5-4EB6-A282-A7BDCBE0F09C}" srcOrd="0" destOrd="0" presId="urn:microsoft.com/office/officeart/2008/layout/PictureStrips"/>
    <dgm:cxn modelId="{91B5820E-5866-421F-93C3-ACA3DD6D04EA}" type="presParOf" srcId="{2EB762ED-3514-4D1D-89D8-CE5AB37AB387}" destId="{BCC61ADD-C0F1-4970-8586-74B3A9C946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C519D-5C87-4E92-9659-E25315281738}">
      <dsp:nvSpPr>
        <dsp:cNvPr id="0" name=""/>
        <dsp:cNvSpPr/>
      </dsp:nvSpPr>
      <dsp:spPr>
        <a:xfrm>
          <a:off x="4759160" y="305023"/>
          <a:ext cx="5743733" cy="1536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79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Khai thác dầu khí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9160" y="305023"/>
        <a:ext cx="5743733" cy="1536598"/>
      </dsp:txXfrm>
    </dsp:sp>
    <dsp:sp modelId="{C93BC458-A1A9-4DB5-AF0B-9024E9390AD7}">
      <dsp:nvSpPr>
        <dsp:cNvPr id="0" name=""/>
        <dsp:cNvSpPr/>
      </dsp:nvSpPr>
      <dsp:spPr>
        <a:xfrm>
          <a:off x="1033829" y="221582"/>
          <a:ext cx="3302968" cy="16134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CB6DD-0E2C-4A86-849A-603477C664C7}">
      <dsp:nvSpPr>
        <dsp:cNvPr id="0" name=""/>
        <dsp:cNvSpPr/>
      </dsp:nvSpPr>
      <dsp:spPr>
        <a:xfrm>
          <a:off x="4919872" y="2239430"/>
          <a:ext cx="5764631" cy="1536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79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Chế biến lương thực, thực phẩm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9872" y="2239430"/>
        <a:ext cx="5764631" cy="1536598"/>
      </dsp:txXfrm>
    </dsp:sp>
    <dsp:sp modelId="{093EA51F-B019-44A9-AA7F-3FD1A457585B}">
      <dsp:nvSpPr>
        <dsp:cNvPr id="0" name=""/>
        <dsp:cNvSpPr/>
      </dsp:nvSpPr>
      <dsp:spPr>
        <a:xfrm>
          <a:off x="1002518" y="2161750"/>
          <a:ext cx="3748888" cy="161342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4278E-4AB5-4EB6-A282-A7BDCBE0F09C}">
      <dsp:nvSpPr>
        <dsp:cNvPr id="0" name=""/>
        <dsp:cNvSpPr/>
      </dsp:nvSpPr>
      <dsp:spPr>
        <a:xfrm>
          <a:off x="5091661" y="4173837"/>
          <a:ext cx="5497680" cy="1536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79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Dệt, may mặc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1661" y="4173837"/>
        <a:ext cx="5497680" cy="1536598"/>
      </dsp:txXfrm>
    </dsp:sp>
    <dsp:sp modelId="{BCC61ADD-C0F1-4970-8586-74B3A9C946D4}">
      <dsp:nvSpPr>
        <dsp:cNvPr id="0" name=""/>
        <dsp:cNvSpPr/>
      </dsp:nvSpPr>
      <dsp:spPr>
        <a:xfrm>
          <a:off x="1098190" y="4101933"/>
          <a:ext cx="3405464" cy="16134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6713" y="685800"/>
            <a:ext cx="61245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A54D6C4-5479-4E45-84EE-3AFA02892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48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925" y="2130426"/>
            <a:ext cx="10414476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849" y="3886200"/>
            <a:ext cx="857662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C47-50B2-4AF8-951A-F1BBFFA5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3857-8D32-42FF-A6E1-2C51AF34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6" y="274639"/>
            <a:ext cx="275677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274639"/>
            <a:ext cx="8066114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97918-27A8-43E0-AB4A-9548DA77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9FE8-84B1-4980-BB7B-B5BFCC769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49" y="4406901"/>
            <a:ext cx="1041447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849" y="2906713"/>
            <a:ext cx="1041447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3E14-BCC1-4228-B877-1325D619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1600201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5" y="1600201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4B6-B55C-4C6A-941F-17500D5F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535113"/>
            <a:ext cx="541357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16" y="2174875"/>
            <a:ext cx="54135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012" y="1535113"/>
            <a:ext cx="54156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2" y="2174875"/>
            <a:ext cx="54156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5BAC-5F4A-42B9-8A78-C56AF1142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227-4519-4996-9E7C-4CFA542B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dirty="0" smtClean="0"/>
              <a:t>GV. Cẩm Vân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9FEF-E920-4606-BEE6-FDC958F3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7" y="273050"/>
            <a:ext cx="40309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319" y="273051"/>
            <a:ext cx="68493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17" y="1435101"/>
            <a:ext cx="403093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2B5A-D0BC-4A7E-B660-4DFBC6DF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541" y="4800600"/>
            <a:ext cx="73513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01541" y="612775"/>
            <a:ext cx="73513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1541" y="5367338"/>
            <a:ext cx="73513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59BD-B1C0-466E-A1E8-804EA6CB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2616" y="274638"/>
            <a:ext cx="110270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616" y="1600201"/>
            <a:ext cx="110270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86211" y="6245225"/>
            <a:ext cx="3879903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slide" Target="slide24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2" y="76200"/>
            <a:ext cx="9067800" cy="6858000"/>
          </a:xfrm>
          <a:prstGeom prst="rect">
            <a:avLst/>
          </a:prstGeom>
        </p:spPr>
      </p:pic>
      <p:sp>
        <p:nvSpPr>
          <p:cNvPr id="6146" name="Hộp_Văn_Bản 5"/>
          <p:cNvSpPr txBox="1">
            <a:spLocks noChangeArrowheads="1"/>
          </p:cNvSpPr>
          <p:nvPr/>
        </p:nvSpPr>
        <p:spPr bwMode="auto">
          <a:xfrm>
            <a:off x="2925761" y="2895600"/>
            <a:ext cx="67818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vi-VN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ĐỊA LÍ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" y="28208"/>
            <a:ext cx="9145660" cy="3662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05" y="3532232"/>
            <a:ext cx="9002676" cy="3356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3781" y="152401"/>
            <a:ext cx="2983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Colusa-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Miliket</a:t>
            </a:r>
            <a:endParaRPr lang="en-US" sz="3200" b="1" dirty="0">
              <a:solidFill>
                <a:srgbClr val="1302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TP.Hồ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43" y="3962401"/>
            <a:ext cx="2837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ở TP.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407209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2915" y="-93814"/>
            <a:ext cx="10343897" cy="6815138"/>
            <a:chOff x="340" y="0"/>
            <a:chExt cx="4899" cy="4293"/>
          </a:xfrm>
        </p:grpSpPr>
        <p:pic>
          <p:nvPicPr>
            <p:cNvPr id="35880" name="Picture 4" descr="Mipec_nha_phan_phoi_Thuan_My_Davisoft_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341"/>
              <a:ext cx="1996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1" name="Picture 5" descr="TP_HCM_t__c_gi_y_ph_p-afa427090e6c9f290964b3143abdced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436"/>
              <a:ext cx="1996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82" name="Picture 6" descr="g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436"/>
              <a:ext cx="2132" cy="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83" name="Text Box 4"/>
            <p:cNvSpPr txBox="1">
              <a:spLocks noChangeArrowheads="1"/>
            </p:cNvSpPr>
            <p:nvPr/>
          </p:nvSpPr>
          <p:spPr bwMode="auto">
            <a:xfrm>
              <a:off x="476" y="2069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Xăng</a:t>
              </a:r>
            </a:p>
          </p:txBody>
        </p:sp>
        <p:sp>
          <p:nvSpPr>
            <p:cNvPr id="35884" name="Text Box 4"/>
            <p:cNvSpPr txBox="1">
              <a:spLocks noChangeArrowheads="1"/>
            </p:cNvSpPr>
            <p:nvPr/>
          </p:nvSpPr>
          <p:spPr bwMode="auto">
            <a:xfrm>
              <a:off x="531" y="4043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Dầu nhờn</a:t>
              </a:r>
            </a:p>
          </p:txBody>
        </p:sp>
        <p:sp>
          <p:nvSpPr>
            <p:cNvPr id="35885" name="Text Box 4"/>
            <p:cNvSpPr txBox="1">
              <a:spLocks noChangeArrowheads="1"/>
            </p:cNvSpPr>
            <p:nvPr/>
          </p:nvSpPr>
          <p:spPr bwMode="auto">
            <a:xfrm>
              <a:off x="3424" y="2069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Gas</a:t>
              </a:r>
            </a:p>
          </p:txBody>
        </p:sp>
        <p:sp>
          <p:nvSpPr>
            <p:cNvPr id="35886" name="Text Box 3"/>
            <p:cNvSpPr txBox="1">
              <a:spLocks noChangeArrowheads="1"/>
            </p:cNvSpPr>
            <p:nvPr/>
          </p:nvSpPr>
          <p:spPr bwMode="auto">
            <a:xfrm>
              <a:off x="703" y="0"/>
              <a:ext cx="393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ngành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dầu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khí</a:t>
              </a:r>
              <a:endParaRPr lang="en-US" sz="4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5887" name="Picture 11" descr="image123455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341"/>
              <a:ext cx="222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88" name="Text Box 4"/>
            <p:cNvSpPr txBox="1">
              <a:spLocks noChangeArrowheads="1"/>
            </p:cNvSpPr>
            <p:nvPr/>
          </p:nvSpPr>
          <p:spPr bwMode="auto">
            <a:xfrm>
              <a:off x="3379" y="3998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Săm lốp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-174638" y="32986"/>
            <a:ext cx="12238735" cy="6784576"/>
            <a:chOff x="-27" y="76"/>
            <a:chExt cx="5431" cy="4134"/>
          </a:xfrm>
        </p:grpSpPr>
        <p:sp>
          <p:nvSpPr>
            <p:cNvPr id="35871" name="Text Box 3"/>
            <p:cNvSpPr txBox="1">
              <a:spLocks noChangeArrowheads="1"/>
            </p:cNvSpPr>
            <p:nvPr/>
          </p:nvSpPr>
          <p:spPr bwMode="auto">
            <a:xfrm>
              <a:off x="1190" y="76"/>
              <a:ext cx="3936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ngành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điện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tử</a:t>
              </a:r>
              <a:endParaRPr lang="en-US" sz="4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587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82"/>
              <a:ext cx="2464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3" name="Text Box 6"/>
            <p:cNvSpPr txBox="1">
              <a:spLocks noChangeArrowheads="1"/>
            </p:cNvSpPr>
            <p:nvPr/>
          </p:nvSpPr>
          <p:spPr bwMode="auto">
            <a:xfrm>
              <a:off x="-27" y="1877"/>
              <a:ext cx="360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linh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kiện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điện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tử</a:t>
              </a:r>
              <a:endParaRPr lang="en-US" sz="2400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5874" name="Picture 7" descr="àadsav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527"/>
              <a:ext cx="2404" cy="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5" name="Text Box 8"/>
            <p:cNvSpPr txBox="1">
              <a:spLocks noChangeArrowheads="1"/>
            </p:cNvSpPr>
            <p:nvPr/>
          </p:nvSpPr>
          <p:spPr bwMode="auto">
            <a:xfrm>
              <a:off x="2971" y="1895"/>
              <a:ext cx="235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Lắp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ráp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ti</a:t>
              </a:r>
              <a:r>
                <a:rPr lang="en-US" sz="2400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vi</a:t>
              </a:r>
            </a:p>
          </p:txBody>
        </p:sp>
        <p:pic>
          <p:nvPicPr>
            <p:cNvPr id="35876" name="Picture 12" descr="DSC_014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205"/>
              <a:ext cx="2433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7" name="Text Box 13"/>
            <p:cNvSpPr txBox="1">
              <a:spLocks noChangeArrowheads="1"/>
            </p:cNvSpPr>
            <p:nvPr/>
          </p:nvSpPr>
          <p:spPr bwMode="auto">
            <a:xfrm>
              <a:off x="3016" y="3884"/>
              <a:ext cx="235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CC3300"/>
                  </a:solidFill>
                  <a:latin typeface="Times New Roman" panose="02020603050405020304" pitchFamily="18" charset="0"/>
                </a:rPr>
                <a:t>Sản xuất bóng đèn</a:t>
              </a:r>
            </a:p>
          </p:txBody>
        </p:sp>
        <p:pic>
          <p:nvPicPr>
            <p:cNvPr id="35878" name="Picture 14" descr="2012-09-2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251"/>
              <a:ext cx="2404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9" name="Text Box 15"/>
            <p:cNvSpPr txBox="1">
              <a:spLocks noChangeArrowheads="1"/>
            </p:cNvSpPr>
            <p:nvPr/>
          </p:nvSpPr>
          <p:spPr bwMode="auto">
            <a:xfrm>
              <a:off x="249" y="3929"/>
              <a:ext cx="235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CC3300"/>
                  </a:solidFill>
                  <a:latin typeface="Times New Roman" panose="02020603050405020304" pitchFamily="18" charset="0"/>
                </a:rPr>
                <a:t>Lắp ráp máy tính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10448" y="7187"/>
            <a:ext cx="11519963" cy="6872288"/>
            <a:chOff x="81" y="-66"/>
            <a:chExt cx="5456" cy="4329"/>
          </a:xfrm>
        </p:grpSpPr>
        <p:pic>
          <p:nvPicPr>
            <p:cNvPr id="35862" name="Picture 2" descr="img_24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" y="391"/>
              <a:ext cx="2436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3" name="Text Box 3"/>
            <p:cNvSpPr txBox="1">
              <a:spLocks noChangeArrowheads="1"/>
            </p:cNvSpPr>
            <p:nvPr/>
          </p:nvSpPr>
          <p:spPr bwMode="auto">
            <a:xfrm>
              <a:off x="432" y="-66"/>
              <a:ext cx="461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Chế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biến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lương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phẩm</a:t>
              </a:r>
              <a:endParaRPr lang="en-US" sz="4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864" name="Text Box 4"/>
            <p:cNvSpPr txBox="1">
              <a:spLocks noChangeArrowheads="1"/>
            </p:cNvSpPr>
            <p:nvPr/>
          </p:nvSpPr>
          <p:spPr bwMode="auto">
            <a:xfrm>
              <a:off x="476" y="2024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Chế biến gạo</a:t>
              </a:r>
            </a:p>
          </p:txBody>
        </p:sp>
        <p:pic>
          <p:nvPicPr>
            <p:cNvPr id="35865" name="Picture 2" descr="avata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" y="391"/>
              <a:ext cx="2688" cy="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6" name="Text Box 5"/>
            <p:cNvSpPr txBox="1">
              <a:spLocks noChangeArrowheads="1"/>
            </p:cNvSpPr>
            <p:nvPr/>
          </p:nvSpPr>
          <p:spPr bwMode="auto">
            <a:xfrm>
              <a:off x="3061" y="2069"/>
              <a:ext cx="2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Cá tra xuất khẩu</a:t>
              </a:r>
            </a:p>
          </p:txBody>
        </p:sp>
        <p:sp>
          <p:nvSpPr>
            <p:cNvPr id="35867" name="Text Box 4"/>
            <p:cNvSpPr txBox="1">
              <a:spLocks noChangeArrowheads="1"/>
            </p:cNvSpPr>
            <p:nvPr/>
          </p:nvSpPr>
          <p:spPr bwMode="auto">
            <a:xfrm>
              <a:off x="149" y="4013"/>
              <a:ext cx="24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Dây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chuyền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chế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biến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bột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ngọt</a:t>
              </a:r>
              <a:endParaRPr lang="en-US" sz="2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5868" name="Picture 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" y="2341"/>
              <a:ext cx="2631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9" name="Text Box 5"/>
            <p:cNvSpPr txBox="1">
              <a:spLocks noChangeArrowheads="1"/>
            </p:cNvSpPr>
            <p:nvPr/>
          </p:nvSpPr>
          <p:spPr bwMode="auto">
            <a:xfrm>
              <a:off x="3107" y="3974"/>
              <a:ext cx="2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Chế biến hạt điều xuất khẩu</a:t>
              </a:r>
            </a:p>
          </p:txBody>
        </p:sp>
        <p:pic>
          <p:nvPicPr>
            <p:cNvPr id="35870" name="Picture 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251"/>
              <a:ext cx="2448" cy="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488918" y="79105"/>
            <a:ext cx="11135857" cy="6383293"/>
            <a:chOff x="-31" y="-792"/>
            <a:chExt cx="5723" cy="4081"/>
          </a:xfrm>
        </p:grpSpPr>
        <p:sp>
          <p:nvSpPr>
            <p:cNvPr id="35857" name="Text Box 3"/>
            <p:cNvSpPr txBox="1">
              <a:spLocks noChangeArrowheads="1"/>
            </p:cNvSpPr>
            <p:nvPr/>
          </p:nvSpPr>
          <p:spPr bwMode="auto">
            <a:xfrm>
              <a:off x="409" y="-792"/>
              <a:ext cx="4716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ngành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dệt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, may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mặc</a:t>
              </a:r>
              <a:endParaRPr lang="en-US" sz="4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5858" name="Picture 5" descr="quan-ao-tre-e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" y="648"/>
              <a:ext cx="2608" cy="2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Picture 6" descr="586_xungdanhluavp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" y="624"/>
              <a:ext cx="2858" cy="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0" name="Text Box 3"/>
            <p:cNvSpPr txBox="1">
              <a:spLocks noChangeArrowheads="1"/>
            </p:cNvSpPr>
            <p:nvPr/>
          </p:nvSpPr>
          <p:spPr bwMode="auto">
            <a:xfrm>
              <a:off x="331" y="2994"/>
              <a:ext cx="2064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Vải</a:t>
              </a:r>
              <a:endParaRPr lang="en-US" sz="24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861" name="Text Box 3"/>
            <p:cNvSpPr txBox="1">
              <a:spLocks noChangeArrowheads="1"/>
            </p:cNvSpPr>
            <p:nvPr/>
          </p:nvSpPr>
          <p:spPr bwMode="auto">
            <a:xfrm>
              <a:off x="3491" y="2993"/>
              <a:ext cx="2064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Quần</a:t>
              </a:r>
              <a:r>
                <a:rPr lang="en-US" sz="24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áo</a:t>
              </a:r>
              <a:endParaRPr lang="en-US" sz="24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853180" y="-541"/>
            <a:ext cx="12672743" cy="6900863"/>
            <a:chOff x="478" y="-157"/>
            <a:chExt cx="5282" cy="4347"/>
          </a:xfrm>
        </p:grpSpPr>
        <p:sp>
          <p:nvSpPr>
            <p:cNvPr id="35848" name="Text Box 3"/>
            <p:cNvSpPr txBox="1">
              <a:spLocks noChangeArrowheads="1"/>
            </p:cNvSpPr>
            <p:nvPr/>
          </p:nvSpPr>
          <p:spPr bwMode="auto">
            <a:xfrm>
              <a:off x="798" y="-157"/>
              <a:ext cx="398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phẩm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ngành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bón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hoá</a:t>
              </a:r>
              <a:r>
                <a:rPr lang="en-US" sz="4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chất</a:t>
              </a:r>
              <a:endParaRPr lang="en-US" sz="4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5849" name="Picture 7" descr="dbn123926460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" y="380"/>
              <a:ext cx="1539" cy="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8" descr="Nhom_UNILEVER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2289"/>
              <a:ext cx="199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9" descr="46A+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" y="2467"/>
              <a:ext cx="1114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4"/>
            <p:cNvSpPr txBox="1">
              <a:spLocks noChangeArrowheads="1"/>
            </p:cNvSpPr>
            <p:nvPr/>
          </p:nvSpPr>
          <p:spPr bwMode="auto">
            <a:xfrm>
              <a:off x="1446" y="3849"/>
              <a:ext cx="10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bón</a:t>
              </a:r>
              <a:endParaRPr lang="en-US" sz="2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853" name="Text Box 4"/>
            <p:cNvSpPr txBox="1">
              <a:spLocks noChangeArrowheads="1"/>
            </p:cNvSpPr>
            <p:nvPr/>
          </p:nvSpPr>
          <p:spPr bwMode="auto">
            <a:xfrm>
              <a:off x="4032" y="1933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Sơn</a:t>
              </a:r>
            </a:p>
          </p:txBody>
        </p:sp>
        <p:sp>
          <p:nvSpPr>
            <p:cNvPr id="35854" name="Text Box 4"/>
            <p:cNvSpPr txBox="1">
              <a:spLocks noChangeArrowheads="1"/>
            </p:cNvSpPr>
            <p:nvPr/>
          </p:nvSpPr>
          <p:spPr bwMode="auto">
            <a:xfrm>
              <a:off x="3409" y="3898"/>
              <a:ext cx="18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rửa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bát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bột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giặt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…</a:t>
              </a:r>
            </a:p>
          </p:txBody>
        </p:sp>
        <p:pic>
          <p:nvPicPr>
            <p:cNvPr id="35855" name="Picture 13" descr="a73e1_cymer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" y="380"/>
              <a:ext cx="1514" cy="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6" name="Text Box 4"/>
            <p:cNvSpPr txBox="1">
              <a:spLocks noChangeArrowheads="1"/>
            </p:cNvSpPr>
            <p:nvPr/>
          </p:nvSpPr>
          <p:spPr bwMode="auto">
            <a:xfrm>
              <a:off x="582" y="2214"/>
              <a:ext cx="17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Thuốc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BV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C3300"/>
                  </a:solidFill>
                  <a:latin typeface="Times New Roman" panose="02020603050405020304" pitchFamily="18" charset="0"/>
                </a:rPr>
                <a:t>vật</a:t>
              </a:r>
              <a:endParaRPr lang="en-US" sz="2000" b="1" dirty="0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077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442137" y="5780782"/>
            <a:ext cx="11764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Biều</a:t>
            </a:r>
            <a:r>
              <a:rPr lang="en-US" sz="28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đồ giá trị sản xuất công nghiệp tính đến năm 2012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(Theo số liệu của Tổng cục Thống kê Việt Nam)</a:t>
            </a:r>
          </a:p>
        </p:txBody>
      </p:sp>
      <p:grpSp>
        <p:nvGrpSpPr>
          <p:cNvPr id="36867" name="Group 14"/>
          <p:cNvGrpSpPr>
            <a:grpSpLocks/>
          </p:cNvGrpSpPr>
          <p:nvPr/>
        </p:nvGrpSpPr>
        <p:grpSpPr bwMode="auto">
          <a:xfrm>
            <a:off x="115692" y="260650"/>
            <a:ext cx="12172466" cy="5580027"/>
            <a:chOff x="642910" y="243524"/>
            <a:chExt cx="8472954" cy="5400054"/>
          </a:xfrm>
        </p:grpSpPr>
        <p:pic>
          <p:nvPicPr>
            <p:cNvPr id="3686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10" y="642918"/>
              <a:ext cx="7643866" cy="500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69" name="Group 12"/>
            <p:cNvGrpSpPr>
              <a:grpSpLocks/>
            </p:cNvGrpSpPr>
            <p:nvPr/>
          </p:nvGrpSpPr>
          <p:grpSpPr bwMode="auto">
            <a:xfrm>
              <a:off x="644745" y="243524"/>
              <a:ext cx="8471119" cy="5334016"/>
              <a:chOff x="1430" y="375"/>
              <a:chExt cx="12904" cy="7222"/>
            </a:xfrm>
          </p:grpSpPr>
          <p:cxnSp>
            <p:nvCxnSpPr>
              <p:cNvPr id="36870" name="AutoShape 13"/>
              <p:cNvCxnSpPr>
                <a:cxnSpLocks noChangeShapeType="1"/>
              </p:cNvCxnSpPr>
              <p:nvPr/>
            </p:nvCxnSpPr>
            <p:spPr bwMode="auto">
              <a:xfrm flipV="1">
                <a:off x="2490" y="990"/>
                <a:ext cx="0" cy="610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71" name="AutoShape 14"/>
              <p:cNvCxnSpPr>
                <a:cxnSpLocks noChangeShapeType="1"/>
              </p:cNvCxnSpPr>
              <p:nvPr/>
            </p:nvCxnSpPr>
            <p:spPr bwMode="auto">
              <a:xfrm>
                <a:off x="2490" y="7099"/>
                <a:ext cx="1081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872" name="Text Box 15"/>
              <p:cNvSpPr txBox="1">
                <a:spLocks noChangeArrowheads="1"/>
              </p:cNvSpPr>
              <p:nvPr/>
            </p:nvSpPr>
            <p:spPr bwMode="auto">
              <a:xfrm>
                <a:off x="13070" y="7210"/>
                <a:ext cx="1264" cy="3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ts val="750"/>
                  </a:spcAft>
                </a:pPr>
                <a:r>
                  <a:rPr lang="en-US" sz="825" b="1">
                    <a:solidFill>
                      <a:prstClr val="black"/>
                    </a:solidFill>
                    <a:latin typeface="Calibri" panose="020F0502020204030204" pitchFamily="34" charset="0"/>
                  </a:rPr>
                  <a:t>Tên vùng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73" name="Text Box 16"/>
              <p:cNvSpPr txBox="1">
                <a:spLocks noChangeArrowheads="1"/>
              </p:cNvSpPr>
              <p:nvPr/>
            </p:nvSpPr>
            <p:spPr bwMode="auto">
              <a:xfrm>
                <a:off x="1430" y="375"/>
                <a:ext cx="2185" cy="4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Aft>
                    <a:spcPts val="750"/>
                  </a:spcAft>
                </a:pPr>
                <a:r>
                  <a:rPr lang="en-US" sz="1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Tỷ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Horizontal Scroll 9"/>
          <p:cNvSpPr/>
          <p:nvPr/>
        </p:nvSpPr>
        <p:spPr>
          <a:xfrm>
            <a:off x="5743070" y="-76200"/>
            <a:ext cx="6464010" cy="2924944"/>
          </a:xfrm>
          <a:prstGeom prst="horizontalScroll">
            <a:avLst/>
          </a:prstGeom>
          <a:solidFill>
            <a:srgbClr val="F8D8D6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bằng Nam Bộ trở thành vùng có ngành công nghiệp phát triển mạnh nhất nước ta?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1302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734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9369" y="2780930"/>
            <a:ext cx="5914215" cy="1873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Nam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trở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vùng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mạnh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7080" y="640310"/>
            <a:ext cx="2680746" cy="14925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nguồn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phong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phú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8539" y="643788"/>
            <a:ext cx="2759706" cy="1478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latin typeface="Times New Roman"/>
                <a:ea typeface="Calibri"/>
                <a:cs typeface="Times New Roman"/>
              </a:rPr>
              <a:t>Có nguồn lao động dồi dào</a:t>
            </a:r>
            <a:endParaRPr lang="en-US" sz="280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0782" y="643788"/>
            <a:ext cx="2696344" cy="1478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latin typeface="Times New Roman"/>
                <a:ea typeface="Calibri"/>
                <a:cs typeface="Times New Roman"/>
              </a:rPr>
              <a:t>Đất đai màu mỡ</a:t>
            </a:r>
            <a:endParaRPr lang="en-US" sz="280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7695" y="5189302"/>
            <a:ext cx="2838667" cy="1398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latin typeface="Times New Roman"/>
                <a:ea typeface="Calibri"/>
                <a:cs typeface="Times New Roman"/>
              </a:rPr>
              <a:t>Được đầu tư xây dựng nhà máy</a:t>
            </a:r>
            <a:endParaRPr lang="en-US" sz="280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7846" y="5189302"/>
            <a:ext cx="2728513" cy="1398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tư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vốn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ngoài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7116" y="5185394"/>
            <a:ext cx="2711941" cy="14119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Giao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triển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5244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2" name="Straight Arrow Connector 11"/>
          <p:cNvCxnSpPr>
            <a:stCxn id="4" idx="0"/>
            <a:endCxn id="6" idx="2"/>
          </p:cNvCxnSpPr>
          <p:nvPr/>
        </p:nvCxnSpPr>
        <p:spPr>
          <a:xfrm flipV="1">
            <a:off x="5946477" y="2122063"/>
            <a:ext cx="2931917" cy="658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</p:cNvCxnSpPr>
          <p:nvPr/>
        </p:nvCxnSpPr>
        <p:spPr>
          <a:xfrm flipH="1" flipV="1">
            <a:off x="2688662" y="2099656"/>
            <a:ext cx="3257814" cy="681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  <a:endCxn id="9" idx="0"/>
          </p:cNvCxnSpPr>
          <p:nvPr/>
        </p:nvCxnSpPr>
        <p:spPr>
          <a:xfrm flipH="1">
            <a:off x="5742102" y="4654587"/>
            <a:ext cx="204374" cy="534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8" idx="0"/>
          </p:cNvCxnSpPr>
          <p:nvPr/>
        </p:nvCxnSpPr>
        <p:spPr>
          <a:xfrm>
            <a:off x="5946476" y="4654587"/>
            <a:ext cx="2970552" cy="534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2"/>
            <a:endCxn id="10" idx="0"/>
          </p:cNvCxnSpPr>
          <p:nvPr/>
        </p:nvCxnSpPr>
        <p:spPr>
          <a:xfrm flipH="1">
            <a:off x="2673086" y="4654587"/>
            <a:ext cx="3273390" cy="530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>
            <a:endCxn id="44" idx="1"/>
          </p:cNvCxnSpPr>
          <p:nvPr/>
        </p:nvCxnSpPr>
        <p:spPr>
          <a:xfrm flipV="1">
            <a:off x="3061421" y="575860"/>
            <a:ext cx="2011236" cy="1659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45" idx="1"/>
          </p:cNvCxnSpPr>
          <p:nvPr/>
        </p:nvCxnSpPr>
        <p:spPr>
          <a:xfrm flipV="1">
            <a:off x="3061421" y="2112523"/>
            <a:ext cx="2011236" cy="704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47" idx="1"/>
          </p:cNvCxnSpPr>
          <p:nvPr/>
        </p:nvCxnSpPr>
        <p:spPr>
          <a:xfrm>
            <a:off x="3061421" y="3709910"/>
            <a:ext cx="2011236" cy="1226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48" idx="1"/>
          </p:cNvCxnSpPr>
          <p:nvPr/>
        </p:nvCxnSpPr>
        <p:spPr>
          <a:xfrm>
            <a:off x="3061421" y="4427474"/>
            <a:ext cx="2011236" cy="2052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3" idx="3"/>
            <a:endCxn id="46" idx="1"/>
          </p:cNvCxnSpPr>
          <p:nvPr/>
        </p:nvCxnSpPr>
        <p:spPr>
          <a:xfrm flipV="1">
            <a:off x="3061421" y="3519782"/>
            <a:ext cx="2011236" cy="1327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4944" y="1219202"/>
            <a:ext cx="2996479" cy="48666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kiện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Nam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trở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vùng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ta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72657" y="228602"/>
            <a:ext cx="7134424" cy="6945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nguồn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phong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phú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072657" y="1828800"/>
            <a:ext cx="6991440" cy="567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nguồn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lao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dồi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dào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072657" y="3200400"/>
            <a:ext cx="6991440" cy="6387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Giao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triển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72657" y="4648202"/>
            <a:ext cx="6991440" cy="5760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tư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vốn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ngoài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072658" y="6163342"/>
            <a:ext cx="6991438" cy="6336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tư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xây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dựng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máy</a:t>
            </a:r>
            <a:endParaRPr lang="en-US" sz="2800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02562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47941" y="685800"/>
            <a:ext cx="11588550" cy="54864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7114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2" y="830616"/>
            <a:ext cx="7442410" cy="5961987"/>
          </a:xfrm>
        </p:spPr>
      </p:pic>
      <p:sp>
        <p:nvSpPr>
          <p:cNvPr id="3" name="Rounded Rectangle 2"/>
          <p:cNvSpPr/>
          <p:nvPr/>
        </p:nvSpPr>
        <p:spPr bwMode="auto">
          <a:xfrm>
            <a:off x="66089" y="1196752"/>
            <a:ext cx="3378425" cy="13681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họp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chợ</a:t>
            </a:r>
            <a:endParaRPr lang="en-US" sz="4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6088" y="2924944"/>
            <a:ext cx="3378427" cy="13681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tiện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lại</a:t>
            </a:r>
            <a:endParaRPr lang="en-US" sz="4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6088" y="4642074"/>
            <a:ext cx="3378427" cy="145122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hoá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chợ</a:t>
            </a:r>
            <a:endParaRPr lang="en-US" sz="4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715962" y="184285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6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58640" y="3204267"/>
            <a:ext cx="4719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Chợ nổi Cái Răng</a:t>
            </a:r>
          </a:p>
        </p:txBody>
      </p:sp>
      <p:pic>
        <p:nvPicPr>
          <p:cNvPr id="48134" name="Picture 6" descr="CHO-PHONGDI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31" y="723157"/>
            <a:ext cx="5947751" cy="25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Text Box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259331" y="3227769"/>
            <a:ext cx="5613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Chợ nổi Phong Điền</a:t>
            </a:r>
          </a:p>
        </p:txBody>
      </p:sp>
      <p:pic>
        <p:nvPicPr>
          <p:cNvPr id="48137" name="Picture 9" descr="phunghie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" y="3812545"/>
            <a:ext cx="5985147" cy="23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8" name="Text Box 1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76022" y="6156595"/>
            <a:ext cx="51131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Chợ nổi Phụng Hiệp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668444" y="44626"/>
            <a:ext cx="12161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Một số chợ nổi - nổi tiếng ở đồng bằng Nam Bộ</a:t>
            </a:r>
          </a:p>
        </p:txBody>
      </p:sp>
      <p:pic>
        <p:nvPicPr>
          <p:cNvPr id="48140" name="Picture 12" descr="1281318637_cho-noi-cai-rang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" y="730052"/>
            <a:ext cx="5985146" cy="249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32" y="3789041"/>
            <a:ext cx="5846402" cy="2375174"/>
          </a:xfrm>
        </p:spPr>
      </p:pic>
      <p:sp>
        <p:nvSpPr>
          <p:cNvPr id="3" name="Rectangle 2"/>
          <p:cNvSpPr/>
          <p:nvPr/>
        </p:nvSpPr>
        <p:spPr>
          <a:xfrm>
            <a:off x="7243890" y="6164890"/>
            <a:ext cx="2863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200" b="1" dirty="0">
              <a:solidFill>
                <a:srgbClr val="1302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  <p:bldP spid="48135" grpId="0"/>
      <p:bldP spid="4813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219" y="314401"/>
            <a:ext cx="5554842" cy="989033"/>
          </a:xfrm>
        </p:spPr>
        <p:txBody>
          <a:bodyPr/>
          <a:lstStyle/>
          <a:p>
            <a:r>
              <a:rPr lang="en-US" b="1" dirty="0" err="1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b="1" dirty="0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b="1" dirty="0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b="1" dirty="0">
              <a:solidFill>
                <a:srgbClr val="1302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84" y="1257714"/>
            <a:ext cx="5958779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2512" y="467962"/>
            <a:ext cx="3443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1302F0"/>
              </a:solidFill>
            </a:endParaRPr>
          </a:p>
        </p:txBody>
      </p:sp>
      <p:sp>
        <p:nvSpPr>
          <p:cNvPr id="6" name="Up Arrow Callout 5"/>
          <p:cNvSpPr/>
          <p:nvPr/>
        </p:nvSpPr>
        <p:spPr bwMode="auto">
          <a:xfrm>
            <a:off x="2527323" y="4509120"/>
            <a:ext cx="7366011" cy="2215910"/>
          </a:xfrm>
          <a:prstGeom prst="upArrowCallout">
            <a:avLst>
              <a:gd name="adj1" fmla="val 25000"/>
              <a:gd name="adj2" fmla="val 25000"/>
              <a:gd name="adj3" fmla="val 15268"/>
              <a:gd name="adj4" fmla="val 79446"/>
            </a:avLst>
          </a:prstGeom>
          <a:solidFill>
            <a:srgbClr val="F8D8D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Chợ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đáo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1302F0"/>
                </a:solidFill>
                <a:latin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09" y="1257713"/>
            <a:ext cx="5746389" cy="3312369"/>
          </a:xfrm>
        </p:spPr>
      </p:pic>
    </p:spTree>
    <p:extLst>
      <p:ext uri="{BB962C8B-B14F-4D97-AF65-F5344CB8AC3E}">
        <p14:creationId xmlns:p14="http://schemas.microsoft.com/office/powerpoint/2010/main" val="15836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769807" y="1371601"/>
            <a:ext cx="4864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337505" y="1676401"/>
            <a:ext cx="9314954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- Chợ nổi trên sông là một nét văn hóa độc đáo của đồng bằng Nam Bộ.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602660" y="685800"/>
            <a:ext cx="83612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nổi trên sông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1362775" y="3810001"/>
            <a:ext cx="95868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1302F0"/>
                </a:solidFill>
                <a:latin typeface="Times New Roman" panose="02020603050405020304" pitchFamily="18" charset="0"/>
              </a:rPr>
              <a:t>- Việc mua bán trên xuồng ghe diễn ra tấp nập với mọi thứ hàng hóa. </a:t>
            </a:r>
          </a:p>
        </p:txBody>
      </p:sp>
    </p:spTree>
    <p:extLst>
      <p:ext uri="{BB962C8B-B14F-4D97-AF65-F5344CB8AC3E}">
        <p14:creationId xmlns:p14="http://schemas.microsoft.com/office/powerpoint/2010/main" val="40408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 animBg="1"/>
      <p:bldP spid="85007" grpId="0"/>
      <p:bldP spid="850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Hộp_Văn_Bản 2"/>
          <p:cNvSpPr txBox="1">
            <a:spLocks noChangeArrowheads="1"/>
          </p:cNvSpPr>
          <p:nvPr/>
        </p:nvSpPr>
        <p:spPr bwMode="auto">
          <a:xfrm>
            <a:off x="563562" y="2133600"/>
            <a:ext cx="11277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 smtClean="0">
                <a:cs typeface="Arial" charset="0"/>
              </a:rPr>
              <a:t>Địa</a:t>
            </a:r>
            <a:r>
              <a:rPr lang="en-US" sz="4400" b="1" u="sng" dirty="0" smtClean="0">
                <a:cs typeface="Arial" charset="0"/>
              </a:rPr>
              <a:t> </a:t>
            </a:r>
            <a:r>
              <a:rPr lang="en-US" sz="4400" b="1" u="sng" dirty="0" err="1" smtClean="0">
                <a:cs typeface="Arial" charset="0"/>
              </a:rPr>
              <a:t>lý</a:t>
            </a:r>
            <a:endParaRPr lang="en-US" sz="4400" b="1" u="sng" dirty="0" smtClean="0">
              <a:cs typeface="Arial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dân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đồng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bằng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Nam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Bộ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.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sản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xuất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br>
              <a:rPr lang="en-US" sz="4400" b="1" dirty="0" smtClean="0">
                <a:solidFill>
                  <a:srgbClr val="FF0000"/>
                </a:solidFill>
                <a:cs typeface="Arial" charset="0"/>
              </a:rPr>
            </a:b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dân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đồng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bằng</a:t>
            </a:r>
            <a:r>
              <a:rPr lang="en-US" sz="4400" b="1" dirty="0" smtClean="0">
                <a:solidFill>
                  <a:srgbClr val="FF0000"/>
                </a:solidFill>
                <a:cs typeface="Arial" charset="0"/>
              </a:rPr>
              <a:t> Nam </a:t>
            </a:r>
            <a:r>
              <a:rPr lang="en-US" sz="4400" b="1" dirty="0" err="1" smtClean="0">
                <a:solidFill>
                  <a:srgbClr val="FF0000"/>
                </a:solidFill>
                <a:cs typeface="Arial" charset="0"/>
              </a:rPr>
              <a:t>Bộ</a:t>
            </a:r>
            <a:endParaRPr lang="en-US" sz="4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2914" r="3311" b="1531"/>
          <a:stretch/>
        </p:blipFill>
        <p:spPr>
          <a:xfrm>
            <a:off x="182562" y="0"/>
            <a:ext cx="12420600" cy="70739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247941" y="304802"/>
            <a:ext cx="11492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dirty="0">
                <a:latin typeface="Times New Roman" panose="02020603050405020304" pitchFamily="18" charset="0"/>
              </a:rPr>
              <a:t>    </a:t>
            </a:r>
            <a:r>
              <a:rPr lang="en-US" sz="4000" b="1" dirty="0">
                <a:latin typeface="Times New Roman" panose="02020603050405020304" pitchFamily="18" charset="0"/>
              </a:rPr>
              <a:t>Đồng bằng Nam Bộ là nơi có công nghiệp phát triển nhất nước ta.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349290" y="1676401"/>
            <a:ext cx="114927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</a:rPr>
              <a:t>Những ngành công nghiệp nổi tiếng là khai thác dầu khí, chế biến lương thực, thực phẩm, hóa chất, cơ khí, điện tử, dệt may. </a:t>
            </a:r>
          </a:p>
        </p:txBody>
      </p:sp>
      <p:sp>
        <p:nvSpPr>
          <p:cNvPr id="49176" name="Text Box 24"/>
          <p:cNvSpPr txBox="1">
            <a:spLocks noChangeArrowheads="1"/>
          </p:cNvSpPr>
          <p:nvPr/>
        </p:nvSpPr>
        <p:spPr bwMode="auto">
          <a:xfrm>
            <a:off x="450639" y="4343402"/>
            <a:ext cx="1149277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Chợ</a:t>
            </a:r>
            <a:r>
              <a:rPr lang="en-US" sz="4000" b="1" dirty="0">
                <a:latin typeface="Times New Roman" panose="02020603050405020304" pitchFamily="18" charset="0"/>
              </a:rPr>
              <a:t> nổi trên sông là một nét độc đáo của đồng bằng sông Cửu Long.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0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/>
      <p:bldP spid="49166" grpId="0"/>
      <p:bldP spid="491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62" y="12700"/>
            <a:ext cx="9067800" cy="6858000"/>
          </a:xfrm>
          <a:prstGeom prst="rect">
            <a:avLst/>
          </a:prstGeom>
        </p:spPr>
      </p:pic>
      <p:sp>
        <p:nvSpPr>
          <p:cNvPr id="6146" name="Hộp_Văn_Bản 5"/>
          <p:cNvSpPr txBox="1">
            <a:spLocks noChangeArrowheads="1"/>
          </p:cNvSpPr>
          <p:nvPr/>
        </p:nvSpPr>
        <p:spPr bwMode="auto">
          <a:xfrm>
            <a:off x="0" y="2895600"/>
            <a:ext cx="12252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 TIẾP: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42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s://encrypted-tbn2.gstatic.com/images?q=tbn:ANd9GcShjiYr84sQFiiVdIg54GebO4MBuiqL1o7Eoi8W_61qZD29KEi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" y="2057400"/>
            <a:ext cx="208187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1464124" y="0"/>
            <a:ext cx="10540260" cy="1981200"/>
          </a:xfrm>
          <a:prstGeom prst="cloudCallout">
            <a:avLst>
              <a:gd name="adj1" fmla="val -44289"/>
              <a:gd name="adj2" fmla="val 77254"/>
            </a:avLst>
          </a:prstGeom>
          <a:solidFill>
            <a:srgbClr val="A8F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795144" y="2286000"/>
            <a:ext cx="6384965" cy="4343400"/>
            <a:chOff x="2819400" y="2286000"/>
            <a:chExt cx="4800600" cy="4343400"/>
          </a:xfrm>
        </p:grpSpPr>
        <p:pic>
          <p:nvPicPr>
            <p:cNvPr id="48133" name="Picture 9" descr="http://travel.zizi.vn/Resources/Editor/Images/cho-noi5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286000"/>
              <a:ext cx="4800600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TextBox 11"/>
            <p:cNvSpPr txBox="1">
              <a:spLocks noChangeArrowheads="1"/>
            </p:cNvSpPr>
            <p:nvPr/>
          </p:nvSpPr>
          <p:spPr bwMode="auto">
            <a:xfrm>
              <a:off x="3352800" y="5983069"/>
              <a:ext cx="3124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nổi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65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danchimviet.info/wp-content/uploads/2012/07/question-m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759" y="0"/>
            <a:ext cx="212832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5244" y="0"/>
            <a:ext cx="9830819" cy="2971800"/>
          </a:xfrm>
          <a:prstGeom prst="cloudCallout">
            <a:avLst>
              <a:gd name="adj1" fmla="val 55827"/>
              <a:gd name="adj2" fmla="val -404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Bánh, kẹo, gạo, nước ngọt, rượu,…là sản phẩm của ngành công nghiệp nào?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4684" y="3276600"/>
            <a:ext cx="10089896" cy="2914650"/>
            <a:chOff x="533400" y="3276600"/>
            <a:chExt cx="7586187" cy="2914650"/>
          </a:xfrm>
        </p:grpSpPr>
        <p:pic>
          <p:nvPicPr>
            <p:cNvPr id="49157" name="Picture 4" descr="http://www.procimex-fish.com.vn/uploads/444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76600"/>
              <a:ext cx="4762500" cy="291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8" name="Rectangle 4"/>
            <p:cNvSpPr>
              <a:spLocks noChangeArrowheads="1"/>
            </p:cNvSpPr>
            <p:nvPr/>
          </p:nvSpPr>
          <p:spPr bwMode="auto">
            <a:xfrm>
              <a:off x="6186151" y="3856762"/>
              <a:ext cx="1933436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/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algn="ctr" eaLnBrk="1" hangingPunct="1"/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775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ncrypted-tbn2.gstatic.com/images?q=tbn:ANd9GcTQsvui1Gr27Y87hx2SgrLlFw89VuWr61We9C1LK5kKq8Rgu6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" y="0"/>
            <a:ext cx="341629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2680309" y="228600"/>
            <a:ext cx="9526773" cy="1752600"/>
          </a:xfrm>
          <a:prstGeom prst="cloud">
            <a:avLst/>
          </a:prstGeom>
          <a:solidFill>
            <a:srgbClr val="92EE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16162" y="2895600"/>
            <a:ext cx="6894860" cy="2505075"/>
            <a:chOff x="914400" y="2743200"/>
            <a:chExt cx="5183921" cy="2505076"/>
          </a:xfrm>
        </p:grpSpPr>
        <p:pic>
          <p:nvPicPr>
            <p:cNvPr id="51205" name="Picture 4" descr="http://cafef.vcmedia.vn/Images/Uploaded/Share/2012/04/02/dau-mo/vi-sao-mo-kho-du-tru-dau-chien-luoc-la-dieu-gan-nhu-chac-chan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743200"/>
              <a:ext cx="3314700" cy="2505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6" name="Rectangle 4"/>
            <p:cNvSpPr>
              <a:spLocks noChangeArrowheads="1"/>
            </p:cNvSpPr>
            <p:nvPr/>
          </p:nvSpPr>
          <p:spPr bwMode="auto">
            <a:xfrm>
              <a:off x="4773540" y="4572000"/>
              <a:ext cx="13247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Dầu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214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1428" y="2311400"/>
            <a:ext cx="10742957" cy="1828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______ ______ _____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697277" y="4749801"/>
            <a:ext cx="3352200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encrypted-tbn0.gstatic.com/images?q=tbn:ANd9GcTOaaTxeg2pAeo8hzpT4qNVn_G6qmxcaHyP-Hzy9YaNwgnmwNGW5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70" y="609602"/>
            <a:ext cx="182427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4vector.com/i/free-vector-question-mark-clip-art_117172_Question_Mark_clip_art_h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86" y="881065"/>
            <a:ext cx="304046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896492" y="1447800"/>
            <a:ext cx="1216184" cy="15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065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https://onthidialy.files.wordpress.com/2014/07/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72769" r="36961" b="3207"/>
          <a:stretch/>
        </p:blipFill>
        <p:spPr bwMode="auto">
          <a:xfrm>
            <a:off x="0" y="1600201"/>
            <a:ext cx="6730963" cy="4903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Hộp_Văn_Bản 5"/>
          <p:cNvSpPr txBox="1">
            <a:spLocks noChangeArrowheads="1"/>
          </p:cNvSpPr>
          <p:nvPr/>
        </p:nvSpPr>
        <p:spPr bwMode="auto">
          <a:xfrm>
            <a:off x="1096963" y="159694"/>
            <a:ext cx="1104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3.Vùng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77" y="846138"/>
            <a:ext cx="3242078" cy="2458672"/>
          </a:xfrm>
          <a:prstGeom prst="rect">
            <a:avLst/>
          </a:prstGeom>
        </p:spPr>
      </p:pic>
      <p:sp>
        <p:nvSpPr>
          <p:cNvPr id="14" name="Text Box 31"/>
          <p:cNvSpPr txBox="1"/>
          <p:nvPr/>
        </p:nvSpPr>
        <p:spPr>
          <a:xfrm>
            <a:off x="6888162" y="3487373"/>
            <a:ext cx="5257801" cy="30165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sát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Lược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ngành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en-US" sz="2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4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nghiệp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Bộ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chú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giải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tên</a:t>
            </a:r>
            <a:r>
              <a:rPr lang="en-US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ngành</a:t>
            </a:r>
            <a:r>
              <a:rPr lang="en-US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nghiệp</a:t>
            </a:r>
            <a:r>
              <a:rPr lang="en-US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Bộ</a:t>
            </a:r>
            <a:r>
              <a:rPr lang="en-US" sz="2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 Box 31"/>
          <p:cNvSpPr txBox="1"/>
          <p:nvPr/>
        </p:nvSpPr>
        <p:spPr>
          <a:xfrm>
            <a:off x="6589284" y="769002"/>
            <a:ext cx="5632878" cy="5943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khí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tử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chất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bón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Cao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lương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dùng</a:t>
            </a:r>
            <a:endParaRPr lang="en-US" sz="2800" dirty="0" smtClean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xây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dựng</a:t>
            </a:r>
            <a:endParaRPr lang="en-US" sz="2800" dirty="0" smtClean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Dệt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may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" y="-27383"/>
            <a:ext cx="3981728" cy="287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46" y="-3155"/>
            <a:ext cx="4155727" cy="2870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27" y="-27384"/>
            <a:ext cx="4014654" cy="2870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2" y="2871789"/>
            <a:ext cx="5410507" cy="294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47" y="2843516"/>
            <a:ext cx="5067433" cy="2979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44" y="5805266"/>
            <a:ext cx="12058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124-125/SGK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72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67093" y="1064494"/>
          <a:ext cx="11539988" cy="5793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3011" name="Rectangle 7"/>
          <p:cNvSpPr>
            <a:spLocks noGrp="1" noChangeArrowheads="1"/>
          </p:cNvSpPr>
          <p:nvPr>
            <p:ph type="title"/>
          </p:nvPr>
        </p:nvSpPr>
        <p:spPr>
          <a:xfrm>
            <a:off x="45243" y="2"/>
            <a:ext cx="12161838" cy="1844675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ngành công nghiệp ở đồng bằng Nam Bộ:</a:t>
            </a:r>
            <a:br>
              <a:rPr lang="en-US" sz="40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1302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45243" y="620690"/>
            <a:ext cx="3495044" cy="600841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Cơ khí</a:t>
            </a: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Hoá chất</a:t>
            </a: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Phân bón</a:t>
            </a: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17" y="0"/>
            <a:ext cx="5968419" cy="170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61" y="1686954"/>
            <a:ext cx="4214018" cy="2174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99" y="1700810"/>
            <a:ext cx="4079412" cy="2160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62" y="4320808"/>
            <a:ext cx="4214018" cy="2156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00" y="4324535"/>
            <a:ext cx="4091273" cy="21565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4356" y="685800"/>
            <a:ext cx="281980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b="1" dirty="0">
              <a:solidFill>
                <a:srgbClr val="1302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2657" y="3847192"/>
            <a:ext cx="44486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1302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4387" y="6437044"/>
            <a:ext cx="108234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1302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7475" y="6409038"/>
            <a:ext cx="144302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2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endParaRPr lang="en-US" sz="2400" b="1" dirty="0">
              <a:solidFill>
                <a:srgbClr val="1302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21543" y="1028700"/>
            <a:ext cx="8437275" cy="4783138"/>
            <a:chOff x="288" y="144"/>
            <a:chExt cx="5328" cy="4017"/>
          </a:xfrm>
        </p:grpSpPr>
        <p:pic>
          <p:nvPicPr>
            <p:cNvPr id="45091" name="Picture 2" descr="Khai-thac-dau-o-nuoc-ngoa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57"/>
              <a:ext cx="5328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92" name="Text Box 3"/>
            <p:cNvSpPr txBox="1">
              <a:spLocks noChangeArrowheads="1"/>
            </p:cNvSpPr>
            <p:nvPr/>
          </p:nvSpPr>
          <p:spPr bwMode="auto">
            <a:xfrm>
              <a:off x="288" y="144"/>
              <a:ext cx="523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300" b="1">
                  <a:solidFill>
                    <a:srgbClr val="1302F0"/>
                  </a:solidFill>
                </a:rPr>
                <a:t>Khai thác dầu khí.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03888" y="1052515"/>
            <a:ext cx="8333814" cy="4687887"/>
            <a:chOff x="528" y="192"/>
            <a:chExt cx="4752" cy="3621"/>
          </a:xfrm>
        </p:grpSpPr>
        <p:pic>
          <p:nvPicPr>
            <p:cNvPr id="45089" name="Picture 4" descr="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92"/>
              <a:ext cx="4752" cy="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90" name="Text Box 7"/>
            <p:cNvSpPr txBox="1">
              <a:spLocks noChangeArrowheads="1"/>
            </p:cNvSpPr>
            <p:nvPr/>
          </p:nvSpPr>
          <p:spPr bwMode="auto">
            <a:xfrm>
              <a:off x="1200" y="3456"/>
              <a:ext cx="4039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1302F0"/>
                  </a:solidFill>
                  <a:latin typeface="Tahoma" panose="020B0604030504040204" pitchFamily="34" charset="0"/>
                </a:rPr>
                <a:t>Khai thác dầu khí ở Vũng Tàu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2747" y="404815"/>
            <a:ext cx="9191056" cy="5418137"/>
            <a:chOff x="240" y="144"/>
            <a:chExt cx="5184" cy="4026"/>
          </a:xfrm>
        </p:grpSpPr>
        <p:pic>
          <p:nvPicPr>
            <p:cNvPr id="45087" name="Picture 2" descr="nha-may-nhiet-dien-chu-trinh-hon-hop-ca-m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20"/>
              <a:ext cx="5184" cy="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8" name="Rectangle 3"/>
            <p:cNvSpPr>
              <a:spLocks noChangeArrowheads="1"/>
            </p:cNvSpPr>
            <p:nvPr/>
          </p:nvSpPr>
          <p:spPr bwMode="auto">
            <a:xfrm>
              <a:off x="240" y="144"/>
              <a:ext cx="50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1302F0"/>
                  </a:solidFill>
                </a:rPr>
                <a:t>NHÀ MÁY NHIỆT ĐIỆN CÀ MAU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032100" y="1196975"/>
            <a:ext cx="8285252" cy="5543550"/>
            <a:chOff x="528" y="240"/>
            <a:chExt cx="4704" cy="4142"/>
          </a:xfrm>
        </p:grpSpPr>
        <p:pic>
          <p:nvPicPr>
            <p:cNvPr id="45085" name="Picture 4" descr="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0"/>
              <a:ext cx="4704" cy="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6" name="Text Box 7"/>
            <p:cNvSpPr txBox="1">
              <a:spLocks noChangeArrowheads="1"/>
            </p:cNvSpPr>
            <p:nvPr/>
          </p:nvSpPr>
          <p:spPr bwMode="auto">
            <a:xfrm>
              <a:off x="1152" y="3945"/>
              <a:ext cx="3769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máy thuỷ điện Trị An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736500" y="1214440"/>
            <a:ext cx="8817333" cy="5527675"/>
            <a:chOff x="108" y="300"/>
            <a:chExt cx="5568" cy="4642"/>
          </a:xfrm>
        </p:grpSpPr>
        <p:pic>
          <p:nvPicPr>
            <p:cNvPr id="45083" name="Picture 2" descr="144998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300"/>
              <a:ext cx="5568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4" name="Text Box 3"/>
            <p:cNvSpPr txBox="1">
              <a:spLocks noChangeArrowheads="1"/>
            </p:cNvSpPr>
            <p:nvPr/>
          </p:nvSpPr>
          <p:spPr bwMode="auto">
            <a:xfrm>
              <a:off x="1005" y="4451"/>
              <a:ext cx="3840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</a:rPr>
                <a:t>Nhà máy đạm Phú Mĩ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984830" y="788990"/>
            <a:ext cx="10707062" cy="5303837"/>
            <a:chOff x="-366" y="-57"/>
            <a:chExt cx="6761" cy="4455"/>
          </a:xfrm>
        </p:grpSpPr>
        <p:pic>
          <p:nvPicPr>
            <p:cNvPr id="4508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6" y="-57"/>
              <a:ext cx="6761" cy="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1" name="Text Box 5"/>
            <p:cNvSpPr txBox="1">
              <a:spLocks noChangeArrowheads="1"/>
            </p:cNvSpPr>
            <p:nvPr/>
          </p:nvSpPr>
          <p:spPr bwMode="auto">
            <a:xfrm>
              <a:off x="1168" y="3907"/>
              <a:ext cx="379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xưởng cán đồng</a:t>
              </a:r>
            </a:p>
          </p:txBody>
        </p:sp>
        <p:sp>
          <p:nvSpPr>
            <p:cNvPr id="45082" name="Text Box 7"/>
            <p:cNvSpPr txBox="1">
              <a:spLocks noChangeArrowheads="1"/>
            </p:cNvSpPr>
            <p:nvPr/>
          </p:nvSpPr>
          <p:spPr bwMode="auto">
            <a:xfrm>
              <a:off x="1066" y="164"/>
              <a:ext cx="3792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700" b="1">
                  <a:solidFill>
                    <a:srgbClr val="1302F0"/>
                  </a:solidFill>
                  <a:latin typeface="Times New Roman" panose="02020603050405020304" pitchFamily="18" charset="0"/>
                </a:rPr>
                <a:t>Ngành cơ khí</a:t>
              </a:r>
            </a:p>
          </p:txBody>
        </p:sp>
      </p:grpSp>
      <p:pic>
        <p:nvPicPr>
          <p:cNvPr id="110615" name="Picture 2" descr="2010410195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48" y="320677"/>
            <a:ext cx="10185539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072218" y="0"/>
            <a:ext cx="9558445" cy="6363686"/>
            <a:chOff x="-5305" y="-551"/>
            <a:chExt cx="5532" cy="4978"/>
          </a:xfrm>
        </p:grpSpPr>
        <p:pic>
          <p:nvPicPr>
            <p:cNvPr id="45078" name="Picture 4" descr="17_1_2011_14h53_18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05" y="-551"/>
              <a:ext cx="5532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9" name="Text Box 5"/>
            <p:cNvSpPr txBox="1">
              <a:spLocks noChangeArrowheads="1"/>
            </p:cNvSpPr>
            <p:nvPr/>
          </p:nvSpPr>
          <p:spPr bwMode="auto">
            <a:xfrm>
              <a:off x="-4554" y="3970"/>
              <a:ext cx="4424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</a:rPr>
                <a:t>Khu công nghiệp Giao Long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565473" y="228602"/>
            <a:ext cx="9332522" cy="6277363"/>
            <a:chOff x="431" y="164"/>
            <a:chExt cx="4808" cy="4735"/>
          </a:xfrm>
        </p:grpSpPr>
        <p:pic>
          <p:nvPicPr>
            <p:cNvPr id="45076" name="Picture 6" descr="cty-lap-o-t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64"/>
              <a:ext cx="4808" cy="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7" name="Text Box 3"/>
            <p:cNvSpPr txBox="1">
              <a:spLocks noChangeArrowheads="1"/>
            </p:cNvSpPr>
            <p:nvPr/>
          </p:nvSpPr>
          <p:spPr bwMode="auto">
            <a:xfrm>
              <a:off x="986" y="4458"/>
              <a:ext cx="3936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</a:rPr>
                <a:t>Nhà máy sản xuất ô tô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1464126" y="304802"/>
            <a:ext cx="8789885" cy="5999925"/>
            <a:chOff x="295" y="210"/>
            <a:chExt cx="5170" cy="4703"/>
          </a:xfrm>
        </p:grpSpPr>
        <p:pic>
          <p:nvPicPr>
            <p:cNvPr id="45074" name="Picture 4" descr="137888111974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0"/>
              <a:ext cx="5170" cy="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5" name="Text Box 3"/>
            <p:cNvSpPr txBox="1">
              <a:spLocks noChangeArrowheads="1"/>
            </p:cNvSpPr>
            <p:nvPr/>
          </p:nvSpPr>
          <p:spPr bwMode="auto">
            <a:xfrm>
              <a:off x="657" y="4455"/>
              <a:ext cx="393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</a:rPr>
                <a:t>Nhà máy sản xuất ti vi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1464124" y="380635"/>
            <a:ext cx="9188944" cy="5661755"/>
            <a:chOff x="-2441" y="260"/>
            <a:chExt cx="5126" cy="4269"/>
          </a:xfrm>
        </p:grpSpPr>
        <p:sp>
          <p:nvSpPr>
            <p:cNvPr id="45072" name="Text Box 3"/>
            <p:cNvSpPr txBox="1">
              <a:spLocks noChangeArrowheads="1"/>
            </p:cNvSpPr>
            <p:nvPr/>
          </p:nvSpPr>
          <p:spPr bwMode="auto">
            <a:xfrm>
              <a:off x="-1648" y="4088"/>
              <a:ext cx="3936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ty may Sài Gòn</a:t>
              </a:r>
            </a:p>
          </p:txBody>
        </p:sp>
        <p:pic>
          <p:nvPicPr>
            <p:cNvPr id="45073" name="Picture 7" descr="16432_det-may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1" y="260"/>
              <a:ext cx="5126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1703162" y="-1515174"/>
            <a:ext cx="15999194" cy="7621647"/>
            <a:chOff x="-4603" y="-182"/>
            <a:chExt cx="8295" cy="5048"/>
          </a:xfrm>
        </p:grpSpPr>
        <p:pic>
          <p:nvPicPr>
            <p:cNvPr id="45070" name="Picture 2" descr="Tin-tuc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3" y="1440"/>
              <a:ext cx="4861" cy="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Text Box 3"/>
            <p:cNvSpPr txBox="1">
              <a:spLocks noChangeArrowheads="1"/>
            </p:cNvSpPr>
            <p:nvPr/>
          </p:nvSpPr>
          <p:spPr bwMode="auto">
            <a:xfrm>
              <a:off x="1628" y="-182"/>
              <a:ext cx="2064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1302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419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7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17" name="Group 49"/>
          <p:cNvGraphicFramePr>
            <a:graphicFrameLocks noGrp="1"/>
          </p:cNvGraphicFramePr>
          <p:nvPr>
            <p:extLst/>
          </p:nvPr>
        </p:nvGraphicFramePr>
        <p:xfrm>
          <a:off x="190005" y="836714"/>
          <a:ext cx="11974843" cy="6100693"/>
        </p:xfrm>
        <a:graphic>
          <a:graphicData uri="http://schemas.openxmlformats.org/drawingml/2006/table">
            <a:tbl>
              <a:tblPr/>
              <a:tblGrid>
                <a:gridCol w="4116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8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3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02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ngành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02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02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02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02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91214" marR="91214" marT="34292" marB="342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02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 phẩm</a:t>
                      </a:r>
                    </a:p>
                  </a:txBody>
                  <a:tcPr marL="91214" marR="91214" marT="34292" marB="342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 thác dầu khí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kiện điện tử,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 vi, 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 tính,…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 tử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Dầu thô,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Dệt may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Vải, quần áo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6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Chế biến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lương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thực,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thực phẩm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Đạm, thuốc bảo vệ thực vật, bột giặt, sơn,…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92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hóa chất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Gạo, đường, bánh kẹo,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 hộp. </a:t>
                      </a:r>
                      <a:r>
                        <a:rPr kumimoji="0" 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 giải khát, rượu,…</a:t>
                      </a:r>
                    </a:p>
                  </a:txBody>
                  <a:tcPr marL="91214" marR="91214" marT="34292" marB="3429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0" name="Đường kết nối Mũi tên Thẳng 21"/>
          <p:cNvCxnSpPr>
            <a:cxnSpLocks noChangeShapeType="1"/>
          </p:cNvCxnSpPr>
          <p:nvPr/>
        </p:nvCxnSpPr>
        <p:spPr bwMode="auto">
          <a:xfrm flipV="1">
            <a:off x="4268505" y="4852532"/>
            <a:ext cx="1412766" cy="1233699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Đường kết nối Mũi tên Thẳng 14"/>
          <p:cNvCxnSpPr>
            <a:cxnSpLocks noChangeShapeType="1"/>
          </p:cNvCxnSpPr>
          <p:nvPr/>
        </p:nvCxnSpPr>
        <p:spPr bwMode="auto">
          <a:xfrm>
            <a:off x="4268505" y="3733940"/>
            <a:ext cx="1461440" cy="0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Đường kết nối Mũi tên Thẳng 14"/>
          <p:cNvCxnSpPr>
            <a:cxnSpLocks noChangeShapeType="1"/>
          </p:cNvCxnSpPr>
          <p:nvPr/>
        </p:nvCxnSpPr>
        <p:spPr bwMode="auto">
          <a:xfrm>
            <a:off x="4268505" y="4787589"/>
            <a:ext cx="1412766" cy="1298640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Đường kết nối Mũi tên Thẳng 21"/>
          <p:cNvCxnSpPr>
            <a:cxnSpLocks noChangeShapeType="1"/>
          </p:cNvCxnSpPr>
          <p:nvPr/>
        </p:nvCxnSpPr>
        <p:spPr bwMode="auto">
          <a:xfrm flipV="1">
            <a:off x="4317179" y="2384092"/>
            <a:ext cx="1412766" cy="760634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Đường kết nối Mũi tên Thẳng 14"/>
          <p:cNvCxnSpPr>
            <a:cxnSpLocks noChangeShapeType="1"/>
          </p:cNvCxnSpPr>
          <p:nvPr/>
        </p:nvCxnSpPr>
        <p:spPr bwMode="auto">
          <a:xfrm>
            <a:off x="4296909" y="2398196"/>
            <a:ext cx="1530346" cy="760634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244" y="-24482"/>
            <a:ext cx="118273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tên sản phẩm với ngành công nghiệp thích hợp 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3643607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" y="-15984"/>
            <a:ext cx="9432979" cy="3397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87" y="3381752"/>
            <a:ext cx="9289995" cy="3476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9769" y="260649"/>
            <a:ext cx="25373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Bibica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200" b="1" dirty="0">
              <a:solidFill>
                <a:srgbClr val="1302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43" y="3933057"/>
            <a:ext cx="2824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Riềng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302F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endParaRPr lang="en-US" sz="3200" b="1" dirty="0">
              <a:solidFill>
                <a:srgbClr val="1302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8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3438</TotalTime>
  <Words>920</Words>
  <Application>Microsoft Office PowerPoint</Application>
  <PresentationFormat>Custom</PresentationFormat>
  <Paragraphs>138</Paragraphs>
  <Slides>25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Tahoma</vt:lpstr>
      <vt:lpstr>Verdana</vt:lpstr>
      <vt:lpstr>Times New Roman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Các ngành công nghiệp ở đồng bằng Nam Bộ: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Chợ nổi Ngã Bảy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Windows User</cp:lastModifiedBy>
  <cp:revision>405</cp:revision>
  <dcterms:created xsi:type="dcterms:W3CDTF">2012-01-18T15:41:59Z</dcterms:created>
  <dcterms:modified xsi:type="dcterms:W3CDTF">2023-02-09T15:03:05Z</dcterms:modified>
</cp:coreProperties>
</file>