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9" r:id="rId3"/>
    <p:sldId id="285" r:id="rId4"/>
    <p:sldId id="280" r:id="rId5"/>
    <p:sldId id="286" r:id="rId6"/>
    <p:sldId id="260" r:id="rId7"/>
    <p:sldId id="261" r:id="rId8"/>
    <p:sldId id="262" r:id="rId9"/>
    <p:sldId id="281" r:id="rId10"/>
    <p:sldId id="282" r:id="rId11"/>
    <p:sldId id="283" r:id="rId12"/>
    <p:sldId id="263" r:id="rId13"/>
    <p:sldId id="284" r:id="rId14"/>
    <p:sldId id="268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2741" autoAdjust="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723D1-7F1B-41E5-A3E3-C0E19E2144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374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028F5-C9FD-402E-BBCC-31C5B6C6D0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097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9429E-4978-4950-B399-BC9ACED004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55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A651B-AD98-4142-A6B9-0CD0B760D8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87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D71F1-15A0-40E5-998F-2E4F8EE49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37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89DC5-F50E-4A35-948F-E14DFFA876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00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AEF59-9FDA-4A6B-BBB4-9D91A08C4A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46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235280-96D6-4296-A8B2-4FACCDBB4B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80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2FD2F2-7BB5-47C7-B0D0-251646AA5D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9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6FE9E-B6EF-4901-87BF-C8D0AAF67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56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069A0-18E7-4361-A8A3-E28BEBFF7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847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27C428-D7C6-4FF1-9E1B-257CF6BF06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k00-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019800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k00-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359525"/>
            <a:ext cx="36957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6" name="Group 12"/>
          <p:cNvGrpSpPr>
            <a:grpSpLocks/>
          </p:cNvGrpSpPr>
          <p:nvPr/>
        </p:nvGrpSpPr>
        <p:grpSpPr bwMode="auto">
          <a:xfrm>
            <a:off x="228600" y="3733800"/>
            <a:ext cx="9144000" cy="3124200"/>
            <a:chOff x="0" y="1392"/>
            <a:chExt cx="5760" cy="2928"/>
          </a:xfrm>
        </p:grpSpPr>
        <p:pic>
          <p:nvPicPr>
            <p:cNvPr id="3078" name="Picture 4" descr="8184-003-02-1027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7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8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10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1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900" name="WordArt 12"/>
          <p:cNvSpPr>
            <a:spLocks noChangeArrowheads="1" noChangeShapeType="1" noTextEdit="1"/>
          </p:cNvSpPr>
          <p:nvPr/>
        </p:nvSpPr>
        <p:spPr bwMode="auto">
          <a:xfrm>
            <a:off x="2227092" y="1943100"/>
            <a:ext cx="5334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aphicFrame>
        <p:nvGraphicFramePr>
          <p:cNvPr id="3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283596"/>
              </p:ext>
            </p:extLst>
          </p:nvPr>
        </p:nvGraphicFramePr>
        <p:xfrm>
          <a:off x="0" y="2133600"/>
          <a:ext cx="1807992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Clip" r:id="rId5" imgW="1060704" imgH="1335024" progId="MS_ClipArt_Gallery.2">
                  <p:embed/>
                </p:oleObj>
              </mc:Choice>
              <mc:Fallback>
                <p:oleObj name="Clip" r:id="rId5" imgW="1060704" imgH="1335024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33600"/>
                        <a:ext cx="1807992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38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2253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+ 4315 – 173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6568 - 173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6395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</a:p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6395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6395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6438 – 2325 × 2 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6438 - 4650 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1788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1788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1788 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</a:p>
          <a:p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20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57200"/>
            <a:ext cx="82296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480 – 120 : 4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30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 450</a:t>
            </a:r>
          </a:p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450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450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63 + 24 × 3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63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+ 72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</a:p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135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135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2..</a:t>
            </a:r>
          </a:p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OpenSans"/>
              </a:rPr>
              <a:t/>
            </a:r>
            <a:br>
              <a:rPr lang="en-US" dirty="0">
                <a:solidFill>
                  <a:srgbClr val="000000"/>
                </a:solidFill>
                <a:latin typeface="OpenSan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3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113211" y="1465490"/>
            <a:ext cx="8725989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/>
              <a:t> 5. Mỗi lớp học có ít hơn 35 học sinh và nhiều hơn 25 học sinh. Nếu học sinh trong lớp xếp đều thành 3 hàng hoặc thành 5 hàng thì không thừa, không thiếu bạn nào. Tìm số học sinh của lớp đó.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832757" y="1920061"/>
            <a:ext cx="1143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094661" y="1923931"/>
            <a:ext cx="28194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8600" y="2438400"/>
            <a:ext cx="1981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067594" y="2448026"/>
            <a:ext cx="1143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90062" y="2424302"/>
            <a:ext cx="6858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15638" y="2919869"/>
            <a:ext cx="1143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67600" y="2919869"/>
            <a:ext cx="381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32959" y="3394412"/>
            <a:ext cx="17526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91294" y="3391373"/>
            <a:ext cx="17526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90948" y="3908560"/>
            <a:ext cx="4191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4" name="Picture 19" descr="MMj0283679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138" y="4953000"/>
            <a:ext cx="2188724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228600" y="340747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8229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hàng không thừa, không thiếu bạn nào, vậy số học sinh chia hết cho 3.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hàng không thừa, không thiếu bạn nào, vậy số học sinh chia hết cho 5.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 chia hết cho 3, vừa chia hết cho 5 là: 0; 15; 30; 45; ...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ít hơn 35 học sinh và nhiều hơn 20 học sinh nên lớp đó có 30 học sinh.</a:t>
            </a:r>
          </a:p>
          <a:p>
            <a:r>
              <a:rPr lang="vi-VN" dirty="0">
                <a:solidFill>
                  <a:srgbClr val="000000"/>
                </a:solidFill>
                <a:latin typeface="OpenSans"/>
              </a:rPr>
              <a:t/>
            </a:r>
            <a:br>
              <a:rPr lang="vi-VN" dirty="0">
                <a:solidFill>
                  <a:srgbClr val="000000"/>
                </a:solidFill>
                <a:latin typeface="OpenSans"/>
              </a:rPr>
            </a:br>
            <a:r>
              <a:rPr lang="vi-VN" dirty="0">
                <a:solidFill>
                  <a:srgbClr val="000000"/>
                </a:solidFill>
                <a:latin typeface="OpenSans"/>
              </a:rPr>
              <a:t/>
            </a:r>
            <a:br>
              <a:rPr lang="vi-VN" dirty="0">
                <a:solidFill>
                  <a:srgbClr val="000000"/>
                </a:solidFill>
                <a:latin typeface="OpenSan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9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785257" y="2886133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Dấu hiệu chia hết cho 2?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774371" y="4068746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Dấu hiệu chia hết cho 9?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767840" y="3470908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Dấu hiệu chia hết cho 5?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752600" y="4653521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Dấu hiệu chia hết cho 3?</a:t>
            </a:r>
          </a:p>
        </p:txBody>
      </p:sp>
      <p:sp>
        <p:nvSpPr>
          <p:cNvPr id="2" name="Rectangle 1"/>
          <p:cNvSpPr/>
          <p:nvPr/>
        </p:nvSpPr>
        <p:spPr>
          <a:xfrm>
            <a:off x="2590800" y="1037444"/>
            <a:ext cx="43331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VẬN DỤNG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1748" y="2290471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lại các kiến thức đã học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219200" y="6019800"/>
            <a:ext cx="17526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100" b="1">
              <a:latin typeface="Times New Roman" panose="02020603050405020304" pitchFamily="18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295400" y="601663"/>
            <a:ext cx="7239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0" y="533400"/>
            <a:ext cx="746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1269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1" descr="Hinh dong - Doi canh thien tha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90600"/>
            <a:ext cx="923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2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3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"/>
            <a:ext cx="10477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4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10477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6" descr="Buomba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286000" y="3733800"/>
            <a:ext cx="541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7" descr="gardg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57800"/>
            <a:ext cx="8915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WordArt 14"/>
          <p:cNvSpPr>
            <a:spLocks noChangeArrowheads="1" noChangeShapeType="1" noTextEdit="1"/>
          </p:cNvSpPr>
          <p:nvPr/>
        </p:nvSpPr>
        <p:spPr bwMode="auto">
          <a:xfrm>
            <a:off x="1219200" y="1752600"/>
            <a:ext cx="6400800" cy="2895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</a:t>
            </a: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2346325" y="5703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70764" y="1221679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các số sau, số nào chia hết cho 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3? 231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109; 1872; 8225; 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886200" y="472440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97592" y="2877635"/>
            <a:ext cx="82764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Viết 3 số có ba chữ số và chia hết cho 3.</a:t>
            </a:r>
          </a:p>
        </p:txBody>
      </p:sp>
      <p:pic>
        <p:nvPicPr>
          <p:cNvPr id="4102" name="Picture 27" descr="BD2053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5" name="Group 12"/>
          <p:cNvGrpSpPr>
            <a:grpSpLocks/>
          </p:cNvGrpSpPr>
          <p:nvPr/>
        </p:nvGrpSpPr>
        <p:grpSpPr bwMode="auto">
          <a:xfrm>
            <a:off x="152400" y="4343400"/>
            <a:ext cx="8839200" cy="2514600"/>
            <a:chOff x="0" y="1392"/>
            <a:chExt cx="5760" cy="2928"/>
          </a:xfrm>
        </p:grpSpPr>
        <p:pic>
          <p:nvPicPr>
            <p:cNvPr id="4106" name="Picture 4" descr="8184-003-02-1027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7" name="Picture 7" descr="k00-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8" name="Picture 8" descr="k00-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9" name="Picture 10" descr="k00-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Picture 11" descr="k00-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0764" y="2263466"/>
            <a:ext cx="6619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chia hết cho 3 là: 231;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1872</a:t>
            </a:r>
          </a:p>
          <a:p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424" y="3437517"/>
            <a:ext cx="8874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số có ba chữ số và chia hết cho 3: 792; 612, 513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k00-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019800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k00-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359525"/>
            <a:ext cx="36957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6" name="Group 12"/>
          <p:cNvGrpSpPr>
            <a:grpSpLocks/>
          </p:cNvGrpSpPr>
          <p:nvPr/>
        </p:nvGrpSpPr>
        <p:grpSpPr bwMode="auto">
          <a:xfrm>
            <a:off x="228600" y="3733800"/>
            <a:ext cx="9144000" cy="3124200"/>
            <a:chOff x="0" y="1392"/>
            <a:chExt cx="5760" cy="2928"/>
          </a:xfrm>
        </p:grpSpPr>
        <p:pic>
          <p:nvPicPr>
            <p:cNvPr id="3078" name="Picture 4" descr="8184-003-02-1027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7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8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10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1" descr="k00-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900" name="WordArt 12"/>
          <p:cNvSpPr>
            <a:spLocks noChangeArrowheads="1" noChangeShapeType="1" noTextEdit="1"/>
          </p:cNvSpPr>
          <p:nvPr/>
        </p:nvSpPr>
        <p:spPr bwMode="auto">
          <a:xfrm>
            <a:off x="2227092" y="1943100"/>
            <a:ext cx="5334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 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4" name="Object 4"/>
          <p:cNvGraphicFramePr>
            <a:graphicFrameLocks noChangeAspect="1"/>
          </p:cNvGraphicFramePr>
          <p:nvPr>
            <p:extLst/>
          </p:nvPr>
        </p:nvGraphicFramePr>
        <p:xfrm>
          <a:off x="0" y="2133600"/>
          <a:ext cx="1807992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Clip" r:id="rId5" imgW="1060704" imgH="1335024" progId="MS_ClipArt_Gallery.2">
                  <p:embed/>
                </p:oleObj>
              </mc:Choice>
              <mc:Fallback>
                <p:oleObj name="Clip" r:id="rId5" imgW="1060704" imgH="1335024" progId="MS_ClipArt_Gallery.2">
                  <p:embed/>
                  <p:pic>
                    <p:nvPicPr>
                      <p:cNvPr id="30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33600"/>
                        <a:ext cx="1807992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1902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0723" name="Picture 2" descr="Có thể là hình minh họa về mè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0"/>
            <a:ext cx="9525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WordArt 20"/>
          <p:cNvSpPr>
            <a:spLocks noChangeArrowheads="1" noChangeShapeType="1" noTextEdit="1"/>
          </p:cNvSpPr>
          <p:nvPr/>
        </p:nvSpPr>
        <p:spPr bwMode="auto">
          <a:xfrm>
            <a:off x="2274862" y="1501580"/>
            <a:ext cx="4594275" cy="6635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483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 01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730978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Toán: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188" y="6858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438400"/>
            <a:ext cx="8347157" cy="18707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-  </a:t>
            </a:r>
            <a:r>
              <a:rPr lang="vi-VN" sz="3600" dirty="0" smtClean="0">
                <a:solidFill>
                  <a:srgbClr val="00B0F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Ôn </a:t>
            </a:r>
            <a:r>
              <a:rPr lang="vi-VN" sz="3600" dirty="0">
                <a:solidFill>
                  <a:srgbClr val="00B0F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luyện về dấu hiệu chia hết cho 2, 3, 5, </a:t>
            </a:r>
            <a:r>
              <a:rPr lang="vi-VN" sz="3600" dirty="0" smtClean="0">
                <a:solidFill>
                  <a:srgbClr val="00B0F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9</a:t>
            </a:r>
            <a:endParaRPr lang="en-US" sz="3600" dirty="0" smtClean="0">
              <a:solidFill>
                <a:srgbClr val="00B0F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pt-BR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</a:t>
            </a:r>
            <a:r>
              <a:rPr lang="pt-BR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dấu hiệu chia hết để viết </a:t>
            </a:r>
            <a:endParaRPr lang="pt-BR" sz="3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pt-BR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hết cho 2, 3, 5, 9 vào giải toán</a:t>
            </a:r>
            <a:r>
              <a:rPr lang="pt-BR" dirty="0">
                <a:solidFill>
                  <a:srgbClr val="00B0F0"/>
                </a:solidFill>
              </a:rPr>
              <a:t>.</a:t>
            </a:r>
            <a:endParaRPr lang="en-US" sz="18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44319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662341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1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Trong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số 7435; 4568; 66811; 2050; 2229; 35766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2219325" y="2093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Text Box 17"/>
          <p:cNvSpPr txBox="1">
            <a:spLocks noChangeArrowheads="1"/>
          </p:cNvSpPr>
          <p:nvPr/>
        </p:nvSpPr>
        <p:spPr bwMode="auto">
          <a:xfrm>
            <a:off x="2616200" y="5029200"/>
            <a:ext cx="330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106846" y="2393435"/>
            <a:ext cx="44807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Số nào chia hết cho 2?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4780118" y="2406774"/>
            <a:ext cx="45031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Số nào chia hết cho 3?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216288" y="4210540"/>
            <a:ext cx="44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Số nào chia hết cho 5?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775588" y="4197840"/>
            <a:ext cx="45031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d, Số nào chia hết cho 9?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567396" y="3469448"/>
            <a:ext cx="3556000" cy="685800"/>
            <a:chOff x="320" y="2448"/>
            <a:chExt cx="2240" cy="432"/>
          </a:xfrm>
        </p:grpSpPr>
        <p:sp>
          <p:nvSpPr>
            <p:cNvPr id="6169" name="Rectangle 22"/>
            <p:cNvSpPr>
              <a:spLocks noChangeArrowheads="1"/>
            </p:cNvSpPr>
            <p:nvPr/>
          </p:nvSpPr>
          <p:spPr bwMode="auto">
            <a:xfrm>
              <a:off x="336" y="2448"/>
              <a:ext cx="2016" cy="43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70" name="Text Box 27"/>
            <p:cNvSpPr txBox="1">
              <a:spLocks noChangeArrowheads="1"/>
            </p:cNvSpPr>
            <p:nvPr/>
          </p:nvSpPr>
          <p:spPr bwMode="auto">
            <a:xfrm>
              <a:off x="320" y="2496"/>
              <a:ext cx="224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4568; 2050; 35766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562600" y="3469448"/>
            <a:ext cx="3124200" cy="685800"/>
            <a:chOff x="3408" y="2448"/>
            <a:chExt cx="1968" cy="432"/>
          </a:xfrm>
        </p:grpSpPr>
        <p:sp>
          <p:nvSpPr>
            <p:cNvPr id="6167" name="Rectangle 25"/>
            <p:cNvSpPr>
              <a:spLocks noChangeArrowheads="1"/>
            </p:cNvSpPr>
            <p:nvPr/>
          </p:nvSpPr>
          <p:spPr bwMode="auto">
            <a:xfrm>
              <a:off x="3408" y="2448"/>
              <a:ext cx="1968" cy="43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68" name="Text Box 28"/>
            <p:cNvSpPr txBox="1">
              <a:spLocks noChangeArrowheads="1"/>
            </p:cNvSpPr>
            <p:nvPr/>
          </p:nvSpPr>
          <p:spPr bwMode="auto">
            <a:xfrm>
              <a:off x="3600" y="2496"/>
              <a:ext cx="1632" cy="36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2229; 35766</a:t>
              </a: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711200" y="5219700"/>
            <a:ext cx="3200400" cy="698500"/>
            <a:chOff x="336" y="3600"/>
            <a:chExt cx="2016" cy="440"/>
          </a:xfrm>
        </p:grpSpPr>
        <p:sp>
          <p:nvSpPr>
            <p:cNvPr id="6" name="Rectangle 23"/>
            <p:cNvSpPr>
              <a:spLocks noChangeArrowheads="1"/>
            </p:cNvSpPr>
            <p:nvPr/>
          </p:nvSpPr>
          <p:spPr bwMode="auto">
            <a:xfrm>
              <a:off x="336" y="3600"/>
              <a:ext cx="2016" cy="43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66" name="Text Box 29"/>
            <p:cNvSpPr txBox="1">
              <a:spLocks noChangeArrowheads="1"/>
            </p:cNvSpPr>
            <p:nvPr/>
          </p:nvSpPr>
          <p:spPr bwMode="auto">
            <a:xfrm>
              <a:off x="672" y="3672"/>
              <a:ext cx="1536" cy="36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7435; 2050</a:t>
              </a: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664200" y="5245100"/>
            <a:ext cx="3048000" cy="685800"/>
            <a:chOff x="3456" y="3696"/>
            <a:chExt cx="1920" cy="432"/>
          </a:xfrm>
        </p:grpSpPr>
        <p:sp>
          <p:nvSpPr>
            <p:cNvPr id="7" name="Rectangle 24"/>
            <p:cNvSpPr>
              <a:spLocks noChangeArrowheads="1"/>
            </p:cNvSpPr>
            <p:nvPr/>
          </p:nvSpPr>
          <p:spPr bwMode="auto">
            <a:xfrm>
              <a:off x="3456" y="3696"/>
              <a:ext cx="1920" cy="43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30"/>
            <p:cNvSpPr txBox="1">
              <a:spLocks noChangeArrowheads="1"/>
            </p:cNvSpPr>
            <p:nvPr/>
          </p:nvSpPr>
          <p:spPr bwMode="auto">
            <a:xfrm>
              <a:off x="3552" y="3744"/>
              <a:ext cx="1584" cy="36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alt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35766</a:t>
              </a:r>
            </a:p>
          </p:txBody>
        </p:sp>
      </p:grpSp>
      <p:sp>
        <p:nvSpPr>
          <p:cNvPr id="6177" name="Line 33"/>
          <p:cNvSpPr>
            <a:spLocks noChangeShapeType="1"/>
          </p:cNvSpPr>
          <p:nvPr/>
        </p:nvSpPr>
        <p:spPr bwMode="auto">
          <a:xfrm>
            <a:off x="2349500" y="2945624"/>
            <a:ext cx="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2324100" y="4655040"/>
            <a:ext cx="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>
            <a:off x="7112000" y="4693140"/>
            <a:ext cx="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>
            <a:off x="7010400" y="2958324"/>
            <a:ext cx="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17488" y="1450367"/>
            <a:ext cx="86217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Trong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số 57234; 64620; 5270; 77285:</a:t>
            </a:r>
          </a:p>
        </p:txBody>
      </p:sp>
      <p:sp>
        <p:nvSpPr>
          <p:cNvPr id="7171" name="Text Box 29"/>
          <p:cNvSpPr txBox="1">
            <a:spLocks noChangeArrowheads="1"/>
          </p:cNvSpPr>
          <p:nvPr/>
        </p:nvSpPr>
        <p:spPr bwMode="auto">
          <a:xfrm>
            <a:off x="979488" y="2281238"/>
            <a:ext cx="3581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98488" y="3097162"/>
            <a:ext cx="579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Số nào chia hết cho 3 và 2?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22288" y="1978786"/>
            <a:ext cx="5867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Số nào chia hết cho 2 và 5?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22288" y="4210928"/>
            <a:ext cx="64881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Số nào chia hết cho 2; 3; 5 và 9?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903288" y="2509838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64620; 5270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903288" y="3657600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57234; 64620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903288" y="4824260"/>
            <a:ext cx="26781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64620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99" grpId="0"/>
      <p:bldP spid="7200" grpId="0"/>
      <p:bldP spid="7201" grpId="0"/>
      <p:bldP spid="7202" grpId="0"/>
      <p:bldP spid="7203" grpId="0"/>
      <p:bldP spid="72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65100" y="1235031"/>
            <a:ext cx="838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Tìm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chữ số thích hợp để viết vào ô trống sao cho:</a:t>
            </a:r>
          </a:p>
        </p:txBody>
      </p:sp>
      <p:sp>
        <p:nvSpPr>
          <p:cNvPr id="8196" name="Rectangle 12"/>
          <p:cNvSpPr>
            <a:spLocks noChangeArrowheads="1"/>
          </p:cNvSpPr>
          <p:nvPr/>
        </p:nvSpPr>
        <p:spPr bwMode="auto">
          <a:xfrm>
            <a:off x="1447800" y="2895600"/>
            <a:ext cx="228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800"/>
          </a:p>
        </p:txBody>
      </p:sp>
      <p:grpSp>
        <p:nvGrpSpPr>
          <p:cNvPr id="8197" name="Group 52"/>
          <p:cNvGrpSpPr>
            <a:grpSpLocks/>
          </p:cNvGrpSpPr>
          <p:nvPr/>
        </p:nvGrpSpPr>
        <p:grpSpPr bwMode="auto">
          <a:xfrm>
            <a:off x="4584700" y="3875083"/>
            <a:ext cx="4635500" cy="523875"/>
            <a:chOff x="3024" y="2720"/>
            <a:chExt cx="2920" cy="330"/>
          </a:xfrm>
        </p:grpSpPr>
        <p:sp>
          <p:nvSpPr>
            <p:cNvPr id="8230" name="Text Box 14"/>
            <p:cNvSpPr txBox="1">
              <a:spLocks noChangeArrowheads="1"/>
            </p:cNvSpPr>
            <p:nvPr/>
          </p:nvSpPr>
          <p:spPr bwMode="auto">
            <a:xfrm>
              <a:off x="3024" y="2720"/>
              <a:ext cx="29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33CC"/>
                  </a:solidFill>
                </a:rPr>
                <a:t>d,</a:t>
              </a:r>
              <a:r>
                <a:rPr lang="en-US" altLang="en-US" sz="2800" b="1" dirty="0"/>
                <a:t> 35    chia hết cho 2 và 3</a:t>
              </a:r>
            </a:p>
          </p:txBody>
        </p:sp>
        <p:sp>
          <p:nvSpPr>
            <p:cNvPr id="8231" name="Rectangle 19"/>
            <p:cNvSpPr>
              <a:spLocks noChangeArrowheads="1"/>
            </p:cNvSpPr>
            <p:nvPr/>
          </p:nvSpPr>
          <p:spPr bwMode="auto">
            <a:xfrm>
              <a:off x="3568" y="2792"/>
              <a:ext cx="192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8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8198" name="Group 54"/>
          <p:cNvGrpSpPr>
            <a:grpSpLocks/>
          </p:cNvGrpSpPr>
          <p:nvPr/>
        </p:nvGrpSpPr>
        <p:grpSpPr bwMode="auto">
          <a:xfrm>
            <a:off x="4686300" y="2655887"/>
            <a:ext cx="4267200" cy="519113"/>
            <a:chOff x="3000" y="2040"/>
            <a:chExt cx="2688" cy="327"/>
          </a:xfrm>
        </p:grpSpPr>
        <p:sp>
          <p:nvSpPr>
            <p:cNvPr id="8228" name="Text Box 15"/>
            <p:cNvSpPr txBox="1">
              <a:spLocks noChangeArrowheads="1"/>
            </p:cNvSpPr>
            <p:nvPr/>
          </p:nvSpPr>
          <p:spPr bwMode="auto">
            <a:xfrm>
              <a:off x="3000" y="2040"/>
              <a:ext cx="26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33CC"/>
                  </a:solidFill>
                </a:rPr>
                <a:t>b,</a:t>
              </a:r>
              <a:r>
                <a:rPr lang="en-US" altLang="en-US" sz="2800" b="1"/>
                <a:t> 6    3 chia hết cho 9</a:t>
              </a:r>
            </a:p>
          </p:txBody>
        </p:sp>
        <p:sp>
          <p:nvSpPr>
            <p:cNvPr id="8229" name="Rectangle 20"/>
            <p:cNvSpPr>
              <a:spLocks noChangeArrowheads="1"/>
            </p:cNvSpPr>
            <p:nvPr/>
          </p:nvSpPr>
          <p:spPr bwMode="auto">
            <a:xfrm>
              <a:off x="3464" y="2120"/>
              <a:ext cx="192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8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8199" name="Group 53"/>
          <p:cNvGrpSpPr>
            <a:grpSpLocks/>
          </p:cNvGrpSpPr>
          <p:nvPr/>
        </p:nvGrpSpPr>
        <p:grpSpPr bwMode="auto">
          <a:xfrm>
            <a:off x="0" y="3900483"/>
            <a:ext cx="4572000" cy="523875"/>
            <a:chOff x="96" y="2728"/>
            <a:chExt cx="2880" cy="330"/>
          </a:xfrm>
        </p:grpSpPr>
        <p:sp>
          <p:nvSpPr>
            <p:cNvPr id="8226" name="Text Box 10"/>
            <p:cNvSpPr txBox="1">
              <a:spLocks noChangeArrowheads="1"/>
            </p:cNvSpPr>
            <p:nvPr/>
          </p:nvSpPr>
          <p:spPr bwMode="auto">
            <a:xfrm>
              <a:off x="96" y="2728"/>
              <a:ext cx="28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33CC"/>
                  </a:solidFill>
                </a:rPr>
                <a:t>c,</a:t>
              </a:r>
              <a:r>
                <a:rPr lang="en-US" altLang="en-US" sz="2800" b="1" dirty="0"/>
                <a:t> 24    chia hết cho 3 và 5</a:t>
              </a:r>
            </a:p>
          </p:txBody>
        </p:sp>
        <p:sp>
          <p:nvSpPr>
            <p:cNvPr id="8227" name="Rectangle 22"/>
            <p:cNvSpPr>
              <a:spLocks noChangeArrowheads="1"/>
            </p:cNvSpPr>
            <p:nvPr/>
          </p:nvSpPr>
          <p:spPr bwMode="auto">
            <a:xfrm>
              <a:off x="688" y="2792"/>
              <a:ext cx="192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8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8200" name="Group 49"/>
          <p:cNvGrpSpPr>
            <a:grpSpLocks/>
          </p:cNvGrpSpPr>
          <p:nvPr/>
        </p:nvGrpSpPr>
        <p:grpSpPr bwMode="auto">
          <a:xfrm>
            <a:off x="38488" y="2617787"/>
            <a:ext cx="4406900" cy="595313"/>
            <a:chOff x="152" y="2016"/>
            <a:chExt cx="2776" cy="375"/>
          </a:xfrm>
        </p:grpSpPr>
        <p:sp>
          <p:nvSpPr>
            <p:cNvPr id="8222" name="Text Box 9"/>
            <p:cNvSpPr txBox="1">
              <a:spLocks noChangeArrowheads="1"/>
            </p:cNvSpPr>
            <p:nvPr/>
          </p:nvSpPr>
          <p:spPr bwMode="auto">
            <a:xfrm>
              <a:off x="576" y="2016"/>
              <a:ext cx="235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800" b="1"/>
            </a:p>
          </p:txBody>
        </p:sp>
        <p:grpSp>
          <p:nvGrpSpPr>
            <p:cNvPr id="8223" name="Group 30"/>
            <p:cNvGrpSpPr>
              <a:grpSpLocks/>
            </p:cNvGrpSpPr>
            <p:nvPr/>
          </p:nvGrpSpPr>
          <p:grpSpPr bwMode="auto">
            <a:xfrm>
              <a:off x="152" y="2064"/>
              <a:ext cx="2592" cy="327"/>
              <a:chOff x="240" y="2064"/>
              <a:chExt cx="2592" cy="327"/>
            </a:xfrm>
          </p:grpSpPr>
          <p:sp>
            <p:nvSpPr>
              <p:cNvPr id="8224" name="Text Box 13"/>
              <p:cNvSpPr txBox="1">
                <a:spLocks noChangeArrowheads="1"/>
              </p:cNvSpPr>
              <p:nvPr/>
            </p:nvSpPr>
            <p:spPr bwMode="auto">
              <a:xfrm>
                <a:off x="240" y="2064"/>
                <a:ext cx="259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0033CC"/>
                    </a:solidFill>
                  </a:rPr>
                  <a:t>a,</a:t>
                </a:r>
                <a:r>
                  <a:rPr lang="en-US" altLang="en-US" sz="2800" b="1" dirty="0"/>
                  <a:t> 5    8 chia hết cho 3</a:t>
                </a:r>
              </a:p>
            </p:txBody>
          </p:sp>
          <p:sp>
            <p:nvSpPr>
              <p:cNvPr id="8225" name="Rectangle 23"/>
              <p:cNvSpPr>
                <a:spLocks noChangeArrowheads="1"/>
              </p:cNvSpPr>
              <p:nvPr/>
            </p:nvSpPr>
            <p:spPr bwMode="auto">
              <a:xfrm>
                <a:off x="704" y="2136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2800" b="1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201" name="Text Box 28"/>
          <p:cNvSpPr txBox="1">
            <a:spLocks noChangeArrowheads="1"/>
          </p:cNvSpPr>
          <p:nvPr/>
        </p:nvSpPr>
        <p:spPr bwMode="auto">
          <a:xfrm>
            <a:off x="520700" y="26939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8202" name="Text Box 29"/>
          <p:cNvSpPr txBox="1">
            <a:spLocks noChangeArrowheads="1"/>
          </p:cNvSpPr>
          <p:nvPr/>
        </p:nvSpPr>
        <p:spPr bwMode="auto">
          <a:xfrm>
            <a:off x="1219200" y="4191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571500" y="3290887"/>
            <a:ext cx="3035300" cy="519113"/>
            <a:chOff x="416" y="2400"/>
            <a:chExt cx="1912" cy="327"/>
          </a:xfrm>
        </p:grpSpPr>
        <p:grpSp>
          <p:nvGrpSpPr>
            <p:cNvPr id="8216" name="Group 39"/>
            <p:cNvGrpSpPr>
              <a:grpSpLocks/>
            </p:cNvGrpSpPr>
            <p:nvPr/>
          </p:nvGrpSpPr>
          <p:grpSpPr bwMode="auto">
            <a:xfrm>
              <a:off x="416" y="2400"/>
              <a:ext cx="1248" cy="327"/>
              <a:chOff x="1488" y="3456"/>
              <a:chExt cx="1248" cy="327"/>
            </a:xfrm>
          </p:grpSpPr>
          <p:sp>
            <p:nvSpPr>
              <p:cNvPr id="8220" name="Text Box 37"/>
              <p:cNvSpPr txBox="1">
                <a:spLocks noChangeArrowheads="1"/>
              </p:cNvSpPr>
              <p:nvPr/>
            </p:nvSpPr>
            <p:spPr bwMode="auto">
              <a:xfrm>
                <a:off x="1488" y="3456"/>
                <a:ext cx="124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/>
                  <a:t>5    8;</a:t>
                </a:r>
              </a:p>
            </p:txBody>
          </p:sp>
          <p:sp>
            <p:nvSpPr>
              <p:cNvPr id="8221" name="Rectangle 38"/>
              <p:cNvSpPr>
                <a:spLocks noChangeArrowheads="1"/>
              </p:cNvSpPr>
              <p:nvPr/>
            </p:nvSpPr>
            <p:spPr bwMode="auto">
              <a:xfrm>
                <a:off x="1696" y="3520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2800" b="1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217" name="Group 43"/>
            <p:cNvGrpSpPr>
              <a:grpSpLocks/>
            </p:cNvGrpSpPr>
            <p:nvPr/>
          </p:nvGrpSpPr>
          <p:grpSpPr bwMode="auto">
            <a:xfrm>
              <a:off x="1080" y="2400"/>
              <a:ext cx="1248" cy="327"/>
              <a:chOff x="1488" y="3456"/>
              <a:chExt cx="1248" cy="327"/>
            </a:xfrm>
          </p:grpSpPr>
          <p:sp>
            <p:nvSpPr>
              <p:cNvPr id="8218" name="Text Box 44"/>
              <p:cNvSpPr txBox="1">
                <a:spLocks noChangeArrowheads="1"/>
              </p:cNvSpPr>
              <p:nvPr/>
            </p:nvSpPr>
            <p:spPr bwMode="auto">
              <a:xfrm>
                <a:off x="1488" y="3456"/>
                <a:ext cx="124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/>
                  <a:t>5    8</a:t>
                </a:r>
              </a:p>
            </p:txBody>
          </p:sp>
          <p:sp>
            <p:nvSpPr>
              <p:cNvPr id="8219" name="Rectangle 45"/>
              <p:cNvSpPr>
                <a:spLocks noChangeArrowheads="1"/>
              </p:cNvSpPr>
              <p:nvPr/>
            </p:nvSpPr>
            <p:spPr bwMode="auto">
              <a:xfrm>
                <a:off x="1696" y="3520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2800" b="1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5105400" y="3265487"/>
            <a:ext cx="1981200" cy="519113"/>
            <a:chOff x="3264" y="2352"/>
            <a:chExt cx="1248" cy="327"/>
          </a:xfrm>
        </p:grpSpPr>
        <p:sp>
          <p:nvSpPr>
            <p:cNvPr id="8214" name="Text Box 47"/>
            <p:cNvSpPr txBox="1">
              <a:spLocks noChangeArrowheads="1"/>
            </p:cNvSpPr>
            <p:nvPr/>
          </p:nvSpPr>
          <p:spPr bwMode="auto">
            <a:xfrm>
              <a:off x="3264" y="2352"/>
              <a:ext cx="124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/>
                <a:t>6    3</a:t>
              </a:r>
            </a:p>
          </p:txBody>
        </p:sp>
        <p:sp>
          <p:nvSpPr>
            <p:cNvPr id="8215" name="Rectangle 48"/>
            <p:cNvSpPr>
              <a:spLocks noChangeArrowheads="1"/>
            </p:cNvSpPr>
            <p:nvPr/>
          </p:nvSpPr>
          <p:spPr bwMode="auto">
            <a:xfrm>
              <a:off x="3472" y="2416"/>
              <a:ext cx="192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800" b="1">
                <a:solidFill>
                  <a:srgbClr val="FF0000"/>
                </a:solidFill>
              </a:endParaRPr>
            </a:p>
          </p:txBody>
        </p:sp>
      </p:grp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863600" y="32908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5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1905000" y="32908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8</a:t>
            </a:r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5384800" y="26685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0</a:t>
            </a:r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724288" y="26939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2</a:t>
            </a: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5397500" y="32654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9</a:t>
            </a: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901700" y="3900487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0</a:t>
            </a:r>
          </a:p>
        </p:txBody>
      </p:sp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5473700" y="3887787"/>
            <a:ext cx="38317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8" grpId="0"/>
      <p:bldP spid="8252" grpId="0"/>
      <p:bldP spid="8253" grpId="0"/>
      <p:bldP spid="8255" grpId="0"/>
      <p:bldP spid="8256" grpId="0"/>
      <p:bldP spid="8257" grpId="0"/>
      <p:bldP spid="82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38200"/>
            <a:ext cx="8839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2; 5: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2253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+ 4315 – 173                               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6438 – 2325 × 2</a:t>
            </a:r>
          </a:p>
          <a:p>
            <a:pPr marL="742950" indent="-742950">
              <a:buAutoNum type="alphaLcParenR" startAt="3"/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120 : 4                                 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 startAt="3"/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+ 24 × 3</a:t>
            </a:r>
          </a:p>
          <a:p>
            <a:r>
              <a:rPr lang="en-US" dirty="0">
                <a:solidFill>
                  <a:srgbClr val="000000"/>
                </a:solidFill>
                <a:latin typeface="OpenSans"/>
              </a:rPr>
              <a:t/>
            </a:r>
            <a:br>
              <a:rPr lang="en-US" dirty="0">
                <a:solidFill>
                  <a:srgbClr val="000000"/>
                </a:solidFill>
                <a:latin typeface="OpenSans"/>
              </a:rPr>
            </a:br>
            <a:r>
              <a:rPr lang="en-US" dirty="0">
                <a:solidFill>
                  <a:srgbClr val="000000"/>
                </a:solidFill>
                <a:latin typeface="OpenSans"/>
              </a:rPr>
              <a:t/>
            </a:r>
            <a:br>
              <a:rPr lang="en-US" dirty="0">
                <a:solidFill>
                  <a:srgbClr val="000000"/>
                </a:solidFill>
                <a:latin typeface="OpenSan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482</Words>
  <Application>Microsoft Office PowerPoint</Application>
  <PresentationFormat>On-screen Show (4:3)</PresentationFormat>
  <Paragraphs>85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Angsana New</vt:lpstr>
      <vt:lpstr>Arial</vt:lpstr>
      <vt:lpstr>OpenSans</vt:lpstr>
      <vt:lpstr>Times New Roman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Quang Tri - DT 01238992252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 Tin Hoc HGT - KP 2 TT Cam Lo</dc:creator>
  <cp:lastModifiedBy>Windows User</cp:lastModifiedBy>
  <cp:revision>41</cp:revision>
  <dcterms:created xsi:type="dcterms:W3CDTF">2007-01-04T04:33:54Z</dcterms:created>
  <dcterms:modified xsi:type="dcterms:W3CDTF">2022-12-30T04:20:54Z</dcterms:modified>
</cp:coreProperties>
</file>