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6" r:id="rId2"/>
  </p:sldMasterIdLst>
  <p:sldIdLst>
    <p:sldId id="258" r:id="rId3"/>
    <p:sldId id="261" r:id="rId4"/>
    <p:sldId id="264" r:id="rId5"/>
    <p:sldId id="262" r:id="rId6"/>
    <p:sldId id="265" r:id="rId7"/>
    <p:sldId id="283" r:id="rId8"/>
    <p:sldId id="281" r:id="rId9"/>
    <p:sldId id="260" r:id="rId10"/>
    <p:sldId id="266" r:id="rId11"/>
    <p:sldId id="268" r:id="rId12"/>
    <p:sldId id="267" r:id="rId13"/>
    <p:sldId id="269" r:id="rId14"/>
    <p:sldId id="272" r:id="rId15"/>
    <p:sldId id="274" r:id="rId16"/>
    <p:sldId id="273" r:id="rId17"/>
    <p:sldId id="275" r:id="rId18"/>
    <p:sldId id="276" r:id="rId19"/>
    <p:sldId id="277" r:id="rId20"/>
    <p:sldId id="278" r:id="rId21"/>
    <p:sldId id="271" r:id="rId22"/>
    <p:sldId id="280" r:id="rId23"/>
    <p:sldId id="279" r:id="rId24"/>
    <p:sldId id="270" r:id="rId25"/>
  </p:sldIdLst>
  <p:sldSz cx="12192000" cy="6858000"/>
  <p:notesSz cx="6858000" cy="9144000"/>
  <p:embeddedFontLst>
    <p:embeddedFont>
      <p:font typeface="UVF Curlz MT" panose="020B0604020202020204" charset="0"/>
      <p:regular r:id="rId26"/>
    </p:embeddedFont>
    <p:embeddedFont>
      <p:font typeface="Calibri Light" panose="020F0302020204030204" pitchFamily="34" charset="0"/>
      <p:regular r:id="rId27"/>
      <p:italic r:id="rId28"/>
    </p:embeddedFont>
    <p:embeddedFont>
      <p:font typeface="UVF Kewl Script" panose="020B0604020202020204" charset="0"/>
      <p:regular r:id="rId29"/>
    </p:embeddedFont>
    <p:embeddedFont>
      <p:font typeface="Calibri" panose="020F0502020204030204" pitchFamily="34" charset="0"/>
      <p:regular r:id="rId30"/>
      <p:bold r:id="rId31"/>
      <p:italic r:id="rId32"/>
      <p:boldItalic r:id="rId33"/>
    </p:embeddedFont>
    <p:embeddedFont>
      <p:font typeface="宋体" panose="02010600030101010101" pitchFamily="2" charset="-122"/>
      <p:regular r:id="rId34"/>
    </p:embeddedFont>
    <p:embeddedFont>
      <p:font typeface="HP001 5 hàng" panose="020B06040202020202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4" autoAdjust="0"/>
    <p:restoredTop sz="94660"/>
  </p:normalViewPr>
  <p:slideViewPr>
    <p:cSldViewPr snapToGrid="0">
      <p:cViewPr varScale="1">
        <p:scale>
          <a:sx n="71" d="100"/>
          <a:sy n="71" d="100"/>
        </p:scale>
        <p:origin x="5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030045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782409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475267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7545763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18037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271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6086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A5932A-AFD6-4A0A-A66D-A527CA595A95}"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25544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5932A-AFD6-4A0A-A66D-A527CA595A95}"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39778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5932A-AFD6-4A0A-A66D-A527CA595A95}"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2007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5932A-AFD6-4A0A-A66D-A527CA595A95}"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03084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80496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5932A-AFD6-4A0A-A66D-A527CA595A95}"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882095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5932A-AFD6-4A0A-A66D-A527CA595A95}"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281696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5932A-AFD6-4A0A-A66D-A527CA595A95}"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57570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A5932A-AFD6-4A0A-A66D-A527CA595A95}"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334728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A5932A-AFD6-4A0A-A66D-A527CA595A95}"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3167728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5932A-AFD6-4A0A-A66D-A527CA595A95}"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924755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5932A-AFD6-4A0A-A66D-A527CA595A95}"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54175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8718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44392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095775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568481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810738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29129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65317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p:cNvPicPr>
            <a:picLocks noChangeAspect="1"/>
          </p:cNvPicPr>
          <p:nvPr userDrawn="1"/>
        </p:nvPicPr>
        <p:blipFill>
          <a:blip r:embed="rId17"/>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3033402" y="-2796759"/>
            <a:ext cx="1269430" cy="1328335"/>
          </a:xfrm>
          <a:prstGeom prst="rect">
            <a:avLst/>
          </a:prstGeom>
        </p:spPr>
      </p:pic>
      <p:pic>
        <p:nvPicPr>
          <p:cNvPr id="9" name="Picture 8">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3033402" y="8031662"/>
            <a:ext cx="1269430" cy="1328335"/>
          </a:xfrm>
          <a:prstGeom prst="rect">
            <a:avLst/>
          </a:prstGeom>
        </p:spPr>
      </p:pic>
      <p:pic>
        <p:nvPicPr>
          <p:cNvPr id="10" name="Picture 9">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9884998" y="-3460927"/>
            <a:ext cx="1269430" cy="1328335"/>
          </a:xfrm>
          <a:prstGeom prst="rect">
            <a:avLst/>
          </a:prstGeom>
        </p:spPr>
      </p:pic>
      <p:pic>
        <p:nvPicPr>
          <p:cNvPr id="11" name="Picture 10">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9884998" y="10052967"/>
            <a:ext cx="1269430" cy="1328335"/>
          </a:xfrm>
          <a:prstGeom prst="rect">
            <a:avLst/>
          </a:prstGeom>
        </p:spPr>
      </p:pic>
      <p:sp>
        <p:nvSpPr>
          <p:cNvPr id="12" name="TextBox 11"/>
          <p:cNvSpPr txBox="1"/>
          <p:nvPr userDrawn="1"/>
        </p:nvSpPr>
        <p:spPr>
          <a:xfrm>
            <a:off x="0" y="6460830"/>
            <a:ext cx="2846269" cy="369332"/>
          </a:xfrm>
          <a:prstGeom prst="rect">
            <a:avLst/>
          </a:prstGeom>
          <a:noFill/>
        </p:spPr>
        <p:txBody>
          <a:bodyPr wrap="square" rtlCol="0">
            <a:spAutoFit/>
          </a:bodyPr>
          <a:lstStyle/>
          <a:p>
            <a:r>
              <a:rPr lang="en-US">
                <a:solidFill>
                  <a:schemeClr val="accent2">
                    <a:lumMod val="60000"/>
                    <a:lumOff val="40000"/>
                  </a:schemeClr>
                </a:solidFill>
              </a:rPr>
              <a:t>Măng non</a:t>
            </a:r>
          </a:p>
        </p:txBody>
      </p:sp>
    </p:spTree>
    <p:extLst>
      <p:ext uri="{BB962C8B-B14F-4D97-AF65-F5344CB8AC3E}">
        <p14:creationId xmlns:p14="http://schemas.microsoft.com/office/powerpoint/2010/main" val="2318167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5932A-AFD6-4A0A-A66D-A527CA595A95}" type="datetimeFigureOut">
              <a:rPr lang="en-US" smtClean="0"/>
              <a:t>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518A1-1DF7-44C0-B57E-54753BC33AE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TextBox 7"/>
          <p:cNvSpPr txBox="1"/>
          <p:nvPr userDrawn="1"/>
        </p:nvSpPr>
        <p:spPr>
          <a:xfrm>
            <a:off x="2209800" y="6486029"/>
            <a:ext cx="2582779" cy="461665"/>
          </a:xfrm>
          <a:prstGeom prst="rect">
            <a:avLst/>
          </a:prstGeom>
          <a:noFill/>
        </p:spPr>
        <p:txBody>
          <a:bodyPr wrap="square" rtlCol="0">
            <a:spAutoFit/>
          </a:bodyPr>
          <a:lstStyle/>
          <a:p>
            <a:r>
              <a:rPr lang="en-US" sz="2400">
                <a:solidFill>
                  <a:schemeClr val="accent2">
                    <a:lumMod val="60000"/>
                    <a:lumOff val="40000"/>
                  </a:schemeClr>
                </a:solidFill>
                <a:latin typeface="UTM ViceroyJF" panose="02040603050506020204" pitchFamily="18" charset="0"/>
              </a:rPr>
              <a:t>Bích </a:t>
            </a:r>
            <a:r>
              <a:rPr lang="en-US" sz="2400">
                <a:solidFill>
                  <a:schemeClr val="accent2">
                    <a:lumMod val="60000"/>
                    <a:lumOff val="40000"/>
                  </a:schemeClr>
                </a:solidFill>
                <a:latin typeface="Times New Roman" panose="02020603050405020304" pitchFamily="18" charset="0"/>
                <a:cs typeface="Times New Roman" panose="02020603050405020304" pitchFamily="18" charset="0"/>
              </a:rPr>
              <a:t>_MNT</a:t>
            </a:r>
            <a:endParaRPr lang="en-US" sz="2400">
              <a:solidFill>
                <a:schemeClr val="accent2">
                  <a:lumMod val="60000"/>
                  <a:lumOff val="40000"/>
                </a:schemeClr>
              </a:solidFill>
              <a:latin typeface="UTM ViceroyJF" panose="02040603050506020204" pitchFamily="18" charset="0"/>
            </a:endParaRPr>
          </a:p>
        </p:txBody>
      </p:sp>
      <p:sp>
        <p:nvSpPr>
          <p:cNvPr id="9" name="TextBox 8"/>
          <p:cNvSpPr txBox="1"/>
          <p:nvPr userDrawn="1"/>
        </p:nvSpPr>
        <p:spPr>
          <a:xfrm rot="285381">
            <a:off x="10428818" y="4687576"/>
            <a:ext cx="2582779" cy="461665"/>
          </a:xfrm>
          <a:prstGeom prst="rect">
            <a:avLst/>
          </a:prstGeom>
          <a:noFill/>
        </p:spPr>
        <p:txBody>
          <a:bodyPr wrap="square" rtlCol="0">
            <a:spAutoFit/>
          </a:bodyPr>
          <a:lstStyle/>
          <a:p>
            <a:r>
              <a:rPr lang="en-US" sz="2400">
                <a:solidFill>
                  <a:schemeClr val="accent2">
                    <a:lumMod val="60000"/>
                    <a:lumOff val="40000"/>
                  </a:schemeClr>
                </a:solidFill>
                <a:latin typeface="UTM ViceroyJF" panose="02040603050506020204" pitchFamily="18" charset="0"/>
              </a:rPr>
              <a:t>Bích </a:t>
            </a:r>
            <a:r>
              <a:rPr lang="en-US" sz="2400">
                <a:solidFill>
                  <a:schemeClr val="accent2">
                    <a:lumMod val="60000"/>
                    <a:lumOff val="40000"/>
                  </a:schemeClr>
                </a:solidFill>
                <a:latin typeface="Times New Roman" panose="02020603050405020304" pitchFamily="18" charset="0"/>
                <a:cs typeface="Times New Roman" panose="02020603050405020304" pitchFamily="18" charset="0"/>
              </a:rPr>
              <a:t>_MNT</a:t>
            </a:r>
            <a:endParaRPr lang="en-US" sz="2400">
              <a:solidFill>
                <a:schemeClr val="accent2">
                  <a:lumMod val="60000"/>
                  <a:lumOff val="40000"/>
                </a:schemeClr>
              </a:solidFill>
              <a:latin typeface="UTM ViceroyJF" panose="02040603050506020204" pitchFamily="18" charset="0"/>
            </a:endParaRPr>
          </a:p>
        </p:txBody>
      </p:sp>
      <p:pic>
        <p:nvPicPr>
          <p:cNvPr id="10" name="Picture 9">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13033402" y="-2796759"/>
            <a:ext cx="1269430" cy="1328335"/>
          </a:xfrm>
          <a:prstGeom prst="rect">
            <a:avLst/>
          </a:prstGeom>
        </p:spPr>
      </p:pic>
      <p:pic>
        <p:nvPicPr>
          <p:cNvPr id="11" name="Picture 10">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13668117" y="7788114"/>
            <a:ext cx="1269430" cy="1328335"/>
          </a:xfrm>
          <a:prstGeom prst="rect">
            <a:avLst/>
          </a:prstGeom>
        </p:spPr>
      </p:pic>
      <p:pic>
        <p:nvPicPr>
          <p:cNvPr id="12" name="Picture 11">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20577725" y="-4764104"/>
            <a:ext cx="1269430" cy="1328335"/>
          </a:xfrm>
          <a:prstGeom prst="rect">
            <a:avLst/>
          </a:prstGeom>
        </p:spPr>
      </p:pic>
      <p:pic>
        <p:nvPicPr>
          <p:cNvPr id="13" name="Picture 12">
            <a:extLst>
              <a:ext uri="{FF2B5EF4-FFF2-40B4-BE49-F238E27FC236}">
                <a16:creationId xmlns:a16="http://schemas.microsoft.com/office/drawing/2014/main"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20825644" y="8452281"/>
            <a:ext cx="1269430" cy="1328335"/>
          </a:xfrm>
          <a:prstGeom prst="rect">
            <a:avLst/>
          </a:prstGeom>
        </p:spPr>
      </p:pic>
    </p:spTree>
    <p:extLst>
      <p:ext uri="{BB962C8B-B14F-4D97-AF65-F5344CB8AC3E}">
        <p14:creationId xmlns:p14="http://schemas.microsoft.com/office/powerpoint/2010/main" val="144517687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8.wdp"/><Relationship Id="rId3" Type="http://schemas.openxmlformats.org/officeDocument/2006/relationships/image" Target="../media/image26.png"/><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7.wdp"/><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10.wdp"/><Relationship Id="rId5" Type="http://schemas.openxmlformats.org/officeDocument/2006/relationships/image" Target="../media/image17.png"/><Relationship Id="rId10" Type="http://schemas.openxmlformats.org/officeDocument/2006/relationships/image" Target="../media/image32.png"/><Relationship Id="rId4" Type="http://schemas.openxmlformats.org/officeDocument/2006/relationships/image" Target="../media/image24.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4.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microsoft.com/office/2007/relationships/hdphoto" Target="../media/hdphoto9.wdp"/><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24.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4.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microsoft.com/office/2007/relationships/hdphoto" Target="../media/hdphoto3.wdp"/><Relationship Id="rId12" Type="http://schemas.microsoft.com/office/2007/relationships/hdphoto" Target="../media/hdphoto15.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0.pn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1894927" y="910466"/>
            <a:ext cx="7237648" cy="457206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gr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4024213"/>
            <a:ext cx="2221928" cy="2567943"/>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5801004" y="-85411"/>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501291" y="1723146"/>
            <a:ext cx="5025351" cy="5025351"/>
          </a:xfrm>
          <a:prstGeom prst="rect">
            <a:avLst/>
          </a:prstGeom>
        </p:spPr>
      </p:pic>
      <p:sp>
        <p:nvSpPr>
          <p:cNvPr id="6" name="TextBox 5"/>
          <p:cNvSpPr txBox="1"/>
          <p:nvPr/>
        </p:nvSpPr>
        <p:spPr>
          <a:xfrm>
            <a:off x="2186590" y="1392904"/>
            <a:ext cx="4405273" cy="1015663"/>
          </a:xfrm>
          <a:prstGeom prst="rect">
            <a:avLst/>
          </a:prstGeom>
          <a:noFill/>
        </p:spPr>
        <p:txBody>
          <a:bodyPr wrap="square" rtlCol="0">
            <a:spAutoFit/>
          </a:bodyPr>
          <a:lstStyle/>
          <a:p>
            <a:r>
              <a:rPr lang="en-US" sz="6000">
                <a:ln>
                  <a:solidFill>
                    <a:schemeClr val="accent3">
                      <a:lumMod val="40000"/>
                      <a:lumOff val="60000"/>
                    </a:schemeClr>
                  </a:solidFill>
                </a:ln>
                <a:solidFill>
                  <a:schemeClr val="accent3">
                    <a:lumMod val="50000"/>
                  </a:schemeClr>
                </a:solidFill>
                <a:effectLst>
                  <a:reflection blurRad="6350" stA="55000" endA="300" endPos="45500" dir="5400000" sy="-100000" algn="bl" rotWithShape="0"/>
                </a:effectLst>
                <a:latin typeface="UVF Kewl Script" panose="02000505000000020002" pitchFamily="2" charset="0"/>
              </a:rPr>
              <a:t>Luyện tập </a:t>
            </a:r>
          </a:p>
        </p:txBody>
      </p:sp>
      <p:sp>
        <p:nvSpPr>
          <p:cNvPr id="39" name="任意多边形: 形状 3">
            <a:extLst>
              <a:ext uri="{FF2B5EF4-FFF2-40B4-BE49-F238E27FC236}">
                <a16:creationId xmlns:a16="http://schemas.microsoft.com/office/drawing/2014/main" id="{7F0F3330-49CA-4BA8-8BA0-9D1E6EDD02FA}"/>
              </a:ext>
            </a:extLst>
          </p:cNvPr>
          <p:cNvSpPr/>
          <p:nvPr/>
        </p:nvSpPr>
        <p:spPr>
          <a:xfrm>
            <a:off x="8649976" y="239118"/>
            <a:ext cx="3468102" cy="92212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accent6">
              <a:lumMod val="20000"/>
              <a:lumOff val="80000"/>
            </a:schemeClr>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TextBox 26"/>
          <p:cNvSpPr txBox="1"/>
          <p:nvPr/>
        </p:nvSpPr>
        <p:spPr>
          <a:xfrm>
            <a:off x="8899924" y="207077"/>
            <a:ext cx="3895126" cy="830997"/>
          </a:xfrm>
          <a:prstGeom prst="rect">
            <a:avLst/>
          </a:prstGeom>
          <a:noFill/>
        </p:spPr>
        <p:txBody>
          <a:bodyPr wrap="square" rtlCol="0">
            <a:spAutoFit/>
          </a:bodyPr>
          <a:lstStyle/>
          <a:p>
            <a:r>
              <a:rPr lang="en-US" sz="4800" b="1" dirty="0" err="1">
                <a:solidFill>
                  <a:srgbClr val="92D050"/>
                </a:solidFill>
                <a:latin typeface="UTM ViceroyJF" panose="02040603050506020204" pitchFamily="18" charset="0"/>
              </a:rPr>
              <a:t>Tập</a:t>
            </a:r>
            <a:r>
              <a:rPr lang="en-US" sz="4800" b="1" dirty="0">
                <a:solidFill>
                  <a:srgbClr val="92D050"/>
                </a:solidFill>
                <a:latin typeface="UTM ViceroyJF" panose="02040603050506020204" pitchFamily="18" charset="0"/>
              </a:rPr>
              <a:t> </a:t>
            </a:r>
            <a:r>
              <a:rPr lang="en-US" sz="4800" b="1" dirty="0" err="1">
                <a:solidFill>
                  <a:srgbClr val="92D050"/>
                </a:solidFill>
                <a:latin typeface="UTM ViceroyJF" panose="02040603050506020204" pitchFamily="18" charset="0"/>
              </a:rPr>
              <a:t>làm</a:t>
            </a:r>
            <a:r>
              <a:rPr lang="en-US" sz="4800" b="1" dirty="0">
                <a:solidFill>
                  <a:srgbClr val="92D050"/>
                </a:solidFill>
                <a:latin typeface="UTM ViceroyJF" panose="02040603050506020204" pitchFamily="18" charset="0"/>
              </a:rPr>
              <a:t> </a:t>
            </a:r>
            <a:r>
              <a:rPr lang="en-US" sz="4800" b="1" dirty="0" err="1">
                <a:solidFill>
                  <a:srgbClr val="92D050"/>
                </a:solidFill>
                <a:latin typeface="UTM ViceroyJF" panose="02040603050506020204" pitchFamily="18" charset="0"/>
              </a:rPr>
              <a:t>văn</a:t>
            </a:r>
            <a:endParaRPr lang="en-US" sz="4800" b="1" dirty="0">
              <a:solidFill>
                <a:srgbClr val="92D050"/>
              </a:solidFill>
              <a:latin typeface="UTM ViceroyJF" panose="02040603050506020204" pitchFamily="18" charset="0"/>
            </a:endParaRPr>
          </a:p>
        </p:txBody>
      </p:sp>
      <p:sp>
        <p:nvSpPr>
          <p:cNvPr id="29" name="TextBox 28"/>
          <p:cNvSpPr txBox="1"/>
          <p:nvPr/>
        </p:nvSpPr>
        <p:spPr>
          <a:xfrm>
            <a:off x="1967796" y="2502534"/>
            <a:ext cx="7150613" cy="258532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5400">
                <a:ln>
                  <a:solidFill>
                    <a:schemeClr val="tx2">
                      <a:lumMod val="50000"/>
                    </a:schemeClr>
                  </a:solidFill>
                </a:ln>
                <a:solidFill>
                  <a:schemeClr val="accent2">
                    <a:lumMod val="40000"/>
                    <a:lumOff val="60000"/>
                  </a:schemeClr>
                </a:solidFill>
                <a:effectLst>
                  <a:glow rad="101600">
                    <a:schemeClr val="accent6">
                      <a:satMod val="175000"/>
                      <a:alpha val="40000"/>
                    </a:schemeClr>
                  </a:glow>
                  <a:outerShdw blurRad="50800" dist="38100" dir="8100000" algn="tr" rotWithShape="0">
                    <a:prstClr val="black">
                      <a:alpha val="40000"/>
                    </a:prstClr>
                  </a:outerShdw>
                </a:effectLst>
                <a:latin typeface="UTM Cookies" panose="02040603050506020204" pitchFamily="18" charset="0"/>
              </a:rPr>
              <a:t>Xây dựng đoạn kết bài trong bài văn miêu tả đồ vật</a:t>
            </a:r>
          </a:p>
        </p:txBody>
      </p:sp>
      <p:grpSp>
        <p:nvGrpSpPr>
          <p:cNvPr id="42" name="Group 41">
            <a:extLst>
              <a:ext uri="{FF2B5EF4-FFF2-40B4-BE49-F238E27FC236}">
                <a16:creationId xmlns:a16="http://schemas.microsoft.com/office/drawing/2014/main" id="{527A444A-D3EA-4128-8423-AB1FE45BF5A7}"/>
              </a:ext>
            </a:extLst>
          </p:cNvPr>
          <p:cNvGrpSpPr>
            <a:grpSpLocks/>
          </p:cNvGrpSpPr>
          <p:nvPr/>
        </p:nvGrpSpPr>
        <p:grpSpPr bwMode="auto">
          <a:xfrm>
            <a:off x="2393480" y="166164"/>
            <a:ext cx="1454486" cy="960868"/>
            <a:chOff x="0" y="0"/>
            <a:chExt cx="3087" cy="2039"/>
          </a:xfrm>
        </p:grpSpPr>
        <p:sp>
          <p:nvSpPr>
            <p:cNvPr id="4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Group 51">
            <a:extLst>
              <a:ext uri="{FF2B5EF4-FFF2-40B4-BE49-F238E27FC236}">
                <a16:creationId xmlns:a16="http://schemas.microsoft.com/office/drawing/2014/main" id="{7D8E643F-493A-4B7E-91F5-D17DAE5B6CF3}"/>
              </a:ext>
            </a:extLst>
          </p:cNvPr>
          <p:cNvGrpSpPr>
            <a:grpSpLocks/>
          </p:cNvGrpSpPr>
          <p:nvPr/>
        </p:nvGrpSpPr>
        <p:grpSpPr bwMode="auto">
          <a:xfrm>
            <a:off x="5959647" y="827439"/>
            <a:ext cx="1183772" cy="784699"/>
            <a:chOff x="0" y="0"/>
            <a:chExt cx="2111" cy="1400"/>
          </a:xfrm>
        </p:grpSpPr>
        <p:sp>
          <p:nvSpPr>
            <p:cNvPr id="54"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61" name="Group 60">
            <a:extLst>
              <a:ext uri="{FF2B5EF4-FFF2-40B4-BE49-F238E27FC236}">
                <a16:creationId xmlns:a16="http://schemas.microsoft.com/office/drawing/2014/main" id="{E34FED82-D813-43E2-BFD3-8C8D76A4E25F}"/>
              </a:ext>
            </a:extLst>
          </p:cNvPr>
          <p:cNvGrpSpPr>
            <a:grpSpLocks/>
          </p:cNvGrpSpPr>
          <p:nvPr/>
        </p:nvGrpSpPr>
        <p:grpSpPr bwMode="auto">
          <a:xfrm>
            <a:off x="8790029" y="1117286"/>
            <a:ext cx="571232" cy="377595"/>
            <a:chOff x="0" y="0"/>
            <a:chExt cx="1888" cy="1248"/>
          </a:xfrm>
        </p:grpSpPr>
        <p:sp>
          <p:nvSpPr>
            <p:cNvPr id="62"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76" name="组合 221">
            <a:extLst>
              <a:ext uri="{FF2B5EF4-FFF2-40B4-BE49-F238E27FC236}">
                <a16:creationId xmlns:a16="http://schemas.microsoft.com/office/drawing/2014/main" id="{E9EE46CE-1C68-4B6E-AFCC-AD0934B94683}"/>
              </a:ext>
            </a:extLst>
          </p:cNvPr>
          <p:cNvGrpSpPr/>
          <p:nvPr/>
        </p:nvGrpSpPr>
        <p:grpSpPr>
          <a:xfrm>
            <a:off x="3347735" y="5308184"/>
            <a:ext cx="1224969" cy="1359485"/>
            <a:chOff x="-2033679" y="889419"/>
            <a:chExt cx="463503" cy="619473"/>
          </a:xfrm>
        </p:grpSpPr>
        <p:pic>
          <p:nvPicPr>
            <p:cNvPr id="7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组合 221">
            <a:extLst>
              <a:ext uri="{FF2B5EF4-FFF2-40B4-BE49-F238E27FC236}">
                <a16:creationId xmlns:a16="http://schemas.microsoft.com/office/drawing/2014/main" id="{E9EE46CE-1C68-4B6E-AFCC-AD0934B94683}"/>
              </a:ext>
            </a:extLst>
          </p:cNvPr>
          <p:cNvGrpSpPr/>
          <p:nvPr/>
        </p:nvGrpSpPr>
        <p:grpSpPr>
          <a:xfrm>
            <a:off x="4852736" y="5589086"/>
            <a:ext cx="1042920" cy="1000041"/>
            <a:chOff x="-2033679" y="889419"/>
            <a:chExt cx="463503" cy="619473"/>
          </a:xfrm>
        </p:grpSpPr>
        <p:pic>
          <p:nvPicPr>
            <p:cNvPr id="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组合 221">
            <a:extLst>
              <a:ext uri="{FF2B5EF4-FFF2-40B4-BE49-F238E27FC236}">
                <a16:creationId xmlns:a16="http://schemas.microsoft.com/office/drawing/2014/main" id="{E9EE46CE-1C68-4B6E-AFCC-AD0934B94683}"/>
              </a:ext>
            </a:extLst>
          </p:cNvPr>
          <p:cNvGrpSpPr/>
          <p:nvPr/>
        </p:nvGrpSpPr>
        <p:grpSpPr>
          <a:xfrm>
            <a:off x="6295132" y="5666773"/>
            <a:ext cx="777480" cy="914756"/>
            <a:chOff x="-2033679" y="889419"/>
            <a:chExt cx="463503" cy="619473"/>
          </a:xfrm>
        </p:grpSpPr>
        <p:pic>
          <p:nvPicPr>
            <p:cNvPr id="83"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85">
            <a:extLst>
              <a:ext uri="{FF2B5EF4-FFF2-40B4-BE49-F238E27FC236}">
                <a16:creationId xmlns:a16="http://schemas.microsoft.com/office/drawing/2014/main" id="{F7B93486-AED1-470E-93BF-A4F70809BD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65"/>
          <a:stretch/>
        </p:blipFill>
        <p:spPr>
          <a:xfrm>
            <a:off x="778851" y="379578"/>
            <a:ext cx="1269430" cy="1328335"/>
          </a:xfrm>
          <a:prstGeom prst="rect">
            <a:avLst/>
          </a:prstGeom>
        </p:spPr>
      </p:pic>
      <p:sp>
        <p:nvSpPr>
          <p:cNvPr id="2" name="TextBox 1"/>
          <p:cNvSpPr txBox="1"/>
          <p:nvPr/>
        </p:nvSpPr>
        <p:spPr>
          <a:xfrm>
            <a:off x="0" y="6460830"/>
            <a:ext cx="2846269" cy="369332"/>
          </a:xfrm>
          <a:prstGeom prst="rect">
            <a:avLst/>
          </a:prstGeom>
          <a:noFill/>
        </p:spPr>
        <p:txBody>
          <a:bodyPr wrap="square" rtlCol="0">
            <a:spAutoFit/>
          </a:bodyPr>
          <a:lstStyle/>
          <a:p>
            <a:r>
              <a:rPr lang="en-US">
                <a:solidFill>
                  <a:schemeClr val="accent2">
                    <a:lumMod val="60000"/>
                    <a:lumOff val="40000"/>
                  </a:schemeClr>
                </a:solidFill>
              </a:rPr>
              <a:t>Măng non</a:t>
            </a:r>
          </a:p>
        </p:txBody>
      </p:sp>
    </p:spTree>
    <p:extLst>
      <p:ext uri="{BB962C8B-B14F-4D97-AF65-F5344CB8AC3E}">
        <p14:creationId xmlns:p14="http://schemas.microsoft.com/office/powerpoint/2010/main" val="22169098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8"/>
                                        </p:tgtEl>
                                        <p:attrNameLst>
                                          <p:attrName>r</p:attrName>
                                        </p:attrNameLst>
                                      </p:cBhvr>
                                    </p:animRot>
                                    <p:animRot by="-240000">
                                      <p:cBhvr>
                                        <p:cTn id="19" dur="200" fill="hold">
                                          <p:stCondLst>
                                            <p:cond delay="200"/>
                                          </p:stCondLst>
                                        </p:cTn>
                                        <p:tgtEl>
                                          <p:spTgt spid="28"/>
                                        </p:tgtEl>
                                        <p:attrNameLst>
                                          <p:attrName>r</p:attrName>
                                        </p:attrNameLst>
                                      </p:cBhvr>
                                    </p:animRot>
                                    <p:animRot by="240000">
                                      <p:cBhvr>
                                        <p:cTn id="20" dur="200" fill="hold">
                                          <p:stCondLst>
                                            <p:cond delay="400"/>
                                          </p:stCondLst>
                                        </p:cTn>
                                        <p:tgtEl>
                                          <p:spTgt spid="28"/>
                                        </p:tgtEl>
                                        <p:attrNameLst>
                                          <p:attrName>r</p:attrName>
                                        </p:attrNameLst>
                                      </p:cBhvr>
                                    </p:animRot>
                                    <p:animRot by="-240000">
                                      <p:cBhvr>
                                        <p:cTn id="21" dur="200" fill="hold">
                                          <p:stCondLst>
                                            <p:cond delay="600"/>
                                          </p:stCondLst>
                                        </p:cTn>
                                        <p:tgtEl>
                                          <p:spTgt spid="28"/>
                                        </p:tgtEl>
                                        <p:attrNameLst>
                                          <p:attrName>r</p:attrName>
                                        </p:attrNameLst>
                                      </p:cBhvr>
                                    </p:animRot>
                                    <p:animRot by="120000">
                                      <p:cBhvr>
                                        <p:cTn id="22" dur="200" fill="hold">
                                          <p:stCondLst>
                                            <p:cond delay="800"/>
                                          </p:stCondLst>
                                        </p:cTn>
                                        <p:tgtEl>
                                          <p:spTgt spid="28"/>
                                        </p:tgtEl>
                                        <p:attrNameLst>
                                          <p:attrName>r</p:attrName>
                                        </p:attrNameLst>
                                      </p:cBhvr>
                                    </p:animRot>
                                  </p:childTnLst>
                                </p:cTn>
                              </p:par>
                              <p:par>
                                <p:cTn id="23" presetID="18" presetClass="entr" presetSubtype="12" fill="hold" grpId="0" nodeType="withEffect">
                                  <p:stCondLst>
                                    <p:cond delay="0"/>
                                  </p:stCondLst>
                                  <p:iterate type="wd">
                                    <p:tmPct val="10000"/>
                                  </p:iterate>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200" fill="hold"/>
                                        <p:tgtEl>
                                          <p:spTgt spid="42"/>
                                        </p:tgtEl>
                                        <p:attrNameLst>
                                          <p:attrName>ppt_x</p:attrName>
                                        </p:attrNameLst>
                                      </p:cBhvr>
                                      <p:tavLst>
                                        <p:tav tm="0">
                                          <p:val>
                                            <p:strVal val="0-#ppt_w/2"/>
                                          </p:val>
                                        </p:tav>
                                        <p:tav tm="100000">
                                          <p:val>
                                            <p:strVal val="#ppt_x"/>
                                          </p:val>
                                        </p:tav>
                                      </p:tavLst>
                                    </p:anim>
                                    <p:anim calcmode="lin" valueType="num">
                                      <p:cBhvr additive="base">
                                        <p:cTn id="30" dur="200" fill="hold"/>
                                        <p:tgtEl>
                                          <p:spTgt spid="42"/>
                                        </p:tgtEl>
                                        <p:attrNameLst>
                                          <p:attrName>ppt_y</p:attrName>
                                        </p:attrNameLst>
                                      </p:cBhvr>
                                      <p:tavLst>
                                        <p:tav tm="0">
                                          <p:val>
                                            <p:strVal val="1+#ppt_h/2"/>
                                          </p:val>
                                        </p:tav>
                                        <p:tav tm="100000">
                                          <p:val>
                                            <p:strVal val="#ppt_y"/>
                                          </p:val>
                                        </p:tav>
                                      </p:tavLst>
                                    </p:anim>
                                  </p:childTnLst>
                                </p:cTn>
                              </p:par>
                            </p:childTnLst>
                          </p:cTn>
                        </p:par>
                        <p:par>
                          <p:cTn id="31" fill="hold">
                            <p:stCondLst>
                              <p:cond delay="1200"/>
                            </p:stCondLst>
                            <p:childTnLst>
                              <p:par>
                                <p:cTn id="32" presetID="2" presetClass="entr" presetSubtype="12"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200" fill="hold"/>
                                        <p:tgtEl>
                                          <p:spTgt spid="52"/>
                                        </p:tgtEl>
                                        <p:attrNameLst>
                                          <p:attrName>ppt_x</p:attrName>
                                        </p:attrNameLst>
                                      </p:cBhvr>
                                      <p:tavLst>
                                        <p:tav tm="0">
                                          <p:val>
                                            <p:strVal val="0-#ppt_w/2"/>
                                          </p:val>
                                        </p:tav>
                                        <p:tav tm="100000">
                                          <p:val>
                                            <p:strVal val="#ppt_x"/>
                                          </p:val>
                                        </p:tav>
                                      </p:tavLst>
                                    </p:anim>
                                    <p:anim calcmode="lin" valueType="num">
                                      <p:cBhvr additive="base">
                                        <p:cTn id="35" dur="200" fill="hold"/>
                                        <p:tgtEl>
                                          <p:spTgt spid="52"/>
                                        </p:tgtEl>
                                        <p:attrNameLst>
                                          <p:attrName>ppt_y</p:attrName>
                                        </p:attrNameLst>
                                      </p:cBhvr>
                                      <p:tavLst>
                                        <p:tav tm="0">
                                          <p:val>
                                            <p:strVal val="1+#ppt_h/2"/>
                                          </p:val>
                                        </p:tav>
                                        <p:tav tm="100000">
                                          <p:val>
                                            <p:strVal val="#ppt_y"/>
                                          </p:val>
                                        </p:tav>
                                      </p:tavLst>
                                    </p:anim>
                                  </p:childTnLst>
                                </p:cTn>
                              </p:par>
                            </p:childTnLst>
                          </p:cTn>
                        </p:par>
                        <p:par>
                          <p:cTn id="36" fill="hold">
                            <p:stCondLst>
                              <p:cond delay="1400"/>
                            </p:stCondLst>
                            <p:childTnLst>
                              <p:par>
                                <p:cTn id="37" presetID="2" presetClass="entr" presetSubtype="12"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200" fill="hold"/>
                                        <p:tgtEl>
                                          <p:spTgt spid="61"/>
                                        </p:tgtEl>
                                        <p:attrNameLst>
                                          <p:attrName>ppt_x</p:attrName>
                                        </p:attrNameLst>
                                      </p:cBhvr>
                                      <p:tavLst>
                                        <p:tav tm="0">
                                          <p:val>
                                            <p:strVal val="0-#ppt_w/2"/>
                                          </p:val>
                                        </p:tav>
                                        <p:tav tm="100000">
                                          <p:val>
                                            <p:strVal val="#ppt_x"/>
                                          </p:val>
                                        </p:tav>
                                      </p:tavLst>
                                    </p:anim>
                                    <p:anim calcmode="lin" valueType="num">
                                      <p:cBhvr additive="base">
                                        <p:cTn id="40" dur="2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iterate type="wd">
                                    <p:tmPct val="10000"/>
                                  </p:iterate>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1000" fill="hold"/>
                                        <p:tgtEl>
                                          <p:spTgt spid="76"/>
                                        </p:tgtEl>
                                        <p:attrNameLst>
                                          <p:attrName>ppt_x</p:attrName>
                                        </p:attrNameLst>
                                      </p:cBhvr>
                                      <p:tavLst>
                                        <p:tav tm="0">
                                          <p:val>
                                            <p:strVal val="1+#ppt_w/2"/>
                                          </p:val>
                                        </p:tav>
                                        <p:tav tm="100000">
                                          <p:val>
                                            <p:strVal val="#ppt_x"/>
                                          </p:val>
                                        </p:tav>
                                      </p:tavLst>
                                    </p:anim>
                                    <p:anim calcmode="lin" valueType="num">
                                      <p:cBhvr additive="base">
                                        <p:cTn id="44" dur="1000" fill="hold"/>
                                        <p:tgtEl>
                                          <p:spTgt spid="76"/>
                                        </p:tgtEl>
                                        <p:attrNameLst>
                                          <p:attrName>ppt_y</p:attrName>
                                        </p:attrNameLst>
                                      </p:cBhvr>
                                      <p:tavLst>
                                        <p:tav tm="0">
                                          <p:val>
                                            <p:strVal val="1+#ppt_h/2"/>
                                          </p:val>
                                        </p:tav>
                                        <p:tav tm="100000">
                                          <p:val>
                                            <p:strVal val="#ppt_y"/>
                                          </p:val>
                                        </p:tav>
                                      </p:tavLst>
                                    </p:anim>
                                  </p:childTnLst>
                                </p:cTn>
                              </p:par>
                              <p:par>
                                <p:cTn id="45" presetID="2" presetClass="entr" presetSubtype="6" fill="hold" nodeType="withEffect">
                                  <p:stCondLst>
                                    <p:cond delay="0"/>
                                  </p:stCondLst>
                                  <p:iterate type="wd">
                                    <p:tmPct val="10000"/>
                                  </p:iterate>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1000" fill="hold"/>
                                        <p:tgtEl>
                                          <p:spTgt spid="79"/>
                                        </p:tgtEl>
                                        <p:attrNameLst>
                                          <p:attrName>ppt_x</p:attrName>
                                        </p:attrNameLst>
                                      </p:cBhvr>
                                      <p:tavLst>
                                        <p:tav tm="0">
                                          <p:val>
                                            <p:strVal val="1+#ppt_w/2"/>
                                          </p:val>
                                        </p:tav>
                                        <p:tav tm="100000">
                                          <p:val>
                                            <p:strVal val="#ppt_x"/>
                                          </p:val>
                                        </p:tav>
                                      </p:tavLst>
                                    </p:anim>
                                    <p:anim calcmode="lin" valueType="num">
                                      <p:cBhvr additive="base">
                                        <p:cTn id="48" dur="10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0"/>
                                  </p:stCondLst>
                                  <p:iterate type="wd">
                                    <p:tmPct val="10000"/>
                                  </p:iterate>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1000" fill="hold"/>
                                        <p:tgtEl>
                                          <p:spTgt spid="82"/>
                                        </p:tgtEl>
                                        <p:attrNameLst>
                                          <p:attrName>ppt_x</p:attrName>
                                        </p:attrNameLst>
                                      </p:cBhvr>
                                      <p:tavLst>
                                        <p:tav tm="0">
                                          <p:val>
                                            <p:strVal val="1+#ppt_w/2"/>
                                          </p:val>
                                        </p:tav>
                                        <p:tav tm="100000">
                                          <p:val>
                                            <p:strVal val="#ppt_x"/>
                                          </p:val>
                                        </p:tav>
                                      </p:tavLst>
                                    </p:anim>
                                    <p:anim calcmode="lin" valueType="num">
                                      <p:cBhvr additive="base">
                                        <p:cTn id="5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ieu ta do vat"/>
          <p:cNvPicPr>
            <a:picLocks noChangeAspect="1" noChangeArrowheads="1"/>
          </p:cNvPicPr>
          <p:nvPr/>
        </p:nvPicPr>
        <p:blipFill>
          <a:blip r:embed="rId2">
            <a:lum contrast="36000"/>
            <a:extLst>
              <a:ext uri="{28A0092B-C50C-407E-A947-70E740481C1C}">
                <a14:useLocalDpi xmlns:a14="http://schemas.microsoft.com/office/drawing/2010/main" val="0"/>
              </a:ext>
            </a:extLst>
          </a:blip>
          <a:srcRect l="2000" r="2000"/>
          <a:stretch>
            <a:fillRect/>
          </a:stretch>
        </p:blipFill>
        <p:spPr bwMode="auto">
          <a:xfrm>
            <a:off x="94130" y="1452282"/>
            <a:ext cx="12097870" cy="5405718"/>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组合 1"/>
          <p:cNvGrpSpPr/>
          <p:nvPr/>
        </p:nvGrpSpPr>
        <p:grpSpPr>
          <a:xfrm>
            <a:off x="-214572" y="167012"/>
            <a:ext cx="12406572" cy="1151028"/>
            <a:chOff x="280219" y="157316"/>
            <a:chExt cx="11631561" cy="6289800"/>
          </a:xfrm>
        </p:grpSpPr>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5"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6" name="TextBox 5"/>
          <p:cNvSpPr txBox="1"/>
          <p:nvPr/>
        </p:nvSpPr>
        <p:spPr>
          <a:xfrm>
            <a:off x="470647" y="255494"/>
            <a:ext cx="11416553" cy="584775"/>
          </a:xfrm>
          <a:prstGeom prst="rect">
            <a:avLst/>
          </a:prstGeom>
          <a:noFill/>
        </p:spPr>
        <p:txBody>
          <a:bodyPr wrap="square" rtlCol="0">
            <a:spAutoFit/>
          </a:bodyPr>
          <a:lstStyle/>
          <a:p>
            <a:r>
              <a:rPr lang="en-US" sz="3200">
                <a:latin typeface="UTM Alexander" panose="02040603050506020204" pitchFamily="18" charset="0"/>
              </a:rPr>
              <a:t>Bài 1: Đọc bài văn sau và trả lời câu hỏi: </a:t>
            </a:r>
          </a:p>
        </p:txBody>
      </p:sp>
      <p:sp>
        <p:nvSpPr>
          <p:cNvPr id="7" name="TextBox 6"/>
          <p:cNvSpPr txBox="1"/>
          <p:nvPr/>
        </p:nvSpPr>
        <p:spPr>
          <a:xfrm>
            <a:off x="4815458" y="1061996"/>
            <a:ext cx="2346512"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600" b="1">
                <a:solidFill>
                  <a:srgbClr val="FF0000"/>
                </a:solidFill>
                <a:latin typeface="UTM Ambrose" panose="02040603050506020204" pitchFamily="18" charset="0"/>
              </a:rPr>
              <a:t>Cái nón</a:t>
            </a:r>
          </a:p>
        </p:txBody>
      </p:sp>
    </p:spTree>
    <p:extLst>
      <p:ext uri="{BB962C8B-B14F-4D97-AF65-F5344CB8AC3E}">
        <p14:creationId xmlns:p14="http://schemas.microsoft.com/office/powerpoint/2010/main" val="165357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129" y="301254"/>
            <a:ext cx="11981765"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605118" y="911556"/>
            <a:ext cx="10771094" cy="53009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10" name="Round Diagonal Corner Rectangle 9"/>
          <p:cNvSpPr/>
          <p:nvPr/>
        </p:nvSpPr>
        <p:spPr>
          <a:xfrm>
            <a:off x="3772614" y="122383"/>
            <a:ext cx="4021993" cy="78917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UTM Gradoo" panose="02040603050506020204" pitchFamily="18" charset="0"/>
              </a:rPr>
              <a:t>Cái nón</a:t>
            </a:r>
            <a:endParaRPr lang="en-US" sz="4800" dirty="0">
              <a:solidFill>
                <a:srgbClr val="FF0000"/>
              </a:solidFill>
              <a:latin typeface="UTM Gradoo" panose="02040603050506020204" pitchFamily="18" charset="0"/>
            </a:endParaRPr>
          </a:p>
        </p:txBody>
      </p:sp>
      <p:sp>
        <p:nvSpPr>
          <p:cNvPr id="11" name="Text Box 7"/>
          <p:cNvSpPr txBox="1">
            <a:spLocks noChangeArrowheads="1"/>
          </p:cNvSpPr>
          <p:nvPr/>
        </p:nvSpPr>
        <p:spPr bwMode="auto">
          <a:xfrm>
            <a:off x="403412" y="1023825"/>
            <a:ext cx="10972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Phiên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chợ</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huyện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trước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Miệng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rộng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ba</a:t>
            </a:r>
            <a:r>
              <a:rPr lang="en-US" b="1" dirty="0">
                <a:solidFill>
                  <a:srgbClr val="0000FF"/>
                </a:solidFill>
                <a:latin typeface="Times New Roman" panose="02020603050405020304" pitchFamily="18" charset="0"/>
                <a:cs typeface="Times New Roman" panose="02020603050405020304" pitchFamily="18" charset="0"/>
              </a:rPr>
              <a:t> gang </a:t>
            </a:r>
            <a:r>
              <a:rPr lang="en-US" b="1" dirty="0" err="1">
                <a:solidFill>
                  <a:srgbClr val="0000FF"/>
                </a:solidFill>
                <a:latin typeface="Times New Roman" panose="02020603050405020304" pitchFamily="18" charset="0"/>
                <a:cs typeface="Times New Roman" panose="02020603050405020304" pitchFamily="18" charset="0"/>
              </a:rPr>
              <a:t>tay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vạnh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Từ</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lăm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nhau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móc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quét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lượt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mặt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bóng</a:t>
            </a:r>
            <a:r>
              <a:rPr lang="en-US" b="1" dirty="0">
                <a:solidFill>
                  <a:srgbClr val="0000FF"/>
                </a:solidFill>
                <a:latin typeface="Times New Roman" panose="02020603050405020304" pitchFamily="18" charset="0"/>
                <a:cs typeface="Times New Roman" panose="02020603050405020304" pitchFamily="18" charset="0"/>
              </a:rPr>
              <a:t>.</a:t>
            </a:r>
            <a:r>
              <a:rPr lang="en-US" b="1" dirty="0">
                <a:solidFill>
                  <a:srgbClr val="FF3399"/>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buộc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lụa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hồng</a:t>
            </a:r>
            <a:r>
              <a:rPr lang="en-US" b="1" dirty="0">
                <a:solidFill>
                  <a:srgbClr val="0000FF"/>
                </a:solidFill>
                <a:latin typeface="Times New Roman" panose="02020603050405020304" pitchFamily="18" charset="0"/>
                <a:cs typeface="Times New Roman" panose="02020603050405020304" pitchFamily="18" charset="0"/>
              </a:rPr>
              <a:t>. Hai </a:t>
            </a:r>
            <a:r>
              <a:rPr lang="en-US" b="1" dirty="0" err="1">
                <a:solidFill>
                  <a:srgbClr val="0000FF"/>
                </a:solidFill>
                <a:latin typeface="Times New Roman" panose="02020603050405020304" pitchFamily="18" charset="0"/>
                <a:cs typeface="Times New Roman" panose="02020603050405020304" pitchFamily="18" charset="0"/>
              </a:rPr>
              <a:t>bên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đội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vừa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cằm</a:t>
            </a:r>
            <a:r>
              <a:rPr lang="en-US" b="1" dirty="0">
                <a:solidFill>
                  <a:srgbClr val="0000FF"/>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bảo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biết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giữ</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gìn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bền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mỗi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mắc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đóng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dễ</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bị</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méo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                                                  </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856488" y="6080601"/>
            <a:ext cx="3133165" cy="400110"/>
          </a:xfrm>
          <a:prstGeom prst="rect">
            <a:avLst/>
          </a:prstGeom>
          <a:noFill/>
        </p:spPr>
        <p:txBody>
          <a:bodyPr wrap="square" rtlCol="0">
            <a:spAutoFit/>
          </a:bodyPr>
          <a:lstStyle/>
          <a:p>
            <a:r>
              <a:rPr lang="en-US" sz="2000">
                <a:latin typeface="UTM Ambrose" panose="02040603050506020204" pitchFamily="18" charset="0"/>
              </a:rPr>
              <a:t>Theo Văn Trình</a:t>
            </a:r>
          </a:p>
        </p:txBody>
      </p:sp>
    </p:spTree>
    <p:extLst>
      <p:ext uri="{BB962C8B-B14F-4D97-AF65-F5344CB8AC3E}">
        <p14:creationId xmlns:p14="http://schemas.microsoft.com/office/powerpoint/2010/main" val="125397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1"/>
                                        </p:tgtEl>
                                        <p:attrNameLst>
                                          <p:attrName>style.visibility</p:attrName>
                                        </p:attrNameLst>
                                      </p:cBhvr>
                                      <p:to>
                                        <p:strVal val="visible"/>
                                      </p:to>
                                    </p:set>
                                    <p:anim calcmode="discrete" valueType="clr">
                                      <p:cBhvr override="childStyle">
                                        <p:cTn id="2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
                                        </p:tgtEl>
                                        <p:attrNameLst>
                                          <p:attrName>fillcolor</p:attrName>
                                        </p:attrNameLst>
                                      </p:cBhvr>
                                      <p:tavLst>
                                        <p:tav tm="0">
                                          <p:val>
                                            <p:clrVal>
                                              <a:schemeClr val="accent2"/>
                                            </p:clrVal>
                                          </p:val>
                                        </p:tav>
                                        <p:tav tm="50000">
                                          <p:val>
                                            <p:clrVal>
                                              <a:schemeClr val="hlink"/>
                                            </p:clrVal>
                                          </p:val>
                                        </p:tav>
                                      </p:tavLst>
                                    </p:anim>
                                    <p:set>
                                      <p:cBhvr>
                                        <p:cTn id="28" dur="80"/>
                                        <p:tgtEl>
                                          <p:spTgt spid="11"/>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4185" l="7462" r="89987">
                        <a14:foregroundMark x1="46429" y1="35191" x2="41645" y2="41369"/>
                        <a14:foregroundMark x1="57717" y1="36160" x2="61607" y2="47305"/>
                        <a14:foregroundMark x1="44962" y1="76681" x2="42092" y2="87826"/>
                        <a14:foregroundMark x1="60332" y1="80133" x2="62755" y2="84373"/>
                        <a14:foregroundMark x1="43559" y1="80133" x2="42793" y2="85221"/>
                        <a14:foregroundMark x1="43559" y1="79891" x2="42092" y2="84373"/>
                        <a14:foregroundMark x1="60587" y1="78740" x2="62946" y2="84676"/>
                      </a14:backgroundRemoval>
                    </a14:imgEffect>
                  </a14:imgLayer>
                </a14:imgProps>
              </a:ext>
              <a:ext uri="{28A0092B-C50C-407E-A947-70E740481C1C}">
                <a14:useLocalDpi xmlns:a14="http://schemas.microsoft.com/office/drawing/2010/main" val="0"/>
              </a:ext>
            </a:extLst>
          </a:blip>
          <a:stretch>
            <a:fillRect/>
          </a:stretch>
        </p:blipFill>
        <p:spPr>
          <a:xfrm>
            <a:off x="-1504912" y="1778413"/>
            <a:ext cx="5078743" cy="5348218"/>
          </a:xfrm>
          <a:prstGeom prst="rect">
            <a:avLst/>
          </a:prstGeom>
        </p:spPr>
      </p:pic>
      <p:sp>
        <p:nvSpPr>
          <p:cNvPr id="9" name="TextBox 8"/>
          <p:cNvSpPr txBox="1"/>
          <p:nvPr/>
        </p:nvSpPr>
        <p:spPr>
          <a:xfrm>
            <a:off x="2572474" y="1625153"/>
            <a:ext cx="7745506" cy="769441"/>
          </a:xfrm>
          <a:prstGeom prst="rect">
            <a:avLst/>
          </a:prstGeom>
          <a:noFill/>
        </p:spPr>
        <p:txBody>
          <a:bodyPr wrap="squar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miêu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đồ</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nào</a:t>
            </a:r>
            <a:r>
              <a:rPr lang="en-US" sz="4400" b="1" dirty="0">
                <a:solidFill>
                  <a:srgbClr val="002060"/>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2378480" y="2653536"/>
            <a:ext cx="1067599" cy="875883"/>
          </a:xfrm>
          <a:prstGeom prst="rect">
            <a:avLst/>
          </a:prstGeom>
        </p:spPr>
      </p:pic>
      <p:sp>
        <p:nvSpPr>
          <p:cNvPr id="16" name="TextBox 15"/>
          <p:cNvSpPr txBox="1"/>
          <p:nvPr/>
        </p:nvSpPr>
        <p:spPr>
          <a:xfrm>
            <a:off x="3437613" y="2708111"/>
            <a:ext cx="7745506" cy="769441"/>
          </a:xfrm>
          <a:prstGeom prst="rect">
            <a:avLst/>
          </a:prstGeom>
          <a:noFill/>
        </p:spPr>
        <p:txBody>
          <a:bodyPr wrap="square" rtlCol="0">
            <a:spAutoFit/>
          </a:bodyPr>
          <a:lstStyle/>
          <a:p>
            <a:r>
              <a:rPr lang="en-US" sz="4400" b="1">
                <a:solidFill>
                  <a:schemeClr val="accent6">
                    <a:lumMod val="75000"/>
                  </a:schemeClr>
                </a:solidFill>
                <a:latin typeface="HP001 5 hàng" panose="020B0603050302020204" pitchFamily="34" charset="0"/>
                <a:cs typeface="Arial" panose="020B0604020202020204" pitchFamily="34" charset="0"/>
              </a:rPr>
              <a:t>Bài văn miêu tả cái nón</a:t>
            </a:r>
          </a:p>
        </p:txBody>
      </p:sp>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4969509" y="3091477"/>
            <a:ext cx="4400194" cy="4400194"/>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1750" r="99000">
                        <a14:foregroundMark x1="42000" y1="59637" x2="47083" y2="62748"/>
                        <a14:foregroundMark x1="60167" y1="57476" x2="64083" y2="64909"/>
                        <a14:foregroundMark x1="46000" y1="78997" x2="37833" y2="84875"/>
                      </a14:backgroundRemoval>
                    </a14:imgEffect>
                  </a14:imgLayer>
                </a14:imgProps>
              </a:ext>
              <a:ext uri="{28A0092B-C50C-407E-A947-70E740481C1C}">
                <a14:useLocalDpi xmlns:a14="http://schemas.microsoft.com/office/drawing/2010/main" val="0"/>
              </a:ext>
            </a:extLst>
          </a:blip>
          <a:stretch>
            <a:fillRect/>
          </a:stretch>
        </p:blipFill>
        <p:spPr>
          <a:xfrm>
            <a:off x="9564001" y="3449660"/>
            <a:ext cx="3146760" cy="3382806"/>
          </a:xfrm>
          <a:prstGeom prst="rect">
            <a:avLst/>
          </a:prstGeom>
        </p:spPr>
      </p:pic>
    </p:spTree>
    <p:extLst>
      <p:ext uri="{BB962C8B-B14F-4D97-AF65-F5344CB8AC3E}">
        <p14:creationId xmlns:p14="http://schemas.microsoft.com/office/powerpoint/2010/main" val="70977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9" name="TextBox 8"/>
          <p:cNvSpPr txBox="1"/>
          <p:nvPr/>
        </p:nvSpPr>
        <p:spPr>
          <a:xfrm>
            <a:off x="1482640" y="1412465"/>
            <a:ext cx="9330102" cy="1446550"/>
          </a:xfrm>
          <a:prstGeom prst="rect">
            <a:avLst/>
          </a:prstGeom>
          <a:noFill/>
        </p:spPr>
        <p:txBody>
          <a:bodyPr wrap="squar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a) </a:t>
            </a:r>
            <a:r>
              <a:rPr lang="en-US" sz="4400" b="1" dirty="0" err="1">
                <a:solidFill>
                  <a:srgbClr val="002060"/>
                </a:solidFill>
                <a:latin typeface="Times New Roman" panose="02020603050405020304" pitchFamily="18" charset="0"/>
                <a:cs typeface="Times New Roman" panose="02020603050405020304" pitchFamily="18" charset="0"/>
              </a:rPr>
              <a:t>Hãy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xác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định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đọc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đoạn</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kết</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bài</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của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miêu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nón</a:t>
            </a:r>
            <a:r>
              <a:rPr lang="en-US" sz="4400" b="1" dirty="0">
                <a:solidFill>
                  <a:srgbClr val="00206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0" y="4254548"/>
            <a:ext cx="3278186" cy="3278186"/>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1891557" y="3321582"/>
            <a:ext cx="1067599" cy="875883"/>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a:off x="9662026" y="2703266"/>
            <a:ext cx="2301432" cy="4149732"/>
          </a:xfrm>
          <a:prstGeom prst="rect">
            <a:avLst/>
          </a:prstGeom>
        </p:spPr>
      </p:pic>
      <p:sp>
        <p:nvSpPr>
          <p:cNvPr id="21" name="TextBox 20"/>
          <p:cNvSpPr txBox="1"/>
          <p:nvPr/>
        </p:nvSpPr>
        <p:spPr>
          <a:xfrm>
            <a:off x="2999068" y="3214156"/>
            <a:ext cx="6438019" cy="1569660"/>
          </a:xfrm>
          <a:prstGeom prst="rect">
            <a:avLst/>
          </a:prstGeom>
          <a:noFill/>
        </p:spPr>
        <p:txBody>
          <a:bodyPr wrap="square" rtlCol="0">
            <a:spAutoFit/>
          </a:bodyPr>
          <a:lstStyle/>
          <a:p>
            <a:pPr algn="just"/>
            <a:r>
              <a:rPr lang="en-US" sz="4800" b="1" dirty="0" err="1">
                <a:solidFill>
                  <a:schemeClr val="accent6">
                    <a:lumMod val="75000"/>
                  </a:schemeClr>
                </a:solidFill>
                <a:latin typeface="HP001 5 hàng" panose="020B0603050302020204" pitchFamily="34" charset="0"/>
                <a:cs typeface="Arial" panose="020B0604020202020204" pitchFamily="34" charset="0"/>
              </a:rPr>
              <a:t>Đoạn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kết</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bài</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là</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đoạn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văn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cuối</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cùng</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trong</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bài</a:t>
            </a:r>
            <a:endParaRPr lang="en-US" sz="4800" b="1" dirty="0">
              <a:solidFill>
                <a:schemeClr val="accent6">
                  <a:lumMod val="75000"/>
                </a:schemeClr>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276649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129" y="301254"/>
            <a:ext cx="11981765"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605118" y="911556"/>
            <a:ext cx="10771094" cy="53009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10" name="Round Diagonal Corner Rectangle 9"/>
          <p:cNvSpPr/>
          <p:nvPr/>
        </p:nvSpPr>
        <p:spPr>
          <a:xfrm>
            <a:off x="3772614" y="122383"/>
            <a:ext cx="4021993" cy="78917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UTM Gradoo" panose="02040603050506020204" pitchFamily="18" charset="0"/>
              </a:rPr>
              <a:t>Cái nón</a:t>
            </a:r>
            <a:endParaRPr lang="en-US" sz="4800" dirty="0">
              <a:solidFill>
                <a:srgbClr val="FF0000"/>
              </a:solidFill>
              <a:latin typeface="UTM Gradoo" panose="02040603050506020204" pitchFamily="18" charset="0"/>
            </a:endParaRPr>
          </a:p>
        </p:txBody>
      </p:sp>
      <p:sp>
        <p:nvSpPr>
          <p:cNvPr id="11" name="Text Box 7"/>
          <p:cNvSpPr txBox="1">
            <a:spLocks noChangeArrowheads="1"/>
          </p:cNvSpPr>
          <p:nvPr/>
        </p:nvSpPr>
        <p:spPr bwMode="auto">
          <a:xfrm>
            <a:off x="504265" y="1089795"/>
            <a:ext cx="10972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Phiên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chợ</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huyện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trước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Miệng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rộng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ba</a:t>
            </a:r>
            <a:r>
              <a:rPr lang="en-US" b="1" dirty="0">
                <a:solidFill>
                  <a:srgbClr val="0000FF"/>
                </a:solidFill>
                <a:latin typeface="Times New Roman" panose="02020603050405020304" pitchFamily="18" charset="0"/>
                <a:cs typeface="Times New Roman" panose="02020603050405020304" pitchFamily="18" charset="0"/>
              </a:rPr>
              <a:t> gang </a:t>
            </a:r>
            <a:r>
              <a:rPr lang="en-US" b="1" dirty="0" err="1">
                <a:solidFill>
                  <a:srgbClr val="0000FF"/>
                </a:solidFill>
                <a:latin typeface="Times New Roman" panose="02020603050405020304" pitchFamily="18" charset="0"/>
                <a:cs typeface="Times New Roman" panose="02020603050405020304" pitchFamily="18" charset="0"/>
              </a:rPr>
              <a:t>tay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vạnh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Từ</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lăm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nhau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móc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quét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lượt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mặt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bóng</a:t>
            </a:r>
            <a:r>
              <a:rPr lang="en-US" b="1" dirty="0">
                <a:solidFill>
                  <a:srgbClr val="0000FF"/>
                </a:solidFill>
                <a:latin typeface="Times New Roman" panose="02020603050405020304" pitchFamily="18" charset="0"/>
                <a:cs typeface="Times New Roman" panose="02020603050405020304" pitchFamily="18" charset="0"/>
              </a:rPr>
              <a:t>.</a:t>
            </a:r>
            <a:r>
              <a:rPr lang="en-US" b="1" dirty="0">
                <a:solidFill>
                  <a:srgbClr val="FF3399"/>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buộc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lụa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hồng</a:t>
            </a:r>
            <a:r>
              <a:rPr lang="en-US" b="1" dirty="0">
                <a:solidFill>
                  <a:srgbClr val="0000FF"/>
                </a:solidFill>
                <a:latin typeface="Times New Roman" panose="02020603050405020304" pitchFamily="18" charset="0"/>
                <a:cs typeface="Times New Roman" panose="02020603050405020304" pitchFamily="18" charset="0"/>
              </a:rPr>
              <a:t>. Hai </a:t>
            </a:r>
            <a:r>
              <a:rPr lang="en-US" b="1" dirty="0" err="1">
                <a:solidFill>
                  <a:srgbClr val="0000FF"/>
                </a:solidFill>
                <a:latin typeface="Times New Roman" panose="02020603050405020304" pitchFamily="18" charset="0"/>
                <a:cs typeface="Times New Roman" panose="02020603050405020304" pitchFamily="18" charset="0"/>
              </a:rPr>
              <a:t>bên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đội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vừa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cằm</a:t>
            </a:r>
            <a:r>
              <a:rPr lang="en-US" b="1" dirty="0">
                <a:solidFill>
                  <a:srgbClr val="0000FF"/>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bảo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biết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giữ</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gìn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bền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mỗi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mắc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đóng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dễ</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bị</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méo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856488" y="6080601"/>
            <a:ext cx="3133165" cy="400110"/>
          </a:xfrm>
          <a:prstGeom prst="rect">
            <a:avLst/>
          </a:prstGeom>
          <a:noFill/>
        </p:spPr>
        <p:txBody>
          <a:bodyPr wrap="square" rtlCol="0">
            <a:spAutoFit/>
          </a:bodyPr>
          <a:lstStyle/>
          <a:p>
            <a:r>
              <a:rPr lang="en-US" sz="2000">
                <a:solidFill>
                  <a:prstClr val="black"/>
                </a:solidFill>
                <a:latin typeface="UTM Ambrose" panose="02040603050506020204" pitchFamily="18" charset="0"/>
              </a:rPr>
              <a:t>Theo Văn Trình</a:t>
            </a:r>
          </a:p>
        </p:txBody>
      </p:sp>
      <p:sp>
        <p:nvSpPr>
          <p:cNvPr id="9" name="TextBox 8"/>
          <p:cNvSpPr txBox="1"/>
          <p:nvPr/>
        </p:nvSpPr>
        <p:spPr>
          <a:xfrm>
            <a:off x="504265" y="4572000"/>
            <a:ext cx="10871947" cy="1734320"/>
          </a:xfrm>
          <a:prstGeom prst="rect">
            <a:avLst/>
          </a:prstGeom>
          <a:noFill/>
          <a:ln w="571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116310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1873905" y="1692932"/>
            <a:ext cx="833935" cy="684180"/>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 r="100000"/>
                    </a14:imgEffect>
                  </a14:imgLayer>
                </a14:imgProps>
              </a:ext>
              <a:ext uri="{28A0092B-C50C-407E-A947-70E740481C1C}">
                <a14:useLocalDpi xmlns:a14="http://schemas.microsoft.com/office/drawing/2010/main" val="0"/>
              </a:ext>
            </a:extLst>
          </a:blip>
          <a:stretch>
            <a:fillRect/>
          </a:stretch>
        </p:blipFill>
        <p:spPr>
          <a:xfrm>
            <a:off x="152239" y="2568847"/>
            <a:ext cx="2755244" cy="3833233"/>
          </a:xfrm>
          <a:prstGeom prst="rect">
            <a:avLst/>
          </a:prstGeom>
        </p:spPr>
      </p:pic>
      <p:sp>
        <p:nvSpPr>
          <p:cNvPr id="15" name="TextBox 14"/>
          <p:cNvSpPr txBox="1"/>
          <p:nvPr/>
        </p:nvSpPr>
        <p:spPr>
          <a:xfrm>
            <a:off x="1605551" y="918105"/>
            <a:ext cx="8412507"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 </a:t>
            </a:r>
            <a:r>
              <a:rPr lang="en-US" sz="3600" b="1" dirty="0" err="1">
                <a:solidFill>
                  <a:srgbClr val="002060"/>
                </a:solidFill>
                <a:latin typeface="Times New Roman" panose="02020603050405020304" pitchFamily="18" charset="0"/>
                <a:cs typeface="Times New Roman" panose="02020603050405020304" pitchFamily="18" charset="0"/>
              </a:rPr>
              <a:t>Xác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định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2945054" y="1564436"/>
            <a:ext cx="7913919" cy="2554545"/>
          </a:xfrm>
          <a:prstGeom prst="rect">
            <a:avLst/>
          </a:prstGeom>
          <a:noFill/>
        </p:spPr>
        <p:txBody>
          <a:bodyPr wrap="square" rtlCol="0">
            <a:spAutoFit/>
          </a:bodyPr>
          <a:lstStyle/>
          <a:p>
            <a:pPr algn="just"/>
            <a:r>
              <a:rPr lang="en-US" sz="3200" dirty="0" err="1">
                <a:solidFill>
                  <a:srgbClr val="0000FF"/>
                </a:solidFill>
                <a:latin typeface="Times New Roman" panose="02020603050405020304" pitchFamily="18" charset="0"/>
                <a:cs typeface="Times New Roman" panose="02020603050405020304" pitchFamily="18" charset="0"/>
              </a:rPr>
              <a:t>Má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bảo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gìn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mắc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chiếc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dùng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dễ</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méo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vành</a:t>
            </a:r>
            <a:r>
              <a:rPr lang="en-US" sz="3200" dirty="0">
                <a:solidFill>
                  <a:srgbClr val="0000FF"/>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707840" y="4305972"/>
            <a:ext cx="8110964"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b) Theo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theo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p>
        </p:txBody>
      </p:sp>
      <p:pic>
        <p:nvPicPr>
          <p:cNvPr id="21" name="Picture 2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3443855" y="5131630"/>
            <a:ext cx="833935" cy="684180"/>
          </a:xfrm>
          <a:prstGeom prst="rect">
            <a:avLst/>
          </a:prstGeom>
        </p:spPr>
      </p:pic>
      <p:sp>
        <p:nvSpPr>
          <p:cNvPr id="22" name="TextBox 21"/>
          <p:cNvSpPr txBox="1"/>
          <p:nvPr/>
        </p:nvSpPr>
        <p:spPr>
          <a:xfrm>
            <a:off x="4407939" y="5183671"/>
            <a:ext cx="6438019" cy="769441"/>
          </a:xfrm>
          <a:prstGeom prst="rect">
            <a:avLst/>
          </a:prstGeom>
          <a:noFill/>
        </p:spPr>
        <p:txBody>
          <a:bodyPr wrap="square" rtlCol="0">
            <a:spAutoFit/>
          </a:bodyPr>
          <a:lstStyle/>
          <a:p>
            <a:r>
              <a:rPr lang="en-US" sz="4400" b="1">
                <a:solidFill>
                  <a:schemeClr val="tx2">
                    <a:lumMod val="60000"/>
                    <a:lumOff val="40000"/>
                  </a:schemeClr>
                </a:solidFill>
                <a:latin typeface="HP001 5 hàng" panose="020B0603050302020204" pitchFamily="34" charset="0"/>
                <a:cs typeface="Arial" panose="020B0604020202020204" pitchFamily="34" charset="0"/>
              </a:rPr>
              <a:t>Kết bài mở rộng</a:t>
            </a:r>
          </a:p>
        </p:txBody>
      </p:sp>
    </p:spTree>
    <p:extLst>
      <p:ext uri="{BB962C8B-B14F-4D97-AF65-F5344CB8AC3E}">
        <p14:creationId xmlns:p14="http://schemas.microsoft.com/office/powerpoint/2010/main" val="4014218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2" grpId="0"/>
      <p:bldP spid="2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9" name="TextBox 8"/>
          <p:cNvSpPr txBox="1"/>
          <p:nvPr/>
        </p:nvSpPr>
        <p:spPr>
          <a:xfrm>
            <a:off x="900110" y="734397"/>
            <a:ext cx="2558259" cy="769441"/>
          </a:xfrm>
          <a:prstGeom prst="rect">
            <a:avLst/>
          </a:prstGeom>
          <a:noFill/>
        </p:spPr>
        <p:txBody>
          <a:bodyPr wrap="square" rtlCol="0">
            <a:spAutoFit/>
          </a:bodyPr>
          <a:lstStyle/>
          <a:p>
            <a:r>
              <a:rPr lang="en-US" sz="4400" b="1" u="sng" dirty="0" err="1">
                <a:solidFill>
                  <a:srgbClr val="4BACC6">
                    <a:lumMod val="75000"/>
                  </a:srgbClr>
                </a:solidFill>
                <a:latin typeface="Times New Roman" panose="02020603050405020304" pitchFamily="18" charset="0"/>
                <a:cs typeface="Times New Roman" panose="02020603050405020304" pitchFamily="18" charset="0"/>
              </a:rPr>
              <a:t>Kết</a:t>
            </a:r>
            <a:r>
              <a:rPr lang="en-US" sz="4400" b="1" u="sng" dirty="0">
                <a:solidFill>
                  <a:srgbClr val="4BACC6">
                    <a:lumMod val="75000"/>
                  </a:srgbClr>
                </a:solidFill>
                <a:latin typeface="Times New Roman" panose="02020603050405020304" pitchFamily="18" charset="0"/>
                <a:cs typeface="Times New Roman" panose="02020603050405020304" pitchFamily="18" charset="0"/>
              </a:rPr>
              <a:t> </a:t>
            </a:r>
            <a:r>
              <a:rPr lang="en-US" sz="4400" b="1" u="sng" dirty="0" err="1">
                <a:solidFill>
                  <a:srgbClr val="4BACC6">
                    <a:lumMod val="75000"/>
                  </a:srgbClr>
                </a:solidFill>
                <a:latin typeface="Times New Roman" panose="02020603050405020304" pitchFamily="18" charset="0"/>
                <a:cs typeface="Times New Roman" panose="02020603050405020304" pitchFamily="18" charset="0"/>
              </a:rPr>
              <a:t>bài</a:t>
            </a:r>
            <a:r>
              <a:rPr lang="en-US" sz="4400" b="1" u="sng" dirty="0">
                <a:solidFill>
                  <a:srgbClr val="4BACC6">
                    <a:lumMod val="75000"/>
                  </a:srgbClr>
                </a:solidFill>
                <a:latin typeface="Times New Roman" panose="02020603050405020304" pitchFamily="18" charset="0"/>
                <a:cs typeface="Times New Roman" panose="02020603050405020304" pitchFamily="18" charset="0"/>
              </a:rPr>
              <a:t>: </a:t>
            </a:r>
          </a:p>
        </p:txBody>
      </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0" y="4254548"/>
            <a:ext cx="3278186" cy="3278186"/>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292" b="98833" l="2525" r="98384"/>
                    </a14:imgEffect>
                  </a14:imgLayer>
                </a14:imgProps>
              </a:ext>
              <a:ext uri="{28A0092B-C50C-407E-A947-70E740481C1C}">
                <a14:useLocalDpi xmlns:a14="http://schemas.microsoft.com/office/drawing/2010/main" val="0"/>
              </a:ext>
            </a:extLst>
          </a:blip>
          <a:stretch>
            <a:fillRect/>
          </a:stretch>
        </p:blipFill>
        <p:spPr>
          <a:xfrm flipH="1">
            <a:off x="9699574" y="2470309"/>
            <a:ext cx="2590373" cy="4484747"/>
          </a:xfrm>
          <a:prstGeom prst="rect">
            <a:avLst/>
          </a:prstGeom>
        </p:spPr>
      </p:pic>
      <p:sp>
        <p:nvSpPr>
          <p:cNvPr id="15" name="TextBox 14"/>
          <p:cNvSpPr txBox="1"/>
          <p:nvPr/>
        </p:nvSpPr>
        <p:spPr>
          <a:xfrm>
            <a:off x="1264024" y="1528689"/>
            <a:ext cx="8793291" cy="1815882"/>
          </a:xfrm>
          <a:prstGeom prst="rect">
            <a:avLst/>
          </a:prstGeom>
          <a:noFill/>
        </p:spPr>
        <p:txBody>
          <a:bodyPr wrap="square" rtlCol="0">
            <a:spAutoFit/>
          </a:bodyPr>
          <a:lstStyle/>
          <a:p>
            <a:pPr algn="just"/>
            <a:r>
              <a:rPr lang="en-US" sz="2800" b="1" dirty="0" err="1">
                <a:solidFill>
                  <a:srgbClr val="002060"/>
                </a:solidFill>
                <a:latin typeface="Times New Roman" panose="02020603050405020304" pitchFamily="18" charset="0"/>
                <a:cs typeface="Times New Roman" panose="02020603050405020304" pitchFamily="18" charset="0"/>
              </a:rPr>
              <a:t>Má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dễ</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méo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vành</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984604" y="3433368"/>
            <a:ext cx="833935" cy="684180"/>
          </a:xfrm>
          <a:prstGeom prst="rect">
            <a:avLst/>
          </a:prstGeom>
        </p:spPr>
      </p:pic>
      <p:sp>
        <p:nvSpPr>
          <p:cNvPr id="19" name="TextBox 18"/>
          <p:cNvSpPr txBox="1"/>
          <p:nvPr/>
        </p:nvSpPr>
        <p:spPr>
          <a:xfrm>
            <a:off x="1837556" y="3394273"/>
            <a:ext cx="8170901" cy="1446550"/>
          </a:xfrm>
          <a:prstGeom prst="rect">
            <a:avLst/>
          </a:prstGeom>
          <a:noFill/>
        </p:spPr>
        <p:txBody>
          <a:bodyPr wrap="square" rtlCol="0">
            <a:spAutoFit/>
          </a:bodyPr>
          <a:lstStyle/>
          <a:p>
            <a:r>
              <a:rPr lang="en-US" sz="4400" b="1" dirty="0" err="1">
                <a:solidFill>
                  <a:srgbClr val="0000FF"/>
                </a:solidFill>
                <a:latin typeface="UTM ViceroyJF" panose="02040603050506020204" pitchFamily="18" charset="0"/>
                <a:cs typeface="Times New Roman" panose="02020603050405020304" pitchFamily="18" charset="0"/>
              </a:rPr>
              <a:t>Nêu</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lời</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căn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dặn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của</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mẹ</a:t>
            </a:r>
            <a:r>
              <a:rPr lang="en-US" sz="4400" b="1" dirty="0">
                <a:solidFill>
                  <a:srgbClr val="0000FF"/>
                </a:solidFill>
                <a:latin typeface="UTM ViceroyJF" panose="02040603050506020204" pitchFamily="18" charset="0"/>
                <a:cs typeface="Times New Roman" panose="02020603050405020304" pitchFamily="18" charset="0"/>
              </a:rPr>
              <a:t>; ý </a:t>
            </a:r>
            <a:r>
              <a:rPr lang="en-US" sz="4400" b="1" dirty="0" err="1">
                <a:solidFill>
                  <a:srgbClr val="0000FF"/>
                </a:solidFill>
                <a:latin typeface="UTM ViceroyJF" panose="02040603050506020204" pitchFamily="18" charset="0"/>
                <a:cs typeface="Times New Roman" panose="02020603050405020304" pitchFamily="18" charset="0"/>
              </a:rPr>
              <a:t>thức</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giữ</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gìn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cái</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nón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của</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bạn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nhỏ</a:t>
            </a:r>
            <a:r>
              <a:rPr lang="en-US" sz="4400" b="1" dirty="0">
                <a:solidFill>
                  <a:srgbClr val="0000FF"/>
                </a:solidFill>
                <a:latin typeface="UTM ViceroyJF" panose="02040603050506020204" pitchFamily="18" charset="0"/>
                <a:cs typeface="Times New Roman" panose="02020603050405020304" pitchFamily="18" charset="0"/>
              </a:rPr>
              <a:t>.</a:t>
            </a:r>
            <a:endParaRPr lang="en-US" sz="4400" b="1" dirty="0">
              <a:solidFill>
                <a:schemeClr val="tx2">
                  <a:lumMod val="60000"/>
                  <a:lumOff val="40000"/>
                </a:schemeClr>
              </a:solidFill>
              <a:latin typeface="UTM ViceroyJF" panose="02040603050506020204" pitchFamily="18" charset="0"/>
              <a:cs typeface="Arial" panose="020B0604020202020204" pitchFamily="34" charset="0"/>
            </a:endParaRPr>
          </a:p>
        </p:txBody>
      </p:sp>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1">
                    <a14:imgEffect>
                      <a14:backgroundRemoval t="1750" b="25250" l="0" r="29150"/>
                    </a14:imgEffect>
                  </a14:imgLayer>
                </a14:imgProps>
              </a:ext>
              <a:ext uri="{28A0092B-C50C-407E-A947-70E740481C1C}">
                <a14:useLocalDpi xmlns:a14="http://schemas.microsoft.com/office/drawing/2010/main" val="0"/>
              </a:ext>
            </a:extLst>
          </a:blip>
          <a:srcRect r="70608" b="71913"/>
          <a:stretch/>
        </p:blipFill>
        <p:spPr>
          <a:xfrm>
            <a:off x="3115607" y="4808647"/>
            <a:ext cx="1650949" cy="1577686"/>
          </a:xfrm>
          <a:prstGeom prst="rect">
            <a:avLst/>
          </a:prstGeom>
        </p:spPr>
      </p:pic>
      <p:sp>
        <p:nvSpPr>
          <p:cNvPr id="23" name="TextBox 22"/>
          <p:cNvSpPr txBox="1"/>
          <p:nvPr/>
        </p:nvSpPr>
        <p:spPr>
          <a:xfrm>
            <a:off x="4807828" y="5263825"/>
            <a:ext cx="6438019" cy="769441"/>
          </a:xfrm>
          <a:prstGeom prst="rect">
            <a:avLst/>
          </a:prstGeom>
          <a:noFill/>
        </p:spPr>
        <p:txBody>
          <a:bodyPr wrap="square" rtlCol="0">
            <a:spAutoFit/>
          </a:bodyPr>
          <a:lstStyle/>
          <a:p>
            <a:r>
              <a:rPr lang="en-US" sz="4400" b="1" dirty="0" err="1">
                <a:solidFill>
                  <a:srgbClr val="FF0000"/>
                </a:solidFill>
                <a:latin typeface="HP001 5 hàng" panose="020B0603050302020204" pitchFamily="34" charset="0"/>
                <a:cs typeface="Arial" panose="020B0604020202020204" pitchFamily="34" charset="0"/>
              </a:rPr>
              <a:t>Kết</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bài</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mở</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rộng</a:t>
            </a:r>
            <a:endParaRPr lang="en-US" sz="4400" b="1" dirty="0">
              <a:solidFill>
                <a:srgbClr val="FF0000"/>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1272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16" presetClass="entr" presetSubtype="2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p:bldP spid="1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7" name="Picture 16"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778" y="3428999"/>
            <a:ext cx="1841128" cy="3465653"/>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flipH="1">
            <a:off x="32252" y="2708268"/>
            <a:ext cx="2301432" cy="4149732"/>
          </a:xfrm>
          <a:prstGeom prst="rect">
            <a:avLst/>
          </a:prstGeom>
        </p:spPr>
      </p:pic>
      <p:sp>
        <p:nvSpPr>
          <p:cNvPr id="10" name="TextBox 9"/>
          <p:cNvSpPr txBox="1"/>
          <p:nvPr/>
        </p:nvSpPr>
        <p:spPr>
          <a:xfrm>
            <a:off x="1691649" y="907596"/>
            <a:ext cx="8511988" cy="2958502"/>
          </a:xfrm>
          <a:prstGeom prst="rect">
            <a:avLst/>
          </a:prstGeom>
          <a:noFill/>
        </p:spPr>
        <p:txBody>
          <a:bodyPr wrap="squar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 Cho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kẻ</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nhà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50" b="25250" l="0" r="29150"/>
                    </a14:imgEffect>
                  </a14:imgLayer>
                </a14:imgProps>
              </a:ext>
              <a:ext uri="{28A0092B-C50C-407E-A947-70E740481C1C}">
                <a14:useLocalDpi xmlns:a14="http://schemas.microsoft.com/office/drawing/2010/main" val="0"/>
              </a:ext>
            </a:extLst>
          </a:blip>
          <a:srcRect r="70608" b="71913"/>
          <a:stretch/>
        </p:blipFill>
        <p:spPr>
          <a:xfrm>
            <a:off x="2095737" y="4181521"/>
            <a:ext cx="1272679" cy="1216202"/>
          </a:xfrm>
          <a:prstGeom prst="rect">
            <a:avLst/>
          </a:prstGeom>
        </p:spPr>
      </p:pic>
      <p:sp>
        <p:nvSpPr>
          <p:cNvPr id="22" name="Rectangle 21"/>
          <p:cNvSpPr>
            <a:spLocks noChangeArrowheads="1"/>
          </p:cNvSpPr>
          <p:nvPr/>
        </p:nvSpPr>
        <p:spPr bwMode="auto">
          <a:xfrm>
            <a:off x="3121424" y="4161911"/>
            <a:ext cx="74351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lnSpc>
                <a:spcPct val="150000"/>
              </a:lnSpc>
            </a:pPr>
            <a:r>
              <a:rPr lang="en-US"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Hãy</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viết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một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kết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bài</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mở</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rộng</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cho</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bài</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văn</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làm</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theo</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một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trong</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các</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đề</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trên</a:t>
            </a:r>
            <a:r>
              <a:rPr lang="en-US" sz="3200" b="1" dirty="0">
                <a:solidFill>
                  <a:srgbClr val="FF0000"/>
                </a:solidFill>
                <a:latin typeface="HP001 5 hàng" panose="020B0603050302020204" pitchFamily="34" charset="0"/>
                <a:cs typeface="Times New Roman" panose="02020603050405020304" pitchFamily="18" charset="0"/>
              </a:rPr>
              <a:t>.</a:t>
            </a:r>
          </a:p>
        </p:txBody>
      </p:sp>
    </p:spTree>
    <p:extLst>
      <p:ext uri="{BB962C8B-B14F-4D97-AF65-F5344CB8AC3E}">
        <p14:creationId xmlns:p14="http://schemas.microsoft.com/office/powerpoint/2010/main" val="16935254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2"/>
                                        </p:tgtEl>
                                        <p:attrNameLst>
                                          <p:attrName>style.visibility</p:attrName>
                                        </p:attrNameLst>
                                      </p:cBhvr>
                                      <p:to>
                                        <p:strVal val="visible"/>
                                      </p:to>
                                    </p:set>
                                    <p:anim calcmode="discrete" valueType="clr">
                                      <p:cBhvr override="childStyle">
                                        <p:cTn id="2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2"/>
                                        </p:tgtEl>
                                        <p:attrNameLst>
                                          <p:attrName>fillcolor</p:attrName>
                                        </p:attrNameLst>
                                      </p:cBhvr>
                                      <p:tavLst>
                                        <p:tav tm="0">
                                          <p:val>
                                            <p:clrVal>
                                              <a:schemeClr val="accent2"/>
                                            </p:clrVal>
                                          </p:val>
                                        </p:tav>
                                        <p:tav tm="50000">
                                          <p:val>
                                            <p:clrVal>
                                              <a:schemeClr val="hlink"/>
                                            </p:clrVal>
                                          </p:val>
                                        </p:tav>
                                      </p:tavLst>
                                    </p:anim>
                                    <p:set>
                                      <p:cBhvr>
                                        <p:cTn id="27"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6450" b="90000" l="10000" r="90000">
                        <a14:foregroundMark x1="45375" y1="41598" x2="58188" y2="48817"/>
                        <a14:foregroundMark x1="57375" y1="42367" x2="41000" y2="50178"/>
                        <a14:foregroundMark x1="45375" y1="51006" x2="58813" y2="51006"/>
                        <a14:foregroundMark x1="70625" y1="49586" x2="76250" y2="47633"/>
                        <a14:foregroundMark x1="73563" y1="49231" x2="77688" y2="52959"/>
                        <a14:foregroundMark x1="30062" y1="50178" x2="24875" y2="47278"/>
                        <a14:foregroundMark x1="29625" y1="50592" x2="23188" y2="53314"/>
                      </a14:backgroundRemoval>
                    </a14:imgEffect>
                  </a14:imgLayer>
                </a14:imgProps>
              </a:ext>
              <a:ext uri="{28A0092B-C50C-407E-A947-70E740481C1C}">
                <a14:useLocalDpi xmlns:a14="http://schemas.microsoft.com/office/drawing/2010/main" val="0"/>
              </a:ext>
            </a:extLst>
          </a:blip>
          <a:stretch>
            <a:fillRect/>
          </a:stretch>
        </p:blipFill>
        <p:spPr>
          <a:xfrm>
            <a:off x="-685120" y="2886757"/>
            <a:ext cx="3862430" cy="4079692"/>
          </a:xfrm>
          <a:prstGeom prst="rect">
            <a:avLst/>
          </a:prstGeom>
        </p:spPr>
      </p:pic>
      <p:sp>
        <p:nvSpPr>
          <p:cNvPr id="15" name="Text Box 4"/>
          <p:cNvSpPr txBox="1">
            <a:spLocks noChangeArrowheads="1"/>
          </p:cNvSpPr>
          <p:nvPr/>
        </p:nvSpPr>
        <p:spPr bwMode="auto">
          <a:xfrm>
            <a:off x="1021975" y="773974"/>
            <a:ext cx="5513295"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kẻ</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2474259" y="1609165"/>
            <a:ext cx="85657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Thước</a:t>
            </a:r>
            <a:r>
              <a:rPr lang="en-US" sz="4000" b="1" dirty="0">
                <a:solidFill>
                  <a:srgbClr val="FF0066"/>
                </a:solidFill>
                <a:latin typeface="Times New Roman" panose="02020603050405020304" pitchFamily="18" charset="0"/>
                <a:cs typeface="Times New Roman" panose="02020603050405020304" pitchFamily="18" charset="0"/>
              </a:rPr>
              <a: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Người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nhỏ</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của</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đã</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cùng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chăm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chỉ</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học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tập</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Thước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giúp</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những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đường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thẳng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hết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bài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học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những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điều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cần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ghi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nhớ</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Mỗi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lần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dùng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xong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đều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lấy</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khăn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lau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sạch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sẽ</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rồi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cất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người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nhỏ</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vào</a:t>
            </a:r>
            <a:r>
              <a:rPr lang="en-US" sz="4000" b="1" dirty="0">
                <a:solidFill>
                  <a:srgbClr val="008000"/>
                </a:solidFill>
                <a:latin typeface="Times New Roman" panose="02020603050405020304" pitchFamily="18" charset="0"/>
                <a:cs typeface="Times New Roman" panose="02020603050405020304" pitchFamily="18" charset="0"/>
              </a:rPr>
              <a:t> “ </a:t>
            </a:r>
            <a:r>
              <a:rPr lang="en-US" sz="4000" b="1" dirty="0" err="1">
                <a:solidFill>
                  <a:srgbClr val="008000"/>
                </a:solidFill>
                <a:latin typeface="Times New Roman" panose="02020603050405020304" pitchFamily="18" charset="0"/>
                <a:cs typeface="Times New Roman" panose="02020603050405020304" pitchFamily="18" charset="0"/>
              </a:rPr>
              <a:t>căn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phòng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cặp</a:t>
            </a:r>
            <a:r>
              <a:rPr lang="en-US" sz="4000" b="1"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5749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6"/>
                                        </p:tgtEl>
                                        <p:attrNameLst>
                                          <p:attrName>style.visibility</p:attrName>
                                        </p:attrNameLst>
                                      </p:cBhvr>
                                      <p:to>
                                        <p:strVal val="visible"/>
                                      </p:to>
                                    </p:set>
                                    <p:anim calcmode="discrete" valueType="clr">
                                      <p:cBhvr override="childStyle">
                                        <p:cTn id="29"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6"/>
                                        </p:tgtEl>
                                        <p:attrNameLst>
                                          <p:attrName>fillcolor</p:attrName>
                                        </p:attrNameLst>
                                      </p:cBhvr>
                                      <p:tavLst>
                                        <p:tav tm="0">
                                          <p:val>
                                            <p:clrVal>
                                              <a:schemeClr val="accent2"/>
                                            </p:clrVal>
                                          </p:val>
                                        </p:tav>
                                        <p:tav tm="50000">
                                          <p:val>
                                            <p:clrVal>
                                              <a:schemeClr val="hlink"/>
                                            </p:clrVal>
                                          </p:val>
                                        </p:tav>
                                      </p:tavLst>
                                    </p:anim>
                                    <p:set>
                                      <p:cBhvr>
                                        <p:cTn id="31"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5534" b="96838" l="0" r="93970">
                        <a14:foregroundMark x1="30653" y1="40316" x2="57789" y2="45455"/>
                      </a14:backgroundRemoval>
                    </a14:imgEffect>
                  </a14:imgLayer>
                </a14:imgProps>
              </a:ext>
              <a:ext uri="{28A0092B-C50C-407E-A947-70E740481C1C}">
                <a14:useLocalDpi xmlns:a14="http://schemas.microsoft.com/office/drawing/2010/main" val="0"/>
              </a:ext>
            </a:extLst>
          </a:blip>
          <a:stretch>
            <a:fillRect/>
          </a:stretch>
        </p:blipFill>
        <p:spPr>
          <a:xfrm>
            <a:off x="7967126" y="2176188"/>
            <a:ext cx="3392756" cy="4313403"/>
          </a:xfrm>
          <a:prstGeom prst="rect">
            <a:avLst/>
          </a:prstGeom>
        </p:spPr>
      </p:pic>
      <p:sp>
        <p:nvSpPr>
          <p:cNvPr id="13" name="Text Box 7"/>
          <p:cNvSpPr txBox="1">
            <a:spLocks noChangeArrowheads="1"/>
          </p:cNvSpPr>
          <p:nvPr/>
        </p:nvSpPr>
        <p:spPr bwMode="auto">
          <a:xfrm>
            <a:off x="886147" y="840470"/>
            <a:ext cx="8391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r>
              <a:rPr lang="en-US" sz="3200" b="1">
                <a:solidFill>
                  <a:srgbClr val="0000FF"/>
                </a:solidFill>
                <a:latin typeface="Times New Roman" panose="02020603050405020304" pitchFamily="18" charset="0"/>
                <a:cs typeface="Times New Roman" panose="02020603050405020304" pitchFamily="18" charset="0"/>
              </a:rPr>
              <a:t>b. Tả cái bàn học ở lớp hoặc ở nhà của em.</a:t>
            </a:r>
            <a:endParaRPr lang="en-US" sz="3200" b="1">
              <a:latin typeface="Times New Roman" panose="02020603050405020304" pitchFamily="18" charset="0"/>
              <a:cs typeface="Times New Roman" panose="02020603050405020304" pitchFamily="18" charset="0"/>
            </a:endParaRPr>
          </a:p>
        </p:txBody>
      </p:sp>
      <p:sp>
        <p:nvSpPr>
          <p:cNvPr id="11" name="TextBox 10"/>
          <p:cNvSpPr txBox="1"/>
          <p:nvPr/>
        </p:nvSpPr>
        <p:spPr>
          <a:xfrm>
            <a:off x="974783" y="1585220"/>
            <a:ext cx="6904808" cy="4524315"/>
          </a:xfrm>
          <a:prstGeom prst="rect">
            <a:avLst/>
          </a:prstGeom>
          <a:noFill/>
        </p:spPr>
        <p:txBody>
          <a:bodyPr wrap="square" rtlCol="0">
            <a:spAutoFit/>
          </a:bodyPr>
          <a:lstStyle/>
          <a:p>
            <a:pPr algn="just"/>
            <a:r>
              <a:rPr lang="en-US" sz="3200" b="1">
                <a:solidFill>
                  <a:srgbClr val="008000"/>
                </a:solidFill>
                <a:latin typeface="Times New Roman" panose="02020603050405020304" pitchFamily="18" charset="0"/>
                <a:cs typeface="Times New Roman" panose="02020603050405020304" pitchFamily="18" charset="0"/>
              </a:rPr>
              <a:t>     Theo suốt thời gian ngồi dưới mái trường, </a:t>
            </a:r>
            <a:r>
              <a:rPr lang="en-US" sz="3200" b="1">
                <a:solidFill>
                  <a:srgbClr val="FF0066"/>
                </a:solidFill>
                <a:latin typeface="Times New Roman" panose="02020603050405020304" pitchFamily="18" charset="0"/>
                <a:cs typeface="Times New Roman" panose="02020603050405020304" pitchFamily="18" charset="0"/>
              </a:rPr>
              <a:t>cái bàn học</a:t>
            </a:r>
            <a:r>
              <a:rPr lang="en-US" sz="3200" b="1">
                <a:solidFill>
                  <a:srgbClr val="008000"/>
                </a:solidFill>
                <a:latin typeface="Times New Roman" panose="02020603050405020304" pitchFamily="18" charset="0"/>
                <a:cs typeface="Times New Roman" panose="02020603050405020304" pitchFamily="18" charset="0"/>
              </a:rPr>
              <a:t> cùng em bước vào tương lai rộng mở. Sau này, khi em tốt nghiệp Tiểu học, cái bàn sẽ được đồng hành cùng em gái em. Cái bàn ghi dấu ấn tất cả thành tích học tập cùa em. Em muốn nói với cái bàn: “Cậu đã giúp tớ học giỏi như hôm nay!”.</a:t>
            </a:r>
          </a:p>
          <a:p>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1505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3752" y="228600"/>
            <a:ext cx="11389659" cy="6589059"/>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65" y="1896035"/>
            <a:ext cx="5325033" cy="532503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60658" y="3630705"/>
            <a:ext cx="3987049" cy="3987049"/>
          </a:xfrm>
          <a:prstGeom prst="rect">
            <a:avLst/>
          </a:prstGeom>
        </p:spPr>
      </p:pic>
      <p:sp>
        <p:nvSpPr>
          <p:cNvPr id="10" name="TextBox 9"/>
          <p:cNvSpPr txBox="1"/>
          <p:nvPr/>
        </p:nvSpPr>
        <p:spPr>
          <a:xfrm>
            <a:off x="3442444" y="3770485"/>
            <a:ext cx="6804214" cy="1323439"/>
          </a:xfrm>
          <a:prstGeom prst="rect">
            <a:avLst/>
          </a:prstGeom>
          <a:noFill/>
        </p:spPr>
        <p:txBody>
          <a:bodyPr wrap="square" rtlCol="0">
            <a:spAutoFit/>
          </a:bodyPr>
          <a:lstStyle/>
          <a:p>
            <a:r>
              <a:rPr lang="en-US" sz="8000" dirty="0">
                <a:solidFill>
                  <a:schemeClr val="accent1">
                    <a:lumMod val="75000"/>
                  </a:schemeClr>
                </a:solidFill>
                <a:effectLst>
                  <a:innerShdw blurRad="63500" dist="50800" dir="13500000">
                    <a:prstClr val="black">
                      <a:alpha val="50000"/>
                    </a:prstClr>
                  </a:innerShdw>
                  <a:reflection blurRad="6350" stA="50000" endA="300" endPos="50000" dist="29997" dir="5400000" sy="-100000" algn="bl" rotWithShape="0"/>
                </a:effectLst>
                <a:latin typeface="UTM Showcard" panose="02040603050506020204" pitchFamily="18" charset="0"/>
              </a:rPr>
              <a:t>KHỞI ĐỘNG </a:t>
            </a:r>
          </a:p>
        </p:txBody>
      </p:sp>
      <p:sp>
        <p:nvSpPr>
          <p:cNvPr id="11" name="Oval Callout 10"/>
          <p:cNvSpPr/>
          <p:nvPr/>
        </p:nvSpPr>
        <p:spPr>
          <a:xfrm>
            <a:off x="3072649" y="370703"/>
            <a:ext cx="6083707" cy="2726033"/>
          </a:xfrm>
          <a:prstGeom prst="wedgeEllipseCallout">
            <a:avLst>
              <a:gd name="adj1" fmla="val -48483"/>
              <a:gd name="adj2" fmla="val 593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51728" y="702667"/>
            <a:ext cx="4773706" cy="2062103"/>
          </a:xfrm>
          <a:prstGeom prst="rect">
            <a:avLst/>
          </a:prstGeom>
          <a:noFill/>
        </p:spPr>
        <p:txBody>
          <a:bodyPr wrap="square" rtlCol="0">
            <a:spAutoFit/>
          </a:bodyPr>
          <a:lstStyle/>
          <a:p>
            <a:pPr algn="just"/>
            <a:r>
              <a:rPr lang="en-US" sz="3200" dirty="0" err="1">
                <a:latin typeface="SVN-Harabaras" panose="02040603050506020204" pitchFamily="18" charset="0"/>
              </a:rPr>
              <a:t>Chào</a:t>
            </a:r>
            <a:r>
              <a:rPr lang="en-US" sz="3200" dirty="0">
                <a:latin typeface="SVN-Harabaras" panose="02040603050506020204" pitchFamily="18" charset="0"/>
              </a:rPr>
              <a:t> </a:t>
            </a:r>
            <a:r>
              <a:rPr lang="en-US" sz="3200" dirty="0" err="1">
                <a:latin typeface="SVN-Harabaras" panose="02040603050506020204" pitchFamily="18" charset="0"/>
              </a:rPr>
              <a:t>các</a:t>
            </a:r>
            <a:r>
              <a:rPr lang="en-US" sz="3200" dirty="0">
                <a:latin typeface="SVN-Harabaras" panose="02040603050506020204" pitchFamily="18" charset="0"/>
              </a:rPr>
              <a:t> </a:t>
            </a:r>
            <a:r>
              <a:rPr lang="en-US" sz="3200" dirty="0" err="1">
                <a:latin typeface="SVN-Harabaras" panose="02040603050506020204" pitchFamily="18" charset="0"/>
              </a:rPr>
              <a:t>cậu</a:t>
            </a:r>
            <a:r>
              <a:rPr lang="en-US" sz="3200" dirty="0">
                <a:latin typeface="SVN-Harabaras" panose="02040603050506020204" pitchFamily="18" charset="0"/>
              </a:rPr>
              <a:t>, </a:t>
            </a:r>
            <a:r>
              <a:rPr lang="en-US" sz="3200" dirty="0" err="1">
                <a:latin typeface="SVN-Harabaras" panose="02040603050506020204" pitchFamily="18" charset="0"/>
              </a:rPr>
              <a:t>tớ</a:t>
            </a:r>
            <a:r>
              <a:rPr lang="en-US" sz="3200" dirty="0">
                <a:latin typeface="SVN-Harabaras" panose="02040603050506020204" pitchFamily="18" charset="0"/>
              </a:rPr>
              <a:t> </a:t>
            </a:r>
            <a:r>
              <a:rPr lang="en-US" sz="3200" dirty="0" err="1">
                <a:latin typeface="SVN-Harabaras" panose="02040603050506020204" pitchFamily="18" charset="0"/>
              </a:rPr>
              <a:t>là</a:t>
            </a:r>
            <a:r>
              <a:rPr lang="en-US" sz="3200" dirty="0">
                <a:latin typeface="SVN-Harabaras" panose="02040603050506020204" pitchFamily="18" charset="0"/>
              </a:rPr>
              <a:t> </a:t>
            </a:r>
            <a:r>
              <a:rPr lang="en-US" sz="3200" dirty="0" err="1">
                <a:latin typeface="SVN-Harabaras" panose="02040603050506020204" pitchFamily="18" charset="0"/>
              </a:rPr>
              <a:t>Bút</a:t>
            </a:r>
            <a:r>
              <a:rPr lang="en-US" sz="3200" dirty="0">
                <a:latin typeface="SVN-Harabaras" panose="02040603050506020204" pitchFamily="18" charset="0"/>
              </a:rPr>
              <a:t> </a:t>
            </a:r>
            <a:r>
              <a:rPr lang="en-US" sz="3200" dirty="0" err="1">
                <a:latin typeface="SVN-Harabaras" panose="02040603050506020204" pitchFamily="18" charset="0"/>
              </a:rPr>
              <a:t>Chì</a:t>
            </a:r>
            <a:r>
              <a:rPr lang="en-US" sz="3200" dirty="0">
                <a:latin typeface="SVN-Harabaras" panose="02040603050506020204" pitchFamily="18" charset="0"/>
              </a:rPr>
              <a:t>. </a:t>
            </a:r>
            <a:r>
              <a:rPr lang="en-US" sz="3200" dirty="0" err="1">
                <a:latin typeface="SVN-Harabaras" panose="02040603050506020204" pitchFamily="18" charset="0"/>
              </a:rPr>
              <a:t>Hôm</a:t>
            </a:r>
            <a:r>
              <a:rPr lang="en-US" sz="3200" dirty="0">
                <a:latin typeface="SVN-Harabaras" panose="02040603050506020204" pitchFamily="18" charset="0"/>
              </a:rPr>
              <a:t> nay </a:t>
            </a:r>
            <a:r>
              <a:rPr lang="en-US" sz="3200" dirty="0" err="1">
                <a:latin typeface="SVN-Harabaras" panose="02040603050506020204" pitchFamily="18" charset="0"/>
              </a:rPr>
              <a:t>cô</a:t>
            </a:r>
            <a:r>
              <a:rPr lang="en-US" sz="3200" dirty="0">
                <a:latin typeface="SVN-Harabaras" panose="02040603050506020204" pitchFamily="18" charset="0"/>
              </a:rPr>
              <a:t> </a:t>
            </a:r>
            <a:r>
              <a:rPr lang="en-US" sz="3200" dirty="0" err="1">
                <a:latin typeface="SVN-Harabaras" panose="02040603050506020204" pitchFamily="18" charset="0"/>
              </a:rPr>
              <a:t>giáo</a:t>
            </a:r>
            <a:r>
              <a:rPr lang="en-US" sz="3200" dirty="0">
                <a:latin typeface="SVN-Harabaras" panose="02040603050506020204" pitchFamily="18" charset="0"/>
              </a:rPr>
              <a:t> </a:t>
            </a:r>
            <a:r>
              <a:rPr lang="en-US" sz="3200" dirty="0" err="1">
                <a:latin typeface="SVN-Harabaras" panose="02040603050506020204" pitchFamily="18" charset="0"/>
              </a:rPr>
              <a:t>giao</a:t>
            </a:r>
            <a:r>
              <a:rPr lang="en-US" sz="3200" dirty="0">
                <a:latin typeface="SVN-Harabaras" panose="02040603050506020204" pitchFamily="18" charset="0"/>
              </a:rPr>
              <a:t> </a:t>
            </a:r>
            <a:r>
              <a:rPr lang="en-US" sz="3200" dirty="0" err="1">
                <a:latin typeface="SVN-Harabaras" panose="02040603050506020204" pitchFamily="18" charset="0"/>
              </a:rPr>
              <a:t>bài</a:t>
            </a:r>
            <a:r>
              <a:rPr lang="en-US" sz="3200" dirty="0">
                <a:latin typeface="SVN-Harabaras" panose="02040603050506020204" pitchFamily="18" charset="0"/>
              </a:rPr>
              <a:t> </a:t>
            </a:r>
            <a:r>
              <a:rPr lang="en-US" sz="3200" dirty="0" err="1">
                <a:latin typeface="SVN-Harabaras" panose="02040603050506020204" pitchFamily="18" charset="0"/>
              </a:rPr>
              <a:t>tập</a:t>
            </a:r>
            <a:r>
              <a:rPr lang="en-US" sz="3200" dirty="0">
                <a:latin typeface="SVN-Harabaras" panose="02040603050506020204" pitchFamily="18" charset="0"/>
              </a:rPr>
              <a:t> </a:t>
            </a:r>
            <a:r>
              <a:rPr lang="en-US" sz="3200" dirty="0" err="1">
                <a:latin typeface="SVN-Harabaras" panose="02040603050506020204" pitchFamily="18" charset="0"/>
              </a:rPr>
              <a:t>về</a:t>
            </a:r>
            <a:r>
              <a:rPr lang="en-US" sz="3200" dirty="0">
                <a:latin typeface="SVN-Harabaras" panose="02040603050506020204" pitchFamily="18" charset="0"/>
              </a:rPr>
              <a:t> </a:t>
            </a:r>
            <a:r>
              <a:rPr lang="en-US" sz="3200" dirty="0" err="1">
                <a:latin typeface="SVN-Harabaras" panose="02040603050506020204" pitchFamily="18" charset="0"/>
              </a:rPr>
              <a:t>nhà</a:t>
            </a:r>
            <a:r>
              <a:rPr lang="en-US" sz="3200" dirty="0">
                <a:latin typeface="SVN-Harabaras" panose="02040603050506020204" pitchFamily="18" charset="0"/>
              </a:rPr>
              <a:t> </a:t>
            </a:r>
            <a:r>
              <a:rPr lang="en-US" sz="3200" dirty="0" err="1">
                <a:latin typeface="SVN-Harabaras" panose="02040603050506020204" pitchFamily="18" charset="0"/>
              </a:rPr>
              <a:t>là</a:t>
            </a:r>
            <a:r>
              <a:rPr lang="en-US" sz="3200" dirty="0">
                <a:latin typeface="SVN-Harabaras" panose="02040603050506020204" pitchFamily="18" charset="0"/>
              </a:rPr>
              <a:t> </a:t>
            </a:r>
            <a:r>
              <a:rPr lang="en-US" sz="3200" dirty="0" err="1">
                <a:latin typeface="SVN-Harabaras" panose="02040603050506020204" pitchFamily="18" charset="0"/>
              </a:rPr>
              <a:t>viết</a:t>
            </a:r>
            <a:r>
              <a:rPr lang="en-US" sz="3200" dirty="0">
                <a:latin typeface="SVN-Harabaras" panose="02040603050506020204" pitchFamily="18" charset="0"/>
              </a:rPr>
              <a:t> </a:t>
            </a:r>
            <a:r>
              <a:rPr lang="en-US" sz="3200" dirty="0" err="1">
                <a:latin typeface="SVN-Harabaras" panose="02040603050506020204" pitchFamily="18" charset="0"/>
              </a:rPr>
              <a:t>một</a:t>
            </a:r>
            <a:r>
              <a:rPr lang="en-US" sz="3200" dirty="0">
                <a:latin typeface="SVN-Harabaras" panose="02040603050506020204" pitchFamily="18" charset="0"/>
              </a:rPr>
              <a:t> </a:t>
            </a:r>
            <a:r>
              <a:rPr lang="en-US" sz="3200" dirty="0" err="1">
                <a:latin typeface="SVN-Harabaras" panose="02040603050506020204" pitchFamily="18" charset="0"/>
              </a:rPr>
              <a:t>đoạn</a:t>
            </a:r>
            <a:r>
              <a:rPr lang="en-US" sz="3200" dirty="0">
                <a:latin typeface="SVN-Harabaras" panose="02040603050506020204" pitchFamily="18" charset="0"/>
              </a:rPr>
              <a:t> </a:t>
            </a:r>
            <a:r>
              <a:rPr lang="en-US" sz="3200" dirty="0" err="1">
                <a:latin typeface="SVN-Harabaras" panose="02040603050506020204" pitchFamily="18" charset="0"/>
              </a:rPr>
              <a:t>mở</a:t>
            </a:r>
            <a:r>
              <a:rPr lang="en-US" sz="3200" dirty="0">
                <a:latin typeface="SVN-Harabaras" panose="02040603050506020204" pitchFamily="18" charset="0"/>
              </a:rPr>
              <a:t> </a:t>
            </a:r>
            <a:r>
              <a:rPr lang="en-US" sz="3200" dirty="0" err="1">
                <a:latin typeface="SVN-Harabaras" panose="02040603050506020204" pitchFamily="18" charset="0"/>
              </a:rPr>
              <a:t>bài</a:t>
            </a:r>
            <a:r>
              <a:rPr lang="en-US" sz="3200" dirty="0">
                <a:latin typeface="SVN-Harabaras" panose="02040603050506020204" pitchFamily="18" charset="0"/>
              </a:rPr>
              <a:t> </a:t>
            </a:r>
            <a:r>
              <a:rPr lang="en-US" sz="3200" dirty="0" err="1">
                <a:latin typeface="SVN-Harabaras" panose="02040603050506020204" pitchFamily="18" charset="0"/>
              </a:rPr>
              <a:t>tả</a:t>
            </a:r>
            <a:r>
              <a:rPr lang="en-US" sz="3200" dirty="0">
                <a:latin typeface="SVN-Harabaras" panose="02040603050506020204" pitchFamily="18" charset="0"/>
              </a:rPr>
              <a:t> </a:t>
            </a:r>
            <a:r>
              <a:rPr lang="en-US" sz="3200" dirty="0" err="1">
                <a:latin typeface="SVN-Harabaras" panose="02040603050506020204" pitchFamily="18" charset="0"/>
              </a:rPr>
              <a:t>cái</a:t>
            </a:r>
            <a:r>
              <a:rPr lang="en-US" sz="3200" dirty="0">
                <a:latin typeface="SVN-Harabaras" panose="02040603050506020204" pitchFamily="18" charset="0"/>
              </a:rPr>
              <a:t> </a:t>
            </a:r>
            <a:r>
              <a:rPr lang="en-US" sz="3200" dirty="0" err="1">
                <a:latin typeface="SVN-Harabaras" panose="02040603050506020204" pitchFamily="18" charset="0"/>
              </a:rPr>
              <a:t>bàn</a:t>
            </a:r>
            <a:r>
              <a:rPr lang="en-US" sz="3200" dirty="0">
                <a:latin typeface="SVN-Harabaras" panose="02040603050506020204" pitchFamily="18" charset="0"/>
              </a:rPr>
              <a:t> </a:t>
            </a:r>
            <a:r>
              <a:rPr lang="en-US" sz="3200" dirty="0" err="1">
                <a:latin typeface="SVN-Harabaras" panose="02040603050506020204" pitchFamily="18" charset="0"/>
              </a:rPr>
              <a:t>học</a:t>
            </a:r>
            <a:r>
              <a:rPr lang="en-US" sz="3200" dirty="0">
                <a:latin typeface="SVN-Harabaras" panose="02040603050506020204" pitchFamily="18" charset="0"/>
              </a:rPr>
              <a:t> </a:t>
            </a:r>
            <a:r>
              <a:rPr lang="en-US" sz="3200" dirty="0" err="1">
                <a:latin typeface="SVN-Harabaras" panose="02040603050506020204" pitchFamily="18" charset="0"/>
              </a:rPr>
              <a:t>của</a:t>
            </a:r>
            <a:r>
              <a:rPr lang="en-US" sz="3200" dirty="0">
                <a:latin typeface="SVN-Harabaras" panose="02040603050506020204" pitchFamily="18" charset="0"/>
              </a:rPr>
              <a:t> </a:t>
            </a:r>
            <a:r>
              <a:rPr lang="en-US" sz="3200" dirty="0" err="1">
                <a:latin typeface="SVN-Harabaras" panose="02040603050506020204" pitchFamily="18" charset="0"/>
              </a:rPr>
              <a:t>tớ</a:t>
            </a:r>
            <a:r>
              <a:rPr lang="en-US" sz="3200" dirty="0">
                <a:latin typeface="SVN-Harabaras" panose="02040603050506020204" pitchFamily="18" charset="0"/>
              </a:rPr>
              <a:t>. </a:t>
            </a:r>
          </a:p>
        </p:txBody>
      </p:sp>
      <p:sp>
        <p:nvSpPr>
          <p:cNvPr id="13" name="TextBox 12"/>
          <p:cNvSpPr txBox="1"/>
          <p:nvPr/>
        </p:nvSpPr>
        <p:spPr>
          <a:xfrm>
            <a:off x="3930536" y="702667"/>
            <a:ext cx="4773706" cy="2308324"/>
          </a:xfrm>
          <a:prstGeom prst="rect">
            <a:avLst/>
          </a:prstGeom>
          <a:noFill/>
        </p:spPr>
        <p:txBody>
          <a:bodyPr wrap="square" rtlCol="0">
            <a:spAutoFit/>
          </a:bodyPr>
          <a:lstStyle/>
          <a:p>
            <a:pPr algn="just"/>
            <a:r>
              <a:rPr lang="en-US" sz="3600" dirty="0" err="1">
                <a:latin typeface="SVN-Harabaras" panose="02040603050506020204" pitchFamily="18" charset="0"/>
              </a:rPr>
              <a:t>Các</a:t>
            </a:r>
            <a:r>
              <a:rPr lang="en-US" sz="3600" dirty="0">
                <a:latin typeface="SVN-Harabaras" panose="02040603050506020204" pitchFamily="18" charset="0"/>
              </a:rPr>
              <a:t> </a:t>
            </a:r>
            <a:r>
              <a:rPr lang="en-US" sz="3600" dirty="0" err="1">
                <a:latin typeface="SVN-Harabaras" panose="02040603050506020204" pitchFamily="18" charset="0"/>
              </a:rPr>
              <a:t>cậu</a:t>
            </a:r>
            <a:r>
              <a:rPr lang="en-US" sz="3600" dirty="0">
                <a:latin typeface="SVN-Harabaras" panose="02040603050506020204" pitchFamily="18" charset="0"/>
              </a:rPr>
              <a:t> </a:t>
            </a:r>
            <a:r>
              <a:rPr lang="en-US" sz="3600" dirty="0" err="1">
                <a:latin typeface="SVN-Harabaras" panose="02040603050506020204" pitchFamily="18" charset="0"/>
              </a:rPr>
              <a:t>xem</a:t>
            </a:r>
            <a:r>
              <a:rPr lang="en-US" sz="3600" dirty="0">
                <a:latin typeface="SVN-Harabaras" panose="02040603050506020204" pitchFamily="18" charset="0"/>
              </a:rPr>
              <a:t> </a:t>
            </a:r>
            <a:r>
              <a:rPr lang="en-US" sz="3600" dirty="0" err="1">
                <a:latin typeface="SVN-Harabaras" panose="02040603050506020204" pitchFamily="18" charset="0"/>
              </a:rPr>
              <a:t>giúp</a:t>
            </a:r>
            <a:r>
              <a:rPr lang="en-US" sz="3600" dirty="0">
                <a:latin typeface="SVN-Harabaras" panose="02040603050506020204" pitchFamily="18" charset="0"/>
              </a:rPr>
              <a:t> </a:t>
            </a:r>
            <a:r>
              <a:rPr lang="en-US" sz="3600" dirty="0" err="1">
                <a:latin typeface="SVN-Harabaras" panose="02040603050506020204" pitchFamily="18" charset="0"/>
              </a:rPr>
              <a:t>tớ</a:t>
            </a:r>
            <a:r>
              <a:rPr lang="en-US" sz="3600" dirty="0">
                <a:latin typeface="SVN-Harabaras" panose="02040603050506020204" pitchFamily="18" charset="0"/>
              </a:rPr>
              <a:t> </a:t>
            </a:r>
            <a:r>
              <a:rPr lang="en-US" sz="3600" dirty="0" err="1">
                <a:latin typeface="SVN-Harabaras" panose="02040603050506020204" pitchFamily="18" charset="0"/>
              </a:rPr>
              <a:t>đoạn</a:t>
            </a:r>
            <a:r>
              <a:rPr lang="en-US" sz="3600" dirty="0">
                <a:latin typeface="SVN-Harabaras" panose="02040603050506020204" pitchFamily="18" charset="0"/>
              </a:rPr>
              <a:t> </a:t>
            </a:r>
            <a:r>
              <a:rPr lang="en-US" sz="3600" dirty="0" err="1">
                <a:latin typeface="SVN-Harabaras" panose="02040603050506020204" pitchFamily="18" charset="0"/>
              </a:rPr>
              <a:t>mở</a:t>
            </a:r>
            <a:r>
              <a:rPr lang="en-US" sz="3600" dirty="0">
                <a:latin typeface="SVN-Harabaras" panose="02040603050506020204" pitchFamily="18" charset="0"/>
              </a:rPr>
              <a:t> </a:t>
            </a:r>
            <a:r>
              <a:rPr lang="en-US" sz="3600" dirty="0" err="1">
                <a:latin typeface="SVN-Harabaras" panose="02040603050506020204" pitchFamily="18" charset="0"/>
              </a:rPr>
              <a:t>bài</a:t>
            </a:r>
            <a:r>
              <a:rPr lang="en-US" sz="3600" dirty="0">
                <a:latin typeface="SVN-Harabaras" panose="02040603050506020204" pitchFamily="18" charset="0"/>
              </a:rPr>
              <a:t> </a:t>
            </a:r>
            <a:r>
              <a:rPr lang="en-US" sz="3600" dirty="0" err="1">
                <a:latin typeface="SVN-Harabaras" panose="02040603050506020204" pitchFamily="18" charset="0"/>
              </a:rPr>
              <a:t>tớ</a:t>
            </a:r>
            <a:r>
              <a:rPr lang="en-US" sz="3600" dirty="0">
                <a:latin typeface="SVN-Harabaras" panose="02040603050506020204" pitchFamily="18" charset="0"/>
              </a:rPr>
              <a:t> </a:t>
            </a:r>
            <a:r>
              <a:rPr lang="en-US" sz="3600" dirty="0" err="1">
                <a:latin typeface="SVN-Harabaras" panose="02040603050506020204" pitchFamily="18" charset="0"/>
              </a:rPr>
              <a:t>đã</a:t>
            </a:r>
            <a:r>
              <a:rPr lang="en-US" sz="3600" dirty="0">
                <a:latin typeface="SVN-Harabaras" panose="02040603050506020204" pitchFamily="18" charset="0"/>
              </a:rPr>
              <a:t> </a:t>
            </a:r>
            <a:r>
              <a:rPr lang="en-US" sz="3600" dirty="0" err="1">
                <a:latin typeface="SVN-Harabaras" panose="02040603050506020204" pitchFamily="18" charset="0"/>
              </a:rPr>
              <a:t>viết</a:t>
            </a:r>
            <a:r>
              <a:rPr lang="en-US" sz="3600" dirty="0">
                <a:latin typeface="SVN-Harabaras" panose="02040603050506020204" pitchFamily="18" charset="0"/>
              </a:rPr>
              <a:t> </a:t>
            </a:r>
            <a:r>
              <a:rPr lang="en-US" sz="3600" dirty="0" err="1">
                <a:latin typeface="SVN-Harabaras" panose="02040603050506020204" pitchFamily="18" charset="0"/>
              </a:rPr>
              <a:t>thuộc</a:t>
            </a:r>
            <a:r>
              <a:rPr lang="en-US" sz="3600" dirty="0">
                <a:latin typeface="SVN-Harabaras" panose="02040603050506020204" pitchFamily="18" charset="0"/>
              </a:rPr>
              <a:t> </a:t>
            </a:r>
            <a:r>
              <a:rPr lang="en-US" sz="3600" dirty="0" err="1">
                <a:latin typeface="SVN-Harabaras" panose="02040603050506020204" pitchFamily="18" charset="0"/>
              </a:rPr>
              <a:t>kiểu</a:t>
            </a:r>
            <a:r>
              <a:rPr lang="en-US" sz="3600" dirty="0">
                <a:latin typeface="SVN-Harabaras" panose="02040603050506020204" pitchFamily="18" charset="0"/>
              </a:rPr>
              <a:t> </a:t>
            </a:r>
            <a:r>
              <a:rPr lang="en-US" sz="3600" dirty="0" err="1">
                <a:latin typeface="SVN-Harabaras" panose="02040603050506020204" pitchFamily="18" charset="0"/>
              </a:rPr>
              <a:t>mở</a:t>
            </a:r>
            <a:r>
              <a:rPr lang="en-US" sz="3600" dirty="0">
                <a:latin typeface="SVN-Harabaras" panose="02040603050506020204" pitchFamily="18" charset="0"/>
              </a:rPr>
              <a:t> </a:t>
            </a:r>
            <a:r>
              <a:rPr lang="en-US" sz="3600" dirty="0" err="1">
                <a:latin typeface="SVN-Harabaras" panose="02040603050506020204" pitchFamily="18" charset="0"/>
              </a:rPr>
              <a:t>bài</a:t>
            </a:r>
            <a:r>
              <a:rPr lang="en-US" sz="3600" dirty="0">
                <a:latin typeface="SVN-Harabaras" panose="02040603050506020204" pitchFamily="18" charset="0"/>
              </a:rPr>
              <a:t> </a:t>
            </a:r>
            <a:r>
              <a:rPr lang="en-US" sz="3600" dirty="0" err="1">
                <a:latin typeface="SVN-Harabaras" panose="02040603050506020204" pitchFamily="18" charset="0"/>
              </a:rPr>
              <a:t>nào</a:t>
            </a:r>
            <a:r>
              <a:rPr lang="en-US" sz="3600" dirty="0">
                <a:latin typeface="SVN-Harabaras" panose="02040603050506020204" pitchFamily="18" charset="0"/>
              </a:rPr>
              <a:t> </a:t>
            </a:r>
            <a:r>
              <a:rPr lang="en-US" sz="3600" dirty="0" err="1">
                <a:latin typeface="SVN-Harabaras" panose="02040603050506020204" pitchFamily="18" charset="0"/>
              </a:rPr>
              <a:t>nhé</a:t>
            </a:r>
            <a:r>
              <a:rPr lang="en-US" sz="3600" dirty="0">
                <a:latin typeface="SVN-Harabaras" panose="02040603050506020204" pitchFamily="18" charset="0"/>
              </a:rPr>
              <a:t>!</a:t>
            </a:r>
          </a:p>
        </p:txBody>
      </p:sp>
    </p:spTree>
    <p:extLst>
      <p:ext uri="{BB962C8B-B14F-4D97-AF65-F5344CB8AC3E}">
        <p14:creationId xmlns:p14="http://schemas.microsoft.com/office/powerpoint/2010/main" val="35480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0" grpId="1"/>
      <p:bldP spid="11" grpId="0" animBg="1"/>
      <p:bldP spid="12" grpId="0"/>
      <p:bldP spid="12" grpId="1"/>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220831"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8084" r="13000" b="16084"/>
          <a:stretch/>
        </p:blipFill>
        <p:spPr>
          <a:xfrm>
            <a:off x="-1067104" y="3327760"/>
            <a:ext cx="4845728" cy="3666783"/>
          </a:xfrm>
          <a:prstGeom prst="rect">
            <a:avLst/>
          </a:prstGeom>
        </p:spPr>
      </p:pic>
      <p:sp>
        <p:nvSpPr>
          <p:cNvPr id="10" name="Text Box 7"/>
          <p:cNvSpPr txBox="1">
            <a:spLocks noChangeArrowheads="1"/>
          </p:cNvSpPr>
          <p:nvPr/>
        </p:nvSpPr>
        <p:spPr bwMode="auto">
          <a:xfrm>
            <a:off x="1129552" y="992239"/>
            <a:ext cx="5892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r>
              <a:rPr lang="en-US" sz="3600" b="1">
                <a:solidFill>
                  <a:srgbClr val="0000FF"/>
                </a:solidFill>
                <a:latin typeface="Times New Roman" panose="02020603050405020304" pitchFamily="18" charset="0"/>
                <a:cs typeface="Times New Roman" panose="02020603050405020304" pitchFamily="18" charset="0"/>
              </a:rPr>
              <a:t>c. Tả cái trống trường em.</a:t>
            </a:r>
            <a:endParaRPr lang="en-US" sz="3600" b="1">
              <a:latin typeface="Times New Roman" panose="02020603050405020304" pitchFamily="18" charset="0"/>
              <a:cs typeface="Times New Roman" panose="02020603050405020304" pitchFamily="18" charset="0"/>
            </a:endParaRPr>
          </a:p>
        </p:txBody>
      </p:sp>
      <p:sp>
        <p:nvSpPr>
          <p:cNvPr id="11" name="TextBox 10"/>
          <p:cNvSpPr txBox="1"/>
          <p:nvPr/>
        </p:nvSpPr>
        <p:spPr>
          <a:xfrm>
            <a:off x="3735314" y="1778413"/>
            <a:ext cx="7015064" cy="4031873"/>
          </a:xfrm>
          <a:prstGeom prst="rect">
            <a:avLst/>
          </a:prstGeom>
          <a:noFill/>
        </p:spPr>
        <p:txBody>
          <a:bodyPr wrap="square" rtlCol="0">
            <a:spAutoFit/>
          </a:bodyPr>
          <a:lstStyle/>
          <a:p>
            <a:pPr algn="just"/>
            <a:r>
              <a:rPr lang="en-US" sz="3200" b="1">
                <a:solidFill>
                  <a:srgbClr val="008000"/>
                </a:solidFill>
                <a:latin typeface="Times New Roman" panose="02020603050405020304" pitchFamily="18" charset="0"/>
                <a:cs typeface="Times New Roman" panose="02020603050405020304" pitchFamily="18" charset="0"/>
              </a:rPr>
              <a:t>    Trải qua bao nhiêu năm học, </a:t>
            </a:r>
            <a:r>
              <a:rPr lang="en-US" sz="3200" b="1">
                <a:solidFill>
                  <a:srgbClr val="FF0066"/>
                </a:solidFill>
                <a:latin typeface="Times New Roman" panose="02020603050405020304" pitchFamily="18" charset="0"/>
                <a:cs typeface="Times New Roman" panose="02020603050405020304" pitchFamily="18" charset="0"/>
              </a:rPr>
              <a:t>bác trống trường</a:t>
            </a:r>
            <a:r>
              <a:rPr lang="en-US" sz="3200" b="1">
                <a:solidFill>
                  <a:srgbClr val="008000"/>
                </a:solidFill>
                <a:latin typeface="Times New Roman" panose="02020603050405020304" pitchFamily="18" charset="0"/>
                <a:cs typeface="Times New Roman" panose="02020603050405020304" pitchFamily="18" charset="0"/>
              </a:rPr>
              <a:t> tiễn từng lớp đàn anh tốt nghiệp, đón từng lớp mầm non vào Tiểu học. Một năm nữa, khi em tốt nghiệp Tiểu học, bác trống sẽ gióng từng hồi trang trọng chào những cô cậu học trò nhỏ. Xa bác trống, em nhớ bác biết bao!</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9328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
                                        </p:tgtEl>
                                        <p:attrNameLst>
                                          <p:attrName>style.visibility</p:attrName>
                                        </p:attrNameLst>
                                      </p:cBhvr>
                                      <p:to>
                                        <p:strVal val="visible"/>
                                      </p:to>
                                    </p:set>
                                    <p:anim calcmode="discrete" valueType="clr">
                                      <p:cBhvr override="childStyle">
                                        <p:cTn id="2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
                                        </p:tgtEl>
                                        <p:attrNameLst>
                                          <p:attrName>fillcolor</p:attrName>
                                        </p:attrNameLst>
                                      </p:cBhvr>
                                      <p:tavLst>
                                        <p:tav tm="0">
                                          <p:val>
                                            <p:clrVal>
                                              <a:schemeClr val="accent2"/>
                                            </p:clrVal>
                                          </p:val>
                                        </p:tav>
                                        <p:tav tm="50000">
                                          <p:val>
                                            <p:clrVal>
                                              <a:schemeClr val="hlink"/>
                                            </p:clrVal>
                                          </p:val>
                                        </p:tav>
                                      </p:tavLst>
                                    </p:anim>
                                    <p:set>
                                      <p:cBhvr>
                                        <p:cTn id="2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0440" y="1091691"/>
            <a:ext cx="1396899" cy="1452582"/>
          </a:xfrm>
          <a:prstGeom prst="rect">
            <a:avLst/>
          </a:prstGeom>
        </p:spPr>
      </p:pic>
      <p:grpSp>
        <p:nvGrpSpPr>
          <p:cNvPr id="3" name="Group 2"/>
          <p:cNvGrpSpPr/>
          <p:nvPr/>
        </p:nvGrpSpPr>
        <p:grpSpPr>
          <a:xfrm>
            <a:off x="2266822" y="1541341"/>
            <a:ext cx="6607800" cy="3857758"/>
            <a:chOff x="3413715" y="1329524"/>
            <a:chExt cx="6607800" cy="3857758"/>
          </a:xfrm>
        </p:grpSpPr>
        <p:grpSp>
          <p:nvGrpSpPr>
            <p:cNvPr id="4" name="Group 3"/>
            <p:cNvGrpSpPr/>
            <p:nvPr/>
          </p:nvGrpSpPr>
          <p:grpSpPr>
            <a:xfrm>
              <a:off x="3413715" y="1574132"/>
              <a:ext cx="6287044" cy="3613150"/>
              <a:chOff x="3413715" y="1574132"/>
              <a:chExt cx="6287044" cy="3613150"/>
            </a:xfrm>
          </p:grpSpPr>
          <p:sp>
            <p:nvSpPr>
              <p:cNvPr id="6" name="Snip Diagonal Corner Rectangle 5"/>
              <p:cNvSpPr/>
              <p:nvPr/>
            </p:nvSpPr>
            <p:spPr>
              <a:xfrm>
                <a:off x="3646600" y="1574132"/>
                <a:ext cx="6054159" cy="3373679"/>
              </a:xfrm>
              <a:prstGeom prst="snip2DiagRect">
                <a:avLst/>
              </a:prstGeom>
              <a:solidFill>
                <a:srgbClr val="00B050"/>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nip Diagonal Corner Rectangle 6"/>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Snip Diagonal Corner Rectangle 4"/>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8"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9"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10" name="图片 22"/>
          <p:cNvPicPr>
            <a:picLocks noChangeAspect="1"/>
          </p:cNvPicPr>
          <p:nvPr/>
        </p:nvPicPr>
        <p:blipFill rotWithShape="1">
          <a:blip r:embed="rId5">
            <a:extLst>
              <a:ext uri="{28A0092B-C50C-407E-A947-70E740481C1C}">
                <a14:useLocalDpi xmlns:a14="http://schemas.microsoft.com/office/drawing/2010/main" val="0"/>
              </a:ext>
            </a:extLst>
          </a:blip>
          <a:srcRect t="26672" r="83438" b="10952"/>
          <a:stretch>
            <a:fillRect/>
          </a:stretch>
        </p:blipFill>
        <p:spPr>
          <a:xfrm>
            <a:off x="661366" y="4923107"/>
            <a:ext cx="1102532" cy="1919030"/>
          </a:xfrm>
          <a:prstGeom prst="rect">
            <a:avLst/>
          </a:prstGeom>
        </p:spPr>
      </p:pic>
      <p:pic>
        <p:nvPicPr>
          <p:cNvPr id="11"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6087961" y="575240"/>
            <a:ext cx="3297236" cy="203475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sp>
        <p:nvSpPr>
          <p:cNvPr id="13" name="TextBox 12"/>
          <p:cNvSpPr txBox="1"/>
          <p:nvPr/>
        </p:nvSpPr>
        <p:spPr>
          <a:xfrm>
            <a:off x="3193492" y="2740909"/>
            <a:ext cx="6211434" cy="1323439"/>
          </a:xfrm>
          <a:prstGeom prst="rect">
            <a:avLst/>
          </a:prstGeom>
          <a:noFill/>
        </p:spPr>
        <p:txBody>
          <a:bodyPr wrap="square" rtlCol="0">
            <a:spAutoFit/>
          </a:bodyPr>
          <a:lstStyle/>
          <a:p>
            <a:r>
              <a:rPr lang="en-US" sz="8000" dirty="0">
                <a:solidFill>
                  <a:srgbClr val="FFC000"/>
                </a:solidFill>
                <a:effectLst>
                  <a:outerShdw blurRad="38100" dist="38100" dir="2700000" algn="tl">
                    <a:srgbClr val="000000">
                      <a:alpha val="43137"/>
                    </a:srgbClr>
                  </a:outerShdw>
                </a:effectLst>
                <a:latin typeface="UTM Showcard" panose="02040603050506020204" pitchFamily="18" charset="0"/>
              </a:rPr>
              <a:t>Chia </a:t>
            </a:r>
            <a:r>
              <a:rPr lang="en-US" sz="8000" dirty="0" err="1">
                <a:solidFill>
                  <a:srgbClr val="FFC000"/>
                </a:solidFill>
                <a:effectLst>
                  <a:outerShdw blurRad="38100" dist="38100" dir="2700000" algn="tl">
                    <a:srgbClr val="000000">
                      <a:alpha val="43137"/>
                    </a:srgbClr>
                  </a:outerShdw>
                </a:effectLst>
                <a:latin typeface="UTM Showcard" panose="02040603050506020204" pitchFamily="18" charset="0"/>
              </a:rPr>
              <a:t>sẻ</a:t>
            </a:r>
            <a:endParaRPr lang="en-US" sz="8000" dirty="0">
              <a:solidFill>
                <a:srgbClr val="FFC000"/>
              </a:solidFill>
              <a:effectLst>
                <a:outerShdw blurRad="38100" dist="38100" dir="2700000" algn="tl">
                  <a:srgbClr val="000000">
                    <a:alpha val="43137"/>
                  </a:srgbClr>
                </a:outerShdw>
              </a:effectLst>
              <a:latin typeface="UTM Showcard" panose="02040603050506020204" pitchFamily="18" charset="0"/>
            </a:endParaRPr>
          </a:p>
        </p:txBody>
      </p:sp>
      <p:pic>
        <p:nvPicPr>
          <p:cNvPr id="14" name="图片 22"/>
          <p:cNvPicPr>
            <a:picLocks noChangeAspect="1"/>
          </p:cNvPicPr>
          <p:nvPr/>
        </p:nvPicPr>
        <p:blipFill rotWithShape="1">
          <a:blip r:embed="rId5">
            <a:extLst>
              <a:ext uri="{28A0092B-C50C-407E-A947-70E740481C1C}">
                <a14:useLocalDpi xmlns:a14="http://schemas.microsoft.com/office/drawing/2010/main" val="0"/>
              </a:ext>
            </a:extLst>
          </a:blip>
          <a:srcRect t="26672" r="83438" b="10952"/>
          <a:stretch>
            <a:fillRect/>
          </a:stretch>
        </p:blipFill>
        <p:spPr>
          <a:xfrm>
            <a:off x="1106995" y="3784825"/>
            <a:ext cx="789860" cy="1374803"/>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93697" y="406871"/>
            <a:ext cx="1182137" cy="1229259"/>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33946" y="140670"/>
            <a:ext cx="828239" cy="861254"/>
          </a:xfrm>
          <a:prstGeom prst="rect">
            <a:avLst/>
          </a:prstGeom>
        </p:spPr>
      </p:pic>
      <p:pic>
        <p:nvPicPr>
          <p:cNvPr id="22"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25212" t="14780" r="45265" b="38396"/>
          <a:stretch>
            <a:fillRect/>
          </a:stretch>
        </p:blipFill>
        <p:spPr>
          <a:xfrm>
            <a:off x="54044" y="329790"/>
            <a:ext cx="2480080" cy="2690653"/>
          </a:xfrm>
          <a:prstGeom prst="rect">
            <a:avLst/>
          </a:prstGeom>
        </p:spPr>
      </p:pic>
      <p:pic>
        <p:nvPicPr>
          <p:cNvPr id="23" name="图片 24"/>
          <p:cNvPicPr>
            <a:picLocks noChangeAspect="1"/>
          </p:cNvPicPr>
          <p:nvPr/>
        </p:nvPicPr>
        <p:blipFill rotWithShape="1">
          <a:blip r:embed="rId5">
            <a:extLst>
              <a:ext uri="{28A0092B-C50C-407E-A947-70E740481C1C}">
                <a14:useLocalDpi xmlns:a14="http://schemas.microsoft.com/office/drawing/2010/main" val="0"/>
              </a:ext>
            </a:extLst>
          </a:blip>
          <a:srcRect l="33203" t="26841" r="49140"/>
          <a:stretch>
            <a:fillRect/>
          </a:stretch>
        </p:blipFill>
        <p:spPr>
          <a:xfrm>
            <a:off x="602919" y="4136917"/>
            <a:ext cx="862624" cy="1651895"/>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4200" b="90000" l="0" r="100000"/>
                    </a14:imgEffect>
                  </a14:imgLayer>
                </a14:imgProps>
              </a:ext>
              <a:ext uri="{28A0092B-C50C-407E-A947-70E740481C1C}">
                <a14:useLocalDpi xmlns:a14="http://schemas.microsoft.com/office/drawing/2010/main" val="0"/>
              </a:ext>
            </a:extLst>
          </a:blip>
          <a:stretch>
            <a:fillRect/>
          </a:stretch>
        </p:blipFill>
        <p:spPr>
          <a:xfrm>
            <a:off x="6938682" y="3870860"/>
            <a:ext cx="4584719" cy="3056478"/>
          </a:xfrm>
          <a:prstGeom prst="rect">
            <a:avLst/>
          </a:prstGeom>
        </p:spPr>
      </p:pic>
    </p:spTree>
    <p:extLst>
      <p:ext uri="{BB962C8B-B14F-4D97-AF65-F5344CB8AC3E}">
        <p14:creationId xmlns:p14="http://schemas.microsoft.com/office/powerpoint/2010/main" val="29651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0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45" presetClass="entr" presetSubtype="0" repeatCount="indefinite"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ppt_w</p:attrName>
                                        </p:attrNameLst>
                                      </p:cBhvr>
                                      <p:tavLst>
                                        <p:tav tm="0" fmla="#ppt_w*sin(2.5*pi*$)">
                                          <p:val>
                                            <p:fltVal val="0"/>
                                          </p:val>
                                        </p:tav>
                                        <p:tav tm="100000">
                                          <p:val>
                                            <p:fltVal val="1"/>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childTnLst>
                                </p:cTn>
                              </p:par>
                              <p:par>
                                <p:cTn id="45" presetID="45" presetClass="entr" presetSubtype="0" repeatCount="indefinite" fill="hold" nodeType="withEffect">
                                  <p:stCondLst>
                                    <p:cond delay="75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ppt_w</p:attrName>
                                        </p:attrNameLst>
                                      </p:cBhvr>
                                      <p:tavLst>
                                        <p:tav tm="0" fmla="#ppt_w*sin(2.5*pi*$)">
                                          <p:val>
                                            <p:fltVal val="0"/>
                                          </p:val>
                                        </p:tav>
                                        <p:tav tm="100000">
                                          <p:val>
                                            <p:fltVal val="1"/>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childTnLst>
                                </p:cTn>
                              </p:par>
                              <p:par>
                                <p:cTn id="50" presetID="45" presetClass="entr" presetSubtype="0" repeatCount="indefinite" fill="hold" nodeType="withEffect">
                                  <p:stCondLst>
                                    <p:cond delay="5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ppt_w</p:attrName>
                                        </p:attrNameLst>
                                      </p:cBhvr>
                                      <p:tavLst>
                                        <p:tav tm="0" fmla="#ppt_w*sin(2.5*pi*$)">
                                          <p:val>
                                            <p:fltVal val="0"/>
                                          </p:val>
                                        </p:tav>
                                        <p:tav tm="100000">
                                          <p:val>
                                            <p:fltVal val="1"/>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childTnLst>
                                </p:cTn>
                              </p:par>
                            </p:childTnLst>
                          </p:cTn>
                        </p:par>
                        <p:par>
                          <p:cTn id="55" fill="hold">
                            <p:stCondLst>
                              <p:cond delay="525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par>
                          <p:cTn id="59" fill="hold">
                            <p:stCondLst>
                              <p:cond delay="5750"/>
                            </p:stCondLst>
                            <p:childTnLst>
                              <p:par>
                                <p:cTn id="60" presetID="30"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800" decel="100000"/>
                                        <p:tgtEl>
                                          <p:spTgt spid="22"/>
                                        </p:tgtEl>
                                      </p:cBhvr>
                                    </p:animEffect>
                                    <p:anim calcmode="lin" valueType="num">
                                      <p:cBhvr>
                                        <p:cTn id="63" dur="800" decel="100000" fill="hold"/>
                                        <p:tgtEl>
                                          <p:spTgt spid="22"/>
                                        </p:tgtEl>
                                        <p:attrNameLst>
                                          <p:attrName>style.rotation</p:attrName>
                                        </p:attrNameLst>
                                      </p:cBhvr>
                                      <p:tavLst>
                                        <p:tav tm="0">
                                          <p:val>
                                            <p:fltVal val="-90"/>
                                          </p:val>
                                        </p:tav>
                                        <p:tav tm="100000">
                                          <p:val>
                                            <p:fltVal val="0"/>
                                          </p:val>
                                        </p:tav>
                                      </p:tavLst>
                                    </p:anim>
                                    <p:anim calcmode="lin" valueType="num">
                                      <p:cBhvr>
                                        <p:cTn id="64" dur="800" decel="100000" fill="hold"/>
                                        <p:tgtEl>
                                          <p:spTgt spid="22"/>
                                        </p:tgtEl>
                                        <p:attrNameLst>
                                          <p:attrName>ppt_x</p:attrName>
                                        </p:attrNameLst>
                                      </p:cBhvr>
                                      <p:tavLst>
                                        <p:tav tm="0">
                                          <p:val>
                                            <p:strVal val="#ppt_x+0.4"/>
                                          </p:val>
                                        </p:tav>
                                        <p:tav tm="100000">
                                          <p:val>
                                            <p:strVal val="#ppt_x-0.05"/>
                                          </p:val>
                                        </p:tav>
                                      </p:tavLst>
                                    </p:anim>
                                    <p:anim calcmode="lin" valueType="num">
                                      <p:cBhvr>
                                        <p:cTn id="65" dur="800" decel="100000" fill="hold"/>
                                        <p:tgtEl>
                                          <p:spTgt spid="22"/>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68" fill="hold">
                            <p:stCondLst>
                              <p:cond delay="6750"/>
                            </p:stCondLst>
                            <p:childTnLst>
                              <p:par>
                                <p:cTn id="69" presetID="2" presetClass="entr" presetSubtype="4"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par>
                                <p:cTn id="73" presetID="22" presetClass="entr" presetSubtype="4"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down)">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6"/>
          <p:cNvSpPr txBox="1">
            <a:spLocks noChangeArrowheads="1"/>
          </p:cNvSpPr>
          <p:nvPr/>
        </p:nvSpPr>
        <p:spPr bwMode="auto">
          <a:xfrm>
            <a:off x="1586752" y="1328816"/>
            <a:ext cx="935915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sz="4000" b="1">
                <a:solidFill>
                  <a:srgbClr val="FF0066"/>
                </a:solidFill>
                <a:latin typeface="Times New Roman" panose="02020603050405020304" pitchFamily="18" charset="0"/>
                <a:cs typeface="Times New Roman" panose="02020603050405020304" pitchFamily="18" charset="0"/>
              </a:rPr>
              <a:t>Nhận xét đoạn văn.</a:t>
            </a:r>
          </a:p>
          <a:p>
            <a:pPr algn="just"/>
            <a:r>
              <a:rPr lang="en-US" sz="4000" b="1">
                <a:solidFill>
                  <a:srgbClr val="008000"/>
                </a:solidFill>
                <a:latin typeface="Times New Roman" panose="02020603050405020304" pitchFamily="18" charset="0"/>
                <a:cs typeface="Times New Roman" panose="02020603050405020304" pitchFamily="18" charset="0"/>
              </a:rPr>
              <a:t>  </a:t>
            </a:r>
            <a:r>
              <a:rPr lang="en-US" sz="4000" b="1">
                <a:solidFill>
                  <a:schemeClr val="tx2">
                    <a:lumMod val="75000"/>
                  </a:schemeClr>
                </a:solidFill>
                <a:latin typeface="Times New Roman" panose="02020603050405020304" pitchFamily="18" charset="0"/>
                <a:cs typeface="Times New Roman" panose="02020603050405020304" pitchFamily="18" charset="0"/>
              </a:rPr>
              <a:t>- Đoạn văn có mấy câu? Mỗi câu đủ chủ ngữ, vị ngữ chưa? Ý diễn đạt trong mỗi câu như thế nào?</a:t>
            </a:r>
          </a:p>
          <a:p>
            <a:pPr algn="just"/>
            <a:r>
              <a:rPr lang="en-US" sz="4000" b="1">
                <a:solidFill>
                  <a:schemeClr val="tx2">
                    <a:lumMod val="75000"/>
                  </a:schemeClr>
                </a:solidFill>
                <a:latin typeface="Times New Roman" panose="02020603050405020304" pitchFamily="18" charset="0"/>
                <a:cs typeface="Times New Roman" panose="02020603050405020304" pitchFamily="18" charset="0"/>
              </a:rPr>
              <a:t>  - Đoạn văn nêu được những ý nào? Những ý đó có đạt với yêu cầu của kết bài mở rộng không?</a:t>
            </a:r>
            <a:endParaRPr lang="en-US" sz="400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48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p:cNvGrpSpPr/>
          <p:nvPr/>
        </p:nvGrpSpPr>
        <p:grpSpPr>
          <a:xfrm>
            <a:off x="282388" y="381937"/>
            <a:ext cx="11174942" cy="5991970"/>
            <a:chOff x="280219" y="157316"/>
            <a:chExt cx="11631561" cy="6289800"/>
          </a:xfrm>
        </p:grpSpPr>
        <p:pic>
          <p:nvPicPr>
            <p:cNvPr id="16"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1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18" name="Rectangle 17"/>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294621" y="522778"/>
            <a:ext cx="2528516" cy="1560373"/>
          </a:xfrm>
          <a:prstGeom prst="rect">
            <a:avLst/>
          </a:prstGeom>
        </p:spPr>
      </p:pic>
      <p:pic>
        <p:nvPicPr>
          <p:cNvPr id="20"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240244" y="3820323"/>
            <a:ext cx="1673771" cy="1032901"/>
          </a:xfrm>
          <a:prstGeom prst="rect">
            <a:avLst/>
          </a:prstGeom>
        </p:spPr>
      </p:pic>
      <p:pic>
        <p:nvPicPr>
          <p:cNvPr id="21"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25212" t="14780" r="45265" b="38396"/>
          <a:stretch>
            <a:fillRect/>
          </a:stretch>
        </p:blipFill>
        <p:spPr>
          <a:xfrm>
            <a:off x="-294004" y="150356"/>
            <a:ext cx="2480080" cy="2690653"/>
          </a:xfrm>
          <a:prstGeom prst="rect">
            <a:avLst/>
          </a:prstGeom>
        </p:spPr>
      </p:pic>
      <p:pic>
        <p:nvPicPr>
          <p:cNvPr id="22" name="图片 24"/>
          <p:cNvPicPr>
            <a:picLocks noChangeAspect="1"/>
          </p:cNvPicPr>
          <p:nvPr/>
        </p:nvPicPr>
        <p:blipFill rotWithShape="1">
          <a:blip r:embed="rId6">
            <a:extLst>
              <a:ext uri="{28A0092B-C50C-407E-A947-70E740481C1C}">
                <a14:useLocalDpi xmlns:a14="http://schemas.microsoft.com/office/drawing/2010/main" val="0"/>
              </a:ext>
            </a:extLst>
          </a:blip>
          <a:srcRect l="33203" t="26841" r="49140"/>
          <a:stretch>
            <a:fillRect/>
          </a:stretch>
        </p:blipFill>
        <p:spPr>
          <a:xfrm>
            <a:off x="1935537" y="3506447"/>
            <a:ext cx="862624" cy="1651895"/>
          </a:xfrm>
          <a:prstGeom prst="rect">
            <a:avLst/>
          </a:prstGeom>
        </p:spPr>
      </p:pic>
      <p:pic>
        <p:nvPicPr>
          <p:cNvPr id="23"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50938" t="31574" r="32031" b="7401"/>
          <a:stretch>
            <a:fillRect/>
          </a:stretch>
        </p:blipFill>
        <p:spPr>
          <a:xfrm>
            <a:off x="8885125" y="521282"/>
            <a:ext cx="683079" cy="1131154"/>
          </a:xfrm>
          <a:prstGeom prst="rect">
            <a:avLst/>
          </a:prstGeom>
        </p:spPr>
      </p:pic>
      <p:grpSp>
        <p:nvGrpSpPr>
          <p:cNvPr id="24" name="Group 23"/>
          <p:cNvGrpSpPr/>
          <p:nvPr/>
        </p:nvGrpSpPr>
        <p:grpSpPr>
          <a:xfrm>
            <a:off x="2966069" y="1326188"/>
            <a:ext cx="6607800" cy="3857758"/>
            <a:chOff x="3413715" y="1329524"/>
            <a:chExt cx="6607800" cy="3857758"/>
          </a:xfrm>
        </p:grpSpPr>
        <p:grpSp>
          <p:nvGrpSpPr>
            <p:cNvPr id="25" name="Group 24"/>
            <p:cNvGrpSpPr/>
            <p:nvPr/>
          </p:nvGrpSpPr>
          <p:grpSpPr>
            <a:xfrm>
              <a:off x="3413715" y="1574132"/>
              <a:ext cx="6287044" cy="3613150"/>
              <a:chOff x="3413715" y="1574132"/>
              <a:chExt cx="6287044" cy="3613150"/>
            </a:xfrm>
          </p:grpSpPr>
          <p:sp>
            <p:nvSpPr>
              <p:cNvPr id="27" name="Snip Diagonal Corner Rectangle 26"/>
              <p:cNvSpPr/>
              <p:nvPr/>
            </p:nvSpPr>
            <p:spPr>
              <a:xfrm>
                <a:off x="3646600" y="1574132"/>
                <a:ext cx="6054159" cy="3373679"/>
              </a:xfrm>
              <a:prstGeom prst="snip2DiagRect">
                <a:avLst/>
              </a:prstGeom>
              <a:solidFill>
                <a:srgbClr val="C2F784"/>
              </a:solidFill>
              <a:ln w="38100">
                <a:solidFill>
                  <a:srgbClr val="C2F78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nip Diagonal Corner Rectangle 27"/>
              <p:cNvSpPr/>
              <p:nvPr/>
            </p:nvSpPr>
            <p:spPr>
              <a:xfrm>
                <a:off x="3413715" y="1772278"/>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Snip Diagonal Corner Rectangle 25"/>
            <p:cNvSpPr/>
            <p:nvPr/>
          </p:nvSpPr>
          <p:spPr>
            <a:xfrm>
              <a:off x="3963831" y="1329524"/>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698525" y="2481793"/>
            <a:ext cx="6211434" cy="1323439"/>
          </a:xfrm>
          <a:prstGeom prst="rect">
            <a:avLst/>
          </a:prstGeom>
          <a:noFill/>
        </p:spPr>
        <p:txBody>
          <a:bodyPr wrap="square" rtlCol="0">
            <a:spAutoFit/>
          </a:bodyPr>
          <a:lstStyle/>
          <a:p>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Tạm</a:t>
            </a:r>
            <a:r>
              <a:rPr lang="en-US" sz="8000" dirty="0">
                <a:solidFill>
                  <a:srgbClr val="002060"/>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biệt</a:t>
            </a:r>
            <a:endParaRPr lang="en-US" sz="8000" dirty="0">
              <a:solidFill>
                <a:srgbClr val="002060"/>
              </a:solidFill>
              <a:effectLst>
                <a:outerShdw blurRad="38100" dist="38100" dir="2700000" algn="tl">
                  <a:srgbClr val="000000">
                    <a:alpha val="43137"/>
                  </a:srgbClr>
                </a:outerShdw>
              </a:effectLst>
              <a:latin typeface="UTM Showcard" panose="02040603050506020204" pitchFamily="18" charset="0"/>
            </a:endParaRPr>
          </a:p>
        </p:txBody>
      </p:sp>
      <p:pic>
        <p:nvPicPr>
          <p:cNvPr id="30"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9909959" y="2919355"/>
            <a:ext cx="1102532" cy="1919030"/>
          </a:xfrm>
          <a:prstGeom prst="rect">
            <a:avLst/>
          </a:prstGeom>
        </p:spPr>
      </p:pic>
      <p:pic>
        <p:nvPicPr>
          <p:cNvPr id="31"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7772540" y="1056146"/>
            <a:ext cx="3297236" cy="2034758"/>
          </a:xfrm>
          <a:prstGeom prst="rect">
            <a:avLst/>
          </a:prstGeom>
        </p:spPr>
      </p:pic>
      <p:pic>
        <p:nvPicPr>
          <p:cNvPr id="32" name="Picture 31"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298" y="1955431"/>
            <a:ext cx="2718003" cy="5116240"/>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flipH="1">
            <a:off x="-104008" y="2708268"/>
            <a:ext cx="2301432" cy="4149732"/>
          </a:xfrm>
          <a:prstGeom prst="rect">
            <a:avLst/>
          </a:prstGeom>
        </p:spPr>
      </p:pic>
    </p:spTree>
    <p:extLst>
      <p:ext uri="{BB962C8B-B14F-4D97-AF65-F5344CB8AC3E}">
        <p14:creationId xmlns:p14="http://schemas.microsoft.com/office/powerpoint/2010/main" val="4182269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4500"/>
                            </p:stCondLst>
                            <p:childTnLst>
                              <p:par>
                                <p:cTn id="42" presetID="30"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800" decel="100000"/>
                                        <p:tgtEl>
                                          <p:spTgt spid="21"/>
                                        </p:tgtEl>
                                      </p:cBhvr>
                                    </p:animEffect>
                                    <p:anim calcmode="lin" valueType="num">
                                      <p:cBhvr>
                                        <p:cTn id="45" dur="800" decel="100000" fill="hold"/>
                                        <p:tgtEl>
                                          <p:spTgt spid="21"/>
                                        </p:tgtEl>
                                        <p:attrNameLst>
                                          <p:attrName>style.rotation</p:attrName>
                                        </p:attrNameLst>
                                      </p:cBhvr>
                                      <p:tavLst>
                                        <p:tav tm="0">
                                          <p:val>
                                            <p:fltVal val="-90"/>
                                          </p:val>
                                        </p:tav>
                                        <p:tav tm="100000">
                                          <p:val>
                                            <p:fltVal val="0"/>
                                          </p:val>
                                        </p:tav>
                                      </p:tavLst>
                                    </p:anim>
                                    <p:anim calcmode="lin" valueType="num">
                                      <p:cBhvr>
                                        <p:cTn id="46" dur="800" decel="100000" fill="hold"/>
                                        <p:tgtEl>
                                          <p:spTgt spid="21"/>
                                        </p:tgtEl>
                                        <p:attrNameLst>
                                          <p:attrName>ppt_x</p:attrName>
                                        </p:attrNameLst>
                                      </p:cBhvr>
                                      <p:tavLst>
                                        <p:tav tm="0">
                                          <p:val>
                                            <p:strVal val="#ppt_x+0.4"/>
                                          </p:val>
                                        </p:tav>
                                        <p:tav tm="100000">
                                          <p:val>
                                            <p:strVal val="#ppt_x-0.05"/>
                                          </p:val>
                                        </p:tav>
                                      </p:tavLst>
                                    </p:anim>
                                    <p:anim calcmode="lin" valueType="num">
                                      <p:cBhvr>
                                        <p:cTn id="47" dur="800" decel="100000" fill="hold"/>
                                        <p:tgtEl>
                                          <p:spTgt spid="21"/>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5"/>
          <p:cNvGrpSpPr/>
          <p:nvPr/>
        </p:nvGrpSpPr>
        <p:grpSpPr>
          <a:xfrm>
            <a:off x="376517" y="322729"/>
            <a:ext cx="11389659" cy="6293225"/>
            <a:chOff x="564772" y="463579"/>
            <a:chExt cx="10967831" cy="5930841"/>
          </a:xfrm>
          <a:effectLst>
            <a:outerShdw blurRad="50800" dist="38100" dir="2700000" algn="tl" rotWithShape="0">
              <a:prstClr val="black">
                <a:alpha val="20000"/>
              </a:prstClr>
            </a:outerShdw>
          </a:effectLst>
        </p:grpSpPr>
        <p:sp>
          <p:nvSpPr>
            <p:cNvPr id="5" name="任意多边形: 形状 46"/>
            <p:cNvSpPr/>
            <p:nvPr/>
          </p:nvSpPr>
          <p:spPr>
            <a:xfrm>
              <a:off x="659396" y="463579"/>
              <a:ext cx="10873207" cy="5930841"/>
            </a:xfrm>
            <a:custGeom>
              <a:avLst/>
              <a:gdLst>
                <a:gd name="connsiteX0" fmla="*/ 565211 w 10873207"/>
                <a:gd name="connsiteY0" fmla="*/ 4761492 h 5930841"/>
                <a:gd name="connsiteX1" fmla="*/ 252027 w 10873207"/>
                <a:gd name="connsiteY1" fmla="*/ 5074676 h 5930841"/>
                <a:gd name="connsiteX2" fmla="*/ 565211 w 10873207"/>
                <a:gd name="connsiteY2" fmla="*/ 5387860 h 5930841"/>
                <a:gd name="connsiteX3" fmla="*/ 878395 w 10873207"/>
                <a:gd name="connsiteY3" fmla="*/ 5074676 h 5930841"/>
                <a:gd name="connsiteX4" fmla="*/ 565211 w 10873207"/>
                <a:gd name="connsiteY4" fmla="*/ 4761492 h 5930841"/>
                <a:gd name="connsiteX5" fmla="*/ 565211 w 10873207"/>
                <a:gd name="connsiteY5" fmla="*/ 3736411 h 5930841"/>
                <a:gd name="connsiteX6" fmla="*/ 252027 w 10873207"/>
                <a:gd name="connsiteY6" fmla="*/ 4049595 h 5930841"/>
                <a:gd name="connsiteX7" fmla="*/ 565211 w 10873207"/>
                <a:gd name="connsiteY7" fmla="*/ 4362779 h 5930841"/>
                <a:gd name="connsiteX8" fmla="*/ 878395 w 10873207"/>
                <a:gd name="connsiteY8" fmla="*/ 4049595 h 5930841"/>
                <a:gd name="connsiteX9" fmla="*/ 565211 w 10873207"/>
                <a:gd name="connsiteY9" fmla="*/ 3736411 h 5930841"/>
                <a:gd name="connsiteX10" fmla="*/ 565212 w 10873207"/>
                <a:gd name="connsiteY10" fmla="*/ 2711330 h 5930841"/>
                <a:gd name="connsiteX11" fmla="*/ 252028 w 10873207"/>
                <a:gd name="connsiteY11" fmla="*/ 3024513 h 5930841"/>
                <a:gd name="connsiteX12" fmla="*/ 565212 w 10873207"/>
                <a:gd name="connsiteY12" fmla="*/ 3337697 h 5930841"/>
                <a:gd name="connsiteX13" fmla="*/ 878396 w 10873207"/>
                <a:gd name="connsiteY13" fmla="*/ 3024513 h 5930841"/>
                <a:gd name="connsiteX14" fmla="*/ 565212 w 10873207"/>
                <a:gd name="connsiteY14" fmla="*/ 2711330 h 5930841"/>
                <a:gd name="connsiteX15" fmla="*/ 565212 w 10873207"/>
                <a:gd name="connsiteY15" fmla="*/ 1686247 h 5930841"/>
                <a:gd name="connsiteX16" fmla="*/ 252028 w 10873207"/>
                <a:gd name="connsiteY16" fmla="*/ 1999431 h 5930841"/>
                <a:gd name="connsiteX17" fmla="*/ 565212 w 10873207"/>
                <a:gd name="connsiteY17" fmla="*/ 2312615 h 5930841"/>
                <a:gd name="connsiteX18" fmla="*/ 878396 w 10873207"/>
                <a:gd name="connsiteY18" fmla="*/ 1999431 h 5930841"/>
                <a:gd name="connsiteX19" fmla="*/ 565212 w 10873207"/>
                <a:gd name="connsiteY19" fmla="*/ 1686247 h 5930841"/>
                <a:gd name="connsiteX20" fmla="*/ 565212 w 10873207"/>
                <a:gd name="connsiteY20" fmla="*/ 661165 h 5930841"/>
                <a:gd name="connsiteX21" fmla="*/ 252028 w 10873207"/>
                <a:gd name="connsiteY21" fmla="*/ 974350 h 5930841"/>
                <a:gd name="connsiteX22" fmla="*/ 565212 w 10873207"/>
                <a:gd name="connsiteY22" fmla="*/ 1287534 h 5930841"/>
                <a:gd name="connsiteX23" fmla="*/ 878396 w 10873207"/>
                <a:gd name="connsiteY23" fmla="*/ 974350 h 5930841"/>
                <a:gd name="connsiteX24" fmla="*/ 565212 w 10873207"/>
                <a:gd name="connsiteY24" fmla="*/ 661165 h 5930841"/>
                <a:gd name="connsiteX25" fmla="*/ 573394 w 10873207"/>
                <a:gd name="connsiteY25" fmla="*/ 0 h 5930841"/>
                <a:gd name="connsiteX26" fmla="*/ 10299813 w 10873207"/>
                <a:gd name="connsiteY26" fmla="*/ 0 h 5930841"/>
                <a:gd name="connsiteX27" fmla="*/ 10873207 w 10873207"/>
                <a:gd name="connsiteY27" fmla="*/ 573394 h 5930841"/>
                <a:gd name="connsiteX28" fmla="*/ 10873207 w 10873207"/>
                <a:gd name="connsiteY28" fmla="*/ 5357447 h 5930841"/>
                <a:gd name="connsiteX29" fmla="*/ 10299813 w 10873207"/>
                <a:gd name="connsiteY29" fmla="*/ 5930841 h 5930841"/>
                <a:gd name="connsiteX30" fmla="*/ 573394 w 10873207"/>
                <a:gd name="connsiteY30" fmla="*/ 5930841 h 5930841"/>
                <a:gd name="connsiteX31" fmla="*/ 0 w 10873207"/>
                <a:gd name="connsiteY31" fmla="*/ 5357447 h 5930841"/>
                <a:gd name="connsiteX32" fmla="*/ 0 w 10873207"/>
                <a:gd name="connsiteY32" fmla="*/ 573394 h 5930841"/>
                <a:gd name="connsiteX33" fmla="*/ 573394 w 10873207"/>
                <a:gd name="connsiteY33" fmla="*/ 0 h 59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873207" h="5930841">
                  <a:moveTo>
                    <a:pt x="565211" y="4761492"/>
                  </a:moveTo>
                  <a:cubicBezTo>
                    <a:pt x="392244" y="4761492"/>
                    <a:pt x="252027" y="4901709"/>
                    <a:pt x="252027" y="5074676"/>
                  </a:cubicBezTo>
                  <a:cubicBezTo>
                    <a:pt x="252027" y="5247643"/>
                    <a:pt x="392244" y="5387860"/>
                    <a:pt x="565211" y="5387860"/>
                  </a:cubicBezTo>
                  <a:cubicBezTo>
                    <a:pt x="738178" y="5387860"/>
                    <a:pt x="878395" y="5247643"/>
                    <a:pt x="878395" y="5074676"/>
                  </a:cubicBezTo>
                  <a:cubicBezTo>
                    <a:pt x="878395" y="4901709"/>
                    <a:pt x="738178" y="4761492"/>
                    <a:pt x="565211" y="4761492"/>
                  </a:cubicBezTo>
                  <a:close/>
                  <a:moveTo>
                    <a:pt x="565211" y="3736411"/>
                  </a:moveTo>
                  <a:cubicBezTo>
                    <a:pt x="392244" y="3736411"/>
                    <a:pt x="252027" y="3876628"/>
                    <a:pt x="252027" y="4049595"/>
                  </a:cubicBezTo>
                  <a:cubicBezTo>
                    <a:pt x="252027" y="4222562"/>
                    <a:pt x="392244" y="4362779"/>
                    <a:pt x="565211" y="4362779"/>
                  </a:cubicBezTo>
                  <a:cubicBezTo>
                    <a:pt x="738178" y="4362779"/>
                    <a:pt x="878395" y="4222562"/>
                    <a:pt x="878395" y="4049595"/>
                  </a:cubicBezTo>
                  <a:cubicBezTo>
                    <a:pt x="878395" y="3876628"/>
                    <a:pt x="738178" y="3736411"/>
                    <a:pt x="565211" y="3736411"/>
                  </a:cubicBezTo>
                  <a:close/>
                  <a:moveTo>
                    <a:pt x="565212" y="2711330"/>
                  </a:moveTo>
                  <a:cubicBezTo>
                    <a:pt x="392245" y="2711330"/>
                    <a:pt x="252028" y="2851546"/>
                    <a:pt x="252028" y="3024513"/>
                  </a:cubicBezTo>
                  <a:cubicBezTo>
                    <a:pt x="252028" y="3197480"/>
                    <a:pt x="392245" y="3337697"/>
                    <a:pt x="565212" y="3337697"/>
                  </a:cubicBezTo>
                  <a:cubicBezTo>
                    <a:pt x="738178" y="3337697"/>
                    <a:pt x="878396" y="3197480"/>
                    <a:pt x="878396" y="3024513"/>
                  </a:cubicBezTo>
                  <a:cubicBezTo>
                    <a:pt x="878396" y="2851546"/>
                    <a:pt x="738178" y="2711330"/>
                    <a:pt x="565212" y="2711330"/>
                  </a:cubicBezTo>
                  <a:close/>
                  <a:moveTo>
                    <a:pt x="565212" y="1686247"/>
                  </a:moveTo>
                  <a:cubicBezTo>
                    <a:pt x="392245" y="1686247"/>
                    <a:pt x="252028" y="1826464"/>
                    <a:pt x="252028" y="1999431"/>
                  </a:cubicBezTo>
                  <a:cubicBezTo>
                    <a:pt x="252028" y="2172398"/>
                    <a:pt x="392245" y="2312615"/>
                    <a:pt x="565212" y="2312615"/>
                  </a:cubicBezTo>
                  <a:cubicBezTo>
                    <a:pt x="738179" y="2312615"/>
                    <a:pt x="878396" y="2172398"/>
                    <a:pt x="878396" y="1999431"/>
                  </a:cubicBezTo>
                  <a:cubicBezTo>
                    <a:pt x="878396" y="1826464"/>
                    <a:pt x="738179" y="1686247"/>
                    <a:pt x="565212" y="1686247"/>
                  </a:cubicBezTo>
                  <a:close/>
                  <a:moveTo>
                    <a:pt x="565212" y="661165"/>
                  </a:moveTo>
                  <a:cubicBezTo>
                    <a:pt x="392245" y="661165"/>
                    <a:pt x="252028" y="801383"/>
                    <a:pt x="252028" y="974350"/>
                  </a:cubicBezTo>
                  <a:cubicBezTo>
                    <a:pt x="252028" y="1147316"/>
                    <a:pt x="392245" y="1287534"/>
                    <a:pt x="565212" y="1287534"/>
                  </a:cubicBezTo>
                  <a:cubicBezTo>
                    <a:pt x="738179" y="1287534"/>
                    <a:pt x="878396" y="1147316"/>
                    <a:pt x="878396" y="974350"/>
                  </a:cubicBezTo>
                  <a:cubicBezTo>
                    <a:pt x="878396" y="801383"/>
                    <a:pt x="738179" y="661165"/>
                    <a:pt x="565212" y="661165"/>
                  </a:cubicBezTo>
                  <a:close/>
                  <a:moveTo>
                    <a:pt x="573394" y="0"/>
                  </a:moveTo>
                  <a:lnTo>
                    <a:pt x="10299813" y="0"/>
                  </a:lnTo>
                  <a:cubicBezTo>
                    <a:pt x="10616490" y="0"/>
                    <a:pt x="10873207" y="256717"/>
                    <a:pt x="10873207" y="573394"/>
                  </a:cubicBezTo>
                  <a:lnTo>
                    <a:pt x="10873207" y="5357447"/>
                  </a:lnTo>
                  <a:cubicBezTo>
                    <a:pt x="10873207" y="5674124"/>
                    <a:pt x="10616490" y="5930841"/>
                    <a:pt x="10299813" y="5930841"/>
                  </a:cubicBezTo>
                  <a:lnTo>
                    <a:pt x="573394" y="5930841"/>
                  </a:lnTo>
                  <a:cubicBezTo>
                    <a:pt x="256717" y="5930841"/>
                    <a:pt x="0" y="5674124"/>
                    <a:pt x="0" y="5357447"/>
                  </a:cubicBezTo>
                  <a:lnTo>
                    <a:pt x="0" y="573394"/>
                  </a:lnTo>
                  <a:cubicBezTo>
                    <a:pt x="0" y="256717"/>
                    <a:pt x="256717" y="0"/>
                    <a:pt x="573394" y="0"/>
                  </a:cubicBezTo>
                  <a:close/>
                </a:path>
              </a:pathLst>
            </a:custGeom>
            <a:solidFill>
              <a:schemeClr val="bg1"/>
            </a:solidFill>
            <a:ln>
              <a:noFill/>
            </a:ln>
            <a:effectLst>
              <a:outerShdw blurRad="63500" sx="101000" sy="101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endParaRPr>
            </a:p>
          </p:txBody>
        </p:sp>
        <p:sp>
          <p:nvSpPr>
            <p:cNvPr id="6" name="矩形: 圆角 34"/>
            <p:cNvSpPr/>
            <p:nvPr/>
          </p:nvSpPr>
          <p:spPr>
            <a:xfrm>
              <a:off x="564772" y="1303525"/>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圆角 38"/>
            <p:cNvSpPr/>
            <p:nvPr/>
          </p:nvSpPr>
          <p:spPr>
            <a:xfrm>
              <a:off x="564772" y="2324730"/>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圆角 41"/>
            <p:cNvSpPr/>
            <p:nvPr/>
          </p:nvSpPr>
          <p:spPr>
            <a:xfrm>
              <a:off x="564772" y="335133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42"/>
            <p:cNvSpPr/>
            <p:nvPr/>
          </p:nvSpPr>
          <p:spPr>
            <a:xfrm>
              <a:off x="564772" y="443452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圆角 43"/>
            <p:cNvSpPr/>
            <p:nvPr/>
          </p:nvSpPr>
          <p:spPr>
            <a:xfrm>
              <a:off x="564772" y="5399137"/>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213" y="2066119"/>
            <a:ext cx="5325033" cy="5325033"/>
          </a:xfrm>
          <a:prstGeom prst="rect">
            <a:avLst/>
          </a:prstGeom>
        </p:spPr>
      </p:pic>
      <p:sp>
        <p:nvSpPr>
          <p:cNvPr id="12" name="TextBox 11"/>
          <p:cNvSpPr txBox="1"/>
          <p:nvPr/>
        </p:nvSpPr>
        <p:spPr>
          <a:xfrm>
            <a:off x="3065929" y="1174770"/>
            <a:ext cx="8417859" cy="2308324"/>
          </a:xfrm>
          <a:prstGeom prst="rect">
            <a:avLst/>
          </a:prstGeom>
          <a:noFill/>
        </p:spPr>
        <p:txBody>
          <a:bodyPr wrap="square" rtlCol="0">
            <a:spAutoFit/>
          </a:bodyPr>
          <a:lstStyle/>
          <a:p>
            <a:pPr algn="just"/>
            <a:r>
              <a:rPr lang="en-US" sz="4800" b="1" dirty="0" err="1">
                <a:latin typeface="HP001 5 hàng" panose="020B0603050302020204" pitchFamily="34" charset="0"/>
              </a:rPr>
              <a:t>Vào</a:t>
            </a:r>
            <a:r>
              <a:rPr lang="en-US" sz="4800" b="1" dirty="0">
                <a:latin typeface="HP001 5 hàng" panose="020B0603050302020204" pitchFamily="34" charset="0"/>
              </a:rPr>
              <a:t> </a:t>
            </a:r>
            <a:r>
              <a:rPr lang="en-US" sz="4800" b="1" dirty="0" err="1">
                <a:latin typeface="HP001 5 hàng" panose="020B0603050302020204" pitchFamily="34" charset="0"/>
              </a:rPr>
              <a:t>ngày</a:t>
            </a:r>
            <a:r>
              <a:rPr lang="en-US" sz="4800" b="1" dirty="0">
                <a:latin typeface="HP001 5 hàng" panose="020B0603050302020204" pitchFamily="34" charset="0"/>
              </a:rPr>
              <a:t> </a:t>
            </a:r>
            <a:r>
              <a:rPr lang="en-US" sz="4800" b="1" dirty="0" err="1">
                <a:latin typeface="HP001 5 hàng" panose="020B0603050302020204" pitchFamily="34" charset="0"/>
              </a:rPr>
              <a:t>sinh</a:t>
            </a:r>
            <a:r>
              <a:rPr lang="en-US" sz="4800" b="1" dirty="0">
                <a:latin typeface="HP001 5 hàng" panose="020B0603050302020204" pitchFamily="34" charset="0"/>
              </a:rPr>
              <a:t> </a:t>
            </a:r>
            <a:r>
              <a:rPr lang="en-US" sz="4800" b="1" dirty="0" err="1">
                <a:latin typeface="HP001 5 hàng" panose="020B0603050302020204" pitchFamily="34" charset="0"/>
              </a:rPr>
              <a:t>nhật</a:t>
            </a:r>
            <a:r>
              <a:rPr lang="en-US" sz="4800" b="1" dirty="0">
                <a:latin typeface="HP001 5 hàng" panose="020B0603050302020204" pitchFamily="34" charset="0"/>
              </a:rPr>
              <a:t>, </a:t>
            </a:r>
            <a:r>
              <a:rPr lang="en-US" sz="4800" b="1" dirty="0" err="1">
                <a:latin typeface="HP001 5 hàng" panose="020B0603050302020204" pitchFamily="34" charset="0"/>
              </a:rPr>
              <a:t>bố</a:t>
            </a:r>
            <a:r>
              <a:rPr lang="en-US" sz="4800" b="1" dirty="0">
                <a:latin typeface="HP001 5 hàng" panose="020B0603050302020204" pitchFamily="34" charset="0"/>
              </a:rPr>
              <a:t> </a:t>
            </a:r>
            <a:r>
              <a:rPr lang="en-US" sz="4800" b="1" dirty="0" err="1">
                <a:latin typeface="HP001 5 hàng" panose="020B0603050302020204" pitchFamily="34" charset="0"/>
              </a:rPr>
              <a:t>đã</a:t>
            </a:r>
            <a:r>
              <a:rPr lang="en-US" sz="4800" b="1" dirty="0">
                <a:latin typeface="HP001 5 hàng" panose="020B0603050302020204" pitchFamily="34" charset="0"/>
              </a:rPr>
              <a:t> mua </a:t>
            </a:r>
            <a:r>
              <a:rPr lang="en-US" sz="4800" b="1" dirty="0" err="1">
                <a:latin typeface="HP001 5 hàng" panose="020B0603050302020204" pitchFamily="34" charset="0"/>
              </a:rPr>
              <a:t>tặng</a:t>
            </a:r>
            <a:r>
              <a:rPr lang="en-US" sz="4800" b="1" dirty="0">
                <a:latin typeface="HP001 5 hàng" panose="020B0603050302020204" pitchFamily="34" charset="0"/>
              </a:rPr>
              <a:t> </a:t>
            </a:r>
            <a:r>
              <a:rPr lang="en-US" sz="4800" b="1" dirty="0" err="1">
                <a:latin typeface="HP001 5 hàng" panose="020B0603050302020204" pitchFamily="34" charset="0"/>
              </a:rPr>
              <a:t>em</a:t>
            </a:r>
            <a:r>
              <a:rPr lang="en-US" sz="4800" b="1" dirty="0">
                <a:latin typeface="HP001 5 hàng" panose="020B0603050302020204" pitchFamily="34" charset="0"/>
              </a:rPr>
              <a:t> </a:t>
            </a:r>
            <a:r>
              <a:rPr lang="en-US" sz="4800" b="1" dirty="0" err="1">
                <a:latin typeface="HP001 5 hàng" panose="020B0603050302020204" pitchFamily="34" charset="0"/>
              </a:rPr>
              <a:t>một</a:t>
            </a:r>
            <a:r>
              <a:rPr lang="en-US" sz="4800" b="1" dirty="0">
                <a:latin typeface="HP001 5 hàng" panose="020B0603050302020204" pitchFamily="34" charset="0"/>
              </a:rPr>
              <a:t> </a:t>
            </a:r>
            <a:r>
              <a:rPr lang="en-US" sz="4800" b="1" dirty="0" err="1">
                <a:latin typeface="HP001 5 hàng" panose="020B0603050302020204" pitchFamily="34" charset="0"/>
              </a:rPr>
              <a:t>chiếc</a:t>
            </a:r>
            <a:r>
              <a:rPr lang="en-US" sz="4800" b="1" dirty="0">
                <a:latin typeface="HP001 5 hàng" panose="020B0603050302020204" pitchFamily="34" charset="0"/>
              </a:rPr>
              <a:t> </a:t>
            </a:r>
            <a:r>
              <a:rPr lang="en-US" sz="4800" b="1" dirty="0" err="1">
                <a:latin typeface="HP001 5 hàng" panose="020B0603050302020204" pitchFamily="34" charset="0"/>
              </a:rPr>
              <a:t>bàn</a:t>
            </a:r>
            <a:r>
              <a:rPr lang="en-US" sz="4800" b="1" dirty="0">
                <a:latin typeface="HP001 5 hàng" panose="020B0603050302020204" pitchFamily="34" charset="0"/>
              </a:rPr>
              <a:t> </a:t>
            </a:r>
            <a:r>
              <a:rPr lang="en-US" sz="4800" b="1" dirty="0" err="1">
                <a:latin typeface="HP001 5 hàng" panose="020B0603050302020204" pitchFamily="34" charset="0"/>
              </a:rPr>
              <a:t>học</a:t>
            </a:r>
            <a:r>
              <a:rPr lang="en-US" sz="4800" b="1" dirty="0">
                <a:latin typeface="HP001 5 hàng" panose="020B0603050302020204" pitchFamily="34" charset="0"/>
              </a:rPr>
              <a:t> </a:t>
            </a:r>
            <a:r>
              <a:rPr lang="en-US" sz="4800" b="1" dirty="0" err="1">
                <a:latin typeface="HP001 5 hàng" panose="020B0603050302020204" pitchFamily="34" charset="0"/>
              </a:rPr>
              <a:t>tập</a:t>
            </a:r>
            <a:r>
              <a:rPr lang="en-US" sz="4800" b="1" dirty="0">
                <a:latin typeface="HP001 5 hàng" panose="020B0603050302020204" pitchFamily="34" charset="0"/>
              </a:rPr>
              <a:t> </a:t>
            </a:r>
            <a:r>
              <a:rPr lang="en-US" sz="4800" b="1" dirty="0" err="1">
                <a:latin typeface="HP001 5 hàng" panose="020B0603050302020204" pitchFamily="34" charset="0"/>
              </a:rPr>
              <a:t>rất</a:t>
            </a:r>
            <a:r>
              <a:rPr lang="en-US" sz="4800" b="1" dirty="0">
                <a:latin typeface="HP001 5 hàng" panose="020B0603050302020204" pitchFamily="34" charset="0"/>
              </a:rPr>
              <a:t> </a:t>
            </a:r>
            <a:r>
              <a:rPr lang="en-US" sz="4800" b="1" dirty="0" err="1">
                <a:latin typeface="HP001 5 hàng" panose="020B0603050302020204" pitchFamily="34" charset="0"/>
              </a:rPr>
              <a:t>đẹp</a:t>
            </a:r>
            <a:r>
              <a:rPr lang="en-US" sz="4800" b="1" dirty="0">
                <a:latin typeface="HP001 5 hàng" panose="020B0603050302020204" pitchFamily="34" charset="0"/>
              </a:rPr>
              <a:t>.</a:t>
            </a:r>
          </a:p>
        </p:txBody>
      </p:sp>
      <p:grpSp>
        <p:nvGrpSpPr>
          <p:cNvPr id="13" name="Group 12">
            <a:extLst>
              <a:ext uri="{FF2B5EF4-FFF2-40B4-BE49-F238E27FC236}">
                <a16:creationId xmlns:a16="http://schemas.microsoft.com/office/drawing/2014/main" id="{57217F95-07C2-4A45-9804-78B06010A9DE}"/>
              </a:ext>
            </a:extLst>
          </p:cNvPr>
          <p:cNvGrpSpPr/>
          <p:nvPr/>
        </p:nvGrpSpPr>
        <p:grpSpPr>
          <a:xfrm>
            <a:off x="2392815" y="3850911"/>
            <a:ext cx="6813996" cy="2020449"/>
            <a:chOff x="1208354" y="1955095"/>
            <a:chExt cx="6813996" cy="1643909"/>
          </a:xfrm>
        </p:grpSpPr>
        <p:pic>
          <p:nvPicPr>
            <p:cNvPr id="14"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1208354" y="1955095"/>
              <a:ext cx="6813996" cy="1643909"/>
            </a:xfrm>
            <a:prstGeom prst="rect">
              <a:avLst/>
            </a:prstGeom>
          </p:spPr>
        </p:pic>
        <p:sp>
          <p:nvSpPr>
            <p:cNvPr id="15" name="Rectangle 14">
              <a:extLst>
                <a:ext uri="{FF2B5EF4-FFF2-40B4-BE49-F238E27FC236}">
                  <a16:creationId xmlns:a16="http://schemas.microsoft.com/office/drawing/2014/main" id="{08DC51CA-E11F-4296-9796-F06B72718836}"/>
                </a:ext>
              </a:extLst>
            </p:cNvPr>
            <p:cNvSpPr/>
            <p:nvPr/>
          </p:nvSpPr>
          <p:spPr>
            <a:xfrm>
              <a:off x="1881469" y="2370073"/>
              <a:ext cx="5725190" cy="97663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Tớ đã mở bài theo cách nào vậy nhỉ?</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E224D737-12C4-4F04-8659-E7F1D508E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0514" y="4335135"/>
            <a:ext cx="1456312" cy="2059757"/>
          </a:xfrm>
          <a:prstGeom prst="rect">
            <a:avLst/>
          </a:prstGeom>
        </p:spPr>
      </p:pic>
      <p:sp>
        <p:nvSpPr>
          <p:cNvPr id="3" name="TextBox 2"/>
          <p:cNvSpPr txBox="1"/>
          <p:nvPr/>
        </p:nvSpPr>
        <p:spPr>
          <a:xfrm>
            <a:off x="5570967" y="429849"/>
            <a:ext cx="2591647" cy="769441"/>
          </a:xfrm>
          <a:prstGeom prst="rect">
            <a:avLst/>
          </a:prstGeom>
          <a:noFill/>
        </p:spPr>
        <p:txBody>
          <a:bodyPr wrap="square" rtlCol="0">
            <a:spAutoFit/>
          </a:bodyPr>
          <a:lstStyle/>
          <a:p>
            <a:r>
              <a:rPr lang="en-US" sz="4400" u="sng" dirty="0" err="1">
                <a:solidFill>
                  <a:srgbClr val="FF0000"/>
                </a:solidFill>
                <a:latin typeface="UTM ViceroyJF" panose="02040603050506020204" pitchFamily="18" charset="0"/>
              </a:rPr>
              <a:t>Mở</a:t>
            </a:r>
            <a:r>
              <a:rPr lang="en-US" sz="4400" u="sng" dirty="0">
                <a:solidFill>
                  <a:srgbClr val="FF0000"/>
                </a:solidFill>
                <a:latin typeface="UTM ViceroyJF" panose="02040603050506020204" pitchFamily="18" charset="0"/>
              </a:rPr>
              <a:t> </a:t>
            </a:r>
            <a:r>
              <a:rPr lang="en-US" sz="4400" u="sng" dirty="0" err="1">
                <a:solidFill>
                  <a:srgbClr val="FF0000"/>
                </a:solidFill>
                <a:latin typeface="UTM ViceroyJF" panose="02040603050506020204" pitchFamily="18" charset="0"/>
              </a:rPr>
              <a:t>bài</a:t>
            </a:r>
            <a:endParaRPr lang="en-US" sz="4400" u="sng" dirty="0">
              <a:solidFill>
                <a:srgbClr val="FF0000"/>
              </a:solidFill>
              <a:latin typeface="UTM ViceroyJF" panose="02040603050506020204" pitchFamily="18" charset="0"/>
            </a:endParaRPr>
          </a:p>
        </p:txBody>
      </p:sp>
      <p:grpSp>
        <p:nvGrpSpPr>
          <p:cNvPr id="20" name="Group 19">
            <a:extLst>
              <a:ext uri="{FF2B5EF4-FFF2-40B4-BE49-F238E27FC236}">
                <a16:creationId xmlns:a16="http://schemas.microsoft.com/office/drawing/2014/main" id="{57217F95-07C2-4A45-9804-78B06010A9DE}"/>
              </a:ext>
            </a:extLst>
          </p:cNvPr>
          <p:cNvGrpSpPr/>
          <p:nvPr/>
        </p:nvGrpSpPr>
        <p:grpSpPr>
          <a:xfrm>
            <a:off x="2511569" y="3972880"/>
            <a:ext cx="7217817" cy="2020449"/>
            <a:chOff x="388842" y="1858136"/>
            <a:chExt cx="7217817" cy="1643909"/>
          </a:xfrm>
        </p:grpSpPr>
        <p:pic>
          <p:nvPicPr>
            <p:cNvPr id="21"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388842" y="1858136"/>
              <a:ext cx="6813996" cy="1643909"/>
            </a:xfrm>
            <a:prstGeom prst="rect">
              <a:avLst/>
            </a:prstGeom>
          </p:spPr>
        </p:pic>
        <p:sp>
          <p:nvSpPr>
            <p:cNvPr id="22" name="Rectangle 21">
              <a:extLst>
                <a:ext uri="{FF2B5EF4-FFF2-40B4-BE49-F238E27FC236}">
                  <a16:creationId xmlns:a16="http://schemas.microsoft.com/office/drawing/2014/main" id="{08DC51CA-E11F-4296-9796-F06B72718836}"/>
                </a:ext>
              </a:extLst>
            </p:cNvPr>
            <p:cNvSpPr/>
            <p:nvPr/>
          </p:nvSpPr>
          <p:spPr>
            <a:xfrm>
              <a:off x="1881469" y="2370073"/>
              <a:ext cx="5725190" cy="525878"/>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Mở bài trực tiếp</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84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12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800" decel="100000"/>
                                        <p:tgtEl>
                                          <p:spTgt spid="16"/>
                                        </p:tgtEl>
                                      </p:cBhvr>
                                    </p:animEffect>
                                    <p:anim calcmode="lin" valueType="num">
                                      <p:cBhvr>
                                        <p:cTn id="31" dur="800" decel="100000" fill="hold"/>
                                        <p:tgtEl>
                                          <p:spTgt spid="16"/>
                                        </p:tgtEl>
                                        <p:attrNameLst>
                                          <p:attrName>style.rotation</p:attrName>
                                        </p:attrNameLst>
                                      </p:cBhvr>
                                      <p:tavLst>
                                        <p:tav tm="0">
                                          <p:val>
                                            <p:fltVal val="-90"/>
                                          </p:val>
                                        </p:tav>
                                        <p:tav tm="100000">
                                          <p:val>
                                            <p:fltVal val="0"/>
                                          </p:val>
                                        </p:tav>
                                      </p:tavLst>
                                    </p:anim>
                                    <p:anim calcmode="lin" valueType="num">
                                      <p:cBhvr>
                                        <p:cTn id="32" dur="800" decel="100000" fill="hold"/>
                                        <p:tgtEl>
                                          <p:spTgt spid="16"/>
                                        </p:tgtEl>
                                        <p:attrNameLst>
                                          <p:attrName>ppt_x</p:attrName>
                                        </p:attrNameLst>
                                      </p:cBhvr>
                                      <p:tavLst>
                                        <p:tav tm="0">
                                          <p:val>
                                            <p:strVal val="#ppt_x+0.4"/>
                                          </p:val>
                                        </p:tav>
                                        <p:tav tm="100000">
                                          <p:val>
                                            <p:strVal val="#ppt_x-0.05"/>
                                          </p:val>
                                        </p:tav>
                                      </p:tavLst>
                                    </p:anim>
                                    <p:anim calcmode="lin" valueType="num">
                                      <p:cBhvr>
                                        <p:cTn id="33" dur="800" decel="100000" fill="hold"/>
                                        <p:tgtEl>
                                          <p:spTgt spid="16"/>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125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nodeType="clickEffect">
                                  <p:stCondLst>
                                    <p:cond delay="0"/>
                                  </p:stCondLst>
                                  <p:childTnLst>
                                    <p:animEffect transition="out" filter="wipe(down)">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5"/>
          <p:cNvGrpSpPr/>
          <p:nvPr/>
        </p:nvGrpSpPr>
        <p:grpSpPr>
          <a:xfrm>
            <a:off x="376517" y="322729"/>
            <a:ext cx="11389659" cy="6293225"/>
            <a:chOff x="564772" y="463579"/>
            <a:chExt cx="10967831" cy="5930841"/>
          </a:xfrm>
          <a:effectLst>
            <a:outerShdw blurRad="50800" dist="38100" dir="2700000" algn="tl" rotWithShape="0">
              <a:prstClr val="black">
                <a:alpha val="20000"/>
              </a:prstClr>
            </a:outerShdw>
          </a:effectLst>
        </p:grpSpPr>
        <p:sp>
          <p:nvSpPr>
            <p:cNvPr id="5" name="任意多边形: 形状 46"/>
            <p:cNvSpPr/>
            <p:nvPr/>
          </p:nvSpPr>
          <p:spPr>
            <a:xfrm>
              <a:off x="659396" y="463579"/>
              <a:ext cx="10873207" cy="5930841"/>
            </a:xfrm>
            <a:custGeom>
              <a:avLst/>
              <a:gdLst>
                <a:gd name="connsiteX0" fmla="*/ 565211 w 10873207"/>
                <a:gd name="connsiteY0" fmla="*/ 4761492 h 5930841"/>
                <a:gd name="connsiteX1" fmla="*/ 252027 w 10873207"/>
                <a:gd name="connsiteY1" fmla="*/ 5074676 h 5930841"/>
                <a:gd name="connsiteX2" fmla="*/ 565211 w 10873207"/>
                <a:gd name="connsiteY2" fmla="*/ 5387860 h 5930841"/>
                <a:gd name="connsiteX3" fmla="*/ 878395 w 10873207"/>
                <a:gd name="connsiteY3" fmla="*/ 5074676 h 5930841"/>
                <a:gd name="connsiteX4" fmla="*/ 565211 w 10873207"/>
                <a:gd name="connsiteY4" fmla="*/ 4761492 h 5930841"/>
                <a:gd name="connsiteX5" fmla="*/ 565211 w 10873207"/>
                <a:gd name="connsiteY5" fmla="*/ 3736411 h 5930841"/>
                <a:gd name="connsiteX6" fmla="*/ 252027 w 10873207"/>
                <a:gd name="connsiteY6" fmla="*/ 4049595 h 5930841"/>
                <a:gd name="connsiteX7" fmla="*/ 565211 w 10873207"/>
                <a:gd name="connsiteY7" fmla="*/ 4362779 h 5930841"/>
                <a:gd name="connsiteX8" fmla="*/ 878395 w 10873207"/>
                <a:gd name="connsiteY8" fmla="*/ 4049595 h 5930841"/>
                <a:gd name="connsiteX9" fmla="*/ 565211 w 10873207"/>
                <a:gd name="connsiteY9" fmla="*/ 3736411 h 5930841"/>
                <a:gd name="connsiteX10" fmla="*/ 565212 w 10873207"/>
                <a:gd name="connsiteY10" fmla="*/ 2711330 h 5930841"/>
                <a:gd name="connsiteX11" fmla="*/ 252028 w 10873207"/>
                <a:gd name="connsiteY11" fmla="*/ 3024513 h 5930841"/>
                <a:gd name="connsiteX12" fmla="*/ 565212 w 10873207"/>
                <a:gd name="connsiteY12" fmla="*/ 3337697 h 5930841"/>
                <a:gd name="connsiteX13" fmla="*/ 878396 w 10873207"/>
                <a:gd name="connsiteY13" fmla="*/ 3024513 h 5930841"/>
                <a:gd name="connsiteX14" fmla="*/ 565212 w 10873207"/>
                <a:gd name="connsiteY14" fmla="*/ 2711330 h 5930841"/>
                <a:gd name="connsiteX15" fmla="*/ 565212 w 10873207"/>
                <a:gd name="connsiteY15" fmla="*/ 1686247 h 5930841"/>
                <a:gd name="connsiteX16" fmla="*/ 252028 w 10873207"/>
                <a:gd name="connsiteY16" fmla="*/ 1999431 h 5930841"/>
                <a:gd name="connsiteX17" fmla="*/ 565212 w 10873207"/>
                <a:gd name="connsiteY17" fmla="*/ 2312615 h 5930841"/>
                <a:gd name="connsiteX18" fmla="*/ 878396 w 10873207"/>
                <a:gd name="connsiteY18" fmla="*/ 1999431 h 5930841"/>
                <a:gd name="connsiteX19" fmla="*/ 565212 w 10873207"/>
                <a:gd name="connsiteY19" fmla="*/ 1686247 h 5930841"/>
                <a:gd name="connsiteX20" fmla="*/ 565212 w 10873207"/>
                <a:gd name="connsiteY20" fmla="*/ 661165 h 5930841"/>
                <a:gd name="connsiteX21" fmla="*/ 252028 w 10873207"/>
                <a:gd name="connsiteY21" fmla="*/ 974350 h 5930841"/>
                <a:gd name="connsiteX22" fmla="*/ 565212 w 10873207"/>
                <a:gd name="connsiteY22" fmla="*/ 1287534 h 5930841"/>
                <a:gd name="connsiteX23" fmla="*/ 878396 w 10873207"/>
                <a:gd name="connsiteY23" fmla="*/ 974350 h 5930841"/>
                <a:gd name="connsiteX24" fmla="*/ 565212 w 10873207"/>
                <a:gd name="connsiteY24" fmla="*/ 661165 h 5930841"/>
                <a:gd name="connsiteX25" fmla="*/ 573394 w 10873207"/>
                <a:gd name="connsiteY25" fmla="*/ 0 h 5930841"/>
                <a:gd name="connsiteX26" fmla="*/ 10299813 w 10873207"/>
                <a:gd name="connsiteY26" fmla="*/ 0 h 5930841"/>
                <a:gd name="connsiteX27" fmla="*/ 10873207 w 10873207"/>
                <a:gd name="connsiteY27" fmla="*/ 573394 h 5930841"/>
                <a:gd name="connsiteX28" fmla="*/ 10873207 w 10873207"/>
                <a:gd name="connsiteY28" fmla="*/ 5357447 h 5930841"/>
                <a:gd name="connsiteX29" fmla="*/ 10299813 w 10873207"/>
                <a:gd name="connsiteY29" fmla="*/ 5930841 h 5930841"/>
                <a:gd name="connsiteX30" fmla="*/ 573394 w 10873207"/>
                <a:gd name="connsiteY30" fmla="*/ 5930841 h 5930841"/>
                <a:gd name="connsiteX31" fmla="*/ 0 w 10873207"/>
                <a:gd name="connsiteY31" fmla="*/ 5357447 h 5930841"/>
                <a:gd name="connsiteX32" fmla="*/ 0 w 10873207"/>
                <a:gd name="connsiteY32" fmla="*/ 573394 h 5930841"/>
                <a:gd name="connsiteX33" fmla="*/ 573394 w 10873207"/>
                <a:gd name="connsiteY33" fmla="*/ 0 h 59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873207" h="5930841">
                  <a:moveTo>
                    <a:pt x="565211" y="4761492"/>
                  </a:moveTo>
                  <a:cubicBezTo>
                    <a:pt x="392244" y="4761492"/>
                    <a:pt x="252027" y="4901709"/>
                    <a:pt x="252027" y="5074676"/>
                  </a:cubicBezTo>
                  <a:cubicBezTo>
                    <a:pt x="252027" y="5247643"/>
                    <a:pt x="392244" y="5387860"/>
                    <a:pt x="565211" y="5387860"/>
                  </a:cubicBezTo>
                  <a:cubicBezTo>
                    <a:pt x="738178" y="5387860"/>
                    <a:pt x="878395" y="5247643"/>
                    <a:pt x="878395" y="5074676"/>
                  </a:cubicBezTo>
                  <a:cubicBezTo>
                    <a:pt x="878395" y="4901709"/>
                    <a:pt x="738178" y="4761492"/>
                    <a:pt x="565211" y="4761492"/>
                  </a:cubicBezTo>
                  <a:close/>
                  <a:moveTo>
                    <a:pt x="565211" y="3736411"/>
                  </a:moveTo>
                  <a:cubicBezTo>
                    <a:pt x="392244" y="3736411"/>
                    <a:pt x="252027" y="3876628"/>
                    <a:pt x="252027" y="4049595"/>
                  </a:cubicBezTo>
                  <a:cubicBezTo>
                    <a:pt x="252027" y="4222562"/>
                    <a:pt x="392244" y="4362779"/>
                    <a:pt x="565211" y="4362779"/>
                  </a:cubicBezTo>
                  <a:cubicBezTo>
                    <a:pt x="738178" y="4362779"/>
                    <a:pt x="878395" y="4222562"/>
                    <a:pt x="878395" y="4049595"/>
                  </a:cubicBezTo>
                  <a:cubicBezTo>
                    <a:pt x="878395" y="3876628"/>
                    <a:pt x="738178" y="3736411"/>
                    <a:pt x="565211" y="3736411"/>
                  </a:cubicBezTo>
                  <a:close/>
                  <a:moveTo>
                    <a:pt x="565212" y="2711330"/>
                  </a:moveTo>
                  <a:cubicBezTo>
                    <a:pt x="392245" y="2711330"/>
                    <a:pt x="252028" y="2851546"/>
                    <a:pt x="252028" y="3024513"/>
                  </a:cubicBezTo>
                  <a:cubicBezTo>
                    <a:pt x="252028" y="3197480"/>
                    <a:pt x="392245" y="3337697"/>
                    <a:pt x="565212" y="3337697"/>
                  </a:cubicBezTo>
                  <a:cubicBezTo>
                    <a:pt x="738178" y="3337697"/>
                    <a:pt x="878396" y="3197480"/>
                    <a:pt x="878396" y="3024513"/>
                  </a:cubicBezTo>
                  <a:cubicBezTo>
                    <a:pt x="878396" y="2851546"/>
                    <a:pt x="738178" y="2711330"/>
                    <a:pt x="565212" y="2711330"/>
                  </a:cubicBezTo>
                  <a:close/>
                  <a:moveTo>
                    <a:pt x="565212" y="1686247"/>
                  </a:moveTo>
                  <a:cubicBezTo>
                    <a:pt x="392245" y="1686247"/>
                    <a:pt x="252028" y="1826464"/>
                    <a:pt x="252028" y="1999431"/>
                  </a:cubicBezTo>
                  <a:cubicBezTo>
                    <a:pt x="252028" y="2172398"/>
                    <a:pt x="392245" y="2312615"/>
                    <a:pt x="565212" y="2312615"/>
                  </a:cubicBezTo>
                  <a:cubicBezTo>
                    <a:pt x="738179" y="2312615"/>
                    <a:pt x="878396" y="2172398"/>
                    <a:pt x="878396" y="1999431"/>
                  </a:cubicBezTo>
                  <a:cubicBezTo>
                    <a:pt x="878396" y="1826464"/>
                    <a:pt x="738179" y="1686247"/>
                    <a:pt x="565212" y="1686247"/>
                  </a:cubicBezTo>
                  <a:close/>
                  <a:moveTo>
                    <a:pt x="565212" y="661165"/>
                  </a:moveTo>
                  <a:cubicBezTo>
                    <a:pt x="392245" y="661165"/>
                    <a:pt x="252028" y="801383"/>
                    <a:pt x="252028" y="974350"/>
                  </a:cubicBezTo>
                  <a:cubicBezTo>
                    <a:pt x="252028" y="1147316"/>
                    <a:pt x="392245" y="1287534"/>
                    <a:pt x="565212" y="1287534"/>
                  </a:cubicBezTo>
                  <a:cubicBezTo>
                    <a:pt x="738179" y="1287534"/>
                    <a:pt x="878396" y="1147316"/>
                    <a:pt x="878396" y="974350"/>
                  </a:cubicBezTo>
                  <a:cubicBezTo>
                    <a:pt x="878396" y="801383"/>
                    <a:pt x="738179" y="661165"/>
                    <a:pt x="565212" y="661165"/>
                  </a:cubicBezTo>
                  <a:close/>
                  <a:moveTo>
                    <a:pt x="573394" y="0"/>
                  </a:moveTo>
                  <a:lnTo>
                    <a:pt x="10299813" y="0"/>
                  </a:lnTo>
                  <a:cubicBezTo>
                    <a:pt x="10616490" y="0"/>
                    <a:pt x="10873207" y="256717"/>
                    <a:pt x="10873207" y="573394"/>
                  </a:cubicBezTo>
                  <a:lnTo>
                    <a:pt x="10873207" y="5357447"/>
                  </a:lnTo>
                  <a:cubicBezTo>
                    <a:pt x="10873207" y="5674124"/>
                    <a:pt x="10616490" y="5930841"/>
                    <a:pt x="10299813" y="5930841"/>
                  </a:cubicBezTo>
                  <a:lnTo>
                    <a:pt x="573394" y="5930841"/>
                  </a:lnTo>
                  <a:cubicBezTo>
                    <a:pt x="256717" y="5930841"/>
                    <a:pt x="0" y="5674124"/>
                    <a:pt x="0" y="5357447"/>
                  </a:cubicBezTo>
                  <a:lnTo>
                    <a:pt x="0" y="573394"/>
                  </a:lnTo>
                  <a:cubicBezTo>
                    <a:pt x="0" y="256717"/>
                    <a:pt x="256717" y="0"/>
                    <a:pt x="573394" y="0"/>
                  </a:cubicBezTo>
                  <a:close/>
                </a:path>
              </a:pathLst>
            </a:custGeom>
            <a:solidFill>
              <a:schemeClr val="bg1"/>
            </a:solidFill>
            <a:ln>
              <a:noFill/>
            </a:ln>
            <a:effectLst>
              <a:outerShdw blurRad="63500" sx="101000" sy="101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endParaRPr>
            </a:p>
          </p:txBody>
        </p:sp>
        <p:sp>
          <p:nvSpPr>
            <p:cNvPr id="6" name="矩形: 圆角 34"/>
            <p:cNvSpPr/>
            <p:nvPr/>
          </p:nvSpPr>
          <p:spPr>
            <a:xfrm>
              <a:off x="564772" y="1303525"/>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圆角 38"/>
            <p:cNvSpPr/>
            <p:nvPr/>
          </p:nvSpPr>
          <p:spPr>
            <a:xfrm>
              <a:off x="564772" y="2324730"/>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圆角 41"/>
            <p:cNvSpPr/>
            <p:nvPr/>
          </p:nvSpPr>
          <p:spPr>
            <a:xfrm>
              <a:off x="564772" y="335133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42"/>
            <p:cNvSpPr/>
            <p:nvPr/>
          </p:nvSpPr>
          <p:spPr>
            <a:xfrm>
              <a:off x="564772" y="443452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圆角 43"/>
            <p:cNvSpPr/>
            <p:nvPr/>
          </p:nvSpPr>
          <p:spPr>
            <a:xfrm>
              <a:off x="564772" y="5399137"/>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213" y="2066119"/>
            <a:ext cx="5325033" cy="5325033"/>
          </a:xfrm>
          <a:prstGeom prst="rect">
            <a:avLst/>
          </a:prstGeom>
        </p:spPr>
      </p:pic>
      <p:sp>
        <p:nvSpPr>
          <p:cNvPr id="12" name="TextBox 11"/>
          <p:cNvSpPr txBox="1"/>
          <p:nvPr/>
        </p:nvSpPr>
        <p:spPr>
          <a:xfrm>
            <a:off x="2649875" y="437547"/>
            <a:ext cx="8780929" cy="4031873"/>
          </a:xfrm>
          <a:prstGeom prst="rect">
            <a:avLst/>
          </a:prstGeom>
          <a:noFill/>
        </p:spPr>
        <p:txBody>
          <a:bodyPr wrap="square" rtlCol="0">
            <a:spAutoFit/>
          </a:bodyPr>
          <a:lstStyle/>
          <a:p>
            <a:pPr algn="just"/>
            <a:r>
              <a:rPr lang="en-US" sz="3200" b="1" dirty="0" err="1">
                <a:latin typeface="HP001 5 hàng" panose="020B0603050302020204" pitchFamily="34" charset="0"/>
              </a:rPr>
              <a:t>Em</a:t>
            </a:r>
            <a:r>
              <a:rPr lang="en-US" sz="3200" b="1" dirty="0">
                <a:latin typeface="HP001 5 hàng" panose="020B0603050302020204" pitchFamily="34" charset="0"/>
              </a:rPr>
              <a:t> </a:t>
            </a:r>
            <a:r>
              <a:rPr lang="en-US" sz="3200" b="1" dirty="0" err="1">
                <a:latin typeface="HP001 5 hàng" panose="020B0603050302020204" pitchFamily="34" charset="0"/>
              </a:rPr>
              <a:t>vẫn</a:t>
            </a:r>
            <a:r>
              <a:rPr lang="en-US" sz="3200" b="1" dirty="0">
                <a:latin typeface="HP001 5 hàng" panose="020B0603050302020204" pitchFamily="34" charset="0"/>
              </a:rPr>
              <a:t> </a:t>
            </a:r>
            <a:r>
              <a:rPr lang="en-US" sz="3200" b="1" dirty="0" err="1">
                <a:latin typeface="HP001 5 hàng" panose="020B0603050302020204" pitchFamily="34" charset="0"/>
              </a:rPr>
              <a:t>nhớ</a:t>
            </a:r>
            <a:r>
              <a:rPr lang="en-US" sz="3200" b="1" dirty="0">
                <a:latin typeface="HP001 5 hàng" panose="020B0603050302020204" pitchFamily="34" charset="0"/>
              </a:rPr>
              <a:t> </a:t>
            </a:r>
            <a:r>
              <a:rPr lang="en-US" sz="3200" b="1" dirty="0" err="1">
                <a:latin typeface="HP001 5 hàng" panose="020B0603050302020204" pitchFamily="34" charset="0"/>
              </a:rPr>
              <a:t>như</a:t>
            </a:r>
            <a:r>
              <a:rPr lang="en-US" sz="3200" b="1" dirty="0">
                <a:latin typeface="HP001 5 hàng" panose="020B0603050302020204" pitchFamily="34" charset="0"/>
              </a:rPr>
              <a:t> in </a:t>
            </a:r>
            <a:r>
              <a:rPr lang="en-US" sz="3200" b="1" dirty="0" err="1">
                <a:latin typeface="HP001 5 hàng" panose="020B0603050302020204" pitchFamily="34" charset="0"/>
              </a:rPr>
              <a:t>hình</a:t>
            </a:r>
            <a:r>
              <a:rPr lang="en-US" sz="3200" b="1" dirty="0">
                <a:latin typeface="HP001 5 hàng" panose="020B0603050302020204" pitchFamily="34" charset="0"/>
              </a:rPr>
              <a:t> </a:t>
            </a:r>
            <a:r>
              <a:rPr lang="en-US" sz="3200" b="1" dirty="0" err="1">
                <a:latin typeface="HP001 5 hàng" panose="020B0603050302020204" pitchFamily="34" charset="0"/>
              </a:rPr>
              <a:t>ảnh</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vào</a:t>
            </a:r>
            <a:r>
              <a:rPr lang="en-US" sz="3200" b="1" dirty="0">
                <a:latin typeface="HP001 5 hàng" panose="020B0603050302020204" pitchFamily="34" charset="0"/>
              </a:rPr>
              <a:t> </a:t>
            </a:r>
            <a:r>
              <a:rPr lang="en-US" sz="3200" b="1" dirty="0" err="1">
                <a:latin typeface="HP001 5 hàng" panose="020B0603050302020204" pitchFamily="34" charset="0"/>
              </a:rPr>
              <a:t>một</a:t>
            </a:r>
            <a:r>
              <a:rPr lang="en-US" sz="3200" b="1" dirty="0">
                <a:latin typeface="HP001 5 hàng" panose="020B0603050302020204" pitchFamily="34" charset="0"/>
              </a:rPr>
              <a:t> </a:t>
            </a:r>
            <a:r>
              <a:rPr lang="en-US" sz="3200" b="1" dirty="0" err="1">
                <a:latin typeface="HP001 5 hàng" panose="020B0603050302020204" pitchFamily="34" charset="0"/>
              </a:rPr>
              <a:t>ngày</a:t>
            </a:r>
            <a:r>
              <a:rPr lang="en-US" sz="3200" b="1" dirty="0">
                <a:latin typeface="HP001 5 hàng" panose="020B0603050302020204" pitchFamily="34" charset="0"/>
              </a:rPr>
              <a:t> </a:t>
            </a:r>
            <a:r>
              <a:rPr lang="en-US" sz="3200" b="1" dirty="0" err="1">
                <a:latin typeface="HP001 5 hàng" panose="020B0603050302020204" pitchFamily="34" charset="0"/>
              </a:rPr>
              <a:t>hè</a:t>
            </a:r>
            <a:r>
              <a:rPr lang="en-US" sz="3200" b="1" dirty="0">
                <a:latin typeface="HP001 5 hàng" panose="020B0603050302020204" pitchFamily="34" charset="0"/>
              </a:rPr>
              <a:t> </a:t>
            </a:r>
            <a:r>
              <a:rPr lang="en-US" sz="3200" b="1" dirty="0" err="1">
                <a:latin typeface="HP001 5 hàng" panose="020B0603050302020204" pitchFamily="34" charset="0"/>
              </a:rPr>
              <a:t>năm</a:t>
            </a:r>
            <a:r>
              <a:rPr lang="en-US" sz="3200" b="1" dirty="0">
                <a:latin typeface="HP001 5 hàng" panose="020B0603050302020204" pitchFamily="34" charset="0"/>
              </a:rPr>
              <a:t> </a:t>
            </a:r>
            <a:r>
              <a:rPr lang="en-US" sz="3200" b="1" dirty="0" err="1">
                <a:latin typeface="HP001 5 hàng" panose="020B0603050302020204" pitchFamily="34" charset="0"/>
              </a:rPr>
              <a:t>ngoái</a:t>
            </a:r>
            <a:r>
              <a:rPr lang="en-US" sz="3200" b="1" dirty="0">
                <a:latin typeface="HP001 5 hàng" panose="020B0603050302020204" pitchFamily="34" charset="0"/>
              </a:rPr>
              <a:t>. </a:t>
            </a:r>
            <a:r>
              <a:rPr lang="en-US" sz="3200" b="1" dirty="0" err="1">
                <a:latin typeface="HP001 5 hàng" panose="020B0603050302020204" pitchFamily="34" charset="0"/>
              </a:rPr>
              <a:t>Mồ</a:t>
            </a:r>
            <a:r>
              <a:rPr lang="en-US" sz="3200" b="1" dirty="0">
                <a:latin typeface="HP001 5 hàng" panose="020B0603050302020204" pitchFamily="34" charset="0"/>
              </a:rPr>
              <a:t> </a:t>
            </a:r>
            <a:r>
              <a:rPr lang="en-US" sz="3200" b="1" dirty="0" err="1">
                <a:latin typeface="HP001 5 hàng" panose="020B0603050302020204" pitchFamily="34" charset="0"/>
              </a:rPr>
              <a:t>hôi</a:t>
            </a:r>
            <a:r>
              <a:rPr lang="en-US" sz="3200" b="1" dirty="0">
                <a:latin typeface="HP001 5 hàng" panose="020B0603050302020204" pitchFamily="34" charset="0"/>
              </a:rPr>
              <a:t> </a:t>
            </a:r>
            <a:r>
              <a:rPr lang="en-US" sz="3200" b="1" dirty="0" err="1">
                <a:latin typeface="HP001 5 hàng" panose="020B0603050302020204" pitchFamily="34" charset="0"/>
              </a:rPr>
              <a:t>đẫm</a:t>
            </a:r>
            <a:r>
              <a:rPr lang="en-US" sz="3200" b="1" dirty="0">
                <a:latin typeface="HP001 5 hàng" panose="020B0603050302020204" pitchFamily="34" charset="0"/>
              </a:rPr>
              <a:t> </a:t>
            </a:r>
            <a:r>
              <a:rPr lang="en-US" sz="3200" b="1" dirty="0" err="1">
                <a:latin typeface="HP001 5 hàng" panose="020B0603050302020204" pitchFamily="34" charset="0"/>
              </a:rPr>
              <a:t>trán</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mang</a:t>
            </a:r>
            <a:r>
              <a:rPr lang="en-US" sz="3200" b="1" dirty="0">
                <a:latin typeface="HP001 5 hàng" panose="020B0603050302020204" pitchFamily="34" charset="0"/>
              </a:rPr>
              <a:t> </a:t>
            </a:r>
            <a:r>
              <a:rPr lang="en-US" sz="3200" b="1" dirty="0" err="1">
                <a:latin typeface="HP001 5 hàng" panose="020B0603050302020204" pitchFamily="34" charset="0"/>
              </a:rPr>
              <a:t>về</a:t>
            </a:r>
            <a:r>
              <a:rPr lang="en-US" sz="3200" b="1" dirty="0">
                <a:latin typeface="HP001 5 hàng" panose="020B0603050302020204" pitchFamily="34" charset="0"/>
              </a:rPr>
              <a:t> </a:t>
            </a:r>
            <a:r>
              <a:rPr lang="en-US" sz="3200" b="1" dirty="0" err="1">
                <a:latin typeface="HP001 5 hàng" panose="020B0603050302020204" pitchFamily="34" charset="0"/>
              </a:rPr>
              <a:t>nhà</a:t>
            </a:r>
            <a:r>
              <a:rPr lang="en-US" sz="3200" b="1" dirty="0">
                <a:latin typeface="HP001 5 hàng" panose="020B0603050302020204" pitchFamily="34" charset="0"/>
              </a:rPr>
              <a:t> </a:t>
            </a:r>
            <a:r>
              <a:rPr lang="en-US" sz="3200" b="1" dirty="0" err="1">
                <a:latin typeface="HP001 5 hàng" panose="020B0603050302020204" pitchFamily="34" charset="0"/>
              </a:rPr>
              <a:t>một</a:t>
            </a:r>
            <a:r>
              <a:rPr lang="en-US" sz="3200" b="1" dirty="0">
                <a:latin typeface="HP001 5 hàng" panose="020B0603050302020204" pitchFamily="34" charset="0"/>
              </a:rPr>
              <a:t> </a:t>
            </a:r>
            <a:r>
              <a:rPr lang="en-US" sz="3200" b="1" dirty="0" err="1">
                <a:latin typeface="HP001 5 hàng" panose="020B0603050302020204" pitchFamily="34" charset="0"/>
              </a:rPr>
              <a:t>loạt</a:t>
            </a:r>
            <a:r>
              <a:rPr lang="en-US" sz="3200" b="1" dirty="0">
                <a:latin typeface="HP001 5 hàng" panose="020B0603050302020204" pitchFamily="34" charset="0"/>
              </a:rPr>
              <a:t> </a:t>
            </a:r>
            <a:r>
              <a:rPr lang="en-US" sz="3200" b="1" dirty="0" err="1">
                <a:latin typeface="HP001 5 hàng" panose="020B0603050302020204" pitchFamily="34" charset="0"/>
              </a:rPr>
              <a:t>gỗ</a:t>
            </a:r>
            <a:r>
              <a:rPr lang="en-US" sz="3200" b="1" dirty="0">
                <a:latin typeface="HP001 5 hàng" panose="020B0603050302020204" pitchFamily="34" charset="0"/>
              </a:rPr>
              <a:t>, </a:t>
            </a:r>
            <a:r>
              <a:rPr lang="en-US" sz="3200" b="1" dirty="0" err="1">
                <a:latin typeface="HP001 5 hàng" panose="020B0603050302020204" pitchFamily="34" charset="0"/>
              </a:rPr>
              <a:t>đinh</a:t>
            </a:r>
            <a:r>
              <a:rPr lang="en-US" sz="3200" b="1" dirty="0">
                <a:latin typeface="HP001 5 hàng" panose="020B0603050302020204" pitchFamily="34" charset="0"/>
              </a:rPr>
              <a:t>, </a:t>
            </a:r>
            <a:r>
              <a:rPr lang="en-US" sz="3200" b="1" dirty="0" err="1">
                <a:latin typeface="HP001 5 hàng" panose="020B0603050302020204" pitchFamily="34" charset="0"/>
              </a:rPr>
              <a:t>cưa</a:t>
            </a:r>
            <a:r>
              <a:rPr lang="en-US" sz="3200" b="1" dirty="0">
                <a:latin typeface="HP001 5 hàng" panose="020B0603050302020204" pitchFamily="34" charset="0"/>
              </a:rPr>
              <a:t>,… </a:t>
            </a:r>
            <a:r>
              <a:rPr lang="en-US" sz="3200" b="1" dirty="0" err="1">
                <a:latin typeface="HP001 5 hàng" panose="020B0603050302020204" pitchFamily="34" charset="0"/>
              </a:rPr>
              <a:t>Em</a:t>
            </a:r>
            <a:r>
              <a:rPr lang="en-US" sz="3200" b="1" dirty="0">
                <a:latin typeface="HP001 5 hàng" panose="020B0603050302020204" pitchFamily="34" charset="0"/>
              </a:rPr>
              <a:t> </a:t>
            </a:r>
            <a:r>
              <a:rPr lang="en-US" sz="3200" b="1" dirty="0" err="1">
                <a:latin typeface="HP001 5 hàng" panose="020B0603050302020204" pitchFamily="34" charset="0"/>
              </a:rPr>
              <a:t>hỏi</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dùng</a:t>
            </a:r>
            <a:r>
              <a:rPr lang="en-US" sz="3200" b="1" dirty="0">
                <a:latin typeface="HP001 5 hàng" panose="020B0603050302020204" pitchFamily="34" charset="0"/>
              </a:rPr>
              <a:t> </a:t>
            </a:r>
            <a:r>
              <a:rPr lang="en-US" sz="3200" b="1" dirty="0" err="1">
                <a:latin typeface="HP001 5 hàng" panose="020B0603050302020204" pitchFamily="34" charset="0"/>
              </a:rPr>
              <a:t>chúng</a:t>
            </a:r>
            <a:r>
              <a:rPr lang="en-US" sz="3200" b="1" dirty="0">
                <a:latin typeface="HP001 5 hàng" panose="020B0603050302020204" pitchFamily="34" charset="0"/>
              </a:rPr>
              <a:t> </a:t>
            </a:r>
            <a:r>
              <a:rPr lang="en-US" sz="3200" b="1" dirty="0" err="1">
                <a:latin typeface="HP001 5 hàng" panose="020B0603050302020204" pitchFamily="34" charset="0"/>
              </a:rPr>
              <a:t>làm</a:t>
            </a:r>
            <a:r>
              <a:rPr lang="en-US" sz="3200" b="1" dirty="0">
                <a:latin typeface="HP001 5 hàng" panose="020B0603050302020204" pitchFamily="34" charset="0"/>
              </a:rPr>
              <a:t> </a:t>
            </a:r>
            <a:r>
              <a:rPr lang="en-US" sz="3200" b="1" dirty="0" err="1">
                <a:latin typeface="HP001 5 hàng" panose="020B0603050302020204" pitchFamily="34" charset="0"/>
              </a:rPr>
              <a:t>gì</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cười</a:t>
            </a:r>
            <a:r>
              <a:rPr lang="en-US" sz="3200" b="1" dirty="0">
                <a:latin typeface="HP001 5 hàng" panose="020B0603050302020204" pitchFamily="34" charset="0"/>
              </a:rPr>
              <a:t> </a:t>
            </a:r>
            <a:r>
              <a:rPr lang="en-US" sz="3200" b="1" dirty="0" err="1">
                <a:latin typeface="HP001 5 hàng" panose="020B0603050302020204" pitchFamily="34" charset="0"/>
              </a:rPr>
              <a:t>bảo</a:t>
            </a:r>
            <a:r>
              <a:rPr lang="en-US" sz="3200" b="1" dirty="0">
                <a:latin typeface="HP001 5 hàng" panose="020B0603050302020204" pitchFamily="34" charset="0"/>
              </a:rPr>
              <a:t>: “</a:t>
            </a:r>
            <a:r>
              <a:rPr lang="en-US" sz="3200" b="1" dirty="0" err="1">
                <a:latin typeface="HP001 5 hàng" panose="020B0603050302020204" pitchFamily="34" charset="0"/>
              </a:rPr>
              <a:t>Bí</a:t>
            </a:r>
            <a:r>
              <a:rPr lang="en-US" sz="3200" b="1" dirty="0">
                <a:latin typeface="HP001 5 hàng" panose="020B0603050302020204" pitchFamily="34" charset="0"/>
              </a:rPr>
              <a:t> </a:t>
            </a:r>
            <a:r>
              <a:rPr lang="en-US" sz="3200" b="1" dirty="0" err="1">
                <a:latin typeface="HP001 5 hàng" panose="020B0603050302020204" pitchFamily="34" charset="0"/>
              </a:rPr>
              <a:t>mật</a:t>
            </a:r>
            <a:r>
              <a:rPr lang="en-US" sz="3200" b="1" dirty="0">
                <a:latin typeface="HP001 5 hàng" panose="020B0603050302020204" pitchFamily="34" charset="0"/>
              </a:rPr>
              <a:t>”. </a:t>
            </a:r>
            <a:r>
              <a:rPr lang="en-US" sz="3200" b="1" dirty="0" err="1">
                <a:latin typeface="HP001 5 hàng" panose="020B0603050302020204" pitchFamily="34" charset="0"/>
              </a:rPr>
              <a:t>Thế</a:t>
            </a:r>
            <a:r>
              <a:rPr lang="en-US" sz="3200" b="1" dirty="0">
                <a:latin typeface="HP001 5 hàng" panose="020B0603050302020204" pitchFamily="34" charset="0"/>
              </a:rPr>
              <a:t> </a:t>
            </a:r>
            <a:r>
              <a:rPr lang="en-US" sz="3200" b="1" dirty="0" err="1">
                <a:latin typeface="HP001 5 hàng" panose="020B0603050302020204" pitchFamily="34" charset="0"/>
              </a:rPr>
              <a:t>rồi</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cưa</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đục</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đóng</a:t>
            </a:r>
            <a:r>
              <a:rPr lang="en-US" sz="3200" b="1" dirty="0">
                <a:latin typeface="HP001 5 hàng" panose="020B0603050302020204" pitchFamily="34" charset="0"/>
              </a:rPr>
              <a:t>, </a:t>
            </a:r>
            <a:r>
              <a:rPr lang="en-US" sz="3200" b="1" dirty="0" err="1">
                <a:latin typeface="HP001 5 hàng" panose="020B0603050302020204" pitchFamily="34" charset="0"/>
              </a:rPr>
              <a:t>dưới</a:t>
            </a:r>
            <a:r>
              <a:rPr lang="en-US" sz="3200" b="1" dirty="0">
                <a:latin typeface="HP001 5 hàng" panose="020B0603050302020204" pitchFamily="34" charset="0"/>
              </a:rPr>
              <a:t> </a:t>
            </a:r>
            <a:r>
              <a:rPr lang="en-US" sz="3200" b="1" dirty="0" err="1">
                <a:latin typeface="HP001 5 hàng" panose="020B0603050302020204" pitchFamily="34" charset="0"/>
              </a:rPr>
              <a:t>bàn</a:t>
            </a:r>
            <a:r>
              <a:rPr lang="en-US" sz="3200" b="1" dirty="0">
                <a:latin typeface="HP001 5 hàng" panose="020B0603050302020204" pitchFamily="34" charset="0"/>
              </a:rPr>
              <a:t> </a:t>
            </a:r>
            <a:r>
              <a:rPr lang="en-US" sz="3200" b="1" dirty="0" err="1">
                <a:latin typeface="HP001 5 hàng" panose="020B0603050302020204" pitchFamily="34" charset="0"/>
              </a:rPr>
              <a:t>tay</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một</a:t>
            </a:r>
            <a:r>
              <a:rPr lang="en-US" sz="3200" b="1" dirty="0">
                <a:latin typeface="HP001 5 hàng" panose="020B0603050302020204" pitchFamily="34" charset="0"/>
              </a:rPr>
              <a:t> </a:t>
            </a:r>
            <a:r>
              <a:rPr lang="en-US" sz="3200" b="1" dirty="0" err="1">
                <a:latin typeface="HP001 5 hàng" panose="020B0603050302020204" pitchFamily="34" charset="0"/>
              </a:rPr>
              <a:t>chiếc</a:t>
            </a:r>
            <a:r>
              <a:rPr lang="en-US" sz="3200" b="1" dirty="0">
                <a:latin typeface="HP001 5 hàng" panose="020B0603050302020204" pitchFamily="34" charset="0"/>
              </a:rPr>
              <a:t> </a:t>
            </a:r>
            <a:r>
              <a:rPr lang="en-US" sz="3200" b="1" dirty="0" err="1">
                <a:latin typeface="HP001 5 hàng" panose="020B0603050302020204" pitchFamily="34" charset="0"/>
              </a:rPr>
              <a:t>bàn</a:t>
            </a:r>
            <a:r>
              <a:rPr lang="en-US" sz="3200" b="1" dirty="0">
                <a:latin typeface="HP001 5 hàng" panose="020B0603050302020204" pitchFamily="34" charset="0"/>
              </a:rPr>
              <a:t> </a:t>
            </a:r>
            <a:r>
              <a:rPr lang="en-US" sz="3200" b="1" dirty="0" err="1">
                <a:latin typeface="HP001 5 hàng" panose="020B0603050302020204" pitchFamily="34" charset="0"/>
              </a:rPr>
              <a:t>học</a:t>
            </a:r>
            <a:r>
              <a:rPr lang="en-US" sz="3200" b="1" dirty="0">
                <a:latin typeface="HP001 5 hàng" panose="020B0603050302020204" pitchFamily="34" charset="0"/>
              </a:rPr>
              <a:t> </a:t>
            </a:r>
            <a:r>
              <a:rPr lang="en-US" sz="3200" b="1" dirty="0" err="1">
                <a:latin typeface="HP001 5 hàng" panose="020B0603050302020204" pitchFamily="34" charset="0"/>
              </a:rPr>
              <a:t>xinh</a:t>
            </a:r>
            <a:r>
              <a:rPr lang="en-US" sz="3200" b="1" dirty="0">
                <a:latin typeface="HP001 5 hàng" panose="020B0603050302020204" pitchFamily="34" charset="0"/>
              </a:rPr>
              <a:t> </a:t>
            </a:r>
            <a:r>
              <a:rPr lang="en-US" sz="3200" b="1" dirty="0" err="1">
                <a:latin typeface="HP001 5 hàng" panose="020B0603050302020204" pitchFamily="34" charset="0"/>
              </a:rPr>
              <a:t>xắn</a:t>
            </a:r>
            <a:r>
              <a:rPr lang="en-US" sz="3200" b="1" dirty="0">
                <a:latin typeface="HP001 5 hàng" panose="020B0603050302020204" pitchFamily="34" charset="0"/>
              </a:rPr>
              <a:t> </a:t>
            </a:r>
            <a:r>
              <a:rPr lang="en-US" sz="3200" b="1" dirty="0" err="1">
                <a:latin typeface="HP001 5 hàng" panose="020B0603050302020204" pitchFamily="34" charset="0"/>
              </a:rPr>
              <a:t>hiện</a:t>
            </a:r>
            <a:r>
              <a:rPr lang="en-US" sz="3200" b="1" dirty="0">
                <a:latin typeface="HP001 5 hàng" panose="020B0603050302020204" pitchFamily="34" charset="0"/>
              </a:rPr>
              <a:t> ra. </a:t>
            </a:r>
            <a:r>
              <a:rPr lang="en-US" sz="3200" b="1" dirty="0" err="1">
                <a:latin typeface="HP001 5 hàng" panose="020B0603050302020204" pitchFamily="34" charset="0"/>
              </a:rPr>
              <a:t>Nó</a:t>
            </a:r>
            <a:r>
              <a:rPr lang="en-US" sz="3200" b="1" dirty="0">
                <a:latin typeface="HP001 5 hàng" panose="020B0603050302020204" pitchFamily="34" charset="0"/>
              </a:rPr>
              <a:t> </a:t>
            </a:r>
            <a:r>
              <a:rPr lang="en-US" sz="3200" b="1" dirty="0" err="1">
                <a:latin typeface="HP001 5 hàng" panose="020B0603050302020204" pitchFamily="34" charset="0"/>
              </a:rPr>
              <a:t>thật</a:t>
            </a:r>
            <a:r>
              <a:rPr lang="en-US" sz="3200" b="1" dirty="0">
                <a:latin typeface="HP001 5 hàng" panose="020B0603050302020204" pitchFamily="34" charset="0"/>
              </a:rPr>
              <a:t> </a:t>
            </a:r>
            <a:r>
              <a:rPr lang="en-US" sz="3200" b="1" dirty="0" err="1">
                <a:latin typeface="HP001 5 hàng" panose="020B0603050302020204" pitchFamily="34" charset="0"/>
              </a:rPr>
              <a:t>mộc</a:t>
            </a:r>
            <a:r>
              <a:rPr lang="en-US" sz="3200" b="1" dirty="0">
                <a:latin typeface="HP001 5 hàng" panose="020B0603050302020204" pitchFamily="34" charset="0"/>
              </a:rPr>
              <a:t> </a:t>
            </a:r>
            <a:r>
              <a:rPr lang="en-US" sz="3200" b="1" dirty="0" err="1">
                <a:latin typeface="HP001 5 hàng" panose="020B0603050302020204" pitchFamily="34" charset="0"/>
              </a:rPr>
              <a:t>mà</a:t>
            </a:r>
            <a:r>
              <a:rPr lang="en-US" sz="3200" b="1" dirty="0">
                <a:latin typeface="HP001 5 hàng" panose="020B0603050302020204" pitchFamily="34" charset="0"/>
              </a:rPr>
              <a:t> </a:t>
            </a:r>
            <a:r>
              <a:rPr lang="en-US" sz="3200" b="1" dirty="0" err="1">
                <a:latin typeface="HP001 5 hàng" panose="020B0603050302020204" pitchFamily="34" charset="0"/>
              </a:rPr>
              <a:t>lại</a:t>
            </a:r>
            <a:r>
              <a:rPr lang="en-US" sz="3200" b="1" dirty="0">
                <a:latin typeface="HP001 5 hàng" panose="020B0603050302020204" pitchFamily="34" charset="0"/>
              </a:rPr>
              <a:t> </a:t>
            </a:r>
            <a:r>
              <a:rPr lang="en-US" sz="3200" b="1" dirty="0" err="1">
                <a:latin typeface="HP001 5 hàng" panose="020B0603050302020204" pitchFamily="34" charset="0"/>
              </a:rPr>
              <a:t>đẹp</a:t>
            </a:r>
            <a:r>
              <a:rPr lang="en-US" sz="3200" b="1" dirty="0">
                <a:latin typeface="HP001 5 hàng" panose="020B0603050302020204" pitchFamily="34" charset="0"/>
              </a:rPr>
              <a:t> </a:t>
            </a:r>
            <a:r>
              <a:rPr lang="en-US" sz="3200" b="1" dirty="0" err="1">
                <a:latin typeface="HP001 5 hàng" panose="020B0603050302020204" pitchFamily="34" charset="0"/>
              </a:rPr>
              <a:t>và</a:t>
            </a:r>
            <a:r>
              <a:rPr lang="en-US" sz="3200" b="1" dirty="0">
                <a:latin typeface="HP001 5 hàng" panose="020B0603050302020204" pitchFamily="34" charset="0"/>
              </a:rPr>
              <a:t> </a:t>
            </a:r>
            <a:r>
              <a:rPr lang="en-US" sz="3200" b="1" dirty="0" err="1">
                <a:latin typeface="HP001 5 hàng" panose="020B0603050302020204" pitchFamily="34" charset="0"/>
              </a:rPr>
              <a:t>chắc</a:t>
            </a:r>
            <a:r>
              <a:rPr lang="en-US" sz="3200" b="1" dirty="0">
                <a:latin typeface="HP001 5 hàng" panose="020B0603050302020204" pitchFamily="34" charset="0"/>
              </a:rPr>
              <a:t> </a:t>
            </a:r>
            <a:r>
              <a:rPr lang="en-US" sz="3200" b="1" dirty="0" err="1">
                <a:latin typeface="HP001 5 hàng" panose="020B0603050302020204" pitchFamily="34" charset="0"/>
              </a:rPr>
              <a:t>chắn</a:t>
            </a:r>
            <a:r>
              <a:rPr lang="en-US" sz="3200" b="1" dirty="0">
                <a:latin typeface="HP001 5 hàng" panose="020B0603050302020204" pitchFamily="34" charset="0"/>
              </a:rPr>
              <a:t>. </a:t>
            </a:r>
            <a:r>
              <a:rPr lang="en-US" sz="3200" b="1" dirty="0" err="1">
                <a:latin typeface="HP001 5 hàng" panose="020B0603050302020204" pitchFamily="34" charset="0"/>
              </a:rPr>
              <a:t>Đó</a:t>
            </a:r>
            <a:r>
              <a:rPr lang="en-US" sz="3200" b="1" dirty="0">
                <a:latin typeface="HP001 5 hàng" panose="020B0603050302020204" pitchFamily="34" charset="0"/>
              </a:rPr>
              <a:t> </a:t>
            </a:r>
            <a:r>
              <a:rPr lang="en-US" sz="3200" b="1" dirty="0" err="1">
                <a:latin typeface="HP001 5 hàng" panose="020B0603050302020204" pitchFamily="34" charset="0"/>
              </a:rPr>
              <a:t>là</a:t>
            </a:r>
            <a:r>
              <a:rPr lang="en-US" sz="3200" b="1" dirty="0">
                <a:latin typeface="HP001 5 hàng" panose="020B0603050302020204" pitchFamily="34" charset="0"/>
              </a:rPr>
              <a:t> </a:t>
            </a:r>
            <a:r>
              <a:rPr lang="en-US" sz="3200" b="1" dirty="0" err="1">
                <a:latin typeface="HP001 5 hàng" panose="020B0603050302020204" pitchFamily="34" charset="0"/>
              </a:rPr>
              <a:t>món</a:t>
            </a:r>
            <a:r>
              <a:rPr lang="en-US" sz="3200" b="1" dirty="0">
                <a:latin typeface="HP001 5 hàng" panose="020B0603050302020204" pitchFamily="34" charset="0"/>
              </a:rPr>
              <a:t> </a:t>
            </a:r>
            <a:r>
              <a:rPr lang="en-US" sz="3200" b="1" dirty="0" err="1">
                <a:latin typeface="HP001 5 hàng" panose="020B0603050302020204" pitchFamily="34" charset="0"/>
              </a:rPr>
              <a:t>quà</a:t>
            </a:r>
            <a:r>
              <a:rPr lang="en-US" sz="3200" b="1" dirty="0">
                <a:latin typeface="HP001 5 hàng" panose="020B0603050302020204" pitchFamily="34" charset="0"/>
              </a:rPr>
              <a:t> </a:t>
            </a:r>
            <a:r>
              <a:rPr lang="en-US" sz="3200" b="1" dirty="0" err="1">
                <a:latin typeface="HP001 5 hàng" panose="020B0603050302020204" pitchFamily="34" charset="0"/>
              </a:rPr>
              <a:t>sinh</a:t>
            </a:r>
            <a:r>
              <a:rPr lang="en-US" sz="3200" b="1" dirty="0">
                <a:latin typeface="HP001 5 hàng" panose="020B0603050302020204" pitchFamily="34" charset="0"/>
              </a:rPr>
              <a:t> </a:t>
            </a:r>
            <a:r>
              <a:rPr lang="en-US" sz="3200" b="1" dirty="0" err="1">
                <a:latin typeface="HP001 5 hàng" panose="020B0603050302020204" pitchFamily="34" charset="0"/>
              </a:rPr>
              <a:t>nhật</a:t>
            </a:r>
            <a:r>
              <a:rPr lang="en-US" sz="3200" b="1" dirty="0">
                <a:latin typeface="HP001 5 hàng" panose="020B0603050302020204" pitchFamily="34" charset="0"/>
              </a:rPr>
              <a:t> </a:t>
            </a:r>
            <a:r>
              <a:rPr lang="en-US" sz="3200" b="1" dirty="0" err="1">
                <a:latin typeface="HP001 5 hàng" panose="020B0603050302020204" pitchFamily="34" charset="0"/>
              </a:rPr>
              <a:t>năm</a:t>
            </a:r>
            <a:r>
              <a:rPr lang="en-US" sz="3200" b="1" dirty="0">
                <a:latin typeface="HP001 5 hàng" panose="020B0603050302020204" pitchFamily="34" charset="0"/>
              </a:rPr>
              <a:t> 8 </a:t>
            </a:r>
            <a:r>
              <a:rPr lang="en-US" sz="3200" b="1" dirty="0" err="1">
                <a:latin typeface="HP001 5 hàng" panose="020B0603050302020204" pitchFamily="34" charset="0"/>
              </a:rPr>
              <a:t>tuổi</a:t>
            </a:r>
            <a:r>
              <a:rPr lang="en-US" sz="3200" b="1" dirty="0">
                <a:latin typeface="HP001 5 hàng" panose="020B0603050302020204" pitchFamily="34" charset="0"/>
              </a:rPr>
              <a:t> </a:t>
            </a:r>
            <a:r>
              <a:rPr lang="en-US" sz="3200" b="1" dirty="0" err="1">
                <a:solidFill>
                  <a:prstClr val="black"/>
                </a:solidFill>
                <a:latin typeface="HP001 5 hàng" panose="020B0603050302020204" pitchFamily="34" charset="0"/>
              </a:rPr>
              <a:t>bố</a:t>
            </a:r>
            <a:r>
              <a:rPr lang="en-US" sz="3200" b="1" dirty="0">
                <a:solidFill>
                  <a:prstClr val="black"/>
                </a:solidFill>
                <a:latin typeface="HP001 5 hàng" panose="020B0603050302020204" pitchFamily="34" charset="0"/>
              </a:rPr>
              <a:t> </a:t>
            </a:r>
            <a:r>
              <a:rPr lang="en-US" sz="3200" b="1" dirty="0" err="1">
                <a:solidFill>
                  <a:prstClr val="black"/>
                </a:solidFill>
                <a:latin typeface="HP001 5 hàng" panose="020B0603050302020204" pitchFamily="34" charset="0"/>
              </a:rPr>
              <a:t>tặng</a:t>
            </a:r>
            <a:r>
              <a:rPr lang="en-US" sz="3200" b="1" dirty="0">
                <a:solidFill>
                  <a:prstClr val="black"/>
                </a:solidFill>
                <a:latin typeface="HP001 5 hàng" panose="020B0603050302020204" pitchFamily="34" charset="0"/>
              </a:rPr>
              <a:t> </a:t>
            </a:r>
            <a:r>
              <a:rPr lang="en-US" sz="3200" b="1" dirty="0" err="1">
                <a:solidFill>
                  <a:prstClr val="black"/>
                </a:solidFill>
                <a:latin typeface="HP001 5 hàng" panose="020B0603050302020204" pitchFamily="34" charset="0"/>
              </a:rPr>
              <a:t>em</a:t>
            </a:r>
            <a:r>
              <a:rPr lang="en-US" sz="3200" b="1" dirty="0">
                <a:latin typeface="HP001 5 hàng" panose="020B0603050302020204" pitchFamily="34" charset="0"/>
              </a:rPr>
              <a:t>.</a:t>
            </a:r>
          </a:p>
        </p:txBody>
      </p:sp>
      <p:grpSp>
        <p:nvGrpSpPr>
          <p:cNvPr id="16" name="Group 15">
            <a:extLst>
              <a:ext uri="{FF2B5EF4-FFF2-40B4-BE49-F238E27FC236}">
                <a16:creationId xmlns:a16="http://schemas.microsoft.com/office/drawing/2014/main" id="{57217F95-07C2-4A45-9804-78B06010A9DE}"/>
              </a:ext>
            </a:extLst>
          </p:cNvPr>
          <p:cNvGrpSpPr/>
          <p:nvPr/>
        </p:nvGrpSpPr>
        <p:grpSpPr>
          <a:xfrm>
            <a:off x="2676821" y="4404516"/>
            <a:ext cx="6813996" cy="2020449"/>
            <a:chOff x="388842" y="1858136"/>
            <a:chExt cx="6813996" cy="1643909"/>
          </a:xfrm>
        </p:grpSpPr>
        <p:pic>
          <p:nvPicPr>
            <p:cNvPr id="17"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388842" y="1858136"/>
              <a:ext cx="6813996" cy="1643909"/>
            </a:xfrm>
            <a:prstGeom prst="rect">
              <a:avLst/>
            </a:prstGeom>
          </p:spPr>
        </p:pic>
        <p:sp>
          <p:nvSpPr>
            <p:cNvPr id="18" name="Rectangle 17">
              <a:extLst>
                <a:ext uri="{FF2B5EF4-FFF2-40B4-BE49-F238E27FC236}">
                  <a16:creationId xmlns:a16="http://schemas.microsoft.com/office/drawing/2014/main" id="{08DC51CA-E11F-4296-9796-F06B72718836}"/>
                </a:ext>
              </a:extLst>
            </p:cNvPr>
            <p:cNvSpPr/>
            <p:nvPr/>
          </p:nvSpPr>
          <p:spPr>
            <a:xfrm>
              <a:off x="1101543" y="2260663"/>
              <a:ext cx="5725190" cy="97663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Còn đoạn này tớ mở bài theo cách nào nhỉ?</a:t>
              </a:r>
              <a:endParaRPr lang="en-US" sz="3600" b="1"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57217F95-07C2-4A45-9804-78B06010A9DE}"/>
              </a:ext>
            </a:extLst>
          </p:cNvPr>
          <p:cNvGrpSpPr/>
          <p:nvPr/>
        </p:nvGrpSpPr>
        <p:grpSpPr>
          <a:xfrm>
            <a:off x="3030863" y="4632115"/>
            <a:ext cx="6813996" cy="2020449"/>
            <a:chOff x="388842" y="1858136"/>
            <a:chExt cx="6813996" cy="1643909"/>
          </a:xfrm>
        </p:grpSpPr>
        <p:pic>
          <p:nvPicPr>
            <p:cNvPr id="20"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388842" y="1858136"/>
              <a:ext cx="6813996" cy="1643909"/>
            </a:xfrm>
            <a:prstGeom prst="rect">
              <a:avLst/>
            </a:prstGeom>
          </p:spPr>
        </p:pic>
        <p:sp>
          <p:nvSpPr>
            <p:cNvPr id="21" name="Rectangle 20">
              <a:extLst>
                <a:ext uri="{FF2B5EF4-FFF2-40B4-BE49-F238E27FC236}">
                  <a16:creationId xmlns:a16="http://schemas.microsoft.com/office/drawing/2014/main" id="{08DC51CA-E11F-4296-9796-F06B72718836}"/>
                </a:ext>
              </a:extLst>
            </p:cNvPr>
            <p:cNvSpPr/>
            <p:nvPr/>
          </p:nvSpPr>
          <p:spPr>
            <a:xfrm>
              <a:off x="1358703" y="2156843"/>
              <a:ext cx="5725190" cy="676129"/>
            </a:xfrm>
            <a:prstGeom prst="rect">
              <a:avLst/>
            </a:prstGeom>
          </p:spPr>
          <p:txBody>
            <a:bodyPr wrap="square">
              <a:spAutoFit/>
            </a:bodyPr>
            <a:lstStyle/>
            <a:p>
              <a:pPr algn="just"/>
              <a:r>
                <a:rPr lang="en-US" sz="4800" b="1" dirty="0" err="1">
                  <a:solidFill>
                    <a:srgbClr val="FF0000"/>
                  </a:solidFill>
                  <a:latin typeface="Times New Roman" panose="02020603050405020304" pitchFamily="18" charset="0"/>
                  <a:cs typeface="Times New Roman" panose="02020603050405020304" pitchFamily="18" charset="0"/>
                </a:rPr>
                <a:t>Mở</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tiếp</a:t>
              </a:r>
              <a:endParaRPr lang="en-US" sz="4800" b="1" dirty="0">
                <a:solidFill>
                  <a:srgbClr val="FF0000"/>
                </a:solidFill>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E224D737-12C4-4F04-8659-E7F1D508E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0514" y="4335135"/>
            <a:ext cx="1456312" cy="2059757"/>
          </a:xfrm>
          <a:prstGeom prst="rect">
            <a:avLst/>
          </a:prstGeom>
        </p:spPr>
      </p:pic>
    </p:spTree>
    <p:extLst>
      <p:ext uri="{BB962C8B-B14F-4D97-AF65-F5344CB8AC3E}">
        <p14:creationId xmlns:p14="http://schemas.microsoft.com/office/powerpoint/2010/main" val="113293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12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12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800" decel="100000"/>
                                        <p:tgtEl>
                                          <p:spTgt spid="22"/>
                                        </p:tgtEl>
                                      </p:cBhvr>
                                    </p:animEffect>
                                    <p:anim calcmode="lin" valueType="num">
                                      <p:cBhvr>
                                        <p:cTn id="42" dur="800" decel="100000" fill="hold"/>
                                        <p:tgtEl>
                                          <p:spTgt spid="22"/>
                                        </p:tgtEl>
                                        <p:attrNameLst>
                                          <p:attrName>style.rotation</p:attrName>
                                        </p:attrNameLst>
                                      </p:cBhvr>
                                      <p:tavLst>
                                        <p:tav tm="0">
                                          <p:val>
                                            <p:fltVal val="-90"/>
                                          </p:val>
                                        </p:tav>
                                        <p:tav tm="100000">
                                          <p:val>
                                            <p:fltVal val="0"/>
                                          </p:val>
                                        </p:tav>
                                      </p:tavLst>
                                    </p:anim>
                                    <p:anim calcmode="lin" valueType="num">
                                      <p:cBhvr>
                                        <p:cTn id="43" dur="800" decel="100000" fill="hold"/>
                                        <p:tgtEl>
                                          <p:spTgt spid="22"/>
                                        </p:tgtEl>
                                        <p:attrNameLst>
                                          <p:attrName>ppt_x</p:attrName>
                                        </p:attrNameLst>
                                      </p:cBhvr>
                                      <p:tavLst>
                                        <p:tav tm="0">
                                          <p:val>
                                            <p:strVal val="#ppt_x+0.4"/>
                                          </p:val>
                                        </p:tav>
                                        <p:tav tm="100000">
                                          <p:val>
                                            <p:strVal val="#ppt_x-0.05"/>
                                          </p:val>
                                        </p:tav>
                                      </p:tavLst>
                                    </p:anim>
                                    <p:anim calcmode="lin" valueType="num">
                                      <p:cBhvr>
                                        <p:cTn id="44" dur="800" decel="100000" fill="hold"/>
                                        <p:tgtEl>
                                          <p:spTgt spid="22"/>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2"/>
                                        </p:tgtEl>
                                        <p:attrNameLst>
                                          <p:attrName>r</p:attrName>
                                        </p:attrNameLst>
                                      </p:cBhvr>
                                    </p:animRot>
                                    <p:animRot by="-240000">
                                      <p:cBhvr>
                                        <p:cTn id="49" dur="200" fill="hold">
                                          <p:stCondLst>
                                            <p:cond delay="200"/>
                                          </p:stCondLst>
                                        </p:cTn>
                                        <p:tgtEl>
                                          <p:spTgt spid="22"/>
                                        </p:tgtEl>
                                        <p:attrNameLst>
                                          <p:attrName>r</p:attrName>
                                        </p:attrNameLst>
                                      </p:cBhvr>
                                    </p:animRot>
                                    <p:animRot by="240000">
                                      <p:cBhvr>
                                        <p:cTn id="50" dur="200" fill="hold">
                                          <p:stCondLst>
                                            <p:cond delay="400"/>
                                          </p:stCondLst>
                                        </p:cTn>
                                        <p:tgtEl>
                                          <p:spTgt spid="22"/>
                                        </p:tgtEl>
                                        <p:attrNameLst>
                                          <p:attrName>r</p:attrName>
                                        </p:attrNameLst>
                                      </p:cBhvr>
                                    </p:animRot>
                                    <p:animRot by="-240000">
                                      <p:cBhvr>
                                        <p:cTn id="51" dur="200" fill="hold">
                                          <p:stCondLst>
                                            <p:cond delay="600"/>
                                          </p:stCondLst>
                                        </p:cTn>
                                        <p:tgtEl>
                                          <p:spTgt spid="22"/>
                                        </p:tgtEl>
                                        <p:attrNameLst>
                                          <p:attrName>r</p:attrName>
                                        </p:attrNameLst>
                                      </p:cBhvr>
                                    </p:animRot>
                                    <p:animRot by="120000">
                                      <p:cBhvr>
                                        <p:cTn id="52"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3752" y="228600"/>
            <a:ext cx="11389659" cy="6589059"/>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65" y="1896035"/>
            <a:ext cx="5325033" cy="5325033"/>
          </a:xfrm>
          <a:prstGeom prst="rect">
            <a:avLst/>
          </a:prstGeom>
        </p:spPr>
      </p:pic>
      <p:sp>
        <p:nvSpPr>
          <p:cNvPr id="6" name="Oval Callout 5"/>
          <p:cNvSpPr/>
          <p:nvPr/>
        </p:nvSpPr>
        <p:spPr>
          <a:xfrm>
            <a:off x="3086099" y="551329"/>
            <a:ext cx="5836024" cy="2581835"/>
          </a:xfrm>
          <a:prstGeom prst="wedgeEllipseCallout">
            <a:avLst>
              <a:gd name="adj1" fmla="val -48483"/>
              <a:gd name="adj2" fmla="val 593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51728" y="1048870"/>
            <a:ext cx="4773706" cy="1815882"/>
          </a:xfrm>
          <a:prstGeom prst="rect">
            <a:avLst/>
          </a:prstGeom>
          <a:noFill/>
        </p:spPr>
        <p:txBody>
          <a:bodyPr wrap="square" rtlCol="0">
            <a:spAutoFit/>
          </a:bodyPr>
          <a:lstStyle/>
          <a:p>
            <a:pPr algn="just"/>
            <a:r>
              <a:rPr lang="en-US" sz="2800">
                <a:solidFill>
                  <a:schemeClr val="accent4">
                    <a:lumMod val="75000"/>
                  </a:schemeClr>
                </a:solidFill>
                <a:latin typeface="SVN-Harabaras" panose="02040603050506020204" pitchFamily="18" charset="0"/>
              </a:rPr>
              <a:t>Các cậu thật giỏi ! Bây giờ chúng ta tiếp tục luyện viết đoạn kết bài thật hay để bài văn của mình hoàn chỉnh nha !!</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94688" l="2222" r="97000">
                        <a14:foregroundMark x1="25667" y1="8854" x2="31333" y2="87813"/>
                        <a14:foregroundMark x1="36556" y1="15833" x2="41111" y2="8229"/>
                        <a14:foregroundMark x1="29222" y1="20417" x2="37778" y2="27292"/>
                        <a14:foregroundMark x1="28778" y1="26042" x2="32556" y2="21354"/>
                        <a14:foregroundMark x1="35000" y1="20208" x2="35000" y2="20208"/>
                        <a14:foregroundMark x1="34889" y1="20625" x2="36889" y2="28229"/>
                        <a14:foregroundMark x1="27111" y1="25521" x2="33000" y2="29375"/>
                        <a14:foregroundMark x1="39000" y1="16458" x2="44667" y2="21771"/>
                        <a14:foregroundMark x1="17111" y1="30625" x2="20667" y2="67500"/>
                        <a14:foregroundMark x1="18778" y1="35833" x2="25667" y2="49167"/>
                        <a14:foregroundMark x1="39000" y1="50625" x2="40111" y2="47813"/>
                        <a14:foregroundMark x1="58889" y1="13125" x2="60556" y2="15833"/>
                        <a14:foregroundMark x1="65778" y1="16667" x2="67222" y2="26250"/>
                        <a14:foregroundMark x1="68667" y1="19583" x2="68889" y2="27813"/>
                        <a14:foregroundMark x1="59778" y1="20000" x2="64556" y2="26042"/>
                      </a14:backgroundRemoval>
                    </a14:imgEffect>
                  </a14:imgLayer>
                </a14:imgProps>
              </a:ext>
              <a:ext uri="{28A0092B-C50C-407E-A947-70E740481C1C}">
                <a14:useLocalDpi xmlns:a14="http://schemas.microsoft.com/office/drawing/2010/main" val="0"/>
              </a:ext>
            </a:extLst>
          </a:blip>
          <a:stretch>
            <a:fillRect/>
          </a:stretch>
        </p:blipFill>
        <p:spPr>
          <a:xfrm>
            <a:off x="6813875" y="3630705"/>
            <a:ext cx="3423118" cy="2805058"/>
          </a:xfrm>
          <a:prstGeom prst="rect">
            <a:avLst/>
          </a:prstGeom>
        </p:spPr>
      </p:pic>
    </p:spTree>
    <p:extLst>
      <p:ext uri="{BB962C8B-B14F-4D97-AF65-F5344CB8AC3E}">
        <p14:creationId xmlns:p14="http://schemas.microsoft.com/office/powerpoint/2010/main" val="206161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a:off x="457200" y="1264025"/>
            <a:ext cx="11214847" cy="4988858"/>
          </a:xfrm>
          <a:prstGeom prst="round2SameRect">
            <a:avLst/>
          </a:prstGeom>
          <a:solidFill>
            <a:schemeClr val="accent1">
              <a:lumMod val="20000"/>
              <a:lumOff val="80000"/>
              <a:alpha val="74000"/>
            </a:schemeClr>
          </a:solidFill>
          <a:ln w="28575">
            <a:solidFill>
              <a:srgbClr val="92D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FF0000"/>
                </a:solidFill>
                <a:latin typeface="Times New Roman" panose="02020603050405020304" pitchFamily="18" charset="0"/>
                <a:cs typeface="Times New Roman" panose="02020603050405020304" pitchFamily="18" charset="0"/>
              </a:rPr>
              <a:t>KHÁM PHÁ</a:t>
            </a:r>
            <a:endParaRPr lang="en-US" sz="8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3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1894927" y="910466"/>
            <a:ext cx="7237648" cy="457206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gr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4024213"/>
            <a:ext cx="2221928" cy="2567943"/>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5801004" y="-85411"/>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501291" y="1723146"/>
            <a:ext cx="5025351" cy="5025351"/>
          </a:xfrm>
          <a:prstGeom prst="rect">
            <a:avLst/>
          </a:prstGeom>
        </p:spPr>
      </p:pic>
      <p:sp>
        <p:nvSpPr>
          <p:cNvPr id="6" name="TextBox 5"/>
          <p:cNvSpPr txBox="1"/>
          <p:nvPr/>
        </p:nvSpPr>
        <p:spPr>
          <a:xfrm>
            <a:off x="2186590" y="1392904"/>
            <a:ext cx="4405273" cy="1015663"/>
          </a:xfrm>
          <a:prstGeom prst="rect">
            <a:avLst/>
          </a:prstGeom>
          <a:noFill/>
        </p:spPr>
        <p:txBody>
          <a:bodyPr wrap="square" rtlCol="0">
            <a:spAutoFit/>
          </a:bodyPr>
          <a:lstStyle/>
          <a:p>
            <a:r>
              <a:rPr lang="en-US" sz="6000">
                <a:ln>
                  <a:solidFill>
                    <a:schemeClr val="accent3">
                      <a:lumMod val="40000"/>
                      <a:lumOff val="60000"/>
                    </a:schemeClr>
                  </a:solidFill>
                </a:ln>
                <a:solidFill>
                  <a:schemeClr val="accent3">
                    <a:lumMod val="50000"/>
                  </a:schemeClr>
                </a:solidFill>
                <a:effectLst>
                  <a:reflection blurRad="6350" stA="55000" endA="300" endPos="45500" dir="5400000" sy="-100000" algn="bl" rotWithShape="0"/>
                </a:effectLst>
                <a:latin typeface="UVF Kewl Script" panose="02000505000000020002" pitchFamily="2" charset="0"/>
              </a:rPr>
              <a:t>Luyện tập </a:t>
            </a:r>
          </a:p>
        </p:txBody>
      </p:sp>
      <p:sp>
        <p:nvSpPr>
          <p:cNvPr id="39" name="任意多边形: 形状 3">
            <a:extLst>
              <a:ext uri="{FF2B5EF4-FFF2-40B4-BE49-F238E27FC236}">
                <a16:creationId xmlns:a16="http://schemas.microsoft.com/office/drawing/2014/main" id="{7F0F3330-49CA-4BA8-8BA0-9D1E6EDD02FA}"/>
              </a:ext>
            </a:extLst>
          </p:cNvPr>
          <p:cNvSpPr/>
          <p:nvPr/>
        </p:nvSpPr>
        <p:spPr>
          <a:xfrm>
            <a:off x="8649976" y="239118"/>
            <a:ext cx="3468102" cy="92212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accent6">
              <a:lumMod val="20000"/>
              <a:lumOff val="80000"/>
            </a:schemeClr>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TextBox 26"/>
          <p:cNvSpPr txBox="1"/>
          <p:nvPr/>
        </p:nvSpPr>
        <p:spPr>
          <a:xfrm>
            <a:off x="8899924" y="207077"/>
            <a:ext cx="3895126" cy="830997"/>
          </a:xfrm>
          <a:prstGeom prst="rect">
            <a:avLst/>
          </a:prstGeom>
          <a:noFill/>
        </p:spPr>
        <p:txBody>
          <a:bodyPr wrap="square" rtlCol="0">
            <a:spAutoFit/>
          </a:bodyPr>
          <a:lstStyle/>
          <a:p>
            <a:r>
              <a:rPr lang="en-US" sz="4800" b="1" dirty="0" err="1">
                <a:solidFill>
                  <a:srgbClr val="92D050"/>
                </a:solidFill>
                <a:latin typeface="UTM ViceroyJF" panose="02040603050506020204" pitchFamily="18" charset="0"/>
              </a:rPr>
              <a:t>Tập</a:t>
            </a:r>
            <a:r>
              <a:rPr lang="en-US" sz="4800" b="1" dirty="0">
                <a:solidFill>
                  <a:srgbClr val="92D050"/>
                </a:solidFill>
                <a:latin typeface="UTM ViceroyJF" panose="02040603050506020204" pitchFamily="18" charset="0"/>
              </a:rPr>
              <a:t> </a:t>
            </a:r>
            <a:r>
              <a:rPr lang="en-US" sz="4800" b="1" dirty="0" err="1">
                <a:solidFill>
                  <a:srgbClr val="92D050"/>
                </a:solidFill>
                <a:latin typeface="UTM ViceroyJF" panose="02040603050506020204" pitchFamily="18" charset="0"/>
              </a:rPr>
              <a:t>làm</a:t>
            </a:r>
            <a:r>
              <a:rPr lang="en-US" sz="4800" b="1" dirty="0">
                <a:solidFill>
                  <a:srgbClr val="92D050"/>
                </a:solidFill>
                <a:latin typeface="UTM ViceroyJF" panose="02040603050506020204" pitchFamily="18" charset="0"/>
              </a:rPr>
              <a:t> </a:t>
            </a:r>
            <a:r>
              <a:rPr lang="en-US" sz="4800" b="1" dirty="0" err="1">
                <a:solidFill>
                  <a:srgbClr val="92D050"/>
                </a:solidFill>
                <a:latin typeface="UTM ViceroyJF" panose="02040603050506020204" pitchFamily="18" charset="0"/>
              </a:rPr>
              <a:t>văn</a:t>
            </a:r>
            <a:endParaRPr lang="en-US" sz="4800" b="1" dirty="0">
              <a:solidFill>
                <a:srgbClr val="92D050"/>
              </a:solidFill>
              <a:latin typeface="UTM ViceroyJF" panose="02040603050506020204" pitchFamily="18" charset="0"/>
            </a:endParaRPr>
          </a:p>
        </p:txBody>
      </p:sp>
      <p:sp>
        <p:nvSpPr>
          <p:cNvPr id="29" name="TextBox 28"/>
          <p:cNvSpPr txBox="1"/>
          <p:nvPr/>
        </p:nvSpPr>
        <p:spPr>
          <a:xfrm>
            <a:off x="1967796" y="2502534"/>
            <a:ext cx="7150613" cy="258532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5400">
                <a:ln>
                  <a:solidFill>
                    <a:schemeClr val="tx2">
                      <a:lumMod val="50000"/>
                    </a:schemeClr>
                  </a:solidFill>
                </a:ln>
                <a:solidFill>
                  <a:schemeClr val="accent2">
                    <a:lumMod val="40000"/>
                    <a:lumOff val="60000"/>
                  </a:schemeClr>
                </a:solidFill>
                <a:effectLst>
                  <a:glow rad="101600">
                    <a:schemeClr val="accent6">
                      <a:satMod val="175000"/>
                      <a:alpha val="40000"/>
                    </a:schemeClr>
                  </a:glow>
                  <a:outerShdw blurRad="50800" dist="38100" dir="8100000" algn="tr" rotWithShape="0">
                    <a:prstClr val="black">
                      <a:alpha val="40000"/>
                    </a:prstClr>
                  </a:outerShdw>
                </a:effectLst>
                <a:latin typeface="UTM Cookies" panose="02040603050506020204" pitchFamily="18" charset="0"/>
              </a:rPr>
              <a:t>Xây dựng đoạn kết bài trong bài văn miêu tả đồ vật</a:t>
            </a:r>
          </a:p>
        </p:txBody>
      </p:sp>
      <p:grpSp>
        <p:nvGrpSpPr>
          <p:cNvPr id="42" name="Group 41">
            <a:extLst>
              <a:ext uri="{FF2B5EF4-FFF2-40B4-BE49-F238E27FC236}">
                <a16:creationId xmlns:a16="http://schemas.microsoft.com/office/drawing/2014/main" id="{527A444A-D3EA-4128-8423-AB1FE45BF5A7}"/>
              </a:ext>
            </a:extLst>
          </p:cNvPr>
          <p:cNvGrpSpPr>
            <a:grpSpLocks/>
          </p:cNvGrpSpPr>
          <p:nvPr/>
        </p:nvGrpSpPr>
        <p:grpSpPr bwMode="auto">
          <a:xfrm>
            <a:off x="2393480" y="166164"/>
            <a:ext cx="1454486" cy="960868"/>
            <a:chOff x="0" y="0"/>
            <a:chExt cx="3087" cy="2039"/>
          </a:xfrm>
        </p:grpSpPr>
        <p:sp>
          <p:nvSpPr>
            <p:cNvPr id="4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Group 51">
            <a:extLst>
              <a:ext uri="{FF2B5EF4-FFF2-40B4-BE49-F238E27FC236}">
                <a16:creationId xmlns:a16="http://schemas.microsoft.com/office/drawing/2014/main" id="{7D8E643F-493A-4B7E-91F5-D17DAE5B6CF3}"/>
              </a:ext>
            </a:extLst>
          </p:cNvPr>
          <p:cNvGrpSpPr>
            <a:grpSpLocks/>
          </p:cNvGrpSpPr>
          <p:nvPr/>
        </p:nvGrpSpPr>
        <p:grpSpPr bwMode="auto">
          <a:xfrm>
            <a:off x="5959647" y="827439"/>
            <a:ext cx="1183772" cy="784699"/>
            <a:chOff x="0" y="0"/>
            <a:chExt cx="2111" cy="1400"/>
          </a:xfrm>
        </p:grpSpPr>
        <p:sp>
          <p:nvSpPr>
            <p:cNvPr id="54"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61" name="Group 60">
            <a:extLst>
              <a:ext uri="{FF2B5EF4-FFF2-40B4-BE49-F238E27FC236}">
                <a16:creationId xmlns:a16="http://schemas.microsoft.com/office/drawing/2014/main" id="{E34FED82-D813-43E2-BFD3-8C8D76A4E25F}"/>
              </a:ext>
            </a:extLst>
          </p:cNvPr>
          <p:cNvGrpSpPr>
            <a:grpSpLocks/>
          </p:cNvGrpSpPr>
          <p:nvPr/>
        </p:nvGrpSpPr>
        <p:grpSpPr bwMode="auto">
          <a:xfrm>
            <a:off x="8790029" y="1117286"/>
            <a:ext cx="571232" cy="377595"/>
            <a:chOff x="0" y="0"/>
            <a:chExt cx="1888" cy="1248"/>
          </a:xfrm>
        </p:grpSpPr>
        <p:sp>
          <p:nvSpPr>
            <p:cNvPr id="62"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76" name="组合 221">
            <a:extLst>
              <a:ext uri="{FF2B5EF4-FFF2-40B4-BE49-F238E27FC236}">
                <a16:creationId xmlns:a16="http://schemas.microsoft.com/office/drawing/2014/main" id="{E9EE46CE-1C68-4B6E-AFCC-AD0934B94683}"/>
              </a:ext>
            </a:extLst>
          </p:cNvPr>
          <p:cNvGrpSpPr/>
          <p:nvPr/>
        </p:nvGrpSpPr>
        <p:grpSpPr>
          <a:xfrm>
            <a:off x="3347735" y="5308184"/>
            <a:ext cx="1224969" cy="1359485"/>
            <a:chOff x="-2033679" y="889419"/>
            <a:chExt cx="463503" cy="619473"/>
          </a:xfrm>
        </p:grpSpPr>
        <p:pic>
          <p:nvPicPr>
            <p:cNvPr id="7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组合 221">
            <a:extLst>
              <a:ext uri="{FF2B5EF4-FFF2-40B4-BE49-F238E27FC236}">
                <a16:creationId xmlns:a16="http://schemas.microsoft.com/office/drawing/2014/main" id="{E9EE46CE-1C68-4B6E-AFCC-AD0934B94683}"/>
              </a:ext>
            </a:extLst>
          </p:cNvPr>
          <p:cNvGrpSpPr/>
          <p:nvPr/>
        </p:nvGrpSpPr>
        <p:grpSpPr>
          <a:xfrm>
            <a:off x="4852736" y="5589086"/>
            <a:ext cx="1042920" cy="1000041"/>
            <a:chOff x="-2033679" y="889419"/>
            <a:chExt cx="463503" cy="619473"/>
          </a:xfrm>
        </p:grpSpPr>
        <p:pic>
          <p:nvPicPr>
            <p:cNvPr id="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组合 221">
            <a:extLst>
              <a:ext uri="{FF2B5EF4-FFF2-40B4-BE49-F238E27FC236}">
                <a16:creationId xmlns:a16="http://schemas.microsoft.com/office/drawing/2014/main" id="{E9EE46CE-1C68-4B6E-AFCC-AD0934B94683}"/>
              </a:ext>
            </a:extLst>
          </p:cNvPr>
          <p:cNvGrpSpPr/>
          <p:nvPr/>
        </p:nvGrpSpPr>
        <p:grpSpPr>
          <a:xfrm>
            <a:off x="6295132" y="5666773"/>
            <a:ext cx="777480" cy="914756"/>
            <a:chOff x="-2033679" y="889419"/>
            <a:chExt cx="463503" cy="619473"/>
          </a:xfrm>
        </p:grpSpPr>
        <p:pic>
          <p:nvPicPr>
            <p:cNvPr id="83"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85">
            <a:extLst>
              <a:ext uri="{FF2B5EF4-FFF2-40B4-BE49-F238E27FC236}">
                <a16:creationId xmlns:a16="http://schemas.microsoft.com/office/drawing/2014/main" id="{F7B93486-AED1-470E-93BF-A4F70809BD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65"/>
          <a:stretch/>
        </p:blipFill>
        <p:spPr>
          <a:xfrm>
            <a:off x="778851" y="379578"/>
            <a:ext cx="1269430" cy="1328335"/>
          </a:xfrm>
          <a:prstGeom prst="rect">
            <a:avLst/>
          </a:prstGeom>
        </p:spPr>
      </p:pic>
      <p:sp>
        <p:nvSpPr>
          <p:cNvPr id="2" name="TextBox 1"/>
          <p:cNvSpPr txBox="1"/>
          <p:nvPr/>
        </p:nvSpPr>
        <p:spPr>
          <a:xfrm>
            <a:off x="0" y="6460830"/>
            <a:ext cx="2846269" cy="369332"/>
          </a:xfrm>
          <a:prstGeom prst="rect">
            <a:avLst/>
          </a:prstGeom>
          <a:noFill/>
        </p:spPr>
        <p:txBody>
          <a:bodyPr wrap="square" rtlCol="0">
            <a:spAutoFit/>
          </a:bodyPr>
          <a:lstStyle/>
          <a:p>
            <a:r>
              <a:rPr lang="en-US">
                <a:solidFill>
                  <a:schemeClr val="accent2">
                    <a:lumMod val="60000"/>
                    <a:lumOff val="40000"/>
                  </a:schemeClr>
                </a:solidFill>
              </a:rPr>
              <a:t>Măng non</a:t>
            </a:r>
          </a:p>
        </p:txBody>
      </p:sp>
    </p:spTree>
    <p:extLst>
      <p:ext uri="{BB962C8B-B14F-4D97-AF65-F5344CB8AC3E}">
        <p14:creationId xmlns:p14="http://schemas.microsoft.com/office/powerpoint/2010/main" val="5096573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8"/>
                                        </p:tgtEl>
                                        <p:attrNameLst>
                                          <p:attrName>r</p:attrName>
                                        </p:attrNameLst>
                                      </p:cBhvr>
                                    </p:animRot>
                                    <p:animRot by="-240000">
                                      <p:cBhvr>
                                        <p:cTn id="19" dur="200" fill="hold">
                                          <p:stCondLst>
                                            <p:cond delay="200"/>
                                          </p:stCondLst>
                                        </p:cTn>
                                        <p:tgtEl>
                                          <p:spTgt spid="28"/>
                                        </p:tgtEl>
                                        <p:attrNameLst>
                                          <p:attrName>r</p:attrName>
                                        </p:attrNameLst>
                                      </p:cBhvr>
                                    </p:animRot>
                                    <p:animRot by="240000">
                                      <p:cBhvr>
                                        <p:cTn id="20" dur="200" fill="hold">
                                          <p:stCondLst>
                                            <p:cond delay="400"/>
                                          </p:stCondLst>
                                        </p:cTn>
                                        <p:tgtEl>
                                          <p:spTgt spid="28"/>
                                        </p:tgtEl>
                                        <p:attrNameLst>
                                          <p:attrName>r</p:attrName>
                                        </p:attrNameLst>
                                      </p:cBhvr>
                                    </p:animRot>
                                    <p:animRot by="-240000">
                                      <p:cBhvr>
                                        <p:cTn id="21" dur="200" fill="hold">
                                          <p:stCondLst>
                                            <p:cond delay="600"/>
                                          </p:stCondLst>
                                        </p:cTn>
                                        <p:tgtEl>
                                          <p:spTgt spid="28"/>
                                        </p:tgtEl>
                                        <p:attrNameLst>
                                          <p:attrName>r</p:attrName>
                                        </p:attrNameLst>
                                      </p:cBhvr>
                                    </p:animRot>
                                    <p:animRot by="120000">
                                      <p:cBhvr>
                                        <p:cTn id="22" dur="200" fill="hold">
                                          <p:stCondLst>
                                            <p:cond delay="800"/>
                                          </p:stCondLst>
                                        </p:cTn>
                                        <p:tgtEl>
                                          <p:spTgt spid="28"/>
                                        </p:tgtEl>
                                        <p:attrNameLst>
                                          <p:attrName>r</p:attrName>
                                        </p:attrNameLst>
                                      </p:cBhvr>
                                    </p:animRot>
                                  </p:childTnLst>
                                </p:cTn>
                              </p:par>
                              <p:par>
                                <p:cTn id="23" presetID="18" presetClass="entr" presetSubtype="12" fill="hold" grpId="0" nodeType="withEffect">
                                  <p:stCondLst>
                                    <p:cond delay="0"/>
                                  </p:stCondLst>
                                  <p:iterate type="wd">
                                    <p:tmPct val="10000"/>
                                  </p:iterate>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200" fill="hold"/>
                                        <p:tgtEl>
                                          <p:spTgt spid="42"/>
                                        </p:tgtEl>
                                        <p:attrNameLst>
                                          <p:attrName>ppt_x</p:attrName>
                                        </p:attrNameLst>
                                      </p:cBhvr>
                                      <p:tavLst>
                                        <p:tav tm="0">
                                          <p:val>
                                            <p:strVal val="0-#ppt_w/2"/>
                                          </p:val>
                                        </p:tav>
                                        <p:tav tm="100000">
                                          <p:val>
                                            <p:strVal val="#ppt_x"/>
                                          </p:val>
                                        </p:tav>
                                      </p:tavLst>
                                    </p:anim>
                                    <p:anim calcmode="lin" valueType="num">
                                      <p:cBhvr additive="base">
                                        <p:cTn id="30" dur="200" fill="hold"/>
                                        <p:tgtEl>
                                          <p:spTgt spid="42"/>
                                        </p:tgtEl>
                                        <p:attrNameLst>
                                          <p:attrName>ppt_y</p:attrName>
                                        </p:attrNameLst>
                                      </p:cBhvr>
                                      <p:tavLst>
                                        <p:tav tm="0">
                                          <p:val>
                                            <p:strVal val="1+#ppt_h/2"/>
                                          </p:val>
                                        </p:tav>
                                        <p:tav tm="100000">
                                          <p:val>
                                            <p:strVal val="#ppt_y"/>
                                          </p:val>
                                        </p:tav>
                                      </p:tavLst>
                                    </p:anim>
                                  </p:childTnLst>
                                </p:cTn>
                              </p:par>
                            </p:childTnLst>
                          </p:cTn>
                        </p:par>
                        <p:par>
                          <p:cTn id="31" fill="hold">
                            <p:stCondLst>
                              <p:cond delay="1200"/>
                            </p:stCondLst>
                            <p:childTnLst>
                              <p:par>
                                <p:cTn id="32" presetID="2" presetClass="entr" presetSubtype="12"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200" fill="hold"/>
                                        <p:tgtEl>
                                          <p:spTgt spid="52"/>
                                        </p:tgtEl>
                                        <p:attrNameLst>
                                          <p:attrName>ppt_x</p:attrName>
                                        </p:attrNameLst>
                                      </p:cBhvr>
                                      <p:tavLst>
                                        <p:tav tm="0">
                                          <p:val>
                                            <p:strVal val="0-#ppt_w/2"/>
                                          </p:val>
                                        </p:tav>
                                        <p:tav tm="100000">
                                          <p:val>
                                            <p:strVal val="#ppt_x"/>
                                          </p:val>
                                        </p:tav>
                                      </p:tavLst>
                                    </p:anim>
                                    <p:anim calcmode="lin" valueType="num">
                                      <p:cBhvr additive="base">
                                        <p:cTn id="35" dur="200" fill="hold"/>
                                        <p:tgtEl>
                                          <p:spTgt spid="52"/>
                                        </p:tgtEl>
                                        <p:attrNameLst>
                                          <p:attrName>ppt_y</p:attrName>
                                        </p:attrNameLst>
                                      </p:cBhvr>
                                      <p:tavLst>
                                        <p:tav tm="0">
                                          <p:val>
                                            <p:strVal val="1+#ppt_h/2"/>
                                          </p:val>
                                        </p:tav>
                                        <p:tav tm="100000">
                                          <p:val>
                                            <p:strVal val="#ppt_y"/>
                                          </p:val>
                                        </p:tav>
                                      </p:tavLst>
                                    </p:anim>
                                  </p:childTnLst>
                                </p:cTn>
                              </p:par>
                            </p:childTnLst>
                          </p:cTn>
                        </p:par>
                        <p:par>
                          <p:cTn id="36" fill="hold">
                            <p:stCondLst>
                              <p:cond delay="1400"/>
                            </p:stCondLst>
                            <p:childTnLst>
                              <p:par>
                                <p:cTn id="37" presetID="2" presetClass="entr" presetSubtype="12"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200" fill="hold"/>
                                        <p:tgtEl>
                                          <p:spTgt spid="61"/>
                                        </p:tgtEl>
                                        <p:attrNameLst>
                                          <p:attrName>ppt_x</p:attrName>
                                        </p:attrNameLst>
                                      </p:cBhvr>
                                      <p:tavLst>
                                        <p:tav tm="0">
                                          <p:val>
                                            <p:strVal val="0-#ppt_w/2"/>
                                          </p:val>
                                        </p:tav>
                                        <p:tav tm="100000">
                                          <p:val>
                                            <p:strVal val="#ppt_x"/>
                                          </p:val>
                                        </p:tav>
                                      </p:tavLst>
                                    </p:anim>
                                    <p:anim calcmode="lin" valueType="num">
                                      <p:cBhvr additive="base">
                                        <p:cTn id="40" dur="2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iterate type="wd">
                                    <p:tmPct val="10000"/>
                                  </p:iterate>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1000" fill="hold"/>
                                        <p:tgtEl>
                                          <p:spTgt spid="76"/>
                                        </p:tgtEl>
                                        <p:attrNameLst>
                                          <p:attrName>ppt_x</p:attrName>
                                        </p:attrNameLst>
                                      </p:cBhvr>
                                      <p:tavLst>
                                        <p:tav tm="0">
                                          <p:val>
                                            <p:strVal val="1+#ppt_w/2"/>
                                          </p:val>
                                        </p:tav>
                                        <p:tav tm="100000">
                                          <p:val>
                                            <p:strVal val="#ppt_x"/>
                                          </p:val>
                                        </p:tav>
                                      </p:tavLst>
                                    </p:anim>
                                    <p:anim calcmode="lin" valueType="num">
                                      <p:cBhvr additive="base">
                                        <p:cTn id="44" dur="1000" fill="hold"/>
                                        <p:tgtEl>
                                          <p:spTgt spid="76"/>
                                        </p:tgtEl>
                                        <p:attrNameLst>
                                          <p:attrName>ppt_y</p:attrName>
                                        </p:attrNameLst>
                                      </p:cBhvr>
                                      <p:tavLst>
                                        <p:tav tm="0">
                                          <p:val>
                                            <p:strVal val="1+#ppt_h/2"/>
                                          </p:val>
                                        </p:tav>
                                        <p:tav tm="100000">
                                          <p:val>
                                            <p:strVal val="#ppt_y"/>
                                          </p:val>
                                        </p:tav>
                                      </p:tavLst>
                                    </p:anim>
                                  </p:childTnLst>
                                </p:cTn>
                              </p:par>
                              <p:par>
                                <p:cTn id="45" presetID="2" presetClass="entr" presetSubtype="6" fill="hold" nodeType="withEffect">
                                  <p:stCondLst>
                                    <p:cond delay="0"/>
                                  </p:stCondLst>
                                  <p:iterate type="wd">
                                    <p:tmPct val="10000"/>
                                  </p:iterate>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1000" fill="hold"/>
                                        <p:tgtEl>
                                          <p:spTgt spid="79"/>
                                        </p:tgtEl>
                                        <p:attrNameLst>
                                          <p:attrName>ppt_x</p:attrName>
                                        </p:attrNameLst>
                                      </p:cBhvr>
                                      <p:tavLst>
                                        <p:tav tm="0">
                                          <p:val>
                                            <p:strVal val="1+#ppt_w/2"/>
                                          </p:val>
                                        </p:tav>
                                        <p:tav tm="100000">
                                          <p:val>
                                            <p:strVal val="#ppt_x"/>
                                          </p:val>
                                        </p:tav>
                                      </p:tavLst>
                                    </p:anim>
                                    <p:anim calcmode="lin" valueType="num">
                                      <p:cBhvr additive="base">
                                        <p:cTn id="48" dur="10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0"/>
                                  </p:stCondLst>
                                  <p:iterate type="wd">
                                    <p:tmPct val="10000"/>
                                  </p:iterate>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1000" fill="hold"/>
                                        <p:tgtEl>
                                          <p:spTgt spid="82"/>
                                        </p:tgtEl>
                                        <p:attrNameLst>
                                          <p:attrName>ppt_x</p:attrName>
                                        </p:attrNameLst>
                                      </p:cBhvr>
                                      <p:tavLst>
                                        <p:tav tm="0">
                                          <p:val>
                                            <p:strVal val="1+#ppt_w/2"/>
                                          </p:val>
                                        </p:tav>
                                        <p:tav tm="100000">
                                          <p:val>
                                            <p:strVal val="#ppt_x"/>
                                          </p:val>
                                        </p:tav>
                                      </p:tavLst>
                                    </p:anim>
                                    <p:anim calcmode="lin" valueType="num">
                                      <p:cBhvr additive="base">
                                        <p:cTn id="5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a:off x="457200" y="1264025"/>
            <a:ext cx="11214847" cy="4988858"/>
          </a:xfrm>
          <a:prstGeom prst="round2SameRect">
            <a:avLst/>
          </a:prstGeom>
          <a:solidFill>
            <a:schemeClr val="accent1">
              <a:lumMod val="20000"/>
              <a:lumOff val="80000"/>
              <a:alpha val="74000"/>
            </a:schemeClr>
          </a:solidFill>
          <a:ln w="28575">
            <a:solidFill>
              <a:srgbClr val="92D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99645" y="1577823"/>
            <a:ext cx="4948518" cy="923330"/>
          </a:xfrm>
          <a:prstGeom prst="rect">
            <a:avLst/>
          </a:prstGeom>
          <a:noFill/>
        </p:spPr>
        <p:txBody>
          <a:bodyPr wrap="square" rtlCol="0">
            <a:spAutoFit/>
          </a:bodyPr>
          <a:lstStyle/>
          <a:p>
            <a:r>
              <a:rPr lang="en-US" sz="5400" b="1" dirty="0" err="1">
                <a:solidFill>
                  <a:srgbClr val="FFFF00"/>
                </a:solidFill>
                <a:effectLst>
                  <a:outerShdw blurRad="50800" dist="38100" dir="2700000" algn="tl" rotWithShape="0">
                    <a:prstClr val="black">
                      <a:alpha val="40000"/>
                    </a:prstClr>
                  </a:outerShdw>
                </a:effectLst>
                <a:latin typeface="UVF Curlz MT" panose="04040404050702020202" pitchFamily="82" charset="0"/>
              </a:rPr>
              <a:t>Yêu</a:t>
            </a:r>
            <a:r>
              <a:rPr lang="en-US" sz="5400" b="1" dirty="0">
                <a:solidFill>
                  <a:srgbClr val="FFFF00"/>
                </a:solidFill>
                <a:effectLst>
                  <a:outerShdw blurRad="50800" dist="38100" dir="2700000" algn="tl" rotWithShape="0">
                    <a:prstClr val="black">
                      <a:alpha val="40000"/>
                    </a:prstClr>
                  </a:outerShdw>
                </a:effectLst>
                <a:latin typeface="UVF Curlz MT" panose="04040404050702020202" pitchFamily="82" charset="0"/>
              </a:rPr>
              <a:t> </a:t>
            </a:r>
            <a:r>
              <a:rPr lang="en-US" sz="5400" b="1" dirty="0" err="1">
                <a:solidFill>
                  <a:srgbClr val="FFFF00"/>
                </a:solidFill>
                <a:effectLst>
                  <a:outerShdw blurRad="50800" dist="38100" dir="2700000" algn="tl" rotWithShape="0">
                    <a:prstClr val="black">
                      <a:alpha val="40000"/>
                    </a:prstClr>
                  </a:outerShdw>
                </a:effectLst>
                <a:latin typeface="UVF Curlz MT" panose="04040404050702020202" pitchFamily="82" charset="0"/>
              </a:rPr>
              <a:t>cầu</a:t>
            </a:r>
            <a:r>
              <a:rPr lang="en-US" sz="5400" b="1" dirty="0">
                <a:solidFill>
                  <a:srgbClr val="FFFF00"/>
                </a:solidFill>
                <a:effectLst>
                  <a:outerShdw blurRad="50800" dist="38100" dir="2700000" algn="tl" rotWithShape="0">
                    <a:prstClr val="black">
                      <a:alpha val="40000"/>
                    </a:prstClr>
                  </a:outerShdw>
                </a:effectLst>
                <a:latin typeface="UVF Curlz MT" panose="04040404050702020202" pitchFamily="82" charset="0"/>
              </a:rPr>
              <a:t> </a:t>
            </a:r>
            <a:r>
              <a:rPr lang="en-US" sz="5400" b="1" dirty="0" err="1">
                <a:solidFill>
                  <a:srgbClr val="FFFF00"/>
                </a:solidFill>
                <a:effectLst>
                  <a:outerShdw blurRad="50800" dist="38100" dir="2700000" algn="tl" rotWithShape="0">
                    <a:prstClr val="black">
                      <a:alpha val="40000"/>
                    </a:prstClr>
                  </a:outerShdw>
                </a:effectLst>
                <a:latin typeface="UVF Curlz MT" panose="04040404050702020202" pitchFamily="82" charset="0"/>
              </a:rPr>
              <a:t>cần</a:t>
            </a:r>
            <a:r>
              <a:rPr lang="en-US" sz="5400" b="1" dirty="0">
                <a:solidFill>
                  <a:srgbClr val="FFFF00"/>
                </a:solidFill>
                <a:effectLst>
                  <a:outerShdw blurRad="50800" dist="38100" dir="2700000" algn="tl" rotWithShape="0">
                    <a:prstClr val="black">
                      <a:alpha val="40000"/>
                    </a:prstClr>
                  </a:outerShdw>
                </a:effectLst>
                <a:latin typeface="UVF Curlz MT" panose="04040404050702020202" pitchFamily="82" charset="0"/>
              </a:rPr>
              <a:t> </a:t>
            </a:r>
            <a:r>
              <a:rPr lang="en-US" sz="5400" b="1" dirty="0" err="1">
                <a:solidFill>
                  <a:srgbClr val="FFFF00"/>
                </a:solidFill>
                <a:effectLst>
                  <a:outerShdw blurRad="50800" dist="38100" dir="2700000" algn="tl" rotWithShape="0">
                    <a:prstClr val="black">
                      <a:alpha val="40000"/>
                    </a:prstClr>
                  </a:outerShdw>
                </a:effectLst>
                <a:latin typeface="UVF Curlz MT" panose="04040404050702020202" pitchFamily="82" charset="0"/>
              </a:rPr>
              <a:t>đạt</a:t>
            </a:r>
            <a:endParaRPr lang="en-US" sz="5400" b="1" dirty="0">
              <a:solidFill>
                <a:srgbClr val="FFFF00"/>
              </a:solidFill>
              <a:effectLst>
                <a:outerShdw blurRad="50800" dist="38100" dir="2700000" algn="tl" rotWithShape="0">
                  <a:prstClr val="black">
                    <a:alpha val="40000"/>
                  </a:prstClr>
                </a:outerShdw>
              </a:effectLst>
              <a:latin typeface="UVF Curlz MT" panose="04040404050702020202" pitchFamily="82" charset="0"/>
            </a:endParaRPr>
          </a:p>
        </p:txBody>
      </p:sp>
      <p:sp>
        <p:nvSpPr>
          <p:cNvPr id="5" name="TextBox 4"/>
          <p:cNvSpPr txBox="1"/>
          <p:nvPr/>
        </p:nvSpPr>
        <p:spPr>
          <a:xfrm>
            <a:off x="874056" y="2670218"/>
            <a:ext cx="10999695" cy="2554545"/>
          </a:xfrm>
          <a:prstGeom prst="rect">
            <a:avLst/>
          </a:prstGeom>
          <a:noFill/>
        </p:spPr>
        <p:txBody>
          <a:bodyPr wrap="square" rtlCol="0">
            <a:spAutoFit/>
          </a:bodyPr>
          <a:lstStyle/>
          <a:p>
            <a:r>
              <a:rPr lang="nl-NL" sz="3200" dirty="0" smtClean="0">
                <a:solidFill>
                  <a:schemeClr val="accent2">
                    <a:lumMod val="75000"/>
                  </a:schemeClr>
                </a:solidFill>
                <a:latin typeface="UTM ViceroyJF" panose="02040603050506020204" pitchFamily="18" charset="0"/>
              </a:rPr>
              <a:t>- </a:t>
            </a:r>
            <a:r>
              <a:rPr lang="nl-NL" sz="3200" dirty="0">
                <a:solidFill>
                  <a:schemeClr val="accent2">
                    <a:lumMod val="75000"/>
                  </a:schemeClr>
                </a:solidFill>
                <a:latin typeface="UTM ViceroyJF" panose="02040603050506020204" pitchFamily="18" charset="0"/>
              </a:rPr>
              <a:t>Nắm vững hai cách kết bài (mở rộng, không mở rộng) trong bài văn miêu tả đồ vật (BT1).</a:t>
            </a:r>
            <a:endParaRPr lang="en-US" sz="3200" dirty="0">
              <a:solidFill>
                <a:schemeClr val="accent2">
                  <a:lumMod val="75000"/>
                </a:schemeClr>
              </a:solidFill>
              <a:latin typeface="UTM ViceroyJF" panose="02040603050506020204" pitchFamily="18" charset="0"/>
            </a:endParaRPr>
          </a:p>
          <a:p>
            <a:r>
              <a:rPr lang="nl-NL" sz="3200" dirty="0" smtClean="0">
                <a:solidFill>
                  <a:schemeClr val="accent2">
                    <a:lumMod val="75000"/>
                  </a:schemeClr>
                </a:solidFill>
                <a:latin typeface="UTM ViceroyJF" panose="02040603050506020204" pitchFamily="18" charset="0"/>
              </a:rPr>
              <a:t>-  </a:t>
            </a:r>
            <a:r>
              <a:rPr lang="nl-NL" sz="3200" dirty="0">
                <a:solidFill>
                  <a:schemeClr val="accent2">
                    <a:lumMod val="75000"/>
                  </a:schemeClr>
                </a:solidFill>
                <a:latin typeface="UTM ViceroyJF" panose="02040603050506020204" pitchFamily="18" charset="0"/>
              </a:rPr>
              <a:t>Viết được đoạn kết bài mở rộng cho một bài văn miêu tả đồ vật (BT2).</a:t>
            </a:r>
            <a:endParaRPr lang="en-US" sz="3200" dirty="0">
              <a:solidFill>
                <a:schemeClr val="accent2">
                  <a:lumMod val="75000"/>
                </a:schemeClr>
              </a:solidFill>
              <a:latin typeface="UTM ViceroyJF" panose="02040603050506020204" pitchFamily="18" charset="0"/>
            </a:endParaRPr>
          </a:p>
          <a:p>
            <a:endParaRPr lang="en-US" sz="3200" dirty="0">
              <a:solidFill>
                <a:schemeClr val="accent2">
                  <a:lumMod val="75000"/>
                </a:schemeClr>
              </a:solidFill>
              <a:latin typeface="UTM Seagull" panose="02040603050506020204" pitchFamily="18" charset="0"/>
            </a:endParaRPr>
          </a:p>
        </p:txBody>
      </p:sp>
    </p:spTree>
    <p:extLst>
      <p:ext uri="{BB962C8B-B14F-4D97-AF65-F5344CB8AC3E}">
        <p14:creationId xmlns:p14="http://schemas.microsoft.com/office/powerpoint/2010/main" val="3660364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0440" y="1091691"/>
            <a:ext cx="1396899" cy="1452582"/>
          </a:xfrm>
          <a:prstGeom prst="rect">
            <a:avLst/>
          </a:prstGeom>
        </p:spPr>
      </p:pic>
      <p:pic>
        <p:nvPicPr>
          <p:cNvPr id="2" name="Picture 1"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441" y="1725897"/>
            <a:ext cx="2718003" cy="5116240"/>
          </a:xfrm>
          <a:prstGeom prst="rect">
            <a:avLst/>
          </a:prstGeom>
        </p:spPr>
      </p:pic>
      <p:grpSp>
        <p:nvGrpSpPr>
          <p:cNvPr id="3" name="Group 2"/>
          <p:cNvGrpSpPr/>
          <p:nvPr/>
        </p:nvGrpSpPr>
        <p:grpSpPr>
          <a:xfrm>
            <a:off x="2266822" y="1541341"/>
            <a:ext cx="6607800" cy="3857758"/>
            <a:chOff x="3413715" y="1329524"/>
            <a:chExt cx="6607800" cy="3857758"/>
          </a:xfrm>
        </p:grpSpPr>
        <p:grpSp>
          <p:nvGrpSpPr>
            <p:cNvPr id="4" name="Group 3"/>
            <p:cNvGrpSpPr/>
            <p:nvPr/>
          </p:nvGrpSpPr>
          <p:grpSpPr>
            <a:xfrm>
              <a:off x="3413715" y="1574132"/>
              <a:ext cx="6287044" cy="3613150"/>
              <a:chOff x="3413715" y="1574132"/>
              <a:chExt cx="6287044" cy="3613150"/>
            </a:xfrm>
          </p:grpSpPr>
          <p:sp>
            <p:nvSpPr>
              <p:cNvPr id="6" name="Snip Diagonal Corner Rectangle 5"/>
              <p:cNvSpPr/>
              <p:nvPr/>
            </p:nvSpPr>
            <p:spPr>
              <a:xfrm>
                <a:off x="3646600" y="1574132"/>
                <a:ext cx="6054159" cy="3373679"/>
              </a:xfrm>
              <a:prstGeom prst="snip2DiagRect">
                <a:avLst/>
              </a:prstGeom>
              <a:solidFill>
                <a:srgbClr val="FFBF86"/>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6"/>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nip Diagonal Corner Rectangle 4"/>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9"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10"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661366" y="4923107"/>
            <a:ext cx="1102532" cy="1919030"/>
          </a:xfrm>
          <a:prstGeom prst="rect">
            <a:avLst/>
          </a:prstGeom>
        </p:spPr>
      </p:pic>
      <p:pic>
        <p:nvPicPr>
          <p:cNvPr id="11"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6087961" y="575240"/>
            <a:ext cx="3297236" cy="2034758"/>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sp>
        <p:nvSpPr>
          <p:cNvPr id="13" name="TextBox 12"/>
          <p:cNvSpPr txBox="1"/>
          <p:nvPr/>
        </p:nvSpPr>
        <p:spPr>
          <a:xfrm>
            <a:off x="2740063" y="2544273"/>
            <a:ext cx="6211434" cy="1323439"/>
          </a:xfrm>
          <a:prstGeom prst="rect">
            <a:avLst/>
          </a:prstGeom>
          <a:noFill/>
        </p:spPr>
        <p:txBody>
          <a:bodyPr wrap="square" rtlCol="0">
            <a:spAutoFit/>
          </a:bodyPr>
          <a:lstStyle/>
          <a:p>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Luyện</a:t>
            </a:r>
            <a:r>
              <a:rPr lang="en-US" sz="8000" dirty="0">
                <a:solidFill>
                  <a:srgbClr val="002060"/>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tập</a:t>
            </a:r>
            <a:endParaRPr lang="en-US" sz="8000" dirty="0">
              <a:solidFill>
                <a:srgbClr val="002060"/>
              </a:solidFill>
              <a:effectLst>
                <a:outerShdw blurRad="38100" dist="38100" dir="2700000" algn="tl">
                  <a:srgbClr val="000000">
                    <a:alpha val="43137"/>
                  </a:srgbClr>
                </a:outerShdw>
              </a:effectLst>
              <a:latin typeface="UTM Showcard" panose="02040603050506020204" pitchFamily="18" charset="0"/>
            </a:endParaRPr>
          </a:p>
        </p:txBody>
      </p:sp>
      <p:pic>
        <p:nvPicPr>
          <p:cNvPr id="14"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1001851" y="3691597"/>
            <a:ext cx="1102532" cy="1919030"/>
          </a:xfrm>
          <a:prstGeom prst="rect">
            <a:avLst/>
          </a:prstGeom>
        </p:spPr>
      </p:pic>
      <p:pic>
        <p:nvPicPr>
          <p:cNvPr id="18" name="Picture 1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93697" y="406871"/>
            <a:ext cx="1182137" cy="1229259"/>
          </a:xfrm>
          <a:prstGeom prst="rect">
            <a:avLst/>
          </a:prstGeom>
        </p:spPr>
      </p:pic>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33946" y="140670"/>
            <a:ext cx="828239" cy="861254"/>
          </a:xfrm>
          <a:prstGeom prst="rect">
            <a:avLst/>
          </a:prstGeom>
        </p:spPr>
      </p:pic>
    </p:spTree>
    <p:extLst>
      <p:ext uri="{BB962C8B-B14F-4D97-AF65-F5344CB8AC3E}">
        <p14:creationId xmlns:p14="http://schemas.microsoft.com/office/powerpoint/2010/main" val="1893824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0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45" presetClass="entr" presetSubtype="0" repeatCount="indefinite"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ppt_w</p:attrName>
                                        </p:attrNameLst>
                                      </p:cBhvr>
                                      <p:tavLst>
                                        <p:tav tm="0" fmla="#ppt_w*sin(2.5*pi*$)">
                                          <p:val>
                                            <p:fltVal val="0"/>
                                          </p:val>
                                        </p:tav>
                                        <p:tav tm="100000">
                                          <p:val>
                                            <p:fltVal val="1"/>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childTnLst>
                                </p:cTn>
                              </p:par>
                              <p:par>
                                <p:cTn id="45" presetID="45" presetClass="entr" presetSubtype="0" repeatCount="indefinite" fill="hold" nodeType="withEffect">
                                  <p:stCondLst>
                                    <p:cond delay="75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ppt_w</p:attrName>
                                        </p:attrNameLst>
                                      </p:cBhvr>
                                      <p:tavLst>
                                        <p:tav tm="0" fmla="#ppt_w*sin(2.5*pi*$)">
                                          <p:val>
                                            <p:fltVal val="0"/>
                                          </p:val>
                                        </p:tav>
                                        <p:tav tm="100000">
                                          <p:val>
                                            <p:fltVal val="1"/>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childTnLst>
                                </p:cTn>
                              </p:par>
                              <p:par>
                                <p:cTn id="50" presetID="45" presetClass="entr" presetSubtype="0" repeatCount="indefinite" fill="hold" nodeType="withEffect">
                                  <p:stCondLst>
                                    <p:cond delay="5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ppt_w</p:attrName>
                                        </p:attrNameLst>
                                      </p:cBhvr>
                                      <p:tavLst>
                                        <p:tav tm="0" fmla="#ppt_w*sin(2.5*pi*$)">
                                          <p:val>
                                            <p:fltVal val="0"/>
                                          </p:val>
                                        </p:tav>
                                        <p:tav tm="100000">
                                          <p:val>
                                            <p:fltVal val="1"/>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1248</Words>
  <Application>Microsoft Office PowerPoint</Application>
  <PresentationFormat>Widescreen</PresentationFormat>
  <Paragraphs>64</Paragraphs>
  <Slides>23</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UTM ViceroyJF</vt:lpstr>
      <vt:lpstr>UTM Cookies</vt:lpstr>
      <vt:lpstr>UTM Ambrose</vt:lpstr>
      <vt:lpstr>UVF Curlz MT</vt:lpstr>
      <vt:lpstr>Calibri Light</vt:lpstr>
      <vt:lpstr>UVF Kewl Script</vt:lpstr>
      <vt:lpstr>Calibri</vt:lpstr>
      <vt:lpstr>Arial</vt:lpstr>
      <vt:lpstr>inpin heiti</vt:lpstr>
      <vt:lpstr>Times New Roman</vt:lpstr>
      <vt:lpstr>宋体</vt:lpstr>
      <vt:lpstr>HP001 5 hàng</vt:lpstr>
      <vt:lpstr>SVN-Harabaras</vt:lpstr>
      <vt:lpstr>UTM Showcard</vt:lpstr>
      <vt:lpstr>UTM Seagull</vt:lpstr>
      <vt:lpstr>UTM Alexander</vt:lpstr>
      <vt:lpstr>UTM Gradoo</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xây dựng đoạn kết bài trong MTĐV</dc:title>
  <dc:subject>Tập làm văn</dc:subject>
  <dc:creator>BICHTRAN</dc:creator>
  <cp:keywords>MĂNGNON</cp:keywords>
  <cp:lastModifiedBy>Windows User</cp:lastModifiedBy>
  <cp:revision>39</cp:revision>
  <dcterms:created xsi:type="dcterms:W3CDTF">2021-12-26T17:12:33Z</dcterms:created>
  <dcterms:modified xsi:type="dcterms:W3CDTF">2023-01-16T03:16:43Z</dcterms:modified>
</cp:coreProperties>
</file>