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x-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9"/>
  </p:notesMasterIdLst>
  <p:sldIdLst>
    <p:sldId id="335" r:id="rId2"/>
    <p:sldId id="322" r:id="rId3"/>
    <p:sldId id="296" r:id="rId4"/>
    <p:sldId id="365" r:id="rId5"/>
    <p:sldId id="372" r:id="rId6"/>
    <p:sldId id="342" r:id="rId7"/>
    <p:sldId id="374" r:id="rId8"/>
    <p:sldId id="294" r:id="rId9"/>
    <p:sldId id="347" r:id="rId10"/>
    <p:sldId id="317" r:id="rId11"/>
    <p:sldId id="348" r:id="rId12"/>
    <p:sldId id="353" r:id="rId13"/>
    <p:sldId id="351" r:id="rId14"/>
    <p:sldId id="355" r:id="rId15"/>
    <p:sldId id="356" r:id="rId16"/>
    <p:sldId id="298" r:id="rId17"/>
    <p:sldId id="357" r:id="rId18"/>
    <p:sldId id="358" r:id="rId19"/>
    <p:sldId id="349" r:id="rId20"/>
    <p:sldId id="359" r:id="rId21"/>
    <p:sldId id="331" r:id="rId22"/>
    <p:sldId id="360" r:id="rId23"/>
    <p:sldId id="319" r:id="rId24"/>
    <p:sldId id="369" r:id="rId25"/>
    <p:sldId id="371" r:id="rId26"/>
    <p:sldId id="344" r:id="rId27"/>
    <p:sldId id="370" r:id="rId28"/>
  </p:sldIdLst>
  <p:sldSz cx="9144000" cy="5143500" type="screen16x9"/>
  <p:notesSz cx="6858000" cy="9144000"/>
  <p:embeddedFontLs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Impact" panose="020B0806030902050204" pitchFamily="34" charset="0"/>
      <p:regular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A5B1"/>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0" autoAdjust="0"/>
  </p:normalViewPr>
  <p:slideViewPr>
    <p:cSldViewPr>
      <p:cViewPr varScale="1">
        <p:scale>
          <a:sx n="80" d="100"/>
          <a:sy n="80" d="100"/>
        </p:scale>
        <p:origin x="123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12/12/2022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extLst>
      <p:ext uri="{BB962C8B-B14F-4D97-AF65-F5344CB8AC3E}">
        <p14:creationId xmlns:p14="http://schemas.microsoft.com/office/powerpoint/2010/main" val="238160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extLst>
      <p:ext uri="{BB962C8B-B14F-4D97-AF65-F5344CB8AC3E}">
        <p14:creationId xmlns:p14="http://schemas.microsoft.com/office/powerpoint/2010/main" val="308750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13</a:t>
            </a:fld>
            <a:endParaRPr kumimoji="1" lang="zh-CN" altLang="en-US"/>
          </a:p>
        </p:txBody>
      </p:sp>
    </p:spTree>
    <p:extLst>
      <p:ext uri="{BB962C8B-B14F-4D97-AF65-F5344CB8AC3E}">
        <p14:creationId xmlns:p14="http://schemas.microsoft.com/office/powerpoint/2010/main" val="261601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14</a:t>
            </a:fld>
            <a:endParaRPr kumimoji="1" lang="zh-CN" altLang="en-US"/>
          </a:p>
        </p:txBody>
      </p:sp>
    </p:spTree>
    <p:extLst>
      <p:ext uri="{BB962C8B-B14F-4D97-AF65-F5344CB8AC3E}">
        <p14:creationId xmlns:p14="http://schemas.microsoft.com/office/powerpoint/2010/main" val="414340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15</a:t>
            </a:fld>
            <a:endParaRPr kumimoji="1" lang="zh-CN" altLang="en-US"/>
          </a:p>
        </p:txBody>
      </p:sp>
    </p:spTree>
    <p:extLst>
      <p:ext uri="{BB962C8B-B14F-4D97-AF65-F5344CB8AC3E}">
        <p14:creationId xmlns:p14="http://schemas.microsoft.com/office/powerpoint/2010/main" val="374943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16</a:t>
            </a:fld>
            <a:endParaRPr lang="zh-CN" altLang="en-US"/>
          </a:p>
        </p:txBody>
      </p:sp>
    </p:spTree>
    <p:extLst>
      <p:ext uri="{BB962C8B-B14F-4D97-AF65-F5344CB8AC3E}">
        <p14:creationId xmlns:p14="http://schemas.microsoft.com/office/powerpoint/2010/main" val="221672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17</a:t>
            </a:fld>
            <a:endParaRPr kumimoji="1" lang="zh-CN" altLang="en-US"/>
          </a:p>
        </p:txBody>
      </p:sp>
    </p:spTree>
    <p:extLst>
      <p:ext uri="{BB962C8B-B14F-4D97-AF65-F5344CB8AC3E}">
        <p14:creationId xmlns:p14="http://schemas.microsoft.com/office/powerpoint/2010/main" val="350385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71797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22</a:t>
            </a:fld>
            <a:endParaRPr lang="zh-CN" altLang="en-US"/>
          </a:p>
        </p:txBody>
      </p:sp>
    </p:spTree>
    <p:extLst>
      <p:ext uri="{BB962C8B-B14F-4D97-AF65-F5344CB8AC3E}">
        <p14:creationId xmlns:p14="http://schemas.microsoft.com/office/powerpoint/2010/main" val="110665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23</a:t>
            </a:fld>
            <a:endParaRPr lang="zh-CN" altLang="en-US"/>
          </a:p>
        </p:txBody>
      </p:sp>
    </p:spTree>
    <p:extLst>
      <p:ext uri="{BB962C8B-B14F-4D97-AF65-F5344CB8AC3E}">
        <p14:creationId xmlns:p14="http://schemas.microsoft.com/office/powerpoint/2010/main" val="216819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97507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165712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317275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3</a:t>
            </a:fld>
            <a:endParaRPr kumimoji="1" lang="zh-CN" altLang="en-US"/>
          </a:p>
        </p:txBody>
      </p:sp>
    </p:spTree>
    <p:extLst>
      <p:ext uri="{BB962C8B-B14F-4D97-AF65-F5344CB8AC3E}">
        <p14:creationId xmlns:p14="http://schemas.microsoft.com/office/powerpoint/2010/main" val="383958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4</a:t>
            </a:fld>
            <a:endParaRPr kumimoji="1" lang="zh-CN" altLang="en-US"/>
          </a:p>
        </p:txBody>
      </p:sp>
    </p:spTree>
    <p:extLst>
      <p:ext uri="{BB962C8B-B14F-4D97-AF65-F5344CB8AC3E}">
        <p14:creationId xmlns:p14="http://schemas.microsoft.com/office/powerpoint/2010/main" val="70077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17505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102467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8</a:t>
            </a:fld>
            <a:endParaRPr lang="zh-CN" altLang="en-US"/>
          </a:p>
        </p:txBody>
      </p:sp>
    </p:spTree>
    <p:extLst>
      <p:ext uri="{BB962C8B-B14F-4D97-AF65-F5344CB8AC3E}">
        <p14:creationId xmlns:p14="http://schemas.microsoft.com/office/powerpoint/2010/main" val="299679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9</a:t>
            </a:fld>
            <a:endParaRPr lang="zh-CN" altLang="en-US"/>
          </a:p>
        </p:txBody>
      </p:sp>
    </p:spTree>
    <p:extLst>
      <p:ext uri="{BB962C8B-B14F-4D97-AF65-F5344CB8AC3E}">
        <p14:creationId xmlns:p14="http://schemas.microsoft.com/office/powerpoint/2010/main" val="37410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10</a:t>
            </a:fld>
            <a:endParaRPr kumimoji="1" lang="zh-CN" altLang="en-US"/>
          </a:p>
        </p:txBody>
      </p:sp>
    </p:spTree>
    <p:extLst>
      <p:ext uri="{BB962C8B-B14F-4D97-AF65-F5344CB8AC3E}">
        <p14:creationId xmlns:p14="http://schemas.microsoft.com/office/powerpoint/2010/main" val="246952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61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userDrawn="1"/>
        </p:nvSpPr>
        <p:spPr>
          <a:xfrm>
            <a:off x="0" y="0"/>
            <a:ext cx="914400" cy="307777"/>
          </a:xfrm>
          <a:prstGeom prst="rect">
            <a:avLst/>
          </a:prstGeom>
          <a:noFill/>
        </p:spPr>
        <p:txBody>
          <a:bodyPr wrap="square" rtlCol="0">
            <a:spAutoFit/>
          </a:bodyPr>
          <a:lstStyle/>
          <a:p>
            <a:r>
              <a:rPr lang="en-US" sz="1400" dirty="0">
                <a:solidFill>
                  <a:schemeClr val="accent1">
                    <a:lumMod val="25000"/>
                    <a:lumOff val="75000"/>
                  </a:schemeClr>
                </a:solidFill>
                <a:latin typeface="UTM Arruba KT" panose="02040603050506020204" pitchFamily="18" charset="0"/>
              </a:rPr>
              <a:t>KTUTS</a:t>
            </a:r>
          </a:p>
        </p:txBody>
      </p:sp>
      <p:sp>
        <p:nvSpPr>
          <p:cNvPr id="7" name="TextBox 6"/>
          <p:cNvSpPr txBox="1"/>
          <p:nvPr userDrawn="1"/>
        </p:nvSpPr>
        <p:spPr>
          <a:xfrm>
            <a:off x="8534400" y="23396"/>
            <a:ext cx="914400" cy="307777"/>
          </a:xfrm>
          <a:prstGeom prst="rect">
            <a:avLst/>
          </a:prstGeom>
          <a:noFill/>
        </p:spPr>
        <p:txBody>
          <a:bodyPr wrap="square" rtlCol="0">
            <a:spAutoFit/>
          </a:bodyPr>
          <a:lstStyle/>
          <a:p>
            <a:r>
              <a:rPr lang="en-US" sz="1400" dirty="0">
                <a:solidFill>
                  <a:schemeClr val="accent1">
                    <a:lumMod val="25000"/>
                    <a:lumOff val="75000"/>
                  </a:schemeClr>
                </a:solidFill>
                <a:latin typeface="UTM Arruba KT" panose="02040603050506020204" pitchFamily="18" charset="0"/>
              </a:rPr>
              <a:t>KTUTS</a:t>
            </a:r>
          </a:p>
        </p:txBody>
      </p:sp>
    </p:spTree>
    <p:extLst>
      <p:ext uri="{BB962C8B-B14F-4D97-AF65-F5344CB8AC3E}">
        <p14:creationId xmlns:p14="http://schemas.microsoft.com/office/powerpoint/2010/main" val="1963023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991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354" y="0"/>
            <a:ext cx="9141291" cy="51435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302246"/>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矩形 1"/>
          <p:cNvSpPr/>
          <p:nvPr userDrawn="1"/>
        </p:nvSpPr>
        <p:spPr>
          <a:xfrm>
            <a:off x="76200" y="625398"/>
            <a:ext cx="8991600" cy="43847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4" descr="Tại sao bầu trời có màu xanh nhưng không gian lại là màu đen? - Báo Gia Lai  điện tử - Tin nhanh - Chính xác"/>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7"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0" y="0"/>
            <a:ext cx="914400" cy="307777"/>
          </a:xfrm>
          <a:prstGeom prst="rect">
            <a:avLst/>
          </a:prstGeom>
          <a:noFill/>
        </p:spPr>
        <p:txBody>
          <a:bodyPr wrap="square" rtlCol="0">
            <a:spAutoFit/>
          </a:bodyPr>
          <a:lstStyle/>
          <a:p>
            <a:r>
              <a:rPr lang="en-US" sz="1400" dirty="0">
                <a:solidFill>
                  <a:schemeClr val="bg2">
                    <a:lumMod val="50000"/>
                  </a:schemeClr>
                </a:solidFill>
                <a:latin typeface="UTM Arruba KT" panose="02040603050506020204" pitchFamily="18" charset="0"/>
              </a:rPr>
              <a:t>KTUTS</a:t>
            </a:r>
          </a:p>
        </p:txBody>
      </p:sp>
      <p:sp>
        <p:nvSpPr>
          <p:cNvPr id="16" name="TextBox 15"/>
          <p:cNvSpPr txBox="1"/>
          <p:nvPr userDrawn="1"/>
        </p:nvSpPr>
        <p:spPr>
          <a:xfrm>
            <a:off x="8534400" y="23396"/>
            <a:ext cx="914400" cy="307777"/>
          </a:xfrm>
          <a:prstGeom prst="rect">
            <a:avLst/>
          </a:prstGeom>
          <a:noFill/>
        </p:spPr>
        <p:txBody>
          <a:bodyPr wrap="square" rtlCol="0">
            <a:spAutoFit/>
          </a:bodyPr>
          <a:lstStyle/>
          <a:p>
            <a:r>
              <a:rPr lang="en-US" sz="1400" dirty="0">
                <a:solidFill>
                  <a:schemeClr val="bg2">
                    <a:lumMod val="50000"/>
                  </a:schemeClr>
                </a:solidFill>
                <a:latin typeface="UTM Arruba KT" panose="02040603050506020204" pitchFamily="18" charset="0"/>
              </a:rPr>
              <a:t>KTUTS</a:t>
            </a:r>
          </a:p>
        </p:txBody>
      </p:sp>
    </p:spTree>
    <p:extLst>
      <p:ext uri="{BB962C8B-B14F-4D97-AF65-F5344CB8AC3E}">
        <p14:creationId xmlns:p14="http://schemas.microsoft.com/office/powerpoint/2010/main" val="15188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DC11D-C56D-43F7-9324-A802D50A1050}"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DC11D-C56D-43F7-9324-A802D50A1050}" type="datetimeFigureOut">
              <a:rPr lang="en-US" smtClean="0"/>
              <a:pPr/>
              <a:t>12/12/2022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6EE1C3-4C97-4D89-86D4-AB0FC9C35DCF}" type="slidenum">
              <a:rPr lang="en-US" smtClean="0"/>
              <a:pPr/>
              <a:t>‹#›</a:t>
            </a:fld>
            <a:endParaRPr lang="en-US"/>
          </a:p>
        </p:txBody>
      </p:sp>
      <p:sp>
        <p:nvSpPr>
          <p:cNvPr id="7" name="TextBox 6"/>
          <p:cNvSpPr txBox="1"/>
          <p:nvPr userDrawn="1"/>
        </p:nvSpPr>
        <p:spPr>
          <a:xfrm>
            <a:off x="0" y="0"/>
            <a:ext cx="914400" cy="307777"/>
          </a:xfrm>
          <a:prstGeom prst="rect">
            <a:avLst/>
          </a:prstGeom>
          <a:noFill/>
        </p:spPr>
        <p:txBody>
          <a:bodyPr wrap="square" rtlCol="0">
            <a:spAutoFit/>
          </a:bodyPr>
          <a:lstStyle/>
          <a:p>
            <a:r>
              <a:rPr lang="en-US" sz="1400" dirty="0">
                <a:solidFill>
                  <a:schemeClr val="accent1">
                    <a:lumMod val="25000"/>
                    <a:lumOff val="75000"/>
                  </a:schemeClr>
                </a:solidFill>
                <a:latin typeface="UTM Arruba KT" panose="02040603050506020204" pitchFamily="18" charset="0"/>
              </a:rPr>
              <a:t>KTUTS</a:t>
            </a:r>
          </a:p>
        </p:txBody>
      </p:sp>
      <p:sp>
        <p:nvSpPr>
          <p:cNvPr id="8" name="TextBox 7"/>
          <p:cNvSpPr txBox="1"/>
          <p:nvPr userDrawn="1"/>
        </p:nvSpPr>
        <p:spPr>
          <a:xfrm>
            <a:off x="8534400" y="23396"/>
            <a:ext cx="914400" cy="307777"/>
          </a:xfrm>
          <a:prstGeom prst="rect">
            <a:avLst/>
          </a:prstGeom>
          <a:noFill/>
        </p:spPr>
        <p:txBody>
          <a:bodyPr wrap="square" rtlCol="0">
            <a:spAutoFit/>
          </a:bodyPr>
          <a:lstStyle/>
          <a:p>
            <a:r>
              <a:rPr lang="en-US" sz="1400" dirty="0">
                <a:solidFill>
                  <a:schemeClr val="accent1">
                    <a:lumMod val="25000"/>
                    <a:lumOff val="75000"/>
                  </a:schemeClr>
                </a:solidFill>
                <a:latin typeface="UTM Arruba KT" panose="02040603050506020204" pitchFamily="18" charset="0"/>
              </a:rPr>
              <a:t>KTUTS</a:t>
            </a:r>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62200" y="1428750"/>
            <a:ext cx="1600200" cy="12800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5" r:id="rId8"/>
    <p:sldLayoutId id="2147483656" r:id="rId9"/>
    <p:sldLayoutId id="2147483657" r:id="rId10"/>
    <p:sldLayoutId id="2147483658" r:id="rId11"/>
    <p:sldLayoutId id="2147483659" r:id="rId12"/>
    <p:sldLayoutId id="2147483661" r:id="rId13"/>
    <p:sldLayoutId id="2147483665" r:id="rId14"/>
    <p:sldLayoutId id="2147483666"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22.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9.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microsoft.com/office/2007/relationships/hdphoto" Target="../media/hdphoto6.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5.wdp"/><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738001"/>
            <a:ext cx="4443373" cy="2640177"/>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30532" y="895350"/>
            <a:ext cx="734457" cy="954294"/>
          </a:xfrm>
          <a:prstGeom prst="rect">
            <a:avLst/>
          </a:prstGeom>
        </p:spPr>
      </p:pic>
      <p:sp>
        <p:nvSpPr>
          <p:cNvPr id="10" name="Rectangle 9"/>
          <p:cNvSpPr/>
          <p:nvPr/>
        </p:nvSpPr>
        <p:spPr>
          <a:xfrm>
            <a:off x="2438400" y="1431099"/>
            <a:ext cx="3914854" cy="1015663"/>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7200" b="1" dirty="0">
                <a:ln/>
                <a:solidFill>
                  <a:schemeClr val="bg1"/>
                </a:solidFill>
                <a:effectLst>
                  <a:outerShdw blurRad="50800" dist="38100" dir="2700000" algn="tl" rotWithShape="0">
                    <a:prstClr val="black">
                      <a:alpha val="40000"/>
                    </a:prstClr>
                  </a:outerShdw>
                </a:effectLst>
                <a:latin typeface="UTM Aurora" panose="02040603050506020204" pitchFamily="18" charset="0"/>
              </a:rPr>
              <a:t>KHOA HỌC</a:t>
            </a:r>
            <a:endParaRPr lang="en-US" sz="7200" b="1" cap="none" spc="0" dirty="0">
              <a:ln/>
              <a:solidFill>
                <a:schemeClr val="bg1"/>
              </a:solidFill>
              <a:effectLst>
                <a:outerShdw blurRad="50800" dist="38100" dir="2700000" algn="tl" rotWithShape="0">
                  <a:prstClr val="black">
                    <a:alpha val="40000"/>
                  </a:prstClr>
                </a:outerShdw>
              </a:effectLst>
              <a:latin typeface="UTM Aurora" panose="02040603050506020204" pitchFamily="18" charset="0"/>
            </a:endParaRPr>
          </a:p>
        </p:txBody>
      </p:sp>
      <p:sp>
        <p:nvSpPr>
          <p:cNvPr id="8" name="Rectangle 7"/>
          <p:cNvSpPr/>
          <p:nvPr/>
        </p:nvSpPr>
        <p:spPr>
          <a:xfrm>
            <a:off x="2411027" y="2124197"/>
            <a:ext cx="3914854" cy="1015663"/>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chemeClr val="bg1"/>
                </a:solidFill>
                <a:effectLst>
                  <a:outerShdw blurRad="50800" dist="38100" dir="2700000" algn="tl" rotWithShape="0">
                    <a:prstClr val="black">
                      <a:alpha val="40000"/>
                    </a:prstClr>
                  </a:outerShdw>
                </a:effectLst>
                <a:latin typeface="UTM Aurora" panose="02040603050506020204" pitchFamily="18" charset="0"/>
                <a:cs typeface="Times New Roman" panose="02020603050405020304" pitchFamily="18" charset="0"/>
              </a:rPr>
              <a:t>Lớp</a:t>
            </a:r>
            <a:r>
              <a:rPr lang="en-US" sz="4400" b="1" dirty="0">
                <a:ln/>
                <a:solidFill>
                  <a:schemeClr val="bg1"/>
                </a:solidFill>
                <a:effectLst>
                  <a:outerShdw blurRad="50800" dist="38100" dir="2700000" algn="tl" rotWithShape="0">
                    <a:prstClr val="black">
                      <a:alpha val="40000"/>
                    </a:prstClr>
                  </a:outerShdw>
                </a:effectLst>
                <a:latin typeface="UTM Aurora" panose="02040603050506020204" pitchFamily="18" charset="0"/>
                <a:cs typeface="Times New Roman" panose="02020603050405020304" pitchFamily="18" charset="0"/>
              </a:rPr>
              <a:t> 4</a:t>
            </a:r>
            <a:endParaRPr lang="en-US" sz="4400" b="1" cap="none" spc="0" dirty="0">
              <a:ln/>
              <a:solidFill>
                <a:schemeClr val="bg1"/>
              </a:solidFill>
              <a:effectLst>
                <a:outerShdw blurRad="50800" dist="38100" dir="2700000" algn="tl" rotWithShape="0">
                  <a:prstClr val="black">
                    <a:alpha val="40000"/>
                  </a:prstClr>
                </a:outerShdw>
              </a:effectLst>
              <a:latin typeface="UTM Aurora"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5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Scale>
                                      <p:cBhvr>
                                        <p:cTn id="1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0"/>
                                        </p:tgtEl>
                                        <p:attrNameLst>
                                          <p:attrName>ppt_x</p:attrName>
                                          <p:attrName>ppt_y</p:attrName>
                                        </p:attrNameLst>
                                      </p:cBhvr>
                                    </p:animMotion>
                                    <p:animEffect transition="in" filter="fade">
                                      <p:cBhvr>
                                        <p:cTn id="20" dur="1000"/>
                                        <p:tgtEl>
                                          <p:spTgt spid="10"/>
                                        </p:tgtEl>
                                      </p:cBhvr>
                                    </p:animEffect>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grpSp>
        <p:nvGrpSpPr>
          <p:cNvPr id="44" name="组合 23">
            <a:extLst>
              <a:ext uri="{FF2B5EF4-FFF2-40B4-BE49-F238E27FC236}">
                <a16:creationId xmlns:a16="http://schemas.microsoft.com/office/drawing/2014/main" id="{FE649E7A-A5BD-4412-8C18-433B437DDD16}"/>
              </a:ext>
            </a:extLst>
          </p:cNvPr>
          <p:cNvGrpSpPr/>
          <p:nvPr/>
        </p:nvGrpSpPr>
        <p:grpSpPr>
          <a:xfrm>
            <a:off x="1128220" y="285750"/>
            <a:ext cx="5029200" cy="2645455"/>
            <a:chOff x="564316" y="378816"/>
            <a:chExt cx="5393413" cy="3914606"/>
          </a:xfrm>
        </p:grpSpPr>
        <p:grpSp>
          <p:nvGrpSpPr>
            <p:cNvPr id="45" name="组合 21">
              <a:extLst>
                <a:ext uri="{FF2B5EF4-FFF2-40B4-BE49-F238E27FC236}">
                  <a16:creationId xmlns:a16="http://schemas.microsoft.com/office/drawing/2014/main" id="{98657421-1F5C-44C8-826A-6E5F86E10A79}"/>
                </a:ext>
              </a:extLst>
            </p:cNvPr>
            <p:cNvGrpSpPr/>
            <p:nvPr/>
          </p:nvGrpSpPr>
          <p:grpSpPr>
            <a:xfrm>
              <a:off x="732457" y="559663"/>
              <a:ext cx="5046217" cy="3694839"/>
              <a:chOff x="3057189" y="3555370"/>
              <a:chExt cx="5046217" cy="3694839"/>
            </a:xfrm>
          </p:grpSpPr>
          <p:sp>
            <p:nvSpPr>
              <p:cNvPr id="57" name="任意多边形: 形状 9">
                <a:extLst>
                  <a:ext uri="{FF2B5EF4-FFF2-40B4-BE49-F238E27FC236}">
                    <a16:creationId xmlns:a16="http://schemas.microsoft.com/office/drawing/2014/main" id="{F58A1221-C38C-4796-86CB-414163DEF1A5}"/>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10">
                <a:extLst>
                  <a:ext uri="{FF2B5EF4-FFF2-40B4-BE49-F238E27FC236}">
                    <a16:creationId xmlns:a16="http://schemas.microsoft.com/office/drawing/2014/main" id="{684F3323-FB92-46F0-9957-4CC07A8A3E90}"/>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20">
              <a:extLst>
                <a:ext uri="{FF2B5EF4-FFF2-40B4-BE49-F238E27FC236}">
                  <a16:creationId xmlns:a16="http://schemas.microsoft.com/office/drawing/2014/main" id="{DD3C4D5C-8AAA-489A-B3AC-44BE716978AD}"/>
                </a:ext>
              </a:extLst>
            </p:cNvPr>
            <p:cNvGrpSpPr/>
            <p:nvPr/>
          </p:nvGrpSpPr>
          <p:grpSpPr>
            <a:xfrm>
              <a:off x="564316" y="378816"/>
              <a:ext cx="5393413" cy="3914606"/>
              <a:chOff x="564316" y="378816"/>
              <a:chExt cx="5393413" cy="3914606"/>
            </a:xfrm>
          </p:grpSpPr>
          <p:sp>
            <p:nvSpPr>
              <p:cNvPr id="49" name="任意多边形: 形状 11">
                <a:extLst>
                  <a:ext uri="{FF2B5EF4-FFF2-40B4-BE49-F238E27FC236}">
                    <a16:creationId xmlns:a16="http://schemas.microsoft.com/office/drawing/2014/main" id="{722212AA-F86D-4FEA-A554-6896BB629869}"/>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12">
                <a:extLst>
                  <a:ext uri="{FF2B5EF4-FFF2-40B4-BE49-F238E27FC236}">
                    <a16:creationId xmlns:a16="http://schemas.microsoft.com/office/drawing/2014/main" id="{995AEA96-F41B-4DC6-9E67-6D65E3246410}"/>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51" name="任意多边形: 形状 13">
                <a:extLst>
                  <a:ext uri="{FF2B5EF4-FFF2-40B4-BE49-F238E27FC236}">
                    <a16:creationId xmlns:a16="http://schemas.microsoft.com/office/drawing/2014/main" id="{BEC21BA5-5C50-45D7-9578-F48CD8DB701B}"/>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14">
                <a:extLst>
                  <a:ext uri="{FF2B5EF4-FFF2-40B4-BE49-F238E27FC236}">
                    <a16:creationId xmlns:a16="http://schemas.microsoft.com/office/drawing/2014/main" id="{7A567A10-3D96-4AC6-A356-255C9403AD6F}"/>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15">
                <a:extLst>
                  <a:ext uri="{FF2B5EF4-FFF2-40B4-BE49-F238E27FC236}">
                    <a16:creationId xmlns:a16="http://schemas.microsoft.com/office/drawing/2014/main" id="{BB5C8988-84DA-4932-AD3F-6BD09D93D40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17">
                <a:extLst>
                  <a:ext uri="{FF2B5EF4-FFF2-40B4-BE49-F238E27FC236}">
                    <a16:creationId xmlns:a16="http://schemas.microsoft.com/office/drawing/2014/main" id="{2D79BDA9-90BF-4DC9-A855-2296791876F1}"/>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55" name="任意多边形: 形状 18">
                <a:extLst>
                  <a:ext uri="{FF2B5EF4-FFF2-40B4-BE49-F238E27FC236}">
                    <a16:creationId xmlns:a16="http://schemas.microsoft.com/office/drawing/2014/main" id="{4D42AAA1-FA0E-40E1-84EC-3EC99BA2E2CB}"/>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19">
                <a:extLst>
                  <a:ext uri="{FF2B5EF4-FFF2-40B4-BE49-F238E27FC236}">
                    <a16:creationId xmlns:a16="http://schemas.microsoft.com/office/drawing/2014/main" id="{A0A312A6-5AFF-4EAE-A567-8143017A38BC}"/>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任意多边形: 形状 22">
              <a:extLst>
                <a:ext uri="{FF2B5EF4-FFF2-40B4-BE49-F238E27FC236}">
                  <a16:creationId xmlns:a16="http://schemas.microsoft.com/office/drawing/2014/main" id="{D72F5CF6-CD98-4EC9-BB77-A55936235751}"/>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9" name="Picture 3" descr="scan022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181" b="96035" l="10608" r="91349"/>
                    </a14:imgEffect>
                  </a14:imgLayer>
                </a14:imgProps>
              </a:ext>
              <a:ext uri="{28A0092B-C50C-407E-A947-70E740481C1C}">
                <a14:useLocalDpi xmlns:a14="http://schemas.microsoft.com/office/drawing/2010/main" val="0"/>
              </a:ext>
            </a:extLst>
          </a:blip>
          <a:srcRect l="11476" t="16608" r="9836" b="7473"/>
          <a:stretch/>
        </p:blipFill>
        <p:spPr>
          <a:xfrm>
            <a:off x="5212742" y="2185605"/>
            <a:ext cx="4069731" cy="2713154"/>
          </a:xfrm>
          <a:prstGeom prst="rect">
            <a:avLst/>
          </a:prstGeom>
          <a:noFill/>
          <a:effectLst>
            <a:outerShdw blurRad="50800" dist="38100" dir="2700000" algn="tl" rotWithShape="0">
              <a:prstClr val="black">
                <a:alpha val="40000"/>
              </a:prstClr>
            </a:outerShdw>
          </a:effectLst>
        </p:spPr>
      </p:pic>
      <p:sp>
        <p:nvSpPr>
          <p:cNvPr id="61" name="Rectangle 60"/>
          <p:cNvSpPr/>
          <p:nvPr/>
        </p:nvSpPr>
        <p:spPr>
          <a:xfrm>
            <a:off x="1691363" y="1051139"/>
            <a:ext cx="3902915" cy="1569660"/>
          </a:xfrm>
          <a:prstGeom prst="rect">
            <a:avLst/>
          </a:prstGeom>
        </p:spPr>
        <p:txBody>
          <a:bodyPr wrap="square">
            <a:spAutoFit/>
          </a:bodyPr>
          <a:lstStyle/>
          <a:p>
            <a:pPr algn="ctr">
              <a:spcBef>
                <a:spcPct val="20000"/>
              </a:spcBef>
              <a:buClr>
                <a:schemeClr val="hlink"/>
              </a:buClr>
              <a:buSzPct val="120000"/>
            </a:pPr>
            <a:r>
              <a:rPr lang="en-US" altLang="en-US" sz="3200" b="1" dirty="0" err="1">
                <a:solidFill>
                  <a:srgbClr val="0000CC"/>
                </a:solidFill>
                <a:latin typeface="Times New Roman" panose="02020603050405020304" pitchFamily="18" charset="0"/>
                <a:cs typeface="Times New Roman" panose="02020603050405020304" pitchFamily="18" charset="0"/>
              </a:rPr>
              <a:t>Điều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gì</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đã</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làm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túi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lông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căng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phồng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lên</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sp>
        <p:nvSpPr>
          <p:cNvPr id="62" name="Rectangle 61"/>
          <p:cNvSpPr/>
          <p:nvPr/>
        </p:nvSpPr>
        <p:spPr>
          <a:xfrm>
            <a:off x="1676583" y="1051139"/>
            <a:ext cx="3902915" cy="1569660"/>
          </a:xfrm>
          <a:prstGeom prst="rect">
            <a:avLst/>
          </a:prstGeom>
        </p:spPr>
        <p:txBody>
          <a:bodyPr wrap="square">
            <a:spAutoFit/>
          </a:bodyPr>
          <a:lstStyle/>
          <a:p>
            <a:pPr algn="ctr">
              <a:spcBef>
                <a:spcPct val="20000"/>
              </a:spcBef>
              <a:buClr>
                <a:schemeClr val="hlink"/>
              </a:buClr>
              <a:buSzPct val="120000"/>
            </a:pP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Không</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khí</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đã</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làm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túi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lông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căng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phồng</a:t>
            </a:r>
            <a:r>
              <a:rPr lang="en-US" altLang="en-US" sz="3200" b="1" dirty="0">
                <a:solidFill>
                  <a:srgbClr val="0000CC"/>
                </a:solidFill>
                <a:latin typeface="Times New Roman" panose="02020603050405020304" pitchFamily="18" charset="0"/>
                <a:cs typeface="Times New Roman" panose="02020603050405020304" pitchFamily="18" charset="0"/>
              </a:rPr>
              <a:t>. </a:t>
            </a: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168" y="2051378"/>
            <a:ext cx="3114590" cy="315498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7646" y="417213"/>
            <a:ext cx="1369515" cy="1369515"/>
          </a:xfrm>
          <a:prstGeom prst="rect">
            <a:avLst/>
          </a:prstGeom>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88773">
            <a:off x="5515971" y="250999"/>
            <a:ext cx="932769" cy="670618"/>
          </a:xfrm>
          <a:prstGeom prst="rect">
            <a:avLst/>
          </a:prstGeom>
        </p:spPr>
      </p:pic>
      <p:pic>
        <p:nvPicPr>
          <p:cNvPr id="24"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53246" y="381663"/>
            <a:ext cx="1267857" cy="1647351"/>
          </a:xfrm>
          <a:prstGeom prst="rect">
            <a:avLst/>
          </a:prstGeom>
        </p:spPr>
      </p:pic>
    </p:spTree>
    <p:extLst>
      <p:ext uri="{BB962C8B-B14F-4D97-AF65-F5344CB8AC3E}">
        <p14:creationId xmlns:p14="http://schemas.microsoft.com/office/powerpoint/2010/main" val="2158537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2000" fill="hold"/>
                                        <p:tgtEl>
                                          <p:spTgt spid="59"/>
                                        </p:tgtEl>
                                        <p:attrNameLst>
                                          <p:attrName>ppt_x</p:attrName>
                                        </p:attrNameLst>
                                      </p:cBhvr>
                                      <p:tavLst>
                                        <p:tav tm="0">
                                          <p:val>
                                            <p:strVal val="1+#ppt_w/2"/>
                                          </p:val>
                                        </p:tav>
                                        <p:tav tm="100000">
                                          <p:val>
                                            <p:strVal val="#ppt_x"/>
                                          </p:val>
                                        </p:tav>
                                      </p:tavLst>
                                    </p:anim>
                                    <p:anim calcmode="lin" valueType="num">
                                      <p:cBhvr additive="base">
                                        <p:cTn id="8" dur="2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randombar(horizontal)">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randombar(horizontal)">
                                      <p:cBhvr>
                                        <p:cTn id="2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grpSp>
        <p:nvGrpSpPr>
          <p:cNvPr id="44" name="组合 23">
            <a:extLst>
              <a:ext uri="{FF2B5EF4-FFF2-40B4-BE49-F238E27FC236}">
                <a16:creationId xmlns:a16="http://schemas.microsoft.com/office/drawing/2014/main" id="{FE649E7A-A5BD-4412-8C18-433B437DDD16}"/>
              </a:ext>
            </a:extLst>
          </p:cNvPr>
          <p:cNvGrpSpPr/>
          <p:nvPr/>
        </p:nvGrpSpPr>
        <p:grpSpPr>
          <a:xfrm>
            <a:off x="1128220" y="285750"/>
            <a:ext cx="5029200" cy="2645455"/>
            <a:chOff x="564316" y="378816"/>
            <a:chExt cx="5393413" cy="3914606"/>
          </a:xfrm>
        </p:grpSpPr>
        <p:grpSp>
          <p:nvGrpSpPr>
            <p:cNvPr id="45" name="组合 21">
              <a:extLst>
                <a:ext uri="{FF2B5EF4-FFF2-40B4-BE49-F238E27FC236}">
                  <a16:creationId xmlns:a16="http://schemas.microsoft.com/office/drawing/2014/main" id="{98657421-1F5C-44C8-826A-6E5F86E10A79}"/>
                </a:ext>
              </a:extLst>
            </p:cNvPr>
            <p:cNvGrpSpPr/>
            <p:nvPr/>
          </p:nvGrpSpPr>
          <p:grpSpPr>
            <a:xfrm>
              <a:off x="732457" y="559663"/>
              <a:ext cx="5046217" cy="3694839"/>
              <a:chOff x="3057189" y="3555370"/>
              <a:chExt cx="5046217" cy="3694839"/>
            </a:xfrm>
          </p:grpSpPr>
          <p:sp>
            <p:nvSpPr>
              <p:cNvPr id="57" name="任意多边形: 形状 9">
                <a:extLst>
                  <a:ext uri="{FF2B5EF4-FFF2-40B4-BE49-F238E27FC236}">
                    <a16:creationId xmlns:a16="http://schemas.microsoft.com/office/drawing/2014/main" id="{F58A1221-C38C-4796-86CB-414163DEF1A5}"/>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10">
                <a:extLst>
                  <a:ext uri="{FF2B5EF4-FFF2-40B4-BE49-F238E27FC236}">
                    <a16:creationId xmlns:a16="http://schemas.microsoft.com/office/drawing/2014/main" id="{684F3323-FB92-46F0-9957-4CC07A8A3E90}"/>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20">
              <a:extLst>
                <a:ext uri="{FF2B5EF4-FFF2-40B4-BE49-F238E27FC236}">
                  <a16:creationId xmlns:a16="http://schemas.microsoft.com/office/drawing/2014/main" id="{DD3C4D5C-8AAA-489A-B3AC-44BE716978AD}"/>
                </a:ext>
              </a:extLst>
            </p:cNvPr>
            <p:cNvGrpSpPr/>
            <p:nvPr/>
          </p:nvGrpSpPr>
          <p:grpSpPr>
            <a:xfrm>
              <a:off x="564316" y="378816"/>
              <a:ext cx="5393413" cy="3914606"/>
              <a:chOff x="564316" y="378816"/>
              <a:chExt cx="5393413" cy="3914606"/>
            </a:xfrm>
          </p:grpSpPr>
          <p:sp>
            <p:nvSpPr>
              <p:cNvPr id="49" name="任意多边形: 形状 11">
                <a:extLst>
                  <a:ext uri="{FF2B5EF4-FFF2-40B4-BE49-F238E27FC236}">
                    <a16:creationId xmlns:a16="http://schemas.microsoft.com/office/drawing/2014/main" id="{722212AA-F86D-4FEA-A554-6896BB629869}"/>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12">
                <a:extLst>
                  <a:ext uri="{FF2B5EF4-FFF2-40B4-BE49-F238E27FC236}">
                    <a16:creationId xmlns:a16="http://schemas.microsoft.com/office/drawing/2014/main" id="{995AEA96-F41B-4DC6-9E67-6D65E3246410}"/>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51" name="任意多边形: 形状 13">
                <a:extLst>
                  <a:ext uri="{FF2B5EF4-FFF2-40B4-BE49-F238E27FC236}">
                    <a16:creationId xmlns:a16="http://schemas.microsoft.com/office/drawing/2014/main" id="{BEC21BA5-5C50-45D7-9578-F48CD8DB701B}"/>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14">
                <a:extLst>
                  <a:ext uri="{FF2B5EF4-FFF2-40B4-BE49-F238E27FC236}">
                    <a16:creationId xmlns:a16="http://schemas.microsoft.com/office/drawing/2014/main" id="{7A567A10-3D96-4AC6-A356-255C9403AD6F}"/>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15">
                <a:extLst>
                  <a:ext uri="{FF2B5EF4-FFF2-40B4-BE49-F238E27FC236}">
                    <a16:creationId xmlns:a16="http://schemas.microsoft.com/office/drawing/2014/main" id="{BB5C8988-84DA-4932-AD3F-6BD09D93D40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17">
                <a:extLst>
                  <a:ext uri="{FF2B5EF4-FFF2-40B4-BE49-F238E27FC236}">
                    <a16:creationId xmlns:a16="http://schemas.microsoft.com/office/drawing/2014/main" id="{2D79BDA9-90BF-4DC9-A855-2296791876F1}"/>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55" name="任意多边形: 形状 18">
                <a:extLst>
                  <a:ext uri="{FF2B5EF4-FFF2-40B4-BE49-F238E27FC236}">
                    <a16:creationId xmlns:a16="http://schemas.microsoft.com/office/drawing/2014/main" id="{4D42AAA1-FA0E-40E1-84EC-3EC99BA2E2CB}"/>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19">
                <a:extLst>
                  <a:ext uri="{FF2B5EF4-FFF2-40B4-BE49-F238E27FC236}">
                    <a16:creationId xmlns:a16="http://schemas.microsoft.com/office/drawing/2014/main" id="{A0A312A6-5AFF-4EAE-A567-8143017A38BC}"/>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任意多边形: 形状 22">
              <a:extLst>
                <a:ext uri="{FF2B5EF4-FFF2-40B4-BE49-F238E27FC236}">
                  <a16:creationId xmlns:a16="http://schemas.microsoft.com/office/drawing/2014/main" id="{D72F5CF6-CD98-4EC9-BB77-A55936235751}"/>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Rectangle 60"/>
          <p:cNvSpPr/>
          <p:nvPr/>
        </p:nvSpPr>
        <p:spPr>
          <a:xfrm>
            <a:off x="1691363" y="1051139"/>
            <a:ext cx="3902915" cy="1569660"/>
          </a:xfrm>
          <a:prstGeom prst="rect">
            <a:avLst/>
          </a:prstGeom>
        </p:spPr>
        <p:txBody>
          <a:bodyPr wrap="square">
            <a:spAutoFit/>
          </a:bodyPr>
          <a:lstStyle/>
          <a:p>
            <a:pPr algn="ctr">
              <a:spcBef>
                <a:spcPct val="20000"/>
              </a:spcBef>
              <a:buClr>
                <a:schemeClr val="hlink"/>
              </a:buClr>
              <a:buSzPct val="120000"/>
            </a:pPr>
            <a:r>
              <a:rPr lang="en-US" altLang="en-US" sz="3200" b="1" dirty="0" err="1">
                <a:solidFill>
                  <a:srgbClr val="0000CC"/>
                </a:solidFill>
                <a:latin typeface="Times New Roman" panose="02020603050405020304" pitchFamily="18" charset="0"/>
                <a:cs typeface="Times New Roman" panose="02020603050405020304" pitchFamily="18" charset="0"/>
              </a:rPr>
              <a:t>Điều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đó</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chứng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tỏ</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xung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quanh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chúng</a:t>
            </a:r>
            <a:r>
              <a:rPr lang="en-US" altLang="en-US" sz="3200" b="1" dirty="0">
                <a:solidFill>
                  <a:srgbClr val="0000CC"/>
                </a:solidFill>
                <a:latin typeface="Times New Roman" panose="02020603050405020304" pitchFamily="18" charset="0"/>
                <a:cs typeface="Times New Roman" panose="02020603050405020304" pitchFamily="18" charset="0"/>
              </a:rPr>
              <a:t> ta </a:t>
            </a:r>
            <a:r>
              <a:rPr lang="en-US" altLang="en-US" sz="3200" b="1" dirty="0" err="1">
                <a:solidFill>
                  <a:srgbClr val="0000CC"/>
                </a:solidFill>
                <a:latin typeface="Times New Roman" panose="02020603050405020304" pitchFamily="18" charset="0"/>
                <a:cs typeface="Times New Roman" panose="02020603050405020304" pitchFamily="18" charset="0"/>
              </a:rPr>
              <a:t>có</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gì</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sp>
        <p:nvSpPr>
          <p:cNvPr id="62" name="Rectangle 61"/>
          <p:cNvSpPr/>
          <p:nvPr/>
        </p:nvSpPr>
        <p:spPr>
          <a:xfrm>
            <a:off x="1734840" y="1021205"/>
            <a:ext cx="3902915" cy="1569660"/>
          </a:xfrm>
          <a:prstGeom prst="rect">
            <a:avLst/>
          </a:prstGeom>
        </p:spPr>
        <p:txBody>
          <a:bodyPr wrap="square">
            <a:spAutoFit/>
          </a:bodyPr>
          <a:lstStyle/>
          <a:p>
            <a:pPr algn="ctr">
              <a:spcBef>
                <a:spcPct val="20000"/>
              </a:spcBef>
              <a:buClr>
                <a:schemeClr val="hlink"/>
              </a:buClr>
              <a:buSzPct val="120000"/>
            </a:pPr>
            <a:r>
              <a:rPr lang="en-US" altLang="en-US" sz="3200" b="1" dirty="0" err="1">
                <a:solidFill>
                  <a:srgbClr val="0000CC"/>
                </a:solidFill>
                <a:latin typeface="Times New Roman" panose="02020603050405020304" pitchFamily="18" charset="0"/>
                <a:cs typeface="Times New Roman" panose="02020603050405020304" pitchFamily="18" charset="0"/>
              </a:rPr>
              <a:t>Điều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đó</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chứng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tỏ</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xung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quanh</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chúng</a:t>
            </a:r>
            <a:r>
              <a:rPr lang="en-US" altLang="en-US" sz="3200" b="1" dirty="0">
                <a:solidFill>
                  <a:srgbClr val="0000CC"/>
                </a:solidFill>
                <a:latin typeface="Times New Roman" panose="02020603050405020304" pitchFamily="18" charset="0"/>
                <a:cs typeface="Times New Roman" panose="02020603050405020304" pitchFamily="18" charset="0"/>
              </a:rPr>
              <a:t> ta </a:t>
            </a:r>
            <a:r>
              <a:rPr lang="en-US" altLang="en-US" sz="3200" b="1" dirty="0" err="1">
                <a:solidFill>
                  <a:srgbClr val="0000CC"/>
                </a:solidFill>
                <a:latin typeface="Times New Roman" panose="02020603050405020304" pitchFamily="18" charset="0"/>
                <a:cs typeface="Times New Roman" panose="02020603050405020304" pitchFamily="18" charset="0"/>
              </a:rPr>
              <a:t>có</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không</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khí</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38" y="2310990"/>
            <a:ext cx="2667000" cy="27015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7628" y="250771"/>
            <a:ext cx="1183724" cy="1183724"/>
          </a:xfrm>
          <a:prstGeom prst="rect">
            <a:avLst/>
          </a:prstGeom>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88773">
            <a:off x="5515971" y="250999"/>
            <a:ext cx="932769" cy="67061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0606" y="1065209"/>
            <a:ext cx="2316681" cy="378594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3128" y="1166038"/>
            <a:ext cx="2488520" cy="3666123"/>
          </a:xfrm>
          <a:prstGeom prst="rect">
            <a:avLst/>
          </a:prstGeom>
        </p:spPr>
      </p:pic>
      <p:pic>
        <p:nvPicPr>
          <p:cNvPr id="25"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71641" y="40297"/>
            <a:ext cx="1267857" cy="1647351"/>
          </a:xfrm>
          <a:prstGeom prst="rect">
            <a:avLst/>
          </a:prstGeom>
        </p:spPr>
      </p:pic>
    </p:spTree>
    <p:extLst>
      <p:ext uri="{BB962C8B-B14F-4D97-AF65-F5344CB8AC3E}">
        <p14:creationId xmlns:p14="http://schemas.microsoft.com/office/powerpoint/2010/main" val="1142154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61"/>
                                        </p:tgtEl>
                                      </p:cBhvr>
                                    </p:animEffect>
                                    <p:set>
                                      <p:cBhvr>
                                        <p:cTn id="17" dur="1" fill="hold">
                                          <p:stCondLst>
                                            <p:cond delay="499"/>
                                          </p:stCondLst>
                                        </p:cTn>
                                        <p:tgtEl>
                                          <p:spTgt spid="61"/>
                                        </p:tgtEl>
                                        <p:attrNameLst>
                                          <p:attrName>style.visibility</p:attrName>
                                        </p:attrNameLst>
                                      </p:cBhvr>
                                      <p:to>
                                        <p:strVal val="hidden"/>
                                      </p:to>
                                    </p:set>
                                  </p:childTnLst>
                                </p:cTn>
                              </p:par>
                              <p:par>
                                <p:cTn id="18" presetID="14" presetClass="exit" presetSubtype="10" fill="hold" nodeType="withEffect">
                                  <p:stCondLst>
                                    <p:cond delay="0"/>
                                  </p:stCondLst>
                                  <p:childTnLst>
                                    <p:animEffect transition="out" filter="randombar(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randombar(horizontal)">
                                      <p:cBhvr>
                                        <p:cTn id="2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27">
            <a:extLst>
              <a:ext uri="{FF2B5EF4-FFF2-40B4-BE49-F238E27FC236}">
                <a16:creationId xmlns:a16="http://schemas.microsoft.com/office/drawing/2014/main" id="{B7E1ABED-A9EF-4D86-81BE-6EDAED0E55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10440088" y="3037020"/>
            <a:ext cx="3150496" cy="3448737"/>
          </a:xfrm>
          <a:custGeom>
            <a:avLst/>
            <a:gdLst>
              <a:gd name="connsiteX0" fmla="*/ 0 w 2801257"/>
              <a:gd name="connsiteY0" fmla="*/ 0 h 4629751"/>
              <a:gd name="connsiteX1" fmla="*/ 2801257 w 2801257"/>
              <a:gd name="connsiteY1" fmla="*/ 0 h 4629751"/>
              <a:gd name="connsiteX2" fmla="*/ 2801257 w 2801257"/>
              <a:gd name="connsiteY2" fmla="*/ 3896077 h 4629751"/>
              <a:gd name="connsiteX3" fmla="*/ 1386037 w 2801257"/>
              <a:gd name="connsiteY3" fmla="*/ 3705726 h 4629751"/>
              <a:gd name="connsiteX4" fmla="*/ 529388 w 2801257"/>
              <a:gd name="connsiteY4" fmla="*/ 4109987 h 4629751"/>
              <a:gd name="connsiteX5" fmla="*/ 0 w 2801257"/>
              <a:gd name="connsiteY5" fmla="*/ 4629751 h 4629751"/>
              <a:gd name="connsiteX6" fmla="*/ 0 w 2801257"/>
              <a:gd name="connsiteY6" fmla="*/ 0 h 46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4629751">
                <a:moveTo>
                  <a:pt x="0" y="0"/>
                </a:moveTo>
                <a:lnTo>
                  <a:pt x="2801257" y="0"/>
                </a:lnTo>
                <a:lnTo>
                  <a:pt x="2801257" y="3896077"/>
                </a:lnTo>
                <a:lnTo>
                  <a:pt x="1386037" y="3705726"/>
                </a:lnTo>
                <a:lnTo>
                  <a:pt x="529388" y="4109987"/>
                </a:lnTo>
                <a:lnTo>
                  <a:pt x="0" y="4629751"/>
                </a:lnTo>
                <a:lnTo>
                  <a:pt x="0" y="0"/>
                </a:lnTo>
                <a:close/>
              </a:path>
            </a:pathLst>
          </a:cu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805" y="-797051"/>
            <a:ext cx="2248936" cy="2248936"/>
          </a:xfrm>
          <a:prstGeom prst="rect">
            <a:avLst/>
          </a:prstGeom>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88773">
            <a:off x="5303803" y="1061659"/>
            <a:ext cx="932769" cy="670618"/>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295400" y="130736"/>
            <a:ext cx="6553200" cy="4968497"/>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2DDE1A7A-375B-9644-9C8C-09AAA6C6C119}"/>
              </a:ext>
            </a:extLst>
          </p:cNvPr>
          <p:cNvSpPr txBox="1"/>
          <p:nvPr/>
        </p:nvSpPr>
        <p:spPr>
          <a:xfrm>
            <a:off x="2077540" y="2087364"/>
            <a:ext cx="3722979" cy="1938992"/>
          </a:xfrm>
          <a:prstGeom prst="rect">
            <a:avLst/>
          </a:prstGeom>
          <a:noFill/>
        </p:spPr>
        <p:txBody>
          <a:bodyPr wrap="square" rtlCol="0">
            <a:spAutoFit/>
          </a:bodyPr>
          <a:lstStyle/>
          <a:p>
            <a:pPr marL="685800" indent="-685800" algn="ctr"/>
            <a:r>
              <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 khí </a:t>
            </a:r>
            <a:r>
              <a:rPr lang="vi-VN"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ở</a:t>
            </a:r>
            <a:endPar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85800" indent="-685800" algn="ctr"/>
            <a:r>
              <a:rPr lang="vi-VN"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xung </a:t>
            </a:r>
            <a:r>
              <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quanh</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 ta. </a:t>
            </a:r>
          </a:p>
        </p:txBody>
      </p:sp>
      <p:sp>
        <p:nvSpPr>
          <p:cNvPr id="8" name="Rectangle 7"/>
          <p:cNvSpPr/>
          <p:nvPr/>
        </p:nvSpPr>
        <p:spPr>
          <a:xfrm>
            <a:off x="3210222" y="1502589"/>
            <a:ext cx="1699504" cy="584775"/>
          </a:xfrm>
          <a:prstGeom prst="rect">
            <a:avLst/>
          </a:prstGeom>
        </p:spPr>
        <p:txBody>
          <a:bodyPr wrap="none">
            <a:spAutoFit/>
          </a:bodyPr>
          <a:lstStyle/>
          <a:p>
            <a:pPr marL="685800" indent="-685800" algn="ct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264" y="2059796"/>
            <a:ext cx="2667000" cy="2701592"/>
          </a:xfrm>
          <a:prstGeom prst="rect">
            <a:avLst/>
          </a:prstGeom>
        </p:spPr>
      </p:pic>
      <p:pic>
        <p:nvPicPr>
          <p:cNvPr id="11"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71641" y="40297"/>
            <a:ext cx="1267857" cy="1647351"/>
          </a:xfrm>
          <a:prstGeom prst="rect">
            <a:avLst/>
          </a:prstGeom>
        </p:spPr>
      </p:pic>
    </p:spTree>
    <p:extLst>
      <p:ext uri="{BB962C8B-B14F-4D97-AF65-F5344CB8AC3E}">
        <p14:creationId xmlns:p14="http://schemas.microsoft.com/office/powerpoint/2010/main" val="3212689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286" y="-867325"/>
            <a:ext cx="2248936" cy="2248936"/>
          </a:xfrm>
          <a:prstGeom prst="rect">
            <a:avLst/>
          </a:prstGeom>
        </p:spPr>
      </p:pic>
      <p:grpSp>
        <p:nvGrpSpPr>
          <p:cNvPr id="28" name="Group 27">
            <a:extLst>
              <a:ext uri="{FF2B5EF4-FFF2-40B4-BE49-F238E27FC236}">
                <a16:creationId xmlns:a16="http://schemas.microsoft.com/office/drawing/2014/main" id="{12DADAC0-3B1D-4196-8341-51CEA9303C98}"/>
              </a:ext>
            </a:extLst>
          </p:cNvPr>
          <p:cNvGrpSpPr/>
          <p:nvPr/>
        </p:nvGrpSpPr>
        <p:grpSpPr>
          <a:xfrm flipH="1">
            <a:off x="3429159" y="246462"/>
            <a:ext cx="5281851" cy="3552191"/>
            <a:chOff x="5254349" y="1905676"/>
            <a:chExt cx="3244542" cy="1909987"/>
          </a:xfrm>
        </p:grpSpPr>
        <p:pic>
          <p:nvPicPr>
            <p:cNvPr id="29" name="Picture 28" descr="Shape&#10;&#10;Description automatically generated">
              <a:extLst>
                <a:ext uri="{FF2B5EF4-FFF2-40B4-BE49-F238E27FC236}">
                  <a16:creationId xmlns:a16="http://schemas.microsoft.com/office/drawing/2014/main" id="{32CE3AD0-CBB1-495D-9F26-BD14C3F0D93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698" b="96197" l="1596" r="95213">
                          <a14:foregroundMark x1="12943" y1="22595" x2="4965" y2="36465"/>
                          <a14:foregroundMark x1="4965" y1="36465" x2="3546" y2="49441"/>
                          <a14:foregroundMark x1="16766" y1="68868" x2="18617" y2="71588"/>
                          <a14:foregroundMark x1="10012" y1="58943" x2="11743" y2="61487"/>
                          <a14:foregroundMark x1="3546" y1="49441" x2="7974" y2="55949"/>
                          <a14:foregroundMark x1="18617" y1="71588" x2="25112" y2="77107"/>
                          <a14:foregroundMark x1="68053" y1="87610" x2="70567" y2="88143"/>
                          <a14:foregroundMark x1="29207" y1="79374" x2="49662" y2="83711"/>
                          <a14:foregroundMark x1="77953" y1="93734" x2="79433" y2="94855"/>
                          <a14:foregroundMark x1="70567" y1="88143" x2="77728" y2="93564"/>
                          <a14:foregroundMark x1="79959" y1="77166" x2="79965" y2="76957"/>
                          <a14:foregroundMark x1="79859" y1="80517" x2="79892" y2="79413"/>
                          <a14:foregroundMark x1="79433" y1="94855" x2="79818" y2="81888"/>
                          <a14:foregroundMark x1="79965" y1="76957" x2="92908" y2="60626"/>
                          <a14:foregroundMark x1="91309" y1="51678" x2="85993" y2="21924"/>
                          <a14:foregroundMark x1="92908" y1="60626" x2="91600" y2="53307"/>
                          <a14:foregroundMark x1="85993" y1="21924" x2="77305" y2="15213"/>
                          <a14:foregroundMark x1="55628" y1="8925" x2="46454" y2="6264"/>
                          <a14:foregroundMark x1="77305" y1="15213" x2="67526" y2="12376"/>
                          <a14:foregroundMark x1="36193" y1="7616" x2="35823" y2="7665"/>
                          <a14:foregroundMark x1="46454" y1="6264" x2="36438" y2="7584"/>
                          <a14:foregroundMark x1="13898" y1="21630" x2="10106" y2="24161"/>
                          <a14:foregroundMark x1="40603" y1="4251" x2="53901" y2="4698"/>
                          <a14:foregroundMark x1="66778" y1="10677" x2="76064" y2="14989"/>
                          <a14:foregroundMark x1="53901" y1="4698" x2="57270" y2="6263"/>
                          <a14:foregroundMark x1="76064" y1="14989" x2="86702" y2="26398"/>
                          <a14:foregroundMark x1="86702" y1="26398" x2="94700" y2="48894"/>
                          <a14:foregroundMark x1="95405" y1="53007" x2="96099" y2="62640"/>
                          <a14:foregroundMark x1="96099" y1="62640" x2="90957" y2="73602"/>
                          <a14:foregroundMark x1="90957" y1="73602" x2="88980" y2="75082"/>
                          <a14:foregroundMark x1="6738" y1="29754" x2="2660" y2="42282"/>
                          <a14:foregroundMark x1="2660" y1="42282" x2="5528" y2="58249"/>
                          <a14:foregroundMark x1="8326" y1="60528" x2="11242" y2="62142"/>
                          <a14:foregroundMark x1="1950" y1="39374" x2="3191" y2="51007"/>
                          <a14:foregroundMark x1="93973" y1="54224" x2="95390" y2="63758"/>
                          <a14:foregroundMark x1="93262" y1="49441" x2="93341" y2="49971"/>
                          <a14:foregroundMark x1="95390" y1="63758" x2="88514" y2="74452"/>
                          <a14:foregroundMark x1="77455" y1="94471" x2="85461" y2="95973"/>
                          <a14:foregroundMark x1="72340" y1="93512" x2="73391" y2="93709"/>
                          <a14:foregroundMark x1="85461" y1="95973" x2="76330" y2="96135"/>
                          <a14:foregroundMark x1="41667" y1="4027" x2="51596" y2="4698"/>
                          <a14:foregroundMark x1="51596" y1="4698" x2="53014" y2="7383"/>
                          <a14:foregroundMark x1="35461" y1="13647" x2="25709" y2="19239"/>
                          <a14:foregroundMark x1="25709" y1="19239" x2="16667" y2="17897"/>
                          <a14:foregroundMark x1="16667" y1="17897" x2="16554" y2="18019"/>
                          <a14:foregroundMark x1="30496" y1="11633" x2="28723" y2="12304"/>
                          <a14:backgroundMark x1="33738" y1="11160" x2="34574" y2="10738"/>
                          <a14:backgroundMark x1="28550" y1="12025" x2="23050" y2="13199"/>
                          <a14:backgroundMark x1="34574" y1="10738" x2="33592" y2="10948"/>
                          <a14:backgroundMark x1="23050" y1="13199" x2="21809" y2="14094"/>
                          <a14:backgroundMark x1="19730" y1="14545" x2="15780" y2="10515"/>
                          <a14:backgroundMark x1="15780" y1="10515" x2="11348" y2="13199"/>
                          <a14:backgroundMark x1="14894" y1="63758" x2="13298" y2="66890"/>
                          <a14:backgroundMark x1="5142" y1="58613" x2="7270" y2="61521"/>
                          <a14:backgroundMark x1="16489" y1="17897" x2="13830" y2="18121"/>
                          <a14:backgroundMark x1="35993" y1="8277" x2="36702" y2="6711"/>
                          <a14:backgroundMark x1="57270" y1="6264" x2="66312" y2="9620"/>
                          <a14:backgroundMark x1="66312" y1="9620" x2="58688" y2="7383"/>
                          <a14:backgroundMark x1="94149" y1="49664" x2="96277" y2="51007"/>
                          <a14:backgroundMark x1="93972" y1="49441" x2="95922" y2="52573"/>
                          <a14:backgroundMark x1="89539" y1="75839" x2="81383" y2="81432"/>
                          <a14:backgroundMark x1="81383" y1="81432" x2="85106" y2="78300"/>
                          <a14:backgroundMark x1="81028" y1="80761" x2="80851" y2="82103"/>
                          <a14:backgroundMark x1="72340" y1="95973" x2="72340" y2="95526"/>
                          <a14:backgroundMark x1="63121" y1="85682" x2="53901" y2="83669"/>
                          <a14:backgroundMark x1="53901" y1="83669" x2="50887" y2="85459"/>
                          <a14:backgroundMark x1="25355" y1="76957" x2="26950" y2="80761"/>
                          <a14:backgroundMark x1="25177" y1="77405" x2="25177" y2="76510"/>
                          <a14:backgroundMark x1="64184" y1="85906" x2="64362" y2="89262"/>
                          <a14:backgroundMark x1="72163" y1="95526" x2="75532" y2="97315"/>
                        </a14:backgroundRemoval>
                      </a14:imgEffect>
                    </a14:imgLayer>
                  </a14:imgProps>
                </a:ext>
                <a:ext uri="{28A0092B-C50C-407E-A947-70E740481C1C}">
                  <a14:useLocalDpi xmlns:a14="http://schemas.microsoft.com/office/drawing/2010/main" val="0"/>
                </a:ext>
              </a:extLst>
            </a:blip>
            <a:stretch>
              <a:fillRect/>
            </a:stretch>
          </p:blipFill>
          <p:spPr>
            <a:xfrm>
              <a:off x="5254349" y="1905676"/>
              <a:ext cx="3244542" cy="1909987"/>
            </a:xfrm>
            <a:prstGeom prst="rect">
              <a:avLst/>
            </a:prstGeom>
          </p:spPr>
        </p:pic>
        <p:sp>
          <p:nvSpPr>
            <p:cNvPr id="30" name="文本框 18">
              <a:extLst>
                <a:ext uri="{FF2B5EF4-FFF2-40B4-BE49-F238E27FC236}">
                  <a16:creationId xmlns:a16="http://schemas.microsoft.com/office/drawing/2014/main" id="{823EDC89-DE42-4E93-B197-156683C73502}"/>
                </a:ext>
              </a:extLst>
            </p:cNvPr>
            <p:cNvSpPr txBox="1"/>
            <p:nvPr/>
          </p:nvSpPr>
          <p:spPr>
            <a:xfrm flipH="1">
              <a:off x="5727744" y="2373524"/>
              <a:ext cx="2363914" cy="1097079"/>
            </a:xfrm>
            <a:prstGeom prst="rect">
              <a:avLst/>
            </a:prstGeom>
            <a:noFill/>
          </p:spPr>
          <p:txBody>
            <a:bodyPr wrap="square" rtlCol="0">
              <a:spAutoFit/>
            </a:bodyPr>
            <a:lstStyle/>
            <a:p>
              <a:pPr algn="ctr">
                <a:spcBef>
                  <a:spcPct val="50000"/>
                </a:spcBef>
              </a:pPr>
              <a:r>
                <a:rPr lang="en-US" sz="3600" b="1" dirty="0" err="1">
                  <a:solidFill>
                    <a:srgbClr val="002060"/>
                  </a:solidFill>
                  <a:latin typeface="Arial" panose="020B0604020202020204" pitchFamily="34" charset="0"/>
                  <a:cs typeface="Arial" panose="020B0604020202020204" pitchFamily="34" charset="0"/>
                </a:rPr>
                <a:t>Em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hãy</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mô</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tả</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và</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thực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hiện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thí</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nghiệm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sau</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0" b="89831" l="0" r="89882"/>
                    </a14:imgEffect>
                  </a14:imgLayer>
                </a14:imgProps>
              </a:ext>
              <a:ext uri="{28A0092B-C50C-407E-A947-70E740481C1C}">
                <a14:useLocalDpi xmlns:a14="http://schemas.microsoft.com/office/drawing/2010/main" val="0"/>
              </a:ext>
            </a:extLst>
          </a:blip>
          <a:stretch>
            <a:fillRect/>
          </a:stretch>
        </p:blipFill>
        <p:spPr>
          <a:xfrm>
            <a:off x="199879" y="2369160"/>
            <a:ext cx="3229280" cy="2227285"/>
          </a:xfrm>
          <a:prstGeom prst="roundRect">
            <a:avLst>
              <a:gd name="adj" fmla="val 6482"/>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6" name="组合 19"/>
          <p:cNvGrpSpPr/>
          <p:nvPr/>
        </p:nvGrpSpPr>
        <p:grpSpPr>
          <a:xfrm>
            <a:off x="3594604" y="176435"/>
            <a:ext cx="5486400" cy="4267200"/>
            <a:chOff x="692006" y="116442"/>
            <a:chExt cx="11176173" cy="2919244"/>
          </a:xfrm>
        </p:grpSpPr>
        <p:sp>
          <p:nvSpPr>
            <p:cNvPr id="17"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TextBox 18">
            <a:extLst>
              <a:ext uri="{FF2B5EF4-FFF2-40B4-BE49-F238E27FC236}">
                <a16:creationId xmlns:a16="http://schemas.microsoft.com/office/drawing/2014/main" id="{01CBAEBB-859D-4244-9BD2-C25028B764CD}"/>
              </a:ext>
            </a:extLst>
          </p:cNvPr>
          <p:cNvSpPr txBox="1"/>
          <p:nvPr/>
        </p:nvSpPr>
        <p:spPr>
          <a:xfrm>
            <a:off x="3901589" y="716956"/>
            <a:ext cx="4872431" cy="4031873"/>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Dùng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thủng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túi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phồng</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chứa đầy không khí</a:t>
            </a:r>
            <a:r>
              <a:rPr lang="vi-VN" sz="3200" b="1" dirty="0">
                <a:solidFill>
                  <a:srgbClr val="002060"/>
                </a:solidFill>
                <a:latin typeface="Times New Roman" panose="02020603050405020304" pitchFamily="18" charset="0"/>
                <a:cs typeface="Times New Roman" panose="02020603050405020304"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vi-VN" sz="3200" b="1" dirty="0">
                <a:solidFill>
                  <a:srgbClr val="002060"/>
                </a:solidFill>
                <a:latin typeface="Times New Roman" panose="02020603050405020304" pitchFamily="18" charset="0"/>
                <a:cs typeface="Times New Roman" panose="02020603050405020304" pitchFamily="18" charset="0"/>
              </a:rPr>
              <a:t>Có hiện tượng gì xảy ra. </a:t>
            </a:r>
            <a:r>
              <a:rPr lang="en-US" sz="3200" b="1" dirty="0" err="1">
                <a:solidFill>
                  <a:srgbClr val="002060"/>
                </a:solidFill>
                <a:latin typeface="Times New Roman" panose="02020603050405020304" pitchFamily="18" charset="0"/>
                <a:cs typeface="Times New Roman" panose="02020603050405020304" pitchFamily="18" charset="0"/>
              </a:rPr>
              <a:t>Đặt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tay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lỗ</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thủng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a:t>
            </a:r>
            <a:r>
              <a:rPr lang="vi-VN" sz="3200" b="1" dirty="0">
                <a:solidFill>
                  <a:srgbClr val="002060"/>
                </a:solidFill>
                <a:latin typeface="Times New Roman" panose="02020603050405020304" pitchFamily="18" charset="0"/>
                <a:cs typeface="Times New Roman" panose="02020603050405020304" pitchFamily="18" charset="0"/>
              </a:rPr>
              <a:t>? Điều đó chứng tỏ gì?</a:t>
            </a:r>
            <a:r>
              <a:rPr lang="en-US" sz="3200" b="1" dirty="0">
                <a:solidFill>
                  <a:srgbClr val="002060"/>
                </a:solidFill>
                <a:latin typeface="Times New Roman" panose="02020603050405020304" pitchFamily="18" charset="0"/>
                <a:cs typeface="Times New Roman" panose="02020603050405020304" pitchFamily="18" charset="0"/>
              </a:rPr>
              <a:t> </a:t>
            </a:r>
            <a:endParaRPr lang="vi-VN" sz="3200" b="1" dirty="0">
              <a:solidFill>
                <a:srgbClr val="002060"/>
              </a:solidFill>
              <a:latin typeface="Times New Roman" panose="02020603050405020304" pitchFamily="18" charset="0"/>
              <a:cs typeface="Times New Roman" panose="02020603050405020304" pitchFamily="18" charset="0"/>
            </a:endParaRPr>
          </a:p>
          <a:p>
            <a:pPr algn="ctr"/>
            <a:endParaRPr lang="vi-VN" sz="3200" b="1" dirty="0">
              <a:solidFill>
                <a:srgbClr val="002060"/>
              </a:solidFill>
              <a:latin typeface="Times New Roman" panose="02020603050405020304" pitchFamily="18" charset="0"/>
              <a:cs typeface="Times New Roman" panose="02020603050405020304" pitchFamily="18" charset="0"/>
            </a:endParaRPr>
          </a:p>
        </p:txBody>
      </p:sp>
      <p:grpSp>
        <p:nvGrpSpPr>
          <p:cNvPr id="22" name="组合 23">
            <a:extLst>
              <a:ext uri="{FF2B5EF4-FFF2-40B4-BE49-F238E27FC236}">
                <a16:creationId xmlns:a16="http://schemas.microsoft.com/office/drawing/2014/main" id="{FE649E7A-A5BD-4412-8C18-433B437DDD16}"/>
              </a:ext>
            </a:extLst>
          </p:cNvPr>
          <p:cNvGrpSpPr/>
          <p:nvPr/>
        </p:nvGrpSpPr>
        <p:grpSpPr>
          <a:xfrm>
            <a:off x="3124200" y="381852"/>
            <a:ext cx="6087221" cy="3922286"/>
            <a:chOff x="564316" y="378816"/>
            <a:chExt cx="5393413" cy="3914606"/>
          </a:xfrm>
        </p:grpSpPr>
        <p:grpSp>
          <p:nvGrpSpPr>
            <p:cNvPr id="23" name="组合 21">
              <a:extLst>
                <a:ext uri="{FF2B5EF4-FFF2-40B4-BE49-F238E27FC236}">
                  <a16:creationId xmlns:a16="http://schemas.microsoft.com/office/drawing/2014/main" id="{98657421-1F5C-44C8-826A-6E5F86E10A79}"/>
                </a:ext>
              </a:extLst>
            </p:cNvPr>
            <p:cNvGrpSpPr/>
            <p:nvPr/>
          </p:nvGrpSpPr>
          <p:grpSpPr>
            <a:xfrm>
              <a:off x="732457" y="559663"/>
              <a:ext cx="5046217" cy="3694839"/>
              <a:chOff x="3057189" y="3555370"/>
              <a:chExt cx="5046217" cy="3694839"/>
            </a:xfrm>
          </p:grpSpPr>
          <p:sp>
            <p:nvSpPr>
              <p:cNvPr id="40" name="任意多边形: 形状 9">
                <a:extLst>
                  <a:ext uri="{FF2B5EF4-FFF2-40B4-BE49-F238E27FC236}">
                    <a16:creationId xmlns:a16="http://schemas.microsoft.com/office/drawing/2014/main" id="{F58A1221-C38C-4796-86CB-414163DEF1A5}"/>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10">
                <a:extLst>
                  <a:ext uri="{FF2B5EF4-FFF2-40B4-BE49-F238E27FC236}">
                    <a16:creationId xmlns:a16="http://schemas.microsoft.com/office/drawing/2014/main" id="{684F3323-FB92-46F0-9957-4CC07A8A3E90}"/>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0">
              <a:extLst>
                <a:ext uri="{FF2B5EF4-FFF2-40B4-BE49-F238E27FC236}">
                  <a16:creationId xmlns:a16="http://schemas.microsoft.com/office/drawing/2014/main" id="{DD3C4D5C-8AAA-489A-B3AC-44BE716978AD}"/>
                </a:ext>
              </a:extLst>
            </p:cNvPr>
            <p:cNvGrpSpPr/>
            <p:nvPr/>
          </p:nvGrpSpPr>
          <p:grpSpPr>
            <a:xfrm>
              <a:off x="564316" y="378816"/>
              <a:ext cx="5393413" cy="3914606"/>
              <a:chOff x="564316" y="378816"/>
              <a:chExt cx="5393413" cy="3914606"/>
            </a:xfrm>
          </p:grpSpPr>
          <p:sp>
            <p:nvSpPr>
              <p:cNvPr id="32" name="任意多边形: 形状 11">
                <a:extLst>
                  <a:ext uri="{FF2B5EF4-FFF2-40B4-BE49-F238E27FC236}">
                    <a16:creationId xmlns:a16="http://schemas.microsoft.com/office/drawing/2014/main" id="{722212AA-F86D-4FEA-A554-6896BB629869}"/>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12">
                <a:extLst>
                  <a:ext uri="{FF2B5EF4-FFF2-40B4-BE49-F238E27FC236}">
                    <a16:creationId xmlns:a16="http://schemas.microsoft.com/office/drawing/2014/main" id="{995AEA96-F41B-4DC6-9E67-6D65E3246410}"/>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4" name="任意多边形: 形状 13">
                <a:extLst>
                  <a:ext uri="{FF2B5EF4-FFF2-40B4-BE49-F238E27FC236}">
                    <a16:creationId xmlns:a16="http://schemas.microsoft.com/office/drawing/2014/main" id="{BEC21BA5-5C50-45D7-9578-F48CD8DB701B}"/>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14">
                <a:extLst>
                  <a:ext uri="{FF2B5EF4-FFF2-40B4-BE49-F238E27FC236}">
                    <a16:creationId xmlns:a16="http://schemas.microsoft.com/office/drawing/2014/main" id="{7A567A10-3D96-4AC6-A356-255C9403AD6F}"/>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15">
                <a:extLst>
                  <a:ext uri="{FF2B5EF4-FFF2-40B4-BE49-F238E27FC236}">
                    <a16:creationId xmlns:a16="http://schemas.microsoft.com/office/drawing/2014/main" id="{BB5C8988-84DA-4932-AD3F-6BD09D93D40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17">
                <a:extLst>
                  <a:ext uri="{FF2B5EF4-FFF2-40B4-BE49-F238E27FC236}">
                    <a16:creationId xmlns:a16="http://schemas.microsoft.com/office/drawing/2014/main" id="{2D79BDA9-90BF-4DC9-A855-2296791876F1}"/>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8" name="任意多边形: 形状 18">
                <a:extLst>
                  <a:ext uri="{FF2B5EF4-FFF2-40B4-BE49-F238E27FC236}">
                    <a16:creationId xmlns:a16="http://schemas.microsoft.com/office/drawing/2014/main" id="{4D42AAA1-FA0E-40E1-84EC-3EC99BA2E2CB}"/>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19">
                <a:extLst>
                  <a:ext uri="{FF2B5EF4-FFF2-40B4-BE49-F238E27FC236}">
                    <a16:creationId xmlns:a16="http://schemas.microsoft.com/office/drawing/2014/main" id="{A0A312A6-5AFF-4EAE-A567-8143017A38BC}"/>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2">
              <a:extLst>
                <a:ext uri="{FF2B5EF4-FFF2-40B4-BE49-F238E27FC236}">
                  <a16:creationId xmlns:a16="http://schemas.microsoft.com/office/drawing/2014/main" id="{D72F5CF6-CD98-4EC9-BB77-A55936235751}"/>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Rectangle 41"/>
          <p:cNvSpPr/>
          <p:nvPr/>
        </p:nvSpPr>
        <p:spPr>
          <a:xfrm>
            <a:off x="3967096" y="1293055"/>
            <a:ext cx="4269110" cy="2123658"/>
          </a:xfrm>
          <a:prstGeom prst="rect">
            <a:avLst/>
          </a:prstGeom>
        </p:spPr>
        <p:txBody>
          <a:bodyPr wrap="square">
            <a:spAutoFit/>
          </a:bodyPr>
          <a:lstStyle/>
          <a:p>
            <a:pPr algn="ctr">
              <a:spcBef>
                <a:spcPct val="50000"/>
              </a:spcBef>
            </a:pPr>
            <a:r>
              <a:rPr lang="en-US" sz="4400" b="1" dirty="0" err="1">
                <a:solidFill>
                  <a:srgbClr val="FF0000"/>
                </a:solidFill>
                <a:latin typeface="Times New Roman" panose="02020603050405020304" pitchFamily="18" charset="0"/>
                <a:cs typeface="Times New Roman" panose="02020603050405020304" pitchFamily="18" charset="0"/>
              </a:rPr>
              <a:t>Không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trong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chỗ</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rỗng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túi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lông</a:t>
            </a:r>
            <a:r>
              <a:rPr lang="en-US" sz="4400" b="1" dirty="0">
                <a:solidFill>
                  <a:srgbClr val="FF0000"/>
                </a:solidFill>
                <a:latin typeface="Times New Roman" panose="02020603050405020304" pitchFamily="18" charset="0"/>
                <a:cs typeface="Times New Roman" panose="02020603050405020304" pitchFamily="18" charset="0"/>
              </a:rPr>
              <a:t>.</a:t>
            </a:r>
          </a:p>
        </p:txBody>
      </p:sp>
      <p:pic>
        <p:nvPicPr>
          <p:cNvPr id="43"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90713" y="357586"/>
            <a:ext cx="1267857" cy="1647351"/>
          </a:xfrm>
          <a:prstGeom prst="rect">
            <a:avLst/>
          </a:prstGeom>
        </p:spPr>
      </p:pic>
    </p:spTree>
    <p:extLst>
      <p:ext uri="{BB962C8B-B14F-4D97-AF65-F5344CB8AC3E}">
        <p14:creationId xmlns:p14="http://schemas.microsoft.com/office/powerpoint/2010/main" val="2685629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16"/>
                                        </p:tgtEl>
                                        <p:attrNameLst>
                                          <p:attrName>ppt_w</p:attrName>
                                        </p:attrNameLst>
                                      </p:cBhvr>
                                      <p:tavLst>
                                        <p:tav tm="0">
                                          <p:val>
                                            <p:strVal val="ppt_w"/>
                                          </p:val>
                                        </p:tav>
                                        <p:tav tm="100000">
                                          <p:val>
                                            <p:fltVal val="0"/>
                                          </p:val>
                                        </p:tav>
                                      </p:tavLst>
                                    </p:anim>
                                    <p:anim calcmode="lin" valueType="num">
                                      <p:cBhvr>
                                        <p:cTn id="36" dur="500"/>
                                        <p:tgtEl>
                                          <p:spTgt spid="16"/>
                                        </p:tgtEl>
                                        <p:attrNameLst>
                                          <p:attrName>ppt_h</p:attrName>
                                        </p:attrNameLst>
                                      </p:cBhvr>
                                      <p:tavLst>
                                        <p:tav tm="0">
                                          <p:val>
                                            <p:strVal val="ppt_h"/>
                                          </p:val>
                                        </p:tav>
                                        <p:tav tm="100000">
                                          <p:val>
                                            <p:fltVal val="0"/>
                                          </p:val>
                                        </p:tav>
                                      </p:tavLst>
                                    </p:anim>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fltVal val="0"/>
                                          </p:val>
                                        </p:tav>
                                        <p:tav tm="100000">
                                          <p:val>
                                            <p:strVal val="#ppt_w"/>
                                          </p:val>
                                        </p:tav>
                                      </p:tavLst>
                                    </p:anim>
                                    <p:anim calcmode="lin" valueType="num">
                                      <p:cBhvr>
                                        <p:cTn id="47" dur="1000" fill="hold"/>
                                        <p:tgtEl>
                                          <p:spTgt spid="22"/>
                                        </p:tgtEl>
                                        <p:attrNameLst>
                                          <p:attrName>ppt_h</p:attrName>
                                        </p:attrNameLst>
                                      </p:cBhvr>
                                      <p:tavLst>
                                        <p:tav tm="0">
                                          <p:val>
                                            <p:fltVal val="0"/>
                                          </p:val>
                                        </p:tav>
                                        <p:tav tm="100000">
                                          <p:val>
                                            <p:strVal val="#ppt_h"/>
                                          </p:val>
                                        </p:tav>
                                      </p:tavLst>
                                    </p:anim>
                                    <p:animEffect transition="in" filter="fade">
                                      <p:cBhvr>
                                        <p:cTn id="4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43" name="Picture 9" descr="scan0229"/>
          <p:cNvPicPr>
            <a:picLocks noChangeAspect="1" noChangeArrowheads="1"/>
          </p:cNvPicPr>
          <p:nvPr/>
        </p:nvPicPr>
        <p:blipFill rotWithShape="1">
          <a:blip r:embed="rId4"/>
          <a:srcRect t="8822" r="9842" b="17000"/>
          <a:stretch/>
        </p:blipFill>
        <p:spPr bwMode="auto">
          <a:xfrm>
            <a:off x="467482" y="2310035"/>
            <a:ext cx="2979171" cy="22479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286" y="-867325"/>
            <a:ext cx="2248936" cy="2248936"/>
          </a:xfrm>
          <a:prstGeom prst="rect">
            <a:avLst/>
          </a:prstGeom>
        </p:spPr>
      </p:pic>
      <p:grpSp>
        <p:nvGrpSpPr>
          <p:cNvPr id="28" name="Group 27">
            <a:extLst>
              <a:ext uri="{FF2B5EF4-FFF2-40B4-BE49-F238E27FC236}">
                <a16:creationId xmlns:a16="http://schemas.microsoft.com/office/drawing/2014/main" id="{12DADAC0-3B1D-4196-8341-51CEA9303C98}"/>
              </a:ext>
            </a:extLst>
          </p:cNvPr>
          <p:cNvGrpSpPr/>
          <p:nvPr/>
        </p:nvGrpSpPr>
        <p:grpSpPr>
          <a:xfrm flipH="1">
            <a:off x="3429159" y="246462"/>
            <a:ext cx="5281851" cy="3552191"/>
            <a:chOff x="5254349" y="1905676"/>
            <a:chExt cx="3244542" cy="1909987"/>
          </a:xfrm>
        </p:grpSpPr>
        <p:pic>
          <p:nvPicPr>
            <p:cNvPr id="29" name="Picture 28" descr="Shape&#10;&#10;Description automatically generated">
              <a:extLst>
                <a:ext uri="{FF2B5EF4-FFF2-40B4-BE49-F238E27FC236}">
                  <a16:creationId xmlns:a16="http://schemas.microsoft.com/office/drawing/2014/main" id="{32CE3AD0-CBB1-495D-9F26-BD14C3F0D93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4698" b="96197" l="1596" r="95213">
                          <a14:foregroundMark x1="12943" y1="22595" x2="4965" y2="36465"/>
                          <a14:foregroundMark x1="4965" y1="36465" x2="3546" y2="49441"/>
                          <a14:foregroundMark x1="16766" y1="68868" x2="18617" y2="71588"/>
                          <a14:foregroundMark x1="10012" y1="58943" x2="11743" y2="61487"/>
                          <a14:foregroundMark x1="3546" y1="49441" x2="7974" y2="55949"/>
                          <a14:foregroundMark x1="18617" y1="71588" x2="25112" y2="77107"/>
                          <a14:foregroundMark x1="68053" y1="87610" x2="70567" y2="88143"/>
                          <a14:foregroundMark x1="29207" y1="79374" x2="49662" y2="83711"/>
                          <a14:foregroundMark x1="77953" y1="93734" x2="79433" y2="94855"/>
                          <a14:foregroundMark x1="70567" y1="88143" x2="77728" y2="93564"/>
                          <a14:foregroundMark x1="79959" y1="77166" x2="79965" y2="76957"/>
                          <a14:foregroundMark x1="79859" y1="80517" x2="79892" y2="79413"/>
                          <a14:foregroundMark x1="79433" y1="94855" x2="79818" y2="81888"/>
                          <a14:foregroundMark x1="79965" y1="76957" x2="92908" y2="60626"/>
                          <a14:foregroundMark x1="91309" y1="51678" x2="85993" y2="21924"/>
                          <a14:foregroundMark x1="92908" y1="60626" x2="91600" y2="53307"/>
                          <a14:foregroundMark x1="85993" y1="21924" x2="77305" y2="15213"/>
                          <a14:foregroundMark x1="55628" y1="8925" x2="46454" y2="6264"/>
                          <a14:foregroundMark x1="77305" y1="15213" x2="67526" y2="12376"/>
                          <a14:foregroundMark x1="36193" y1="7616" x2="35823" y2="7665"/>
                          <a14:foregroundMark x1="46454" y1="6264" x2="36438" y2="7584"/>
                          <a14:foregroundMark x1="13898" y1="21630" x2="10106" y2="24161"/>
                          <a14:foregroundMark x1="40603" y1="4251" x2="53901" y2="4698"/>
                          <a14:foregroundMark x1="66778" y1="10677" x2="76064" y2="14989"/>
                          <a14:foregroundMark x1="53901" y1="4698" x2="57270" y2="6263"/>
                          <a14:foregroundMark x1="76064" y1="14989" x2="86702" y2="26398"/>
                          <a14:foregroundMark x1="86702" y1="26398" x2="94700" y2="48894"/>
                          <a14:foregroundMark x1="95405" y1="53007" x2="96099" y2="62640"/>
                          <a14:foregroundMark x1="96099" y1="62640" x2="90957" y2="73602"/>
                          <a14:foregroundMark x1="90957" y1="73602" x2="88980" y2="75082"/>
                          <a14:foregroundMark x1="6738" y1="29754" x2="2660" y2="42282"/>
                          <a14:foregroundMark x1="2660" y1="42282" x2="5528" y2="58249"/>
                          <a14:foregroundMark x1="8326" y1="60528" x2="11242" y2="62142"/>
                          <a14:foregroundMark x1="1950" y1="39374" x2="3191" y2="51007"/>
                          <a14:foregroundMark x1="93973" y1="54224" x2="95390" y2="63758"/>
                          <a14:foregroundMark x1="93262" y1="49441" x2="93341" y2="49971"/>
                          <a14:foregroundMark x1="95390" y1="63758" x2="88514" y2="74452"/>
                          <a14:foregroundMark x1="77455" y1="94471" x2="85461" y2="95973"/>
                          <a14:foregroundMark x1="72340" y1="93512" x2="73391" y2="93709"/>
                          <a14:foregroundMark x1="85461" y1="95973" x2="76330" y2="96135"/>
                          <a14:foregroundMark x1="41667" y1="4027" x2="51596" y2="4698"/>
                          <a14:foregroundMark x1="51596" y1="4698" x2="53014" y2="7383"/>
                          <a14:foregroundMark x1="35461" y1="13647" x2="25709" y2="19239"/>
                          <a14:foregroundMark x1="25709" y1="19239" x2="16667" y2="17897"/>
                          <a14:foregroundMark x1="16667" y1="17897" x2="16554" y2="18019"/>
                          <a14:foregroundMark x1="30496" y1="11633" x2="28723" y2="12304"/>
                          <a14:backgroundMark x1="33738" y1="11160" x2="34574" y2="10738"/>
                          <a14:backgroundMark x1="28550" y1="12025" x2="23050" y2="13199"/>
                          <a14:backgroundMark x1="34574" y1="10738" x2="33592" y2="10948"/>
                          <a14:backgroundMark x1="23050" y1="13199" x2="21809" y2="14094"/>
                          <a14:backgroundMark x1="19730" y1="14545" x2="15780" y2="10515"/>
                          <a14:backgroundMark x1="15780" y1="10515" x2="11348" y2="13199"/>
                          <a14:backgroundMark x1="14894" y1="63758" x2="13298" y2="66890"/>
                          <a14:backgroundMark x1="5142" y1="58613" x2="7270" y2="61521"/>
                          <a14:backgroundMark x1="16489" y1="17897" x2="13830" y2="18121"/>
                          <a14:backgroundMark x1="35993" y1="8277" x2="36702" y2="6711"/>
                          <a14:backgroundMark x1="57270" y1="6264" x2="66312" y2="9620"/>
                          <a14:backgroundMark x1="66312" y1="9620" x2="58688" y2="7383"/>
                          <a14:backgroundMark x1="94149" y1="49664" x2="96277" y2="51007"/>
                          <a14:backgroundMark x1="93972" y1="49441" x2="95922" y2="52573"/>
                          <a14:backgroundMark x1="89539" y1="75839" x2="81383" y2="81432"/>
                          <a14:backgroundMark x1="81383" y1="81432" x2="85106" y2="78300"/>
                          <a14:backgroundMark x1="81028" y1="80761" x2="80851" y2="82103"/>
                          <a14:backgroundMark x1="72340" y1="95973" x2="72340" y2="95526"/>
                          <a14:backgroundMark x1="63121" y1="85682" x2="53901" y2="83669"/>
                          <a14:backgroundMark x1="53901" y1="83669" x2="50887" y2="85459"/>
                          <a14:backgroundMark x1="25355" y1="76957" x2="26950" y2="80761"/>
                          <a14:backgroundMark x1="25177" y1="77405" x2="25177" y2="76510"/>
                          <a14:backgroundMark x1="64184" y1="85906" x2="64362" y2="89262"/>
                          <a14:backgroundMark x1="72163" y1="95526" x2="75532" y2="97315"/>
                        </a14:backgroundRemoval>
                      </a14:imgEffect>
                    </a14:imgLayer>
                  </a14:imgProps>
                </a:ext>
                <a:ext uri="{28A0092B-C50C-407E-A947-70E740481C1C}">
                  <a14:useLocalDpi xmlns:a14="http://schemas.microsoft.com/office/drawing/2010/main" val="0"/>
                </a:ext>
              </a:extLst>
            </a:blip>
            <a:stretch>
              <a:fillRect/>
            </a:stretch>
          </p:blipFill>
          <p:spPr>
            <a:xfrm>
              <a:off x="5254349" y="1905676"/>
              <a:ext cx="3244542" cy="1909987"/>
            </a:xfrm>
            <a:prstGeom prst="rect">
              <a:avLst/>
            </a:prstGeom>
          </p:spPr>
        </p:pic>
        <p:sp>
          <p:nvSpPr>
            <p:cNvPr id="30" name="文本框 18">
              <a:extLst>
                <a:ext uri="{FF2B5EF4-FFF2-40B4-BE49-F238E27FC236}">
                  <a16:creationId xmlns:a16="http://schemas.microsoft.com/office/drawing/2014/main" id="{823EDC89-DE42-4E93-B197-156683C73502}"/>
                </a:ext>
              </a:extLst>
            </p:cNvPr>
            <p:cNvSpPr txBox="1"/>
            <p:nvPr/>
          </p:nvSpPr>
          <p:spPr>
            <a:xfrm flipH="1">
              <a:off x="5727744" y="2373524"/>
              <a:ext cx="2363914" cy="1097079"/>
            </a:xfrm>
            <a:prstGeom prst="rect">
              <a:avLst/>
            </a:prstGeom>
            <a:noFill/>
          </p:spPr>
          <p:txBody>
            <a:bodyPr wrap="square" rtlCol="0">
              <a:spAutoFit/>
            </a:bodyPr>
            <a:lstStyle/>
            <a:p>
              <a:pPr algn="ctr">
                <a:spcBef>
                  <a:spcPct val="50000"/>
                </a:spcBef>
              </a:pPr>
              <a:r>
                <a:rPr lang="en-US" sz="3600" b="1" dirty="0" err="1">
                  <a:solidFill>
                    <a:srgbClr val="002060"/>
                  </a:solidFill>
                  <a:latin typeface="Arial" panose="020B0604020202020204" pitchFamily="34" charset="0"/>
                  <a:cs typeface="Arial" panose="020B0604020202020204" pitchFamily="34" charset="0"/>
                </a:rPr>
                <a:t>Em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hãy</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mô</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tả</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và</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thực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hiện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thí</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nghiệm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sau</a:t>
              </a:r>
              <a:endParaRPr lang="en-US" sz="3600" b="1" dirty="0">
                <a:solidFill>
                  <a:srgbClr val="002060"/>
                </a:solidFill>
                <a:latin typeface="Arial" panose="020B0604020202020204" pitchFamily="34" charset="0"/>
                <a:cs typeface="Arial" panose="020B0604020202020204" pitchFamily="34" charset="0"/>
              </a:endParaRPr>
            </a:p>
          </p:txBody>
        </p:sp>
      </p:grpSp>
      <p:grpSp>
        <p:nvGrpSpPr>
          <p:cNvPr id="16" name="组合 19"/>
          <p:cNvGrpSpPr/>
          <p:nvPr/>
        </p:nvGrpSpPr>
        <p:grpSpPr>
          <a:xfrm>
            <a:off x="3594604" y="176435"/>
            <a:ext cx="5486400" cy="4267200"/>
            <a:chOff x="692006" y="116442"/>
            <a:chExt cx="11176173" cy="2919244"/>
          </a:xfrm>
        </p:grpSpPr>
        <p:sp>
          <p:nvSpPr>
            <p:cNvPr id="17"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TextBox 18">
            <a:extLst>
              <a:ext uri="{FF2B5EF4-FFF2-40B4-BE49-F238E27FC236}">
                <a16:creationId xmlns:a16="http://schemas.microsoft.com/office/drawing/2014/main" id="{01CBAEBB-859D-4244-9BD2-C25028B764CD}"/>
              </a:ext>
            </a:extLst>
          </p:cNvPr>
          <p:cNvSpPr txBox="1"/>
          <p:nvPr/>
        </p:nvSpPr>
        <p:spPr>
          <a:xfrm>
            <a:off x="3611245" y="512156"/>
            <a:ext cx="5344007" cy="3970318"/>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Nhúng chìm một chai “rỗng” có đậy nút kín vào trong nước. Khi mở nút chai ra, bạn nhìn thấy gì nổi lên mặt nước? Vậy bên trong chai rỗng đó chứa gì?</a:t>
            </a:r>
          </a:p>
        </p:txBody>
      </p:sp>
      <p:grpSp>
        <p:nvGrpSpPr>
          <p:cNvPr id="2" name="Group 1"/>
          <p:cNvGrpSpPr/>
          <p:nvPr/>
        </p:nvGrpSpPr>
        <p:grpSpPr>
          <a:xfrm>
            <a:off x="2855117" y="61414"/>
            <a:ext cx="6087221" cy="3922286"/>
            <a:chOff x="3901589" y="5829224"/>
            <a:chExt cx="6087221" cy="3922286"/>
          </a:xfrm>
        </p:grpSpPr>
        <p:grpSp>
          <p:nvGrpSpPr>
            <p:cNvPr id="22" name="组合 23">
              <a:extLst>
                <a:ext uri="{FF2B5EF4-FFF2-40B4-BE49-F238E27FC236}">
                  <a16:creationId xmlns:a16="http://schemas.microsoft.com/office/drawing/2014/main" id="{FE649E7A-A5BD-4412-8C18-433B437DDD16}"/>
                </a:ext>
              </a:extLst>
            </p:cNvPr>
            <p:cNvGrpSpPr/>
            <p:nvPr/>
          </p:nvGrpSpPr>
          <p:grpSpPr>
            <a:xfrm>
              <a:off x="3901589" y="5829224"/>
              <a:ext cx="6087221" cy="3922286"/>
              <a:chOff x="564316" y="378816"/>
              <a:chExt cx="5393413" cy="3914606"/>
            </a:xfrm>
          </p:grpSpPr>
          <p:grpSp>
            <p:nvGrpSpPr>
              <p:cNvPr id="23" name="组合 21">
                <a:extLst>
                  <a:ext uri="{FF2B5EF4-FFF2-40B4-BE49-F238E27FC236}">
                    <a16:creationId xmlns:a16="http://schemas.microsoft.com/office/drawing/2014/main" id="{98657421-1F5C-44C8-826A-6E5F86E10A79}"/>
                  </a:ext>
                </a:extLst>
              </p:cNvPr>
              <p:cNvGrpSpPr/>
              <p:nvPr/>
            </p:nvGrpSpPr>
            <p:grpSpPr>
              <a:xfrm>
                <a:off x="732457" y="559663"/>
                <a:ext cx="5046217" cy="3694839"/>
                <a:chOff x="3057189" y="3555370"/>
                <a:chExt cx="5046217" cy="3694839"/>
              </a:xfrm>
            </p:grpSpPr>
            <p:sp>
              <p:nvSpPr>
                <p:cNvPr id="40" name="任意多边形: 形状 9">
                  <a:extLst>
                    <a:ext uri="{FF2B5EF4-FFF2-40B4-BE49-F238E27FC236}">
                      <a16:creationId xmlns:a16="http://schemas.microsoft.com/office/drawing/2014/main" id="{F58A1221-C38C-4796-86CB-414163DEF1A5}"/>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10">
                  <a:extLst>
                    <a:ext uri="{FF2B5EF4-FFF2-40B4-BE49-F238E27FC236}">
                      <a16:creationId xmlns:a16="http://schemas.microsoft.com/office/drawing/2014/main" id="{684F3323-FB92-46F0-9957-4CC07A8A3E90}"/>
                    </a:ext>
                  </a:extLst>
                </p:cNvPr>
                <p:cNvSpPr/>
                <p:nvPr/>
              </p:nvSpPr>
              <p:spPr>
                <a:xfrm>
                  <a:off x="3167247" y="3681110"/>
                  <a:ext cx="4839802"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0">
                <a:extLst>
                  <a:ext uri="{FF2B5EF4-FFF2-40B4-BE49-F238E27FC236}">
                    <a16:creationId xmlns:a16="http://schemas.microsoft.com/office/drawing/2014/main" id="{DD3C4D5C-8AAA-489A-B3AC-44BE716978AD}"/>
                  </a:ext>
                </a:extLst>
              </p:cNvPr>
              <p:cNvGrpSpPr/>
              <p:nvPr/>
            </p:nvGrpSpPr>
            <p:grpSpPr>
              <a:xfrm>
                <a:off x="564316" y="378816"/>
                <a:ext cx="5393413" cy="3914606"/>
                <a:chOff x="564316" y="378816"/>
                <a:chExt cx="5393413" cy="3914606"/>
              </a:xfrm>
            </p:grpSpPr>
            <p:sp>
              <p:nvSpPr>
                <p:cNvPr id="32" name="任意多边形: 形状 11">
                  <a:extLst>
                    <a:ext uri="{FF2B5EF4-FFF2-40B4-BE49-F238E27FC236}">
                      <a16:creationId xmlns:a16="http://schemas.microsoft.com/office/drawing/2014/main" id="{722212AA-F86D-4FEA-A554-6896BB629869}"/>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12">
                  <a:extLst>
                    <a:ext uri="{FF2B5EF4-FFF2-40B4-BE49-F238E27FC236}">
                      <a16:creationId xmlns:a16="http://schemas.microsoft.com/office/drawing/2014/main" id="{995AEA96-F41B-4DC6-9E67-6D65E3246410}"/>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4" name="任意多边形: 形状 13">
                  <a:extLst>
                    <a:ext uri="{FF2B5EF4-FFF2-40B4-BE49-F238E27FC236}">
                      <a16:creationId xmlns:a16="http://schemas.microsoft.com/office/drawing/2014/main" id="{BEC21BA5-5C50-45D7-9578-F48CD8DB701B}"/>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14">
                  <a:extLst>
                    <a:ext uri="{FF2B5EF4-FFF2-40B4-BE49-F238E27FC236}">
                      <a16:creationId xmlns:a16="http://schemas.microsoft.com/office/drawing/2014/main" id="{7A567A10-3D96-4AC6-A356-255C9403AD6F}"/>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15">
                  <a:extLst>
                    <a:ext uri="{FF2B5EF4-FFF2-40B4-BE49-F238E27FC236}">
                      <a16:creationId xmlns:a16="http://schemas.microsoft.com/office/drawing/2014/main" id="{BB5C8988-84DA-4932-AD3F-6BD09D93D40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17">
                  <a:extLst>
                    <a:ext uri="{FF2B5EF4-FFF2-40B4-BE49-F238E27FC236}">
                      <a16:creationId xmlns:a16="http://schemas.microsoft.com/office/drawing/2014/main" id="{2D79BDA9-90BF-4DC9-A855-2296791876F1}"/>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8" name="任意多边形: 形状 18">
                  <a:extLst>
                    <a:ext uri="{FF2B5EF4-FFF2-40B4-BE49-F238E27FC236}">
                      <a16:creationId xmlns:a16="http://schemas.microsoft.com/office/drawing/2014/main" id="{4D42AAA1-FA0E-40E1-84EC-3EC99BA2E2CB}"/>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19">
                  <a:extLst>
                    <a:ext uri="{FF2B5EF4-FFF2-40B4-BE49-F238E27FC236}">
                      <a16:creationId xmlns:a16="http://schemas.microsoft.com/office/drawing/2014/main" id="{A0A312A6-5AFF-4EAE-A567-8143017A38BC}"/>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2">
                <a:extLst>
                  <a:ext uri="{FF2B5EF4-FFF2-40B4-BE49-F238E27FC236}">
                    <a16:creationId xmlns:a16="http://schemas.microsoft.com/office/drawing/2014/main" id="{D72F5CF6-CD98-4EC9-BB77-A55936235751}"/>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Rectangle 41"/>
            <p:cNvSpPr/>
            <p:nvPr/>
          </p:nvSpPr>
          <p:spPr>
            <a:xfrm>
              <a:off x="4984829" y="6740858"/>
              <a:ext cx="4085737" cy="2123658"/>
            </a:xfrm>
            <a:prstGeom prst="rect">
              <a:avLst/>
            </a:prstGeom>
          </p:spPr>
          <p:txBody>
            <a:bodyPr wrap="square">
              <a:spAutoFit/>
            </a:bodyPr>
            <a:lstStyle/>
            <a:p>
              <a:pPr algn="ctr"/>
              <a:r>
                <a:rPr lang="en-US" sz="4400" b="1" dirty="0">
                  <a:solidFill>
                    <a:schemeClr val="accent6">
                      <a:lumMod val="75000"/>
                    </a:schemeClr>
                  </a:solidFill>
                  <a:latin typeface="Times New Roman" panose="02020603050405020304" pitchFamily="18" charset="0"/>
                  <a:cs typeface="Times New Roman" panose="02020603050405020304" pitchFamily="18" charset="0"/>
                </a:rPr>
                <a:t>B</a:t>
              </a:r>
              <a:r>
                <a:rPr lang="vi-VN" sz="4400" b="1" dirty="0">
                  <a:solidFill>
                    <a:schemeClr val="accent6">
                      <a:lumMod val="75000"/>
                    </a:schemeClr>
                  </a:solidFill>
                  <a:latin typeface="Times New Roman" panose="02020603050405020304" pitchFamily="18" charset="0"/>
                  <a:cs typeface="Times New Roman" panose="02020603050405020304" pitchFamily="18" charset="0"/>
                </a:rPr>
                <a:t>ên trong chai rỗng đó chứa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4400" b="1" dirty="0">
                  <a:solidFill>
                    <a:schemeClr val="accent6">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75000"/>
                    </a:schemeClr>
                  </a:solidFill>
                  <a:latin typeface="Times New Roman" panose="02020603050405020304" pitchFamily="18" charset="0"/>
                  <a:cs typeface="Times New Roman" panose="02020603050405020304" pitchFamily="18" charset="0"/>
                </a:rPr>
                <a:t>khí</a:t>
              </a:r>
              <a:r>
                <a:rPr lang="en-US" sz="4400" b="1" dirty="0">
                  <a:solidFill>
                    <a:schemeClr val="accent6">
                      <a:lumMod val="75000"/>
                    </a:schemeClr>
                  </a:solidFill>
                  <a:latin typeface="Times New Roman" panose="02020603050405020304" pitchFamily="18" charset="0"/>
                  <a:cs typeface="Times New Roman" panose="02020603050405020304" pitchFamily="18" charset="0"/>
                </a:rPr>
                <a:t>.</a:t>
              </a:r>
              <a:endParaRPr lang="en-US" altLang="en-US" sz="4400" b="1" dirty="0">
                <a:solidFill>
                  <a:schemeClr val="accent6">
                    <a:lumMod val="75000"/>
                  </a:schemeClr>
                </a:solidFill>
                <a:latin typeface="Arial" charset="0"/>
                <a:cs typeface="Arial" charset="0"/>
              </a:endParaRPr>
            </a:p>
          </p:txBody>
        </p:sp>
      </p:grpSp>
      <p:pic>
        <p:nvPicPr>
          <p:cNvPr id="31"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71641" y="40297"/>
            <a:ext cx="1267857" cy="1647351"/>
          </a:xfrm>
          <a:prstGeom prst="rect">
            <a:avLst/>
          </a:prstGeom>
        </p:spPr>
      </p:pic>
    </p:spTree>
    <p:extLst>
      <p:ext uri="{BB962C8B-B14F-4D97-AF65-F5344CB8AC3E}">
        <p14:creationId xmlns:p14="http://schemas.microsoft.com/office/powerpoint/2010/main" val="159496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19"/>
                                        </p:tgtEl>
                                        <p:attrNameLst>
                                          <p:attrName>ppt_w</p:attrName>
                                        </p:attrNameLst>
                                      </p:cBhvr>
                                      <p:tavLst>
                                        <p:tav tm="0">
                                          <p:val>
                                            <p:strVal val="ppt_w"/>
                                          </p:val>
                                        </p:tav>
                                        <p:tav tm="100000">
                                          <p:val>
                                            <p:fltVal val="0"/>
                                          </p:val>
                                        </p:tav>
                                      </p:tavLst>
                                    </p:anim>
                                    <p:anim calcmode="lin" valueType="num">
                                      <p:cBhvr>
                                        <p:cTn id="26" dur="500"/>
                                        <p:tgtEl>
                                          <p:spTgt spid="19"/>
                                        </p:tgtEl>
                                        <p:attrNameLst>
                                          <p:attrName>ppt_h</p:attrName>
                                        </p:attrNameLst>
                                      </p:cBhvr>
                                      <p:tavLst>
                                        <p:tav tm="0">
                                          <p:val>
                                            <p:strVal val="ppt_h"/>
                                          </p:val>
                                        </p:tav>
                                        <p:tav tm="100000">
                                          <p:val>
                                            <p:fltVal val="0"/>
                                          </p:val>
                                        </p:tav>
                                      </p:tavLst>
                                    </p:anim>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16"/>
                                        </p:tgtEl>
                                        <p:attrNameLst>
                                          <p:attrName>ppt_w</p:attrName>
                                        </p:attrNameLst>
                                      </p:cBhvr>
                                      <p:tavLst>
                                        <p:tav tm="0">
                                          <p:val>
                                            <p:strVal val="ppt_w"/>
                                          </p:val>
                                        </p:tav>
                                        <p:tav tm="100000">
                                          <p:val>
                                            <p:fltVal val="0"/>
                                          </p:val>
                                        </p:tav>
                                      </p:tavLst>
                                    </p:anim>
                                    <p:anim calcmode="lin" valueType="num">
                                      <p:cBhvr>
                                        <p:cTn id="31" dur="500"/>
                                        <p:tgtEl>
                                          <p:spTgt spid="16"/>
                                        </p:tgtEl>
                                        <p:attrNameLst>
                                          <p:attrName>ppt_h</p:attrName>
                                        </p:attrNameLst>
                                      </p:cBhvr>
                                      <p:tavLst>
                                        <p:tav tm="0">
                                          <p:val>
                                            <p:strVal val="ppt_h"/>
                                          </p:val>
                                        </p:tav>
                                        <p:tav tm="100000">
                                          <p:val>
                                            <p:fltVal val="0"/>
                                          </p:val>
                                        </p:tav>
                                      </p:tavLst>
                                    </p:anim>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31" name="Picture 10" descr="scan0230"/>
          <p:cNvPicPr>
            <a:picLocks noChangeAspect="1" noChangeArrowheads="1"/>
          </p:cNvPicPr>
          <p:nvPr/>
        </p:nvPicPr>
        <p:blipFill rotWithShape="1">
          <a:blip r:embed="rId4"/>
          <a:srcRect l="4054" t="4762" r="9376" b="21813"/>
          <a:stretch/>
        </p:blipFill>
        <p:spPr bwMode="auto">
          <a:xfrm>
            <a:off x="532663" y="2505984"/>
            <a:ext cx="3320761" cy="2137011"/>
          </a:xfrm>
          <a:prstGeom prst="rect">
            <a:avLst/>
          </a:prstGeom>
          <a:ln w="88900" cap="sq" cmpd="thickThin">
            <a:solidFill>
              <a:srgbClr val="000000"/>
            </a:solidFill>
            <a:prstDash val="solid"/>
            <a:miter lim="800000"/>
          </a:ln>
          <a:effectLst>
            <a:innerShdw blurRad="76200">
              <a:srgbClr val="000000"/>
            </a:innerShdw>
            <a:reflection blurRad="6350" stA="52000" endA="300" endPos="350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286" y="-867325"/>
            <a:ext cx="2248936" cy="2248936"/>
          </a:xfrm>
          <a:prstGeom prst="rect">
            <a:avLst/>
          </a:prstGeom>
        </p:spPr>
      </p:pic>
      <p:grpSp>
        <p:nvGrpSpPr>
          <p:cNvPr id="28" name="Group 27">
            <a:extLst>
              <a:ext uri="{FF2B5EF4-FFF2-40B4-BE49-F238E27FC236}">
                <a16:creationId xmlns:a16="http://schemas.microsoft.com/office/drawing/2014/main" id="{12DADAC0-3B1D-4196-8341-51CEA9303C98}"/>
              </a:ext>
            </a:extLst>
          </p:cNvPr>
          <p:cNvGrpSpPr/>
          <p:nvPr/>
        </p:nvGrpSpPr>
        <p:grpSpPr>
          <a:xfrm flipH="1">
            <a:off x="3429159" y="246462"/>
            <a:ext cx="5281851" cy="3552191"/>
            <a:chOff x="5254349" y="1905676"/>
            <a:chExt cx="3244542" cy="1909987"/>
          </a:xfrm>
        </p:grpSpPr>
        <p:pic>
          <p:nvPicPr>
            <p:cNvPr id="29" name="Picture 28" descr="Shape&#10;&#10;Description automatically generated">
              <a:extLst>
                <a:ext uri="{FF2B5EF4-FFF2-40B4-BE49-F238E27FC236}">
                  <a16:creationId xmlns:a16="http://schemas.microsoft.com/office/drawing/2014/main" id="{32CE3AD0-CBB1-495D-9F26-BD14C3F0D93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4698" b="96197" l="1596" r="95213">
                          <a14:foregroundMark x1="12943" y1="22595" x2="4965" y2="36465"/>
                          <a14:foregroundMark x1="4965" y1="36465" x2="3546" y2="49441"/>
                          <a14:foregroundMark x1="16766" y1="68868" x2="18617" y2="71588"/>
                          <a14:foregroundMark x1="10012" y1="58943" x2="11743" y2="61487"/>
                          <a14:foregroundMark x1="3546" y1="49441" x2="7974" y2="55949"/>
                          <a14:foregroundMark x1="18617" y1="71588" x2="25112" y2="77107"/>
                          <a14:foregroundMark x1="68053" y1="87610" x2="70567" y2="88143"/>
                          <a14:foregroundMark x1="29207" y1="79374" x2="49662" y2="83711"/>
                          <a14:foregroundMark x1="77953" y1="93734" x2="79433" y2="94855"/>
                          <a14:foregroundMark x1="70567" y1="88143" x2="77728" y2="93564"/>
                          <a14:foregroundMark x1="79959" y1="77166" x2="79965" y2="76957"/>
                          <a14:foregroundMark x1="79859" y1="80517" x2="79892" y2="79413"/>
                          <a14:foregroundMark x1="79433" y1="94855" x2="79818" y2="81888"/>
                          <a14:foregroundMark x1="79965" y1="76957" x2="92908" y2="60626"/>
                          <a14:foregroundMark x1="91309" y1="51678" x2="85993" y2="21924"/>
                          <a14:foregroundMark x1="92908" y1="60626" x2="91600" y2="53307"/>
                          <a14:foregroundMark x1="85993" y1="21924" x2="77305" y2="15213"/>
                          <a14:foregroundMark x1="55628" y1="8925" x2="46454" y2="6264"/>
                          <a14:foregroundMark x1="77305" y1="15213" x2="67526" y2="12376"/>
                          <a14:foregroundMark x1="36193" y1="7616" x2="35823" y2="7665"/>
                          <a14:foregroundMark x1="46454" y1="6264" x2="36438" y2="7584"/>
                          <a14:foregroundMark x1="13898" y1="21630" x2="10106" y2="24161"/>
                          <a14:foregroundMark x1="40603" y1="4251" x2="53901" y2="4698"/>
                          <a14:foregroundMark x1="66778" y1="10677" x2="76064" y2="14989"/>
                          <a14:foregroundMark x1="53901" y1="4698" x2="57270" y2="6263"/>
                          <a14:foregroundMark x1="76064" y1="14989" x2="86702" y2="26398"/>
                          <a14:foregroundMark x1="86702" y1="26398" x2="94700" y2="48894"/>
                          <a14:foregroundMark x1="95405" y1="53007" x2="96099" y2="62640"/>
                          <a14:foregroundMark x1="96099" y1="62640" x2="90957" y2="73602"/>
                          <a14:foregroundMark x1="90957" y1="73602" x2="88980" y2="75082"/>
                          <a14:foregroundMark x1="6738" y1="29754" x2="2660" y2="42282"/>
                          <a14:foregroundMark x1="2660" y1="42282" x2="5528" y2="58249"/>
                          <a14:foregroundMark x1="8326" y1="60528" x2="11242" y2="62142"/>
                          <a14:foregroundMark x1="1950" y1="39374" x2="3191" y2="51007"/>
                          <a14:foregroundMark x1="93973" y1="54224" x2="95390" y2="63758"/>
                          <a14:foregroundMark x1="93262" y1="49441" x2="93341" y2="49971"/>
                          <a14:foregroundMark x1="95390" y1="63758" x2="88514" y2="74452"/>
                          <a14:foregroundMark x1="77455" y1="94471" x2="85461" y2="95973"/>
                          <a14:foregroundMark x1="72340" y1="93512" x2="73391" y2="93709"/>
                          <a14:foregroundMark x1="85461" y1="95973" x2="76330" y2="96135"/>
                          <a14:foregroundMark x1="41667" y1="4027" x2="51596" y2="4698"/>
                          <a14:foregroundMark x1="51596" y1="4698" x2="53014" y2="7383"/>
                          <a14:foregroundMark x1="35461" y1="13647" x2="25709" y2="19239"/>
                          <a14:foregroundMark x1="25709" y1="19239" x2="16667" y2="17897"/>
                          <a14:foregroundMark x1="16667" y1="17897" x2="16554" y2="18019"/>
                          <a14:foregroundMark x1="30496" y1="11633" x2="28723" y2="12304"/>
                          <a14:backgroundMark x1="33738" y1="11160" x2="34574" y2="10738"/>
                          <a14:backgroundMark x1="28550" y1="12025" x2="23050" y2="13199"/>
                          <a14:backgroundMark x1="34574" y1="10738" x2="33592" y2="10948"/>
                          <a14:backgroundMark x1="23050" y1="13199" x2="21809" y2="14094"/>
                          <a14:backgroundMark x1="19730" y1="14545" x2="15780" y2="10515"/>
                          <a14:backgroundMark x1="15780" y1="10515" x2="11348" y2="13199"/>
                          <a14:backgroundMark x1="14894" y1="63758" x2="13298" y2="66890"/>
                          <a14:backgroundMark x1="5142" y1="58613" x2="7270" y2="61521"/>
                          <a14:backgroundMark x1="16489" y1="17897" x2="13830" y2="18121"/>
                          <a14:backgroundMark x1="35993" y1="8277" x2="36702" y2="6711"/>
                          <a14:backgroundMark x1="57270" y1="6264" x2="66312" y2="9620"/>
                          <a14:backgroundMark x1="66312" y1="9620" x2="58688" y2="7383"/>
                          <a14:backgroundMark x1="94149" y1="49664" x2="96277" y2="51007"/>
                          <a14:backgroundMark x1="93972" y1="49441" x2="95922" y2="52573"/>
                          <a14:backgroundMark x1="89539" y1="75839" x2="81383" y2="81432"/>
                          <a14:backgroundMark x1="81383" y1="81432" x2="85106" y2="78300"/>
                          <a14:backgroundMark x1="81028" y1="80761" x2="80851" y2="82103"/>
                          <a14:backgroundMark x1="72340" y1="95973" x2="72340" y2="95526"/>
                          <a14:backgroundMark x1="63121" y1="85682" x2="53901" y2="83669"/>
                          <a14:backgroundMark x1="53901" y1="83669" x2="50887" y2="85459"/>
                          <a14:backgroundMark x1="25355" y1="76957" x2="26950" y2="80761"/>
                          <a14:backgroundMark x1="25177" y1="77405" x2="25177" y2="76510"/>
                          <a14:backgroundMark x1="64184" y1="85906" x2="64362" y2="89262"/>
                          <a14:backgroundMark x1="72163" y1="95526" x2="75532" y2="97315"/>
                        </a14:backgroundRemoval>
                      </a14:imgEffect>
                    </a14:imgLayer>
                  </a14:imgProps>
                </a:ext>
                <a:ext uri="{28A0092B-C50C-407E-A947-70E740481C1C}">
                  <a14:useLocalDpi xmlns:a14="http://schemas.microsoft.com/office/drawing/2010/main" val="0"/>
                </a:ext>
              </a:extLst>
            </a:blip>
            <a:stretch>
              <a:fillRect/>
            </a:stretch>
          </p:blipFill>
          <p:spPr>
            <a:xfrm>
              <a:off x="5254349" y="1905676"/>
              <a:ext cx="3244542" cy="1909987"/>
            </a:xfrm>
            <a:prstGeom prst="rect">
              <a:avLst/>
            </a:prstGeom>
          </p:spPr>
        </p:pic>
        <p:sp>
          <p:nvSpPr>
            <p:cNvPr id="30" name="文本框 18">
              <a:extLst>
                <a:ext uri="{FF2B5EF4-FFF2-40B4-BE49-F238E27FC236}">
                  <a16:creationId xmlns:a16="http://schemas.microsoft.com/office/drawing/2014/main" id="{823EDC89-DE42-4E93-B197-156683C73502}"/>
                </a:ext>
              </a:extLst>
            </p:cNvPr>
            <p:cNvSpPr txBox="1"/>
            <p:nvPr/>
          </p:nvSpPr>
          <p:spPr>
            <a:xfrm flipH="1">
              <a:off x="5727744" y="2373524"/>
              <a:ext cx="2363914" cy="1097079"/>
            </a:xfrm>
            <a:prstGeom prst="rect">
              <a:avLst/>
            </a:prstGeom>
            <a:noFill/>
          </p:spPr>
          <p:txBody>
            <a:bodyPr wrap="square" rtlCol="0">
              <a:spAutoFit/>
            </a:bodyPr>
            <a:lstStyle/>
            <a:p>
              <a:pPr algn="ctr">
                <a:spcBef>
                  <a:spcPct val="50000"/>
                </a:spcBef>
              </a:pPr>
              <a:r>
                <a:rPr lang="en-US" sz="3600" b="1" dirty="0" err="1">
                  <a:solidFill>
                    <a:srgbClr val="002060"/>
                  </a:solidFill>
                  <a:latin typeface="Arial" panose="020B0604020202020204" pitchFamily="34" charset="0"/>
                  <a:cs typeface="Arial" panose="020B0604020202020204" pitchFamily="34" charset="0"/>
                </a:rPr>
                <a:t>Em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hãy</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mô</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tả</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và</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thực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hiện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thí</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nghiệm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sau</a:t>
              </a:r>
              <a:endParaRPr lang="en-US" sz="3600" b="1" dirty="0">
                <a:solidFill>
                  <a:srgbClr val="002060"/>
                </a:solidFill>
                <a:latin typeface="Arial" panose="020B0604020202020204" pitchFamily="34" charset="0"/>
                <a:cs typeface="Arial" panose="020B0604020202020204" pitchFamily="34" charset="0"/>
              </a:endParaRPr>
            </a:p>
          </p:txBody>
        </p:sp>
      </p:grpSp>
      <p:grpSp>
        <p:nvGrpSpPr>
          <p:cNvPr id="16" name="组合 19"/>
          <p:cNvGrpSpPr/>
          <p:nvPr/>
        </p:nvGrpSpPr>
        <p:grpSpPr>
          <a:xfrm>
            <a:off x="3594604" y="176435"/>
            <a:ext cx="5486400" cy="4267200"/>
            <a:chOff x="692006" y="116442"/>
            <a:chExt cx="11176173" cy="2919244"/>
          </a:xfrm>
        </p:grpSpPr>
        <p:sp>
          <p:nvSpPr>
            <p:cNvPr id="17"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TextBox 18">
            <a:extLst>
              <a:ext uri="{FF2B5EF4-FFF2-40B4-BE49-F238E27FC236}">
                <a16:creationId xmlns:a16="http://schemas.microsoft.com/office/drawing/2014/main" id="{01CBAEBB-859D-4244-9BD2-C25028B764CD}"/>
              </a:ext>
            </a:extLst>
          </p:cNvPr>
          <p:cNvSpPr txBox="1"/>
          <p:nvPr/>
        </p:nvSpPr>
        <p:spPr>
          <a:xfrm>
            <a:off x="3594604" y="823186"/>
            <a:ext cx="5344007" cy="341632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Nhúng miếng bọt biển khô xuống nước, bạn thấy gì nổi lên mặt nước? Những lỗ nhỏ li ti trong miếng bọt biển khô đó chứa gì? </a:t>
            </a:r>
          </a:p>
        </p:txBody>
      </p:sp>
      <p:grpSp>
        <p:nvGrpSpPr>
          <p:cNvPr id="2" name="Group 1"/>
          <p:cNvGrpSpPr/>
          <p:nvPr/>
        </p:nvGrpSpPr>
        <p:grpSpPr>
          <a:xfrm>
            <a:off x="3158375" y="142339"/>
            <a:ext cx="6087221" cy="3922286"/>
            <a:chOff x="3901589" y="5829224"/>
            <a:chExt cx="6087221" cy="3922286"/>
          </a:xfrm>
        </p:grpSpPr>
        <p:grpSp>
          <p:nvGrpSpPr>
            <p:cNvPr id="22" name="组合 23">
              <a:extLst>
                <a:ext uri="{FF2B5EF4-FFF2-40B4-BE49-F238E27FC236}">
                  <a16:creationId xmlns:a16="http://schemas.microsoft.com/office/drawing/2014/main" id="{FE649E7A-A5BD-4412-8C18-433B437DDD16}"/>
                </a:ext>
              </a:extLst>
            </p:cNvPr>
            <p:cNvGrpSpPr/>
            <p:nvPr/>
          </p:nvGrpSpPr>
          <p:grpSpPr>
            <a:xfrm>
              <a:off x="3901589" y="5829224"/>
              <a:ext cx="6087221" cy="3922286"/>
              <a:chOff x="564316" y="378816"/>
              <a:chExt cx="5393413" cy="3914606"/>
            </a:xfrm>
          </p:grpSpPr>
          <p:grpSp>
            <p:nvGrpSpPr>
              <p:cNvPr id="23" name="组合 21">
                <a:extLst>
                  <a:ext uri="{FF2B5EF4-FFF2-40B4-BE49-F238E27FC236}">
                    <a16:creationId xmlns:a16="http://schemas.microsoft.com/office/drawing/2014/main" id="{98657421-1F5C-44C8-826A-6E5F86E10A79}"/>
                  </a:ext>
                </a:extLst>
              </p:cNvPr>
              <p:cNvGrpSpPr/>
              <p:nvPr/>
            </p:nvGrpSpPr>
            <p:grpSpPr>
              <a:xfrm>
                <a:off x="732457" y="559663"/>
                <a:ext cx="5046217" cy="3694839"/>
                <a:chOff x="3057189" y="3555370"/>
                <a:chExt cx="5046217" cy="3694839"/>
              </a:xfrm>
            </p:grpSpPr>
            <p:sp>
              <p:nvSpPr>
                <p:cNvPr id="40" name="任意多边形: 形状 9">
                  <a:extLst>
                    <a:ext uri="{FF2B5EF4-FFF2-40B4-BE49-F238E27FC236}">
                      <a16:creationId xmlns:a16="http://schemas.microsoft.com/office/drawing/2014/main" id="{F58A1221-C38C-4796-86CB-414163DEF1A5}"/>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10">
                  <a:extLst>
                    <a:ext uri="{FF2B5EF4-FFF2-40B4-BE49-F238E27FC236}">
                      <a16:creationId xmlns:a16="http://schemas.microsoft.com/office/drawing/2014/main" id="{684F3323-FB92-46F0-9957-4CC07A8A3E90}"/>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0">
                <a:extLst>
                  <a:ext uri="{FF2B5EF4-FFF2-40B4-BE49-F238E27FC236}">
                    <a16:creationId xmlns:a16="http://schemas.microsoft.com/office/drawing/2014/main" id="{DD3C4D5C-8AAA-489A-B3AC-44BE716978AD}"/>
                  </a:ext>
                </a:extLst>
              </p:cNvPr>
              <p:cNvGrpSpPr/>
              <p:nvPr/>
            </p:nvGrpSpPr>
            <p:grpSpPr>
              <a:xfrm>
                <a:off x="564316" y="378816"/>
                <a:ext cx="5393413" cy="3914606"/>
                <a:chOff x="564316" y="378816"/>
                <a:chExt cx="5393413" cy="3914606"/>
              </a:xfrm>
            </p:grpSpPr>
            <p:sp>
              <p:nvSpPr>
                <p:cNvPr id="32" name="任意多边形: 形状 11">
                  <a:extLst>
                    <a:ext uri="{FF2B5EF4-FFF2-40B4-BE49-F238E27FC236}">
                      <a16:creationId xmlns:a16="http://schemas.microsoft.com/office/drawing/2014/main" id="{722212AA-F86D-4FEA-A554-6896BB629869}"/>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12">
                  <a:extLst>
                    <a:ext uri="{FF2B5EF4-FFF2-40B4-BE49-F238E27FC236}">
                      <a16:creationId xmlns:a16="http://schemas.microsoft.com/office/drawing/2014/main" id="{995AEA96-F41B-4DC6-9E67-6D65E3246410}"/>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4" name="任意多边形: 形状 13">
                  <a:extLst>
                    <a:ext uri="{FF2B5EF4-FFF2-40B4-BE49-F238E27FC236}">
                      <a16:creationId xmlns:a16="http://schemas.microsoft.com/office/drawing/2014/main" id="{BEC21BA5-5C50-45D7-9578-F48CD8DB701B}"/>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14">
                  <a:extLst>
                    <a:ext uri="{FF2B5EF4-FFF2-40B4-BE49-F238E27FC236}">
                      <a16:creationId xmlns:a16="http://schemas.microsoft.com/office/drawing/2014/main" id="{7A567A10-3D96-4AC6-A356-255C9403AD6F}"/>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15">
                  <a:extLst>
                    <a:ext uri="{FF2B5EF4-FFF2-40B4-BE49-F238E27FC236}">
                      <a16:creationId xmlns:a16="http://schemas.microsoft.com/office/drawing/2014/main" id="{BB5C8988-84DA-4932-AD3F-6BD09D93D40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17">
                  <a:extLst>
                    <a:ext uri="{FF2B5EF4-FFF2-40B4-BE49-F238E27FC236}">
                      <a16:creationId xmlns:a16="http://schemas.microsoft.com/office/drawing/2014/main" id="{2D79BDA9-90BF-4DC9-A855-2296791876F1}"/>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38" name="任意多边形: 形状 18">
                  <a:extLst>
                    <a:ext uri="{FF2B5EF4-FFF2-40B4-BE49-F238E27FC236}">
                      <a16:creationId xmlns:a16="http://schemas.microsoft.com/office/drawing/2014/main" id="{4D42AAA1-FA0E-40E1-84EC-3EC99BA2E2CB}"/>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19">
                  <a:extLst>
                    <a:ext uri="{FF2B5EF4-FFF2-40B4-BE49-F238E27FC236}">
                      <a16:creationId xmlns:a16="http://schemas.microsoft.com/office/drawing/2014/main" id="{A0A312A6-5AFF-4EAE-A567-8143017A38BC}"/>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2">
                <a:extLst>
                  <a:ext uri="{FF2B5EF4-FFF2-40B4-BE49-F238E27FC236}">
                    <a16:creationId xmlns:a16="http://schemas.microsoft.com/office/drawing/2014/main" id="{D72F5CF6-CD98-4EC9-BB77-A55936235751}"/>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Rectangle 41"/>
            <p:cNvSpPr/>
            <p:nvPr/>
          </p:nvSpPr>
          <p:spPr>
            <a:xfrm>
              <a:off x="4587070" y="6524395"/>
              <a:ext cx="4227619" cy="2554545"/>
            </a:xfrm>
            <a:prstGeom prst="rect">
              <a:avLst/>
            </a:prstGeom>
          </p:spPr>
          <p:txBody>
            <a:bodyPr wrap="square">
              <a:spAutoFit/>
            </a:bodyPr>
            <a:lstStyle/>
            <a:p>
              <a:pPr algn="ctr"/>
              <a:r>
                <a:rPr lang="vi-VN" sz="4000" b="1" dirty="0">
                  <a:solidFill>
                    <a:schemeClr val="accent6">
                      <a:lumMod val="75000"/>
                    </a:schemeClr>
                  </a:solidFill>
                  <a:latin typeface="Times New Roman" panose="02020603050405020304" pitchFamily="18" charset="0"/>
                  <a:cs typeface="Times New Roman" panose="02020603050405020304" pitchFamily="18" charset="0"/>
                </a:rPr>
                <a:t>Những lỗ nhỏ li ti trong miếng bọt biển khô đó chứa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khí</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endParaRPr lang="vi-VN" sz="4000" dirty="0">
                <a:solidFill>
                  <a:schemeClr val="accent6">
                    <a:lumMod val="75000"/>
                  </a:schemeClr>
                </a:solidFill>
                <a:latin typeface="Times New Roman" panose="02020603050405020304" pitchFamily="18" charset="0"/>
                <a:cs typeface="Times New Roman" panose="02020603050405020304" pitchFamily="18" charset="0"/>
              </a:endParaRPr>
            </a:p>
          </p:txBody>
        </p:sp>
      </p:grpSp>
      <p:pic>
        <p:nvPicPr>
          <p:cNvPr id="44"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71641" y="40297"/>
            <a:ext cx="1267857" cy="1647351"/>
          </a:xfrm>
          <a:prstGeom prst="rect">
            <a:avLst/>
          </a:prstGeom>
        </p:spPr>
      </p:pic>
    </p:spTree>
    <p:extLst>
      <p:ext uri="{BB962C8B-B14F-4D97-AF65-F5344CB8AC3E}">
        <p14:creationId xmlns:p14="http://schemas.microsoft.com/office/powerpoint/2010/main" val="1707401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19"/>
                                        </p:tgtEl>
                                        <p:attrNameLst>
                                          <p:attrName>ppt_w</p:attrName>
                                        </p:attrNameLst>
                                      </p:cBhvr>
                                      <p:tavLst>
                                        <p:tav tm="0">
                                          <p:val>
                                            <p:strVal val="ppt_w"/>
                                          </p:val>
                                        </p:tav>
                                        <p:tav tm="100000">
                                          <p:val>
                                            <p:fltVal val="0"/>
                                          </p:val>
                                        </p:tav>
                                      </p:tavLst>
                                    </p:anim>
                                    <p:anim calcmode="lin" valueType="num">
                                      <p:cBhvr>
                                        <p:cTn id="26" dur="500"/>
                                        <p:tgtEl>
                                          <p:spTgt spid="19"/>
                                        </p:tgtEl>
                                        <p:attrNameLst>
                                          <p:attrName>ppt_h</p:attrName>
                                        </p:attrNameLst>
                                      </p:cBhvr>
                                      <p:tavLst>
                                        <p:tav tm="0">
                                          <p:val>
                                            <p:strVal val="ppt_h"/>
                                          </p:val>
                                        </p:tav>
                                        <p:tav tm="100000">
                                          <p:val>
                                            <p:fltVal val="0"/>
                                          </p:val>
                                        </p:tav>
                                      </p:tavLst>
                                    </p:anim>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16"/>
                                        </p:tgtEl>
                                        <p:attrNameLst>
                                          <p:attrName>ppt_w</p:attrName>
                                        </p:attrNameLst>
                                      </p:cBhvr>
                                      <p:tavLst>
                                        <p:tav tm="0">
                                          <p:val>
                                            <p:strVal val="ppt_w"/>
                                          </p:val>
                                        </p:tav>
                                        <p:tav tm="100000">
                                          <p:val>
                                            <p:fltVal val="0"/>
                                          </p:val>
                                        </p:tav>
                                      </p:tavLst>
                                    </p:anim>
                                    <p:anim calcmode="lin" valueType="num">
                                      <p:cBhvr>
                                        <p:cTn id="31" dur="500"/>
                                        <p:tgtEl>
                                          <p:spTgt spid="16"/>
                                        </p:tgtEl>
                                        <p:attrNameLst>
                                          <p:attrName>ppt_h</p:attrName>
                                        </p:attrNameLst>
                                      </p:cBhvr>
                                      <p:tavLst>
                                        <p:tav tm="0">
                                          <p:val>
                                            <p:strVal val="ppt_h"/>
                                          </p:val>
                                        </p:tav>
                                        <p:tav tm="100000">
                                          <p:val>
                                            <p:fltVal val="0"/>
                                          </p:val>
                                        </p:tav>
                                      </p:tavLst>
                                    </p:anim>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9">
            <a:extLst>
              <a:ext uri="{FF2B5EF4-FFF2-40B4-BE49-F238E27FC236}">
                <a16:creationId xmlns:a16="http://schemas.microsoft.com/office/drawing/2014/main" id="{88029CDD-5FCF-4530-8178-BA53AB548B09}"/>
              </a:ext>
            </a:extLst>
          </p:cNvPr>
          <p:cNvGrpSpPr/>
          <p:nvPr/>
        </p:nvGrpSpPr>
        <p:grpSpPr>
          <a:xfrm>
            <a:off x="296001" y="368813"/>
            <a:ext cx="8537101" cy="2643603"/>
            <a:chOff x="692006" y="116442"/>
            <a:chExt cx="11176173" cy="2919244"/>
          </a:xfrm>
        </p:grpSpPr>
        <p:sp>
          <p:nvSpPr>
            <p:cNvPr id="12" name="矩形 16">
              <a:extLst>
                <a:ext uri="{FF2B5EF4-FFF2-40B4-BE49-F238E27FC236}">
                  <a16:creationId xmlns:a16="http://schemas.microsoft.com/office/drawing/2014/main" id="{C0492AF4-17CA-4378-814A-1EB7DD6EF636}"/>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6">
              <a:extLst>
                <a:ext uri="{FF2B5EF4-FFF2-40B4-BE49-F238E27FC236}">
                  <a16:creationId xmlns:a16="http://schemas.microsoft.com/office/drawing/2014/main" id="{D7C6A891-5189-42BA-B29E-3DE90AF1741B}"/>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077474"/>
            <a:ext cx="6523404" cy="1856476"/>
          </a:xfrm>
          <a:prstGeom prst="rect">
            <a:avLst/>
          </a:prstGeom>
        </p:spPr>
      </p:pic>
      <p:sp>
        <p:nvSpPr>
          <p:cNvPr id="4" name="Rectangle 3"/>
          <p:cNvSpPr/>
          <p:nvPr/>
        </p:nvSpPr>
        <p:spPr>
          <a:xfrm>
            <a:off x="2050824" y="3422898"/>
            <a:ext cx="5881800" cy="1077218"/>
          </a:xfrm>
          <a:prstGeom prst="rect">
            <a:avLst/>
          </a:prstGeom>
        </p:spPr>
        <p:txBody>
          <a:bodyPr wrap="square">
            <a:spAutoFit/>
          </a:bodyPr>
          <a:lstStyle/>
          <a:p>
            <a:pPr algn="ctr">
              <a:spcBef>
                <a:spcPct val="50000"/>
              </a:spcBef>
            </a:pP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K</a:t>
            </a:r>
            <a:r>
              <a:rPr lang="vi-VN" sz="3200" b="1" dirty="0">
                <a:solidFill>
                  <a:srgbClr val="FF0000"/>
                </a:solidFill>
                <a:latin typeface="Times New Roman" panose="02020603050405020304" pitchFamily="18" charset="0"/>
                <a:cs typeface="Times New Roman" panose="02020603050405020304" pitchFamily="18" charset="0"/>
              </a:rPr>
              <a:t>hông khí </a:t>
            </a:r>
            <a:r>
              <a:rPr lang="vi-VN" sz="3200" b="1">
                <a:solidFill>
                  <a:srgbClr val="FF0000"/>
                </a:solidFill>
                <a:latin typeface="Times New Roman" panose="02020603050405020304" pitchFamily="18" charset="0"/>
                <a:cs typeface="Times New Roman" panose="02020603050405020304" pitchFamily="18" charset="0"/>
              </a:rPr>
              <a:t>có </a:t>
            </a:r>
            <a:r>
              <a:rPr lang="en-US" sz="3200" b="1">
                <a:solidFill>
                  <a:srgbClr val="FF0000"/>
                </a:solidFill>
                <a:latin typeface="Times New Roman" panose="02020603050405020304" pitchFamily="18" charset="0"/>
                <a:cs typeface="Times New Roman" panose="02020603050405020304" pitchFamily="18" charset="0"/>
              </a:rPr>
              <a:t>trong mọi </a:t>
            </a:r>
            <a:r>
              <a:rPr lang="vi-VN" sz="3200" b="1" dirty="0">
                <a:solidFill>
                  <a:srgbClr val="FF0000"/>
                </a:solidFill>
                <a:latin typeface="Times New Roman" panose="02020603050405020304" pitchFamily="18" charset="0"/>
                <a:cs typeface="Times New Roman" panose="02020603050405020304" pitchFamily="18" charset="0"/>
              </a:rPr>
              <a:t>chỗ rỗng </a:t>
            </a:r>
            <a:r>
              <a:rPr lang="en-US" sz="3200" b="1" dirty="0" err="1">
                <a:solidFill>
                  <a:srgbClr val="FF0000"/>
                </a:solidFill>
                <a:latin typeface="Times New Roman" panose="02020603050405020304" pitchFamily="18" charset="0"/>
                <a:cs typeface="Times New Roman" panose="02020603050405020304" pitchFamily="18" charset="0"/>
              </a:rPr>
              <a:t>bên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57200" y="643361"/>
            <a:ext cx="8122920" cy="584775"/>
          </a:xfrm>
          <a:prstGeom prst="rect">
            <a:avLst/>
          </a:prstGeom>
        </p:spPr>
        <p:txBody>
          <a:bodyPr wrap="square">
            <a:spAutoFit/>
          </a:bodyPr>
          <a:lstStyle/>
          <a:p>
            <a:pPr>
              <a:spcBef>
                <a:spcPct val="50000"/>
              </a:spcBef>
            </a:pP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chỗ</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rỗng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túi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lông</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25592" y="1288439"/>
            <a:ext cx="8619744" cy="584775"/>
          </a:xfrm>
          <a:prstGeom prst="rect">
            <a:avLst/>
          </a:prstGeom>
        </p:spPr>
        <p:txBody>
          <a:bodyPr wrap="square">
            <a:spAutoFit/>
          </a:bodyPr>
          <a:lstStyle/>
          <a:p>
            <a:pPr algn="ctr">
              <a:spcBef>
                <a:spcPct val="50000"/>
              </a:spcBef>
            </a:pPr>
            <a:r>
              <a:rPr lang="en-US" sz="3200" b="1" dirty="0">
                <a:solidFill>
                  <a:srgbClr val="002060"/>
                </a:solidFill>
                <a:latin typeface="Times New Roman" panose="02020603050405020304" pitchFamily="18" charset="0"/>
                <a:cs typeface="Times New Roman" panose="02020603050405020304" pitchFamily="18" charset="0"/>
              </a:rPr>
              <a:t>- B</a:t>
            </a:r>
            <a:r>
              <a:rPr lang="vi-VN" sz="3200" b="1" dirty="0">
                <a:solidFill>
                  <a:srgbClr val="002060"/>
                </a:solidFill>
                <a:latin typeface="Times New Roman" panose="02020603050405020304" pitchFamily="18" charset="0"/>
                <a:cs typeface="Times New Roman" panose="02020603050405020304" pitchFamily="18" charset="0"/>
              </a:rPr>
              <a:t>ên trong chai rỗng đó chứa </a:t>
            </a:r>
            <a:r>
              <a:rPr lang="en-US" sz="3200" b="1" dirty="0" err="1">
                <a:solidFill>
                  <a:srgbClr val="002060"/>
                </a:solidFill>
                <a:latin typeface="Times New Roman" panose="02020603050405020304" pitchFamily="18" charset="0"/>
                <a:cs typeface="Times New Roman" panose="02020603050405020304" pitchFamily="18" charset="0"/>
              </a:rPr>
              <a:t>không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9868" y="1935199"/>
            <a:ext cx="8122920" cy="1077218"/>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Những lỗ nhỏ li ti t</a:t>
            </a:r>
            <a:r>
              <a:rPr lang="en-US" sz="3200" b="1" dirty="0" err="1">
                <a:solidFill>
                  <a:srgbClr val="002060"/>
                </a:solidFill>
                <a:latin typeface="Times New Roman" panose="02020603050405020304" pitchFamily="18" charset="0"/>
                <a:cs typeface="Times New Roman" panose="02020603050405020304" pitchFamily="18" charset="0"/>
              </a:rPr>
              <a:t>rong</a:t>
            </a:r>
            <a:r>
              <a:rPr lang="vi-VN" sz="3200" b="1" dirty="0">
                <a:solidFill>
                  <a:srgbClr val="002060"/>
                </a:solidFill>
                <a:latin typeface="Times New Roman" panose="02020603050405020304" pitchFamily="18" charset="0"/>
                <a:cs typeface="Times New Roman" panose="02020603050405020304" pitchFamily="18" charset="0"/>
              </a:rPr>
              <a:t> miếng bọt biển khô đó chứa </a:t>
            </a:r>
            <a:r>
              <a:rPr lang="en-US" sz="3200" b="1" dirty="0" err="1">
                <a:solidFill>
                  <a:srgbClr val="002060"/>
                </a:solidFill>
                <a:latin typeface="Times New Roman" panose="02020603050405020304" pitchFamily="18" charset="0"/>
                <a:cs typeface="Times New Roman" panose="02020603050405020304" pitchFamily="18" charset="0"/>
              </a:rPr>
              <a:t>không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018" y="0"/>
            <a:ext cx="947244" cy="8007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82734" flipH="1" flipV="1">
            <a:off x="279913" y="3688397"/>
            <a:ext cx="2321455" cy="100755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5202" y="2301338"/>
            <a:ext cx="877900" cy="1072989"/>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8265"/>
            <a:ext cx="947244" cy="800763"/>
          </a:xfrm>
          <a:prstGeom prst="rect">
            <a:avLst/>
          </a:prstGeom>
        </p:spPr>
      </p:pic>
    </p:spTree>
    <p:extLst>
      <p:ext uri="{BB962C8B-B14F-4D97-AF65-F5344CB8AC3E}">
        <p14:creationId xmlns:p14="http://schemas.microsoft.com/office/powerpoint/2010/main" val="2484563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par>
                                <p:cTn id="32" presetID="14"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27">
            <a:extLst>
              <a:ext uri="{FF2B5EF4-FFF2-40B4-BE49-F238E27FC236}">
                <a16:creationId xmlns:a16="http://schemas.microsoft.com/office/drawing/2014/main" id="{B7E1ABED-A9EF-4D86-81BE-6EDAED0E55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10440088" y="3037020"/>
            <a:ext cx="3150496" cy="3448737"/>
          </a:xfrm>
          <a:custGeom>
            <a:avLst/>
            <a:gdLst>
              <a:gd name="connsiteX0" fmla="*/ 0 w 2801257"/>
              <a:gd name="connsiteY0" fmla="*/ 0 h 4629751"/>
              <a:gd name="connsiteX1" fmla="*/ 2801257 w 2801257"/>
              <a:gd name="connsiteY1" fmla="*/ 0 h 4629751"/>
              <a:gd name="connsiteX2" fmla="*/ 2801257 w 2801257"/>
              <a:gd name="connsiteY2" fmla="*/ 3896077 h 4629751"/>
              <a:gd name="connsiteX3" fmla="*/ 1386037 w 2801257"/>
              <a:gd name="connsiteY3" fmla="*/ 3705726 h 4629751"/>
              <a:gd name="connsiteX4" fmla="*/ 529388 w 2801257"/>
              <a:gd name="connsiteY4" fmla="*/ 4109987 h 4629751"/>
              <a:gd name="connsiteX5" fmla="*/ 0 w 2801257"/>
              <a:gd name="connsiteY5" fmla="*/ 4629751 h 4629751"/>
              <a:gd name="connsiteX6" fmla="*/ 0 w 2801257"/>
              <a:gd name="connsiteY6" fmla="*/ 0 h 46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4629751">
                <a:moveTo>
                  <a:pt x="0" y="0"/>
                </a:moveTo>
                <a:lnTo>
                  <a:pt x="2801257" y="0"/>
                </a:lnTo>
                <a:lnTo>
                  <a:pt x="2801257" y="3896077"/>
                </a:lnTo>
                <a:lnTo>
                  <a:pt x="1386037" y="3705726"/>
                </a:lnTo>
                <a:lnTo>
                  <a:pt x="529388" y="4109987"/>
                </a:lnTo>
                <a:lnTo>
                  <a:pt x="0" y="4629751"/>
                </a:lnTo>
                <a:lnTo>
                  <a:pt x="0" y="0"/>
                </a:lnTo>
                <a:close/>
              </a:path>
            </a:pathLst>
          </a:cu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19" y="2209293"/>
            <a:ext cx="2667000" cy="270159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7242" y="137485"/>
            <a:ext cx="2248936" cy="2248936"/>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88773">
            <a:off x="1094791" y="92246"/>
            <a:ext cx="932769" cy="670618"/>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 y="248173"/>
            <a:ext cx="6477000" cy="4326432"/>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2DDE1A7A-375B-9644-9C8C-09AAA6C6C119}"/>
              </a:ext>
            </a:extLst>
          </p:cNvPr>
          <p:cNvSpPr txBox="1"/>
          <p:nvPr/>
        </p:nvSpPr>
        <p:spPr>
          <a:xfrm>
            <a:off x="2072746" y="1904327"/>
            <a:ext cx="3931707" cy="1754326"/>
          </a:xfrm>
          <a:prstGeom prst="rect">
            <a:avLst/>
          </a:prstGeom>
          <a:noFill/>
        </p:spPr>
        <p:txBody>
          <a:bodyPr wrap="square" rtlCol="0">
            <a:spAutoFit/>
          </a:bodyPr>
          <a:lstStyle/>
          <a:p>
            <a:pPr algn="ctr">
              <a:spcBef>
                <a:spcPct val="50000"/>
              </a:spcBef>
            </a:pPr>
            <a:r>
              <a:rPr lang="vi-VN" sz="36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K</a:t>
            </a:r>
            <a:r>
              <a:rPr lang="vi-VN" sz="3600" b="1" dirty="0">
                <a:latin typeface="Times New Roman" panose="02020603050405020304" pitchFamily="18" charset="0"/>
                <a:cs typeface="Times New Roman" panose="02020603050405020304" pitchFamily="18" charset="0"/>
              </a:rPr>
              <a:t>hông khí </a:t>
            </a:r>
            <a:r>
              <a:rPr lang="vi-VN" sz="3600" b="1">
                <a:latin typeface="Times New Roman" panose="02020603050405020304" pitchFamily="18" charset="0"/>
                <a:cs typeface="Times New Roman" panose="02020603050405020304" pitchFamily="18" charset="0"/>
              </a:rPr>
              <a:t>có </a:t>
            </a:r>
            <a:r>
              <a:rPr lang="en-US" sz="3600" b="1">
                <a:latin typeface="Times New Roman" panose="02020603050405020304" pitchFamily="18" charset="0"/>
                <a:cs typeface="Times New Roman" panose="02020603050405020304" pitchFamily="18" charset="0"/>
              </a:rPr>
              <a:t>trong </a:t>
            </a:r>
            <a:r>
              <a:rPr lang="en-US" sz="3600" b="1" dirty="0" err="1">
                <a:latin typeface="Times New Roman" panose="02020603050405020304" pitchFamily="18" charset="0"/>
                <a:cs typeface="Times New Roman" panose="02020603050405020304" pitchFamily="18" charset="0"/>
              </a:rPr>
              <a:t>mọi</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chỗ rỗng </a:t>
            </a:r>
            <a:r>
              <a:rPr lang="en-US" sz="3600" b="1" dirty="0" err="1">
                <a:latin typeface="Times New Roman" panose="02020603050405020304" pitchFamily="18" charset="0"/>
                <a:cs typeface="Times New Roman" panose="02020603050405020304" pitchFamily="18" charset="0"/>
              </a:rPr>
              <a:t>bên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a:t>
            </a:r>
          </a:p>
        </p:txBody>
      </p:sp>
      <p:sp>
        <p:nvSpPr>
          <p:cNvPr id="8" name="Rectangle 7"/>
          <p:cNvSpPr/>
          <p:nvPr/>
        </p:nvSpPr>
        <p:spPr>
          <a:xfrm>
            <a:off x="3328148" y="1172691"/>
            <a:ext cx="1699504" cy="584775"/>
          </a:xfrm>
          <a:prstGeom prst="rect">
            <a:avLst/>
          </a:prstGeom>
        </p:spPr>
        <p:txBody>
          <a:bodyPr wrap="none">
            <a:spAutoFit/>
          </a:bodyPr>
          <a:lstStyle/>
          <a:p>
            <a:pPr marL="685800" indent="-685800" algn="ct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62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Tìm hiểu có bao nhiêu hành tinh trong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14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8" y="254453"/>
            <a:ext cx="4215641" cy="3713241"/>
          </a:xfrm>
          <a:prstGeom prst="rect">
            <a:avLst/>
          </a:prstGeom>
        </p:spPr>
      </p:pic>
      <p:pic>
        <p:nvPicPr>
          <p:cNvPr id="9218" name="Picture 2" descr="Bài 13. Khí quyển của Trái Đất. Các khối khí. Khí áp và gió - Hoc2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92683" y="537615"/>
            <a:ext cx="4522717" cy="4853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03438" y="-1252240"/>
            <a:ext cx="2815352" cy="2800350"/>
          </a:xfrm>
          <a:prstGeom prst="rect">
            <a:avLst/>
          </a:prstGeom>
        </p:spPr>
      </p:pic>
      <p:sp>
        <p:nvSpPr>
          <p:cNvPr id="10" name="Right Arrow 9"/>
          <p:cNvSpPr/>
          <p:nvPr/>
        </p:nvSpPr>
        <p:spPr>
          <a:xfrm rot="2169222">
            <a:off x="3747081" y="1882867"/>
            <a:ext cx="1192394" cy="609600"/>
          </a:xfrm>
          <a:prstGeom prst="rightArrow">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1175806"/>
            <a:ext cx="3224868" cy="1754326"/>
          </a:xfrm>
          <a:prstGeom prst="rect">
            <a:avLst/>
          </a:prstGeom>
          <a:noFill/>
        </p:spPr>
        <p:txBody>
          <a:bodyPr wrap="square" rtlCol="0">
            <a:spAutoFit/>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Lớp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err="1">
                <a:solidFill>
                  <a:srgbClr val="002060"/>
                </a:solidFill>
                <a:latin typeface="Times New Roman" panose="02020603050405020304" pitchFamily="18" charset="0"/>
                <a:cs typeface="Times New Roman" panose="02020603050405020304" pitchFamily="18" charset="0"/>
              </a:rPr>
              <a:t>quanh</a:t>
            </a:r>
            <a:r>
              <a:rPr lang="en-US" sz="3600" b="1">
                <a:solidFill>
                  <a:srgbClr val="002060"/>
                </a:solidFill>
                <a:latin typeface="Times New Roman" panose="02020603050405020304" pitchFamily="18" charset="0"/>
                <a:cs typeface="Times New Roman" panose="02020603050405020304" pitchFamily="18" charset="0"/>
              </a:rPr>
              <a:t> Trái </a:t>
            </a:r>
            <a:r>
              <a:rPr lang="en-US" sz="3600" b="1" dirty="0">
                <a:solidFill>
                  <a:srgbClr val="002060"/>
                </a:solidFill>
                <a:latin typeface="Times New Roman" panose="02020603050405020304" pitchFamily="18" charset="0"/>
                <a:cs typeface="Times New Roman" panose="02020603050405020304" pitchFamily="18" charset="0"/>
              </a:rPr>
              <a:t>Đ</a:t>
            </a:r>
            <a:r>
              <a:rPr lang="en-US" sz="3600" b="1">
                <a:solidFill>
                  <a:srgbClr val="002060"/>
                </a:solidFill>
                <a:latin typeface="Times New Roman" panose="02020603050405020304" pitchFamily="18" charset="0"/>
                <a:cs typeface="Times New Roman" panose="02020603050405020304" pitchFamily="18" charset="0"/>
              </a:rPr>
              <a:t>ất </a:t>
            </a:r>
            <a:r>
              <a:rPr lang="en-US" sz="3600" b="1" dirty="0" err="1">
                <a:solidFill>
                  <a:srgbClr val="002060"/>
                </a:solidFill>
                <a:latin typeface="Times New Roman" panose="02020603050405020304" pitchFamily="18" charset="0"/>
                <a:cs typeface="Times New Roman" panose="02020603050405020304" pitchFamily="18" charset="0"/>
              </a:rPr>
              <a:t>gọi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716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ẫu Bóng Bay Trang Trí Sinh Nhật Và Sự Kiện 4 - Tải Hình Tách Nền PNG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133350"/>
            <a:ext cx="1616558" cy="3349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67347" y="1504950"/>
            <a:ext cx="6790641"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cap="none" spc="0" dirty="0">
                <a:ln/>
                <a:solidFill>
                  <a:schemeClr val="accent3"/>
                </a:solidFill>
                <a:effectLst>
                  <a:outerShdw blurRad="60007" dist="310007" dir="7680000" sy="30000" kx="1300200" algn="ctr" rotWithShape="0">
                    <a:prstClr val="black">
                      <a:alpha val="32000"/>
                    </a:prstClr>
                  </a:outerShdw>
                </a:effectLst>
              </a:rPr>
              <a:t>KHỞI ĐỘNG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8777" y="3298308"/>
            <a:ext cx="1447800" cy="185499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735130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
                                            <p:txEl>
                                              <p:pRg st="0" end="0"/>
                                            </p:txEl>
                                          </p:spTgt>
                                        </p:tgtEl>
                                        <p:attrNameLst>
                                          <p:attrName>ppt_w</p:attrName>
                                        </p:attrNameLst>
                                      </p:cBhvr>
                                    </p:anim>
                                    <p:anim by="(#ppt_w*0.50)" calcmode="lin" valueType="num">
                                      <p:cBhvr>
                                        <p:cTn id="8" dur="250" decel="50000" autoRev="1" fill="hold">
                                          <p:stCondLst>
                                            <p:cond delay="0"/>
                                          </p:stCondLst>
                                        </p:cTn>
                                        <p:tgtEl>
                                          <p:spTgt spid="2">
                                            <p:txEl>
                                              <p:pRg st="0" end="0"/>
                                            </p:txEl>
                                          </p:spTgt>
                                        </p:tgtEl>
                                        <p:attrNameLst>
                                          <p:attrName>ppt_x</p:attrName>
                                        </p:attrNameLst>
                                      </p:cBhvr>
                                    </p:anim>
                                    <p:anim from="(-#ppt_h/2)" to="(#ppt_y)" calcmode="lin" valueType="num">
                                      <p:cBhvr>
                                        <p:cTn id="9" dur="500" fill="hold">
                                          <p:stCondLst>
                                            <p:cond delay="0"/>
                                          </p:stCondLst>
                                        </p:cTn>
                                        <p:tgtEl>
                                          <p:spTgt spid="2">
                                            <p:txEl>
                                              <p:pRg st="0" end="0"/>
                                            </p:txEl>
                                          </p:spTgt>
                                        </p:tgtEl>
                                        <p:attrNameLst>
                                          <p:attrName>ppt_y</p:attrName>
                                        </p:attrNameLst>
                                      </p:cBhvr>
                                    </p:anim>
                                    <p:animRot by="21600000">
                                      <p:cBhvr>
                                        <p:cTn id="10" dur="5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ài 13. Khí quyển của Trái Đất. Các khối khí. Khí áp và gió - Hoc2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00400" y="152948"/>
            <a:ext cx="4522717" cy="4853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0"/>
            <a:ext cx="3733800" cy="3416320"/>
          </a:xfrm>
          <a:prstGeom prst="rect">
            <a:avLst/>
          </a:prstGeom>
          <a:noFill/>
        </p:spPr>
        <p:txBody>
          <a:bodyPr wrap="square" lIns="91440" tIns="45720" rIns="91440" bIns="45720">
            <a:spAutoFit/>
          </a:bodyPr>
          <a:lstStyle/>
          <a:p>
            <a:pPr algn="ctr"/>
            <a:r>
              <a:rPr lang="en-US" sz="7200" dirty="0" err="1">
                <a:ln w="0"/>
                <a:solidFill>
                  <a:schemeClr val="bg1"/>
                </a:solidFill>
                <a:effectLst>
                  <a:reflection blurRad="6350" stA="53000" endA="300" endPos="35500" dir="5400000" sy="-90000" algn="bl" rotWithShape="0"/>
                </a:effectLst>
                <a:latin typeface="UTM Windsor BT" panose="02040603050506020204" pitchFamily="18" charset="0"/>
              </a:rPr>
              <a:t>Bầu</a:t>
            </a:r>
            <a:r>
              <a:rPr lang="en-US" sz="7200" dirty="0">
                <a:ln w="0"/>
                <a:solidFill>
                  <a:schemeClr val="bg1"/>
                </a:solidFill>
                <a:effectLst>
                  <a:reflection blurRad="6350" stA="53000" endA="300" endPos="35500" dir="5400000" sy="-90000" algn="bl" rotWithShape="0"/>
                </a:effectLst>
                <a:latin typeface="UTM Windsor BT" panose="02040603050506020204" pitchFamily="18" charset="0"/>
              </a:rPr>
              <a:t> </a:t>
            </a:r>
          </a:p>
          <a:p>
            <a:pPr algn="ctr"/>
            <a:r>
              <a:rPr lang="en-US" sz="7200" dirty="0" err="1">
                <a:ln w="0"/>
                <a:solidFill>
                  <a:schemeClr val="bg1"/>
                </a:solidFill>
                <a:effectLst>
                  <a:reflection blurRad="6350" stA="53000" endA="300" endPos="35500" dir="5400000" sy="-90000" algn="bl" rotWithShape="0"/>
                </a:effectLst>
                <a:latin typeface="UTM Windsor BT" panose="02040603050506020204" pitchFamily="18" charset="0"/>
              </a:rPr>
              <a:t>khí</a:t>
            </a:r>
            <a:r>
              <a:rPr lang="en-US" sz="7200" dirty="0">
                <a:ln w="0"/>
                <a:solidFill>
                  <a:schemeClr val="bg1"/>
                </a:solidFill>
                <a:effectLst>
                  <a:reflection blurRad="6350" stA="53000" endA="300" endPos="35500" dir="5400000" sy="-90000" algn="bl" rotWithShape="0"/>
                </a:effectLst>
                <a:latin typeface="UTM Windsor BT" panose="02040603050506020204" pitchFamily="18" charset="0"/>
              </a:rPr>
              <a:t> </a:t>
            </a:r>
          </a:p>
          <a:p>
            <a:pPr algn="ctr"/>
            <a:r>
              <a:rPr lang="en-US" sz="7200" dirty="0" err="1">
                <a:ln w="0"/>
                <a:solidFill>
                  <a:schemeClr val="bg1"/>
                </a:solidFill>
                <a:effectLst>
                  <a:reflection blurRad="6350" stA="53000" endA="300" endPos="35500" dir="5400000" sy="-90000" algn="bl" rotWithShape="0"/>
                </a:effectLst>
                <a:latin typeface="UTM Windsor BT" panose="02040603050506020204" pitchFamily="18" charset="0"/>
              </a:rPr>
              <a:t>quyển</a:t>
            </a:r>
            <a:endParaRPr lang="en-US" sz="7200" b="0" cap="none" spc="0" dirty="0">
              <a:ln w="0"/>
              <a:solidFill>
                <a:schemeClr val="bg1"/>
              </a:solidFill>
              <a:effectLst>
                <a:reflection blurRad="6350" stA="53000" endA="300" endPos="35500" dir="5400000" sy="-90000" algn="bl" rotWithShape="0"/>
              </a:effectLst>
              <a:latin typeface="UTM Windsor BT" panose="02040603050506020204" pitchFamily="18"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03438" y="-1252240"/>
            <a:ext cx="2815352" cy="2800350"/>
          </a:xfrm>
          <a:prstGeom prst="rect">
            <a:avLst/>
          </a:prstGeom>
        </p:spPr>
      </p:pic>
      <p:sp>
        <p:nvSpPr>
          <p:cNvPr id="10" name="Right Arrow 9"/>
          <p:cNvSpPr/>
          <p:nvPr/>
        </p:nvSpPr>
        <p:spPr>
          <a:xfrm rot="2169222">
            <a:off x="2447485" y="1424415"/>
            <a:ext cx="1295400" cy="609600"/>
          </a:xfrm>
          <a:prstGeom prst="rightArrow">
            <a:avLst/>
          </a:prstGeom>
          <a:solidFill>
            <a:schemeClr val="bg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260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2" y="411212"/>
            <a:ext cx="4876800" cy="4191000"/>
          </a:xfrm>
          <a:prstGeom prst="rect">
            <a:avLst/>
          </a:prstGeom>
        </p:spPr>
      </p:pic>
      <p:pic>
        <p:nvPicPr>
          <p:cNvPr id="48" name="Picture 2" descr="Bài 13. Khí quyển của Trái Đất. Các khối khí. Khí áp và gió - Hoc2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46562" y="742950"/>
            <a:ext cx="4522717" cy="485353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03438" y="-1252240"/>
            <a:ext cx="2815352" cy="2800350"/>
          </a:xfrm>
          <a:prstGeom prst="rect">
            <a:avLst/>
          </a:prstGeom>
        </p:spPr>
      </p:pic>
      <p:sp>
        <p:nvSpPr>
          <p:cNvPr id="51" name="TextBox 50"/>
          <p:cNvSpPr txBox="1"/>
          <p:nvPr/>
        </p:nvSpPr>
        <p:spPr>
          <a:xfrm>
            <a:off x="609600" y="1514679"/>
            <a:ext cx="3382031" cy="2308324"/>
          </a:xfrm>
          <a:prstGeom prst="rect">
            <a:avLst/>
          </a:prstGeom>
          <a:noFill/>
        </p:spPr>
        <p:txBody>
          <a:bodyPr wrap="square" rtlCol="0">
            <a:spAutoFit/>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Lớp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err="1">
                <a:solidFill>
                  <a:srgbClr val="002060"/>
                </a:solidFill>
                <a:latin typeface="Times New Roman" panose="02020603050405020304" pitchFamily="18" charset="0"/>
                <a:cs typeface="Times New Roman" panose="02020603050405020304" pitchFamily="18" charset="0"/>
              </a:rPr>
              <a:t>quanh</a:t>
            </a:r>
            <a:r>
              <a:rPr lang="en-US" sz="3600" b="1">
                <a:solidFill>
                  <a:srgbClr val="002060"/>
                </a:solidFill>
                <a:latin typeface="Times New Roman" panose="02020603050405020304" pitchFamily="18" charset="0"/>
                <a:cs typeface="Times New Roman" panose="02020603050405020304" pitchFamily="18" charset="0"/>
              </a:rPr>
              <a:t> Trái </a:t>
            </a:r>
            <a:r>
              <a:rPr lang="en-US" sz="3600" b="1" dirty="0">
                <a:solidFill>
                  <a:srgbClr val="002060"/>
                </a:solidFill>
                <a:latin typeface="Times New Roman" panose="02020603050405020304" pitchFamily="18" charset="0"/>
                <a:cs typeface="Times New Roman" panose="02020603050405020304" pitchFamily="18" charset="0"/>
              </a:rPr>
              <a:t>Đ</a:t>
            </a:r>
            <a:r>
              <a:rPr lang="en-US" sz="3600" b="1">
                <a:solidFill>
                  <a:srgbClr val="002060"/>
                </a:solidFill>
                <a:latin typeface="Times New Roman" panose="02020603050405020304" pitchFamily="18" charset="0"/>
                <a:cs typeface="Times New Roman" panose="02020603050405020304" pitchFamily="18" charset="0"/>
              </a:rPr>
              <a:t>ất </a:t>
            </a:r>
            <a:r>
              <a:rPr lang="en-US" sz="3600" b="1" dirty="0" err="1">
                <a:solidFill>
                  <a:srgbClr val="002060"/>
                </a:solidFill>
                <a:latin typeface="Times New Roman" panose="02020603050405020304" pitchFamily="18" charset="0"/>
                <a:cs typeface="Times New Roman" panose="02020603050405020304" pitchFamily="18" charset="0"/>
              </a:rPr>
              <a:t>gọi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quyển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1631" y="1513667"/>
            <a:ext cx="1186420" cy="1186420"/>
          </a:xfrm>
          <a:prstGeom prst="rect">
            <a:avLst/>
          </a:prstGeom>
        </p:spPr>
      </p:pic>
    </p:spTree>
    <p:extLst>
      <p:ext uri="{BB962C8B-B14F-4D97-AF65-F5344CB8AC3E}">
        <p14:creationId xmlns:p14="http://schemas.microsoft.com/office/powerpoint/2010/main" val="3509622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57250"/>
            <a:ext cx="8229600" cy="2303117"/>
          </a:xfrm>
          <a:prstGeom prst="rect">
            <a:avLst/>
          </a:prstGeom>
          <a:effectLst>
            <a:outerShdw blurRad="50800" dist="38100" dir="5400000" algn="t" rotWithShape="0">
              <a:prstClr val="black">
                <a:alpha val="40000"/>
              </a:prstClr>
            </a:outerShdw>
          </a:effectLst>
        </p:spPr>
      </p:pic>
      <p:sp>
        <p:nvSpPr>
          <p:cNvPr id="2" name="Rectangle 1"/>
          <p:cNvSpPr/>
          <p:nvPr/>
        </p:nvSpPr>
        <p:spPr>
          <a:xfrm>
            <a:off x="1129972" y="470053"/>
            <a:ext cx="6758580"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err="1">
                <a:ln/>
                <a:solidFill>
                  <a:srgbClr val="FF0000"/>
                </a:solidFill>
                <a:effectLst/>
                <a:latin typeface="Times New Roman" panose="02020603050405020304" pitchFamily="18" charset="0"/>
                <a:cs typeface="Times New Roman" panose="02020603050405020304" pitchFamily="18" charset="0"/>
              </a:rPr>
              <a:t>Không</a:t>
            </a:r>
            <a:r>
              <a:rPr lang="en-US" sz="4400" b="1" cap="none" spc="0" dirty="0">
                <a:ln/>
                <a:solidFill>
                  <a:srgbClr val="FF0000"/>
                </a:solidFill>
                <a:effectLst/>
                <a:latin typeface="Times New Roman" panose="02020603050405020304" pitchFamily="18" charset="0"/>
                <a:cs typeface="Times New Roman" panose="02020603050405020304" pitchFamily="18" charset="0"/>
              </a:rPr>
              <a:t> </a:t>
            </a:r>
            <a:r>
              <a:rPr lang="en-US" sz="4400" b="1" cap="none" spc="0" dirty="0" err="1">
                <a:ln/>
                <a:solidFill>
                  <a:srgbClr val="FF0000"/>
                </a:solidFill>
                <a:effectLst/>
                <a:latin typeface="Times New Roman" panose="02020603050405020304" pitchFamily="18" charset="0"/>
                <a:cs typeface="Times New Roman" panose="02020603050405020304" pitchFamily="18" charset="0"/>
              </a:rPr>
              <a:t>khí</a:t>
            </a:r>
            <a:r>
              <a:rPr lang="en-US" sz="4400" b="1" cap="none" spc="0" dirty="0">
                <a:ln/>
                <a:solidFill>
                  <a:srgbClr val="FF0000"/>
                </a:solidFill>
                <a:effectLst/>
                <a:latin typeface="Times New Roman" panose="02020603050405020304" pitchFamily="18" charset="0"/>
                <a:cs typeface="Times New Roman" panose="02020603050405020304" pitchFamily="18" charset="0"/>
              </a:rPr>
              <a:t> </a:t>
            </a:r>
            <a:r>
              <a:rPr lang="en-US" sz="4400" b="1" cap="none" spc="0" dirty="0" err="1">
                <a:ln/>
                <a:solidFill>
                  <a:srgbClr val="FF0000"/>
                </a:solidFill>
                <a:effectLst/>
                <a:latin typeface="Times New Roman" panose="02020603050405020304" pitchFamily="18" charset="0"/>
                <a:cs typeface="Times New Roman" panose="02020603050405020304" pitchFamily="18" charset="0"/>
              </a:rPr>
              <a:t>đang</a:t>
            </a:r>
            <a:r>
              <a:rPr lang="en-US" sz="4400" b="1" cap="none" spc="0" dirty="0">
                <a:ln/>
                <a:solidFill>
                  <a:srgbClr val="FF0000"/>
                </a:solidFill>
                <a:effectLst/>
                <a:latin typeface="Times New Roman" panose="02020603050405020304" pitchFamily="18" charset="0"/>
                <a:cs typeface="Times New Roman" panose="02020603050405020304" pitchFamily="18" charset="0"/>
              </a:rPr>
              <a:t> </a:t>
            </a:r>
            <a:r>
              <a:rPr lang="en-US" sz="4400" b="1" cap="none" spc="0" dirty="0" err="1">
                <a:ln/>
                <a:solidFill>
                  <a:srgbClr val="FF0000"/>
                </a:solidFill>
                <a:effectLst/>
                <a:latin typeface="Times New Roman" panose="02020603050405020304" pitchFamily="18" charset="0"/>
                <a:cs typeface="Times New Roman" panose="02020603050405020304" pitchFamily="18" charset="0"/>
              </a:rPr>
              <a:t>bị</a:t>
            </a:r>
            <a:r>
              <a:rPr lang="en-US" sz="4400" b="1" cap="none" spc="0" dirty="0">
                <a:ln/>
                <a:solidFill>
                  <a:srgbClr val="FF0000"/>
                </a:solidFill>
                <a:effectLst/>
                <a:latin typeface="Times New Roman" panose="02020603050405020304" pitchFamily="18" charset="0"/>
                <a:cs typeface="Times New Roman" panose="02020603050405020304" pitchFamily="18" charset="0"/>
              </a:rPr>
              <a:t> ô </a:t>
            </a:r>
            <a:r>
              <a:rPr lang="en-US" sz="4400" b="1" cap="none" spc="0" dirty="0" err="1">
                <a:ln/>
                <a:solidFill>
                  <a:srgbClr val="FF0000"/>
                </a:solidFill>
                <a:effectLst/>
                <a:latin typeface="Times New Roman" panose="02020603050405020304" pitchFamily="18" charset="0"/>
                <a:cs typeface="Times New Roman" panose="02020603050405020304" pitchFamily="18" charset="0"/>
              </a:rPr>
              <a:t>nhiễm</a:t>
            </a:r>
            <a:endParaRPr lang="en-US" sz="4400" b="1" cap="none" spc="0" dirty="0">
              <a:ln/>
              <a:solidFill>
                <a:srgbClr val="FF0000"/>
              </a:solidFill>
              <a:effectLst/>
              <a:latin typeface="Times New Roman" panose="02020603050405020304" pitchFamily="18" charset="0"/>
              <a:cs typeface="Times New Roman" panose="02020603050405020304" pitchFamily="18" charset="0"/>
            </a:endParaRPr>
          </a:p>
        </p:txBody>
      </p:sp>
      <p:pic>
        <p:nvPicPr>
          <p:cNvPr id="8" name="Picture 2" descr="Ô nhiễm không khí khiến gần 500.000 trẻ sơ sinh tử vong vào năm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43736"/>
            <a:ext cx="2796086" cy="1644099"/>
          </a:xfrm>
          <a:prstGeom prst="rect">
            <a:avLst/>
          </a:prstGeom>
          <a:ln w="88900" cap="sq" cmpd="thickThin">
            <a:solidFill>
              <a:srgbClr val="000000"/>
            </a:solidFill>
            <a:prstDash val="solid"/>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Hơn 4 triệu người chết vì ô nhiễm không khí mỗi năm: Mối đe dọa không của  riêng a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549" y="2543736"/>
            <a:ext cx="2587625" cy="1619114"/>
          </a:xfrm>
          <a:prstGeom prst="rect">
            <a:avLst/>
          </a:prstGeom>
          <a:ln w="88900" cap="sq" cmpd="thickThin">
            <a:solidFill>
              <a:srgbClr val="000000"/>
            </a:solidFill>
            <a:prstDash val="solid"/>
            <a:miter lim="800000"/>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6" descr="Hà Nội đứng thứ 2 thế giới về Ô nhiễm không khí CÔNG TY CỔ PHẦN BOHMANN  VIỆT N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7712" y="1781107"/>
            <a:ext cx="2895600" cy="1828800"/>
          </a:xfrm>
          <a:prstGeom prst="rect">
            <a:avLst/>
          </a:prstGeom>
          <a:ln w="88900" cap="sq" cmpd="thickThin">
            <a:solidFill>
              <a:srgbClr val="000000"/>
            </a:solidFill>
            <a:prstDash val="solid"/>
            <a:miter lim="800000"/>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19350"/>
            <a:ext cx="4495800" cy="4495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971550"/>
            <a:ext cx="3946358" cy="3391401"/>
          </a:xfrm>
          <a:prstGeom prst="rect">
            <a:avLst/>
          </a:prstGeom>
        </p:spPr>
      </p:pic>
      <p:sp>
        <p:nvSpPr>
          <p:cNvPr id="5" name="TextBox 4">
            <a:extLst>
              <a:ext uri="{FF2B5EF4-FFF2-40B4-BE49-F238E27FC236}">
                <a16:creationId xmlns:a16="http://schemas.microsoft.com/office/drawing/2014/main" id="{48AC32F0-C690-AD42-BFA2-70370B6E62FB}"/>
              </a:ext>
            </a:extLst>
          </p:cNvPr>
          <p:cNvSpPr txBox="1"/>
          <p:nvPr/>
        </p:nvSpPr>
        <p:spPr>
          <a:xfrm>
            <a:off x="237698" y="1587782"/>
            <a:ext cx="3458002" cy="2554545"/>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Phải làm gì bảo vệ bầu </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solidFill>
                  <a:srgbClr val="FF0000"/>
                </a:solidFill>
                <a:latin typeface="Times New Roman" panose="02020603050405020304" pitchFamily="18" charset="0"/>
                <a:cs typeface="Times New Roman" panose="02020603050405020304" pitchFamily="18" charset="0"/>
              </a:rPr>
              <a:t>khí quyển? </a:t>
            </a:r>
          </a:p>
          <a:p>
            <a:pPr algn="ctr"/>
            <a:endParaRPr lang="vi-VN" sz="4000" dirty="0"/>
          </a:p>
        </p:txBody>
      </p:sp>
    </p:spTree>
    <p:extLst>
      <p:ext uri="{BB962C8B-B14F-4D97-AF65-F5344CB8AC3E}">
        <p14:creationId xmlns:p14="http://schemas.microsoft.com/office/powerpoint/2010/main" val="214604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áº¿t quáº£ hÃ¬nh áº£nh cho khÃ´ng xa rac"/>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3" name="AutoShape 4" descr="Káº¿t quáº£ hÃ¬nh áº£nh cho khÃ´ng xa rac"/>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4" name="AutoShape 6" descr="Káº¿t quáº£ hÃ¬nh áº£nh cho khÃ´ng xa rac"/>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5" name="Picture 8" descr="HÃ¬nh áº£nh cÃ³ liÃªn quan"/>
          <p:cNvPicPr>
            <a:picLocks noChangeAspect="1" noChangeArrowheads="1"/>
          </p:cNvPicPr>
          <p:nvPr/>
        </p:nvPicPr>
        <p:blipFill>
          <a:blip r:embed="rId2"/>
          <a:srcRect/>
          <a:stretch>
            <a:fillRect/>
          </a:stretch>
        </p:blipFill>
        <p:spPr bwMode="auto">
          <a:xfrm>
            <a:off x="5562600" y="544002"/>
            <a:ext cx="2971799" cy="1961388"/>
          </a:xfrm>
          <a:prstGeom prst="rect">
            <a:avLst/>
          </a:prstGeom>
          <a:ln w="88900" cap="sq" cmpd="thickThin">
            <a:solidFill>
              <a:srgbClr val="000000"/>
            </a:solidFill>
            <a:prstDash val="solid"/>
            <a:miter lim="800000"/>
          </a:ln>
          <a:effectLst>
            <a:outerShdw blurRad="50800" dist="38100" dir="5400000" algn="t" rotWithShape="0">
              <a:prstClr val="black">
                <a:alpha val="40000"/>
              </a:prstClr>
            </a:outerShdw>
          </a:effectLst>
        </p:spPr>
      </p:pic>
      <p:pic>
        <p:nvPicPr>
          <p:cNvPr id="6" name="Picture 10" descr="HÃ¬nh áº£nh cÃ³ liÃªn quan"/>
          <p:cNvPicPr>
            <a:picLocks noChangeAspect="1" noChangeArrowheads="1"/>
          </p:cNvPicPr>
          <p:nvPr/>
        </p:nvPicPr>
        <p:blipFill>
          <a:blip r:embed="rId3"/>
          <a:srcRect/>
          <a:stretch>
            <a:fillRect/>
          </a:stretch>
        </p:blipFill>
        <p:spPr bwMode="auto">
          <a:xfrm>
            <a:off x="2057400" y="495996"/>
            <a:ext cx="3079941" cy="2057401"/>
          </a:xfrm>
          <a:prstGeom prst="rect">
            <a:avLst/>
          </a:prstGeom>
          <a:ln w="88900" cap="sq" cmpd="thickThin">
            <a:solidFill>
              <a:srgbClr val="000000"/>
            </a:solidFill>
            <a:prstDash val="solid"/>
            <a:miter lim="800000"/>
          </a:ln>
          <a:effectLst>
            <a:outerShdw blurRad="50800" dist="38100" algn="l" rotWithShape="0">
              <a:prstClr val="black">
                <a:alpha val="40000"/>
              </a:prstClr>
            </a:outerShdw>
          </a:effectLst>
        </p:spPr>
      </p:pic>
      <p:pic>
        <p:nvPicPr>
          <p:cNvPr id="7" name="Picture 2" descr="Káº¿t quáº£ hÃ¬nh áº£nh cho trá»ng cÃ¢y"/>
          <p:cNvPicPr>
            <a:picLocks noChangeAspect="1" noChangeArrowheads="1"/>
          </p:cNvPicPr>
          <p:nvPr/>
        </p:nvPicPr>
        <p:blipFill>
          <a:blip r:embed="rId4"/>
          <a:srcRect/>
          <a:stretch>
            <a:fillRect/>
          </a:stretch>
        </p:blipFill>
        <p:spPr bwMode="auto">
          <a:xfrm>
            <a:off x="2362200" y="2864745"/>
            <a:ext cx="2981325" cy="2012955"/>
          </a:xfrm>
          <a:prstGeom prst="rect">
            <a:avLst/>
          </a:prstGeom>
          <a:ln w="88900" cap="sq" cmpd="thickThin">
            <a:solidFill>
              <a:srgbClr val="000000"/>
            </a:solidFill>
            <a:prstDash val="solid"/>
            <a:miter lim="800000"/>
          </a:ln>
          <a:effectLst>
            <a:outerShdw blurRad="50800" dist="38100" dir="2700000" algn="tl" rotWithShape="0">
              <a:prstClr val="black">
                <a:alpha val="40000"/>
              </a:prstClr>
            </a:outerShdw>
          </a:effectLst>
        </p:spPr>
      </p:pic>
      <p:pic>
        <p:nvPicPr>
          <p:cNvPr id="8" name="Picture 4" descr="HÃ¬nh áº£nh cÃ³ liÃªn quan"/>
          <p:cNvPicPr>
            <a:picLocks noChangeAspect="1" noChangeArrowheads="1"/>
          </p:cNvPicPr>
          <p:nvPr/>
        </p:nvPicPr>
        <p:blipFill>
          <a:blip r:embed="rId5"/>
          <a:srcRect/>
          <a:stretch>
            <a:fillRect/>
          </a:stretch>
        </p:blipFill>
        <p:spPr bwMode="auto">
          <a:xfrm>
            <a:off x="6019800" y="2822670"/>
            <a:ext cx="2819399" cy="2055030"/>
          </a:xfrm>
          <a:prstGeom prst="rect">
            <a:avLst/>
          </a:prstGeom>
          <a:ln w="88900" cap="sq" cmpd="thickThin">
            <a:solidFill>
              <a:srgbClr val="000000"/>
            </a:solidFill>
            <a:prstDash val="solid"/>
            <a:miter lim="800000"/>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742950"/>
            <a:ext cx="2408992" cy="4599371"/>
          </a:xfrm>
          <a:prstGeom prst="rect">
            <a:avLst/>
          </a:prstGeom>
        </p:spPr>
      </p:pic>
    </p:spTree>
    <p:extLst>
      <p:ext uri="{BB962C8B-B14F-4D97-AF65-F5344CB8AC3E}">
        <p14:creationId xmlns:p14="http://schemas.microsoft.com/office/powerpoint/2010/main" val="4162326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with medium confidence">
            <a:extLst>
              <a:ext uri="{FF2B5EF4-FFF2-40B4-BE49-F238E27FC236}">
                <a16:creationId xmlns:a16="http://schemas.microsoft.com/office/drawing/2014/main" id="{9918571E-338E-44D0-923C-708310AD0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31083"/>
            <a:ext cx="8751498" cy="5149345"/>
          </a:xfrm>
          <a:prstGeom prst="rect">
            <a:avLst/>
          </a:prstGeom>
        </p:spPr>
      </p:pic>
      <p:sp>
        <p:nvSpPr>
          <p:cNvPr id="2" name="TextBox 1">
            <a:extLst>
              <a:ext uri="{FF2B5EF4-FFF2-40B4-BE49-F238E27FC236}">
                <a16:creationId xmlns:a16="http://schemas.microsoft.com/office/drawing/2014/main" id="{2DDE1A7A-375B-9644-9C8C-09AAA6C6C119}"/>
              </a:ext>
            </a:extLst>
          </p:cNvPr>
          <p:cNvSpPr txBox="1"/>
          <p:nvPr/>
        </p:nvSpPr>
        <p:spPr>
          <a:xfrm>
            <a:off x="260950" y="1386890"/>
            <a:ext cx="8349650" cy="1200329"/>
          </a:xfrm>
          <a:prstGeom prst="rect">
            <a:avLst/>
          </a:prstGeom>
          <a:noFill/>
        </p:spPr>
        <p:txBody>
          <a:bodyPr wrap="square" rtlCol="0">
            <a:spAutoFit/>
          </a:bodyPr>
          <a:lstStyle/>
          <a:p>
            <a:pPr marL="914400" indent="-914400">
              <a:buFont typeface="Wingdings" panose="05000000000000000000" pitchFamily="2" charset="2"/>
              <a:buChar char="ü"/>
            </a:pPr>
            <a:r>
              <a:rPr lang="en-US" sz="3600" b="1" dirty="0">
                <a:solidFill>
                  <a:srgbClr val="002060"/>
                </a:solidFill>
                <a:latin typeface="Times New Roman" panose="02020603050405020304" pitchFamily="18" charset="0"/>
                <a:cs typeface="Times New Roman" panose="02020603050405020304" pitchFamily="18" charset="0"/>
              </a:rPr>
              <a:t>X</a:t>
            </a:r>
            <a:r>
              <a:rPr lang="vi-VN" sz="3600" b="1" dirty="0">
                <a:solidFill>
                  <a:srgbClr val="002060"/>
                </a:solidFill>
                <a:latin typeface="Times New Roman" panose="02020603050405020304" pitchFamily="18" charset="0"/>
                <a:cs typeface="Times New Roman" panose="02020603050405020304" pitchFamily="18" charset="0"/>
              </a:rPr>
              <a:t>ung quanh chúng ta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mọi</a:t>
            </a:r>
            <a:r>
              <a:rPr lang="vi-VN" sz="3600" b="1" dirty="0">
                <a:solidFill>
                  <a:srgbClr val="002060"/>
                </a:solidFill>
                <a:latin typeface="Times New Roman" panose="02020603050405020304" pitchFamily="18" charset="0"/>
                <a:cs typeface="Times New Roman" panose="02020603050405020304" pitchFamily="18" charset="0"/>
              </a:rPr>
              <a:t> chỗ rỗng </a:t>
            </a:r>
            <a:r>
              <a:rPr lang="en-US" sz="3600" b="1" dirty="0" err="1">
                <a:solidFill>
                  <a:srgbClr val="002060"/>
                </a:solidFill>
                <a:latin typeface="Times New Roman" panose="02020603050405020304" pitchFamily="18" charset="0"/>
                <a:cs typeface="Times New Roman" panose="02020603050405020304" pitchFamily="18" charset="0"/>
              </a:rPr>
              <a:t>bên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vi-VN" sz="3600" b="1" dirty="0">
                <a:solidFill>
                  <a:srgbClr val="002060"/>
                </a:solidFill>
                <a:latin typeface="Times New Roman" panose="02020603050405020304" pitchFamily="18" charset="0"/>
                <a:cs typeface="Times New Roman" panose="02020603050405020304" pitchFamily="18" charset="0"/>
              </a:rPr>
              <a:t> vật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không</a:t>
            </a:r>
            <a:r>
              <a:rPr lang="en-US" sz="3600" b="1" dirty="0">
                <a:solidFill>
                  <a:schemeClr val="accent4">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khí</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DDE1A7A-375B-9644-9C8C-09AAA6C6C119}"/>
              </a:ext>
            </a:extLst>
          </p:cNvPr>
          <p:cNvSpPr txBox="1"/>
          <p:nvPr/>
        </p:nvSpPr>
        <p:spPr>
          <a:xfrm>
            <a:off x="3624942" y="450461"/>
            <a:ext cx="3038135" cy="1015663"/>
          </a:xfrm>
          <a:prstGeom prst="rect">
            <a:avLst/>
          </a:prstGeom>
          <a:noFill/>
        </p:spPr>
        <p:txBody>
          <a:bodyPr wrap="square" rtlCol="0">
            <a:spAutoFit/>
          </a:bodyPr>
          <a:lstStyle/>
          <a:p>
            <a:pPr marL="914400" indent="-914400"/>
            <a:r>
              <a:rPr lang="en-US" sz="6000" b="1" dirty="0" err="1">
                <a:solidFill>
                  <a:schemeClr val="accent4">
                    <a:lumMod val="50000"/>
                  </a:schemeClr>
                </a:solidFill>
                <a:latin typeface="UTM Flamenco" panose="02040603050506020204" pitchFamily="18" charset="0"/>
                <a:cs typeface="Times New Roman" panose="02020603050405020304" pitchFamily="18" charset="0"/>
              </a:rPr>
              <a:t>Ghi</a:t>
            </a:r>
            <a:r>
              <a:rPr lang="en-US" sz="6000" b="1" dirty="0">
                <a:solidFill>
                  <a:schemeClr val="accent4">
                    <a:lumMod val="50000"/>
                  </a:schemeClr>
                </a:solidFill>
                <a:latin typeface="UTM Flamenco" panose="02040603050506020204" pitchFamily="18" charset="0"/>
                <a:cs typeface="Times New Roman" panose="02020603050405020304" pitchFamily="18" charset="0"/>
              </a:rPr>
              <a:t> </a:t>
            </a:r>
            <a:r>
              <a:rPr lang="en-US" sz="6000" b="1" dirty="0" err="1">
                <a:solidFill>
                  <a:schemeClr val="accent4">
                    <a:lumMod val="50000"/>
                  </a:schemeClr>
                </a:solidFill>
                <a:latin typeface="UTM Flamenco" panose="02040603050506020204" pitchFamily="18" charset="0"/>
                <a:cs typeface="Times New Roman" panose="02020603050405020304" pitchFamily="18" charset="0"/>
              </a:rPr>
              <a:t>nhớ</a:t>
            </a:r>
            <a:r>
              <a:rPr lang="vi-VN" sz="6000" b="1" dirty="0">
                <a:solidFill>
                  <a:schemeClr val="accent4">
                    <a:lumMod val="50000"/>
                  </a:schemeClr>
                </a:solidFill>
                <a:latin typeface="Times New Roman" panose="02020603050405020304" pitchFamily="18" charset="0"/>
                <a:cs typeface="Times New Roman" panose="02020603050405020304" pitchFamily="18" charset="0"/>
              </a:rPr>
              <a:t>:</a:t>
            </a:r>
            <a:endParaRPr lang="en-US" sz="6000" b="1" dirty="0">
              <a:solidFill>
                <a:schemeClr val="accent4">
                  <a:lumMod val="50000"/>
                </a:schemeClr>
              </a:solidFill>
              <a:latin typeface="UTM Flamenc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DE1A7A-375B-9644-9C8C-09AAA6C6C119}"/>
              </a:ext>
            </a:extLst>
          </p:cNvPr>
          <p:cNvSpPr txBox="1"/>
          <p:nvPr/>
        </p:nvSpPr>
        <p:spPr>
          <a:xfrm>
            <a:off x="260950" y="2621939"/>
            <a:ext cx="8349650" cy="1200329"/>
          </a:xfrm>
          <a:prstGeom prst="rect">
            <a:avLst/>
          </a:prstGeom>
          <a:noFill/>
        </p:spPr>
        <p:txBody>
          <a:bodyPr wrap="square" rtlCol="0">
            <a:spAutoFit/>
          </a:bodyPr>
          <a:lstStyle/>
          <a:p>
            <a:pPr marL="914400" indent="-914400">
              <a:buFont typeface="Wingdings" panose="05000000000000000000" pitchFamily="2" charset="2"/>
              <a:buChar char="ü"/>
            </a:pPr>
            <a:r>
              <a:rPr lang="en-US" sz="3600" b="1" dirty="0" err="1">
                <a:solidFill>
                  <a:srgbClr val="002060"/>
                </a:solidFill>
                <a:latin typeface="Times New Roman" panose="02020603050405020304" pitchFamily="18" charset="0"/>
                <a:cs typeface="Times New Roman" panose="02020603050405020304" pitchFamily="18" charset="0"/>
              </a:rPr>
              <a:t>Lớp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err="1">
                <a:solidFill>
                  <a:srgbClr val="002060"/>
                </a:solidFill>
                <a:latin typeface="Times New Roman" panose="02020603050405020304" pitchFamily="18" charset="0"/>
                <a:cs typeface="Times New Roman" panose="02020603050405020304" pitchFamily="18" charset="0"/>
              </a:rPr>
              <a:t>quanh</a:t>
            </a:r>
            <a:r>
              <a:rPr lang="en-US" sz="3600" b="1">
                <a:solidFill>
                  <a:srgbClr val="002060"/>
                </a:solidFill>
                <a:latin typeface="Times New Roman" panose="02020603050405020304" pitchFamily="18" charset="0"/>
                <a:cs typeface="Times New Roman" panose="02020603050405020304" pitchFamily="18" charset="0"/>
              </a:rPr>
              <a:t> Trái </a:t>
            </a:r>
            <a:r>
              <a:rPr lang="en-US" sz="3600" b="1" dirty="0">
                <a:solidFill>
                  <a:srgbClr val="002060"/>
                </a:solidFill>
                <a:latin typeface="Times New Roman" panose="02020603050405020304" pitchFamily="18" charset="0"/>
                <a:cs typeface="Times New Roman" panose="02020603050405020304" pitchFamily="18" charset="0"/>
              </a:rPr>
              <a:t>Đ</a:t>
            </a:r>
            <a:r>
              <a:rPr lang="en-US" sz="3600" b="1">
                <a:solidFill>
                  <a:srgbClr val="002060"/>
                </a:solidFill>
                <a:latin typeface="Times New Roman" panose="02020603050405020304" pitchFamily="18" charset="0"/>
                <a:cs typeface="Times New Roman" panose="02020603050405020304" pitchFamily="18" charset="0"/>
              </a:rPr>
              <a:t>ất </a:t>
            </a:r>
            <a:r>
              <a:rPr lang="en-US" sz="3600" b="1" dirty="0" err="1">
                <a:solidFill>
                  <a:srgbClr val="002060"/>
                </a:solidFill>
                <a:latin typeface="Times New Roman" panose="02020603050405020304" pitchFamily="18" charset="0"/>
                <a:cs typeface="Times New Roman" panose="02020603050405020304" pitchFamily="18" charset="0"/>
              </a:rPr>
              <a:t>gọi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quyển</a:t>
            </a:r>
            <a:r>
              <a:rPr lang="en-US" sz="3600" b="1" dirty="0">
                <a:solidFill>
                  <a:srgbClr val="002060"/>
                </a:solidFill>
                <a:latin typeface="Times New Roman" panose="02020603050405020304" pitchFamily="18" charset="0"/>
                <a:cs typeface="Times New Roman" panose="02020603050405020304" pitchFamily="18" charset="0"/>
              </a:rPr>
              <a:t>.</a:t>
            </a:r>
            <a:endParaRPr lang="vi-VN" sz="36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2" y="3792637"/>
            <a:ext cx="2031639" cy="141742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16520">
            <a:off x="7050938" y="-259671"/>
            <a:ext cx="1816672" cy="18166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230" y="32759"/>
            <a:ext cx="1105416" cy="110541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09" y="709825"/>
            <a:ext cx="1105416" cy="1105416"/>
          </a:xfrm>
          <a:prstGeom prst="rect">
            <a:avLst/>
          </a:prstGeom>
        </p:spPr>
      </p:pic>
    </p:spTree>
    <p:extLst>
      <p:ext uri="{BB962C8B-B14F-4D97-AF65-F5344CB8AC3E}">
        <p14:creationId xmlns:p14="http://schemas.microsoft.com/office/powerpoint/2010/main" val="346773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14"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47800" y="438150"/>
            <a:ext cx="1267857" cy="1647351"/>
          </a:xfrm>
          <a:prstGeom prst="rect">
            <a:avLst/>
          </a:prstGeom>
        </p:spPr>
      </p:pic>
      <p:sp>
        <p:nvSpPr>
          <p:cNvPr id="2" name="Rectangle 1"/>
          <p:cNvSpPr/>
          <p:nvPr/>
        </p:nvSpPr>
        <p:spPr>
          <a:xfrm>
            <a:off x="2550986" y="-171450"/>
            <a:ext cx="4338047" cy="1862048"/>
          </a:xfrm>
          <a:prstGeom prst="rect">
            <a:avLst/>
          </a:prstGeom>
          <a:noFill/>
        </p:spPr>
        <p:txBody>
          <a:bodyPr wrap="none" lIns="91440" tIns="45720" rIns="91440" bIns="45720">
            <a:spAutoFit/>
          </a:bodyPr>
          <a:lstStyle/>
          <a:p>
            <a:pPr algn="ctr"/>
            <a:r>
              <a:rPr lang="en-US" sz="115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lamenco" panose="02040603050506020204" pitchFamily="18" charset="0"/>
              </a:rPr>
              <a:t>Dặn</a:t>
            </a: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lamenco" panose="02040603050506020204" pitchFamily="18" charset="0"/>
              </a:rPr>
              <a:t> </a:t>
            </a:r>
            <a:r>
              <a:rPr lang="en-US" sz="115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lamenco" panose="02040603050506020204" pitchFamily="18" charset="0"/>
              </a:rPr>
              <a:t>dò</a:t>
            </a:r>
            <a:endPar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lamenco" panose="02040603050506020204" pitchFamily="18" charset="0"/>
            </a:endParaRPr>
          </a:p>
        </p:txBody>
      </p:sp>
      <p:grpSp>
        <p:nvGrpSpPr>
          <p:cNvPr id="5" name="组合 19">
            <a:extLst>
              <a:ext uri="{FF2B5EF4-FFF2-40B4-BE49-F238E27FC236}">
                <a16:creationId xmlns:a16="http://schemas.microsoft.com/office/drawing/2014/main" id="{AA97AAEA-8192-4D92-9434-CC1EE547F935}"/>
              </a:ext>
            </a:extLst>
          </p:cNvPr>
          <p:cNvGrpSpPr/>
          <p:nvPr/>
        </p:nvGrpSpPr>
        <p:grpSpPr>
          <a:xfrm>
            <a:off x="2048423" y="1809750"/>
            <a:ext cx="5419177" cy="2120836"/>
            <a:chOff x="692006" y="116442"/>
            <a:chExt cx="11176173" cy="2919244"/>
          </a:xfrm>
        </p:grpSpPr>
        <p:sp>
          <p:nvSpPr>
            <p:cNvPr id="8" name="矩形 16">
              <a:extLst>
                <a:ext uri="{FF2B5EF4-FFF2-40B4-BE49-F238E27FC236}">
                  <a16:creationId xmlns:a16="http://schemas.microsoft.com/office/drawing/2014/main" id="{B203AB66-D71F-45D1-928D-66A01DDC34BC}"/>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16">
              <a:extLst>
                <a:ext uri="{FF2B5EF4-FFF2-40B4-BE49-F238E27FC236}">
                  <a16:creationId xmlns:a16="http://schemas.microsoft.com/office/drawing/2014/main" id="{F3104401-E14B-4287-ADD6-9954D57C453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TextBox 9">
            <a:extLst>
              <a:ext uri="{FF2B5EF4-FFF2-40B4-BE49-F238E27FC236}">
                <a16:creationId xmlns:a16="http://schemas.microsoft.com/office/drawing/2014/main" id="{B0F38DD7-B06D-4636-93CE-CE41C3066668}"/>
              </a:ext>
            </a:extLst>
          </p:cNvPr>
          <p:cNvSpPr txBox="1"/>
          <p:nvPr/>
        </p:nvSpPr>
        <p:spPr>
          <a:xfrm>
            <a:off x="2366658" y="2050211"/>
            <a:ext cx="5701565" cy="1481175"/>
          </a:xfrm>
          <a:prstGeom prst="rect">
            <a:avLst/>
          </a:prstGeom>
          <a:noFill/>
        </p:spPr>
        <p:txBody>
          <a:bodyPr wrap="square" rtlCol="0">
            <a:spAutoFit/>
          </a:bodyPr>
          <a:lstStyle/>
          <a:p>
            <a:pPr marL="914400" indent="-914400">
              <a:lnSpc>
                <a:spcPct val="150000"/>
              </a:lnSpc>
              <a:buFont typeface="Wingdings" panose="05000000000000000000" pitchFamily="2" charset="2"/>
              <a:buChar char="ü"/>
            </a:pPr>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ghi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nhớ</a:t>
            </a:r>
            <a:endParaRPr lang="en-US" sz="3200" b="1" dirty="0">
              <a:solidFill>
                <a:srgbClr val="002060"/>
              </a:solidFill>
              <a:latin typeface="Times New Roman" panose="02020603050405020304" pitchFamily="18" charset="0"/>
              <a:cs typeface="Times New Roman" panose="02020603050405020304" pitchFamily="18" charset="0"/>
            </a:endParaRPr>
          </a:p>
          <a:p>
            <a:pPr marL="914400" indent="-914400">
              <a:lnSpc>
                <a:spcPct val="150000"/>
              </a:lnSpc>
              <a:buFont typeface="Wingdings" panose="05000000000000000000" pitchFamily="2" charset="2"/>
              <a:buChar char="ü"/>
            </a:pPr>
            <a:r>
              <a:rPr lang="en-US" sz="3200" b="1" dirty="0" err="1">
                <a:solidFill>
                  <a:srgbClr val="002060"/>
                </a:solidFill>
                <a:latin typeface="Times New Roman" panose="02020603050405020304" pitchFamily="18" charset="0"/>
                <a:cs typeface="Times New Roman" panose="02020603050405020304" pitchFamily="18" charset="0"/>
              </a:rPr>
              <a:t>Chuẩn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endParaRPr lang="vi-VN"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69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7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2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1374" y="438150"/>
            <a:ext cx="1267857" cy="1647351"/>
          </a:xfrm>
          <a:prstGeom prst="rect">
            <a:avLst/>
          </a:prstGeom>
        </p:spPr>
      </p:pic>
      <p:sp>
        <p:nvSpPr>
          <p:cNvPr id="2" name="Rectangle 1"/>
          <p:cNvSpPr/>
          <p:nvPr/>
        </p:nvSpPr>
        <p:spPr>
          <a:xfrm>
            <a:off x="1515471" y="971550"/>
            <a:ext cx="6303329" cy="2554545"/>
          </a:xfrm>
          <a:prstGeom prst="rect">
            <a:avLst/>
          </a:prstGeom>
          <a:noFill/>
        </p:spPr>
        <p:txBody>
          <a:bodyPr wrap="none" lIns="91440" tIns="45720" rIns="91440" bIns="45720">
            <a:spAutoFit/>
          </a:bodyPr>
          <a:lstStyle/>
          <a:p>
            <a:pPr algn="ctr"/>
            <a:r>
              <a:rPr lang="en-US" sz="8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Chúc</a:t>
            </a: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 </a:t>
            </a:r>
            <a:r>
              <a:rPr lang="en-US" sz="8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các</a:t>
            </a: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 con </a:t>
            </a:r>
          </a:p>
          <a:p>
            <a:pPr algn="ctr"/>
            <a:r>
              <a:rPr lang="en-US" sz="8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học</a:t>
            </a: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 </a:t>
            </a:r>
            <a:r>
              <a:rPr lang="en-US" sz="8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tốt</a:t>
            </a: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Kabel KT" panose="02040603050506020204" pitchFamily="18" charset="0"/>
              </a:rPr>
              <a:t>!</a:t>
            </a:r>
          </a:p>
        </p:txBody>
      </p:sp>
    </p:spTree>
    <p:extLst>
      <p:ext uri="{BB962C8B-B14F-4D97-AF65-F5344CB8AC3E}">
        <p14:creationId xmlns:p14="http://schemas.microsoft.com/office/powerpoint/2010/main" val="163931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4E80A475-275D-4743-A622-89EB31886297}"/>
              </a:ext>
            </a:extLst>
          </p:cNvPr>
          <p:cNvGrpSpPr/>
          <p:nvPr/>
        </p:nvGrpSpPr>
        <p:grpSpPr>
          <a:xfrm>
            <a:off x="772145" y="1708066"/>
            <a:ext cx="7990855" cy="3389207"/>
            <a:chOff x="692006" y="116442"/>
            <a:chExt cx="11176173" cy="2919244"/>
          </a:xfrm>
        </p:grpSpPr>
        <p:sp>
          <p:nvSpPr>
            <p:cNvPr id="21" name="矩形 16">
              <a:extLst>
                <a:ext uri="{FF2B5EF4-FFF2-40B4-BE49-F238E27FC236}">
                  <a16:creationId xmlns:a16="http://schemas.microsoft.com/office/drawing/2014/main" id="{BBA8FAC6-6F5A-4E5C-94F4-0FB7B23C9A5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16">
              <a:extLst>
                <a:ext uri="{FF2B5EF4-FFF2-40B4-BE49-F238E27FC236}">
                  <a16:creationId xmlns:a16="http://schemas.microsoft.com/office/drawing/2014/main" id="{BDB2DA7D-701A-4862-B3E4-1CB750D3933A}"/>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1278620"/>
            <a:ext cx="8229600" cy="2971800"/>
          </a:xfrm>
          <a:prstGeom prst="rect">
            <a:avLst/>
          </a:prstGeom>
        </p:spPr>
      </p:pic>
      <p:sp>
        <p:nvSpPr>
          <p:cNvPr id="3" name="Rectangle 2"/>
          <p:cNvSpPr/>
          <p:nvPr/>
        </p:nvSpPr>
        <p:spPr>
          <a:xfrm>
            <a:off x="2048411" y="728995"/>
            <a:ext cx="5798382"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chúng</a:t>
            </a:r>
            <a:r>
              <a:rPr lang="en-US" sz="2800" b="1" dirty="0">
                <a:solidFill>
                  <a:srgbClr val="FF0000"/>
                </a:solidFill>
                <a:latin typeface="Times New Roman" panose="02020603050405020304" pitchFamily="18" charset="0"/>
                <a:cs typeface="Times New Roman" panose="02020603050405020304" pitchFamily="18" charset="0"/>
              </a:rPr>
              <a:t> ta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64" name="Rectangle 3"/>
          <p:cNvSpPr>
            <a:spLocks noChangeArrowheads="1"/>
          </p:cNvSpPr>
          <p:nvPr/>
        </p:nvSpPr>
        <p:spPr bwMode="auto">
          <a:xfrm>
            <a:off x="1600200" y="2038350"/>
            <a:ext cx="7239000" cy="116955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r>
              <a:rPr lang="en-US" sz="2800" b="1" dirty="0">
                <a:solidFill>
                  <a:srgbClr val="000099"/>
                </a:solidFill>
                <a:latin typeface="Times New Roman" pitchFamily="18" charset="0"/>
                <a:cs typeface="Times New Roman" pitchFamily="18" charset="0"/>
              </a:rPr>
              <a:t>A. </a:t>
            </a:r>
            <a:r>
              <a:rPr lang="en-US" sz="2800" b="1" dirty="0" err="1">
                <a:solidFill>
                  <a:srgbClr val="000099"/>
                </a:solidFill>
                <a:latin typeface="Times New Roman" pitchFamily="18" charset="0"/>
                <a:cs typeface="Times New Roman" pitchFamily="18" charset="0"/>
              </a:rPr>
              <a:t>Tiết</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kiệm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nước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tiết</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kiệm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tiền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của</a:t>
            </a:r>
            <a:r>
              <a:rPr lang="en-US" sz="2800" b="1" dirty="0">
                <a:solidFill>
                  <a:srgbClr val="000099"/>
                </a:solidFill>
                <a:latin typeface="Times New Roman" pitchFamily="18" charset="0"/>
                <a:cs typeface="Times New Roman" pitchFamily="18" charset="0"/>
              </a:rPr>
              <a:t>.</a:t>
            </a:r>
          </a:p>
          <a:p>
            <a:pPr eaLnBrk="1" hangingPunct="1">
              <a:spcBef>
                <a:spcPct val="50000"/>
              </a:spcBef>
            </a:pPr>
            <a:endParaRPr lang="en-US" sz="2800" dirty="0">
              <a:solidFill>
                <a:srgbClr val="463416"/>
              </a:solidFill>
              <a:latin typeface="Times New Roman" pitchFamily="18" charset="0"/>
              <a:cs typeface="Times New Roman" pitchFamily="18" charset="0"/>
            </a:endParaRPr>
          </a:p>
        </p:txBody>
      </p:sp>
      <p:sp>
        <p:nvSpPr>
          <p:cNvPr id="68" name="Oval 67"/>
          <p:cNvSpPr>
            <a:spLocks noChangeArrowheads="1"/>
          </p:cNvSpPr>
          <p:nvPr/>
        </p:nvSpPr>
        <p:spPr bwMode="auto">
          <a:xfrm>
            <a:off x="1691750" y="4392846"/>
            <a:ext cx="545292" cy="491921"/>
          </a:xfrm>
          <a:prstGeom prst="ellipse">
            <a:avLst/>
          </a:prstGeom>
          <a:noFill/>
          <a:ln w="38100" algn="ctr">
            <a:solidFill>
              <a:srgbClr val="FF0000"/>
            </a:solidFill>
            <a:round/>
            <a:headEnd/>
            <a:tailEnd/>
          </a:ln>
          <a:effectLst>
            <a:prstShdw prst="shdw17" dist="17961" dir="2700000">
              <a:schemeClr val="bg2"/>
            </a:prstShdw>
          </a:effectLst>
        </p:spPr>
        <p:txBody>
          <a:bodyPr/>
          <a:lstStyle/>
          <a:p>
            <a:endParaRPr lang="vi-VN" sz="280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69D2EE89-08A0-124A-AEA4-BF0E0D42935E}"/>
              </a:ext>
            </a:extLst>
          </p:cNvPr>
          <p:cNvSpPr txBox="1"/>
          <p:nvPr/>
        </p:nvSpPr>
        <p:spPr>
          <a:xfrm>
            <a:off x="1600200" y="2506351"/>
            <a:ext cx="6829818" cy="954107"/>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B. </a:t>
            </a:r>
            <a:r>
              <a:rPr lang="vi-VN" sz="2800" b="1" dirty="0">
                <a:solidFill>
                  <a:srgbClr val="000099"/>
                </a:solidFill>
                <a:latin typeface="Times New Roman" panose="02020603050405020304" pitchFamily="18" charset="0"/>
                <a:cs typeface="Times New Roman" panose="02020603050405020304" pitchFamily="18" charset="0"/>
              </a:rPr>
              <a:t>Tiết kiệm nước để có nước dùng cho mình và người khác. </a:t>
            </a:r>
          </a:p>
        </p:txBody>
      </p:sp>
      <p:sp>
        <p:nvSpPr>
          <p:cNvPr id="70" name="TextBox 69">
            <a:extLst>
              <a:ext uri="{FF2B5EF4-FFF2-40B4-BE49-F238E27FC236}">
                <a16:creationId xmlns:a16="http://schemas.microsoft.com/office/drawing/2014/main" id="{67B4A06F-88BE-5140-B401-A42CECF14A3D}"/>
              </a:ext>
            </a:extLst>
          </p:cNvPr>
          <p:cNvSpPr txBox="1"/>
          <p:nvPr/>
        </p:nvSpPr>
        <p:spPr>
          <a:xfrm>
            <a:off x="1659596" y="3402670"/>
            <a:ext cx="6817137" cy="954107"/>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C. </a:t>
            </a:r>
            <a:r>
              <a:rPr lang="vi-VN" sz="2800" b="1" dirty="0">
                <a:solidFill>
                  <a:srgbClr val="000099"/>
                </a:solidFill>
                <a:latin typeface="Times New Roman" panose="02020603050405020304" pitchFamily="18" charset="0"/>
                <a:cs typeface="Times New Roman" panose="02020603050405020304" pitchFamily="18" charset="0"/>
              </a:rPr>
              <a:t>Tiết kiệm nước để bảo vệ môi trường, bảo vệ nguồn tài nguyên nước. </a:t>
            </a:r>
          </a:p>
        </p:txBody>
      </p:sp>
      <p:sp>
        <p:nvSpPr>
          <p:cNvPr id="71" name="TextBox 70">
            <a:extLst>
              <a:ext uri="{FF2B5EF4-FFF2-40B4-BE49-F238E27FC236}">
                <a16:creationId xmlns:a16="http://schemas.microsoft.com/office/drawing/2014/main" id="{96A29A50-E45B-7344-92F8-E2620B4630E3}"/>
              </a:ext>
            </a:extLst>
          </p:cNvPr>
          <p:cNvSpPr txBox="1"/>
          <p:nvPr/>
        </p:nvSpPr>
        <p:spPr>
          <a:xfrm>
            <a:off x="1707034" y="4376704"/>
            <a:ext cx="4098651" cy="523220"/>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D. </a:t>
            </a:r>
            <a:r>
              <a:rPr lang="vi-VN" sz="2800" b="1" dirty="0">
                <a:solidFill>
                  <a:srgbClr val="000099"/>
                </a:solidFill>
                <a:latin typeface="Times New Roman" panose="02020603050405020304" pitchFamily="18" charset="0"/>
                <a:cs typeface="Times New Roman" panose="02020603050405020304" pitchFamily="18" charset="0"/>
              </a:rPr>
              <a:t>Tất cả các đáp án trên. </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444553"/>
            <a:ext cx="897596" cy="1071395"/>
          </a:xfrm>
          <a:prstGeom prst="rect">
            <a:avLst/>
          </a:prstGeom>
          <a:effectLst>
            <a:reflection blurRad="6350" stA="52000" endA="300" endPos="35000" dir="5400000" sy="-100000" algn="bl" rotWithShape="0"/>
          </a:effectLst>
        </p:spPr>
      </p:pic>
      <p:pic>
        <p:nvPicPr>
          <p:cNvPr id="73" name="Picture 18" descr="j0234131"/>
          <p:cNvPicPr>
            <a:picLocks noChangeAspect="1" noChangeArrowheads="1"/>
          </p:cNvPicPr>
          <p:nvPr/>
        </p:nvPicPr>
        <p:blipFill>
          <a:blip r:embed="rId8"/>
          <a:srcRect/>
          <a:stretch>
            <a:fillRect/>
          </a:stretch>
        </p:blipFill>
        <p:spPr bwMode="auto">
          <a:xfrm>
            <a:off x="7010400" y="4095750"/>
            <a:ext cx="913209" cy="971550"/>
          </a:xfrm>
          <a:prstGeom prst="rect">
            <a:avLst/>
          </a:prstGeom>
          <a:noFill/>
          <a:ln w="9525">
            <a:noFill/>
            <a:miter lim="800000"/>
            <a:headEnd/>
            <a:tailEnd/>
          </a:ln>
          <a:effectLst>
            <a:outerShdw blurRad="50800" dist="38100" dir="18900000" algn="bl" rotWithShape="0">
              <a:prstClr val="black">
                <a:alpha val="40000"/>
              </a:prstClr>
            </a:outerShdw>
          </a:effectLst>
        </p:spPr>
      </p:pic>
      <p:sp>
        <p:nvSpPr>
          <p:cNvPr id="74" name="WordArt 19"/>
          <p:cNvSpPr>
            <a:spLocks noChangeArrowheads="1" noChangeShapeType="1" noTextEdit="1"/>
          </p:cNvSpPr>
          <p:nvPr/>
        </p:nvSpPr>
        <p:spPr bwMode="auto">
          <a:xfrm>
            <a:off x="7895034" y="4423173"/>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75" name="WordArt 20"/>
          <p:cNvSpPr>
            <a:spLocks noChangeArrowheads="1" noChangeShapeType="1" noTextEdit="1"/>
          </p:cNvSpPr>
          <p:nvPr/>
        </p:nvSpPr>
        <p:spPr bwMode="auto">
          <a:xfrm>
            <a:off x="7922419" y="4460081"/>
            <a:ext cx="683419" cy="539354"/>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76" name="WordArt 21"/>
          <p:cNvSpPr>
            <a:spLocks noChangeArrowheads="1" noChangeShapeType="1" noTextEdit="1"/>
          </p:cNvSpPr>
          <p:nvPr/>
        </p:nvSpPr>
        <p:spPr bwMode="auto">
          <a:xfrm>
            <a:off x="7940278" y="4413648"/>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77" name="WordArt 22"/>
          <p:cNvSpPr>
            <a:spLocks noChangeArrowheads="1" noChangeShapeType="1" noTextEdit="1"/>
          </p:cNvSpPr>
          <p:nvPr/>
        </p:nvSpPr>
        <p:spPr bwMode="auto">
          <a:xfrm>
            <a:off x="7972425" y="4470798"/>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78" name="WordArt 23"/>
          <p:cNvSpPr>
            <a:spLocks noChangeArrowheads="1" noChangeShapeType="1" noTextEdit="1"/>
          </p:cNvSpPr>
          <p:nvPr/>
        </p:nvSpPr>
        <p:spPr bwMode="auto">
          <a:xfrm>
            <a:off x="7940278" y="4449366"/>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106" name="WordArt 24"/>
          <p:cNvSpPr>
            <a:spLocks noChangeArrowheads="1" noChangeShapeType="1" noTextEdit="1"/>
          </p:cNvSpPr>
          <p:nvPr/>
        </p:nvSpPr>
        <p:spPr bwMode="auto">
          <a:xfrm>
            <a:off x="7890272" y="4424362"/>
            <a:ext cx="683419" cy="539354"/>
          </a:xfrm>
          <a:prstGeom prst="rect">
            <a:avLst/>
          </a:prstGeom>
        </p:spPr>
        <p:txBody>
          <a:bodyPr wrap="none" fromWordArt="1">
            <a:prstTxWarp prst="textPlain">
              <a:avLst>
                <a:gd name="adj" fmla="val 50000"/>
              </a:avLst>
            </a:prstTxWarp>
          </a:bodyPr>
          <a:lstStyle/>
          <a:p>
            <a:pPr algn="ctr"/>
            <a:r>
              <a:rPr lang="en-US" sz="2700" kern="10" dirty="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812" y="908268"/>
            <a:ext cx="1421791" cy="1294846"/>
          </a:xfrm>
          <a:prstGeom prst="rect">
            <a:avLst/>
          </a:prstGeom>
          <a:effectLst>
            <a:reflection blurRad="6350" stA="52000" endA="300" endPos="35000" dir="5400000" sy="-100000" algn="bl" rotWithShape="0"/>
          </a:effectLst>
        </p:spPr>
      </p:pic>
      <p:pic>
        <p:nvPicPr>
          <p:cNvPr id="107" name="Picture 10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39511">
            <a:off x="7645187" y="2182662"/>
            <a:ext cx="932769" cy="670618"/>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8246" y="3100824"/>
            <a:ext cx="1537620" cy="198985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407879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randombar(horizontal)">
                                      <p:cBhvr>
                                        <p:cTn id="13" dur="500"/>
                                        <p:tgtEl>
                                          <p:spTgt spid="6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randombar(horizont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500"/>
                            </p:stCondLst>
                            <p:childTnLst>
                              <p:par>
                                <p:cTn id="29" presetID="3"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1" fill="hold">
                            <p:stCondLst>
                              <p:cond delay="500"/>
                            </p:stCondLst>
                            <p:childTnLst>
                              <p:par>
                                <p:cTn id="32" presetID="10" presetClass="exit" presetSubtype="0" fill="hold" grpId="1" nodeType="afterEffect">
                                  <p:stCondLst>
                                    <p:cond delay="500"/>
                                  </p:stCondLst>
                                  <p:childTnLst>
                                    <p:animEffect transition="out" filter="fade">
                                      <p:cBhvr>
                                        <p:cTn id="33" dur="1000"/>
                                        <p:tgtEl>
                                          <p:spTgt spid="75"/>
                                        </p:tgtEl>
                                      </p:cBhvr>
                                    </p:animEffect>
                                    <p:set>
                                      <p:cBhvr>
                                        <p:cTn id="34" dur="1" fill="hold">
                                          <p:stCondLst>
                                            <p:cond delay="999"/>
                                          </p:stCondLst>
                                        </p:cTn>
                                        <p:tgtEl>
                                          <p:spTgt spid="75"/>
                                        </p:tgtEl>
                                        <p:attrNameLst>
                                          <p:attrName>style.visibility</p:attrName>
                                        </p:attrNameLst>
                                      </p:cBhvr>
                                      <p:to>
                                        <p:strVal val="hidden"/>
                                      </p:to>
                                    </p:set>
                                  </p:childTnLst>
                                </p:cTn>
                              </p:par>
                            </p:childTnLst>
                          </p:cTn>
                        </p:par>
                        <p:par>
                          <p:cTn id="35" fill="hold">
                            <p:stCondLst>
                              <p:cond delay="2000"/>
                            </p:stCondLst>
                            <p:childTnLst>
                              <p:par>
                                <p:cTn id="36" presetID="3" presetClass="entr" presetSubtype="0"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ding.wav"/>
                                        </p:tgtEl>
                                      </p:cMediaNode>
                                    </p:audio>
                                  </p:subTnLst>
                                </p:cTn>
                              </p:par>
                            </p:childTnLst>
                          </p:cTn>
                        </p:par>
                        <p:par>
                          <p:cTn id="38" fill="hold">
                            <p:stCondLst>
                              <p:cond delay="2000"/>
                            </p:stCondLst>
                            <p:childTnLst>
                              <p:par>
                                <p:cTn id="39" presetID="10" presetClass="exit" presetSubtype="0" fill="hold" grpId="1" nodeType="afterEffect">
                                  <p:stCondLst>
                                    <p:cond delay="500"/>
                                  </p:stCondLst>
                                  <p:childTnLst>
                                    <p:animEffect transition="out" filter="fade">
                                      <p:cBhvr>
                                        <p:cTn id="40" dur="1000"/>
                                        <p:tgtEl>
                                          <p:spTgt spid="76"/>
                                        </p:tgtEl>
                                      </p:cBhvr>
                                    </p:animEffect>
                                    <p:set>
                                      <p:cBhvr>
                                        <p:cTn id="41" dur="1" fill="hold">
                                          <p:stCondLst>
                                            <p:cond delay="999"/>
                                          </p:stCondLst>
                                        </p:cTn>
                                        <p:tgtEl>
                                          <p:spTgt spid="76"/>
                                        </p:tgtEl>
                                        <p:attrNameLst>
                                          <p:attrName>style.visibility</p:attrName>
                                        </p:attrNameLst>
                                      </p:cBhvr>
                                      <p:to>
                                        <p:strVal val="hidden"/>
                                      </p:to>
                                    </p:set>
                                  </p:childTnLst>
                                </p:cTn>
                              </p:par>
                            </p:childTnLst>
                          </p:cTn>
                        </p:par>
                        <p:par>
                          <p:cTn id="42" fill="hold">
                            <p:stCondLst>
                              <p:cond delay="3500"/>
                            </p:stCondLst>
                            <p:childTnLst>
                              <p:par>
                                <p:cTn id="43" presetID="3" presetClass="entr" presetSubtype="0"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ding.wav"/>
                                        </p:tgtEl>
                                      </p:cMediaNode>
                                    </p:audio>
                                  </p:subTnLst>
                                </p:cTn>
                              </p:par>
                            </p:childTnLst>
                          </p:cTn>
                        </p:par>
                        <p:par>
                          <p:cTn id="45" fill="hold">
                            <p:stCondLst>
                              <p:cond delay="3500"/>
                            </p:stCondLst>
                            <p:childTnLst>
                              <p:par>
                                <p:cTn id="46" presetID="10" presetClass="exit" presetSubtype="0" fill="hold" grpId="1" nodeType="afterEffect">
                                  <p:stCondLst>
                                    <p:cond delay="500"/>
                                  </p:stCondLst>
                                  <p:childTnLst>
                                    <p:animEffect transition="out" filter="fade">
                                      <p:cBhvr>
                                        <p:cTn id="47" dur="1000"/>
                                        <p:tgtEl>
                                          <p:spTgt spid="77"/>
                                        </p:tgtEl>
                                      </p:cBhvr>
                                    </p:animEffect>
                                    <p:set>
                                      <p:cBhvr>
                                        <p:cTn id="48" dur="1" fill="hold">
                                          <p:stCondLst>
                                            <p:cond delay="999"/>
                                          </p:stCondLst>
                                        </p:cTn>
                                        <p:tgtEl>
                                          <p:spTgt spid="77"/>
                                        </p:tgtEl>
                                        <p:attrNameLst>
                                          <p:attrName>style.visibility</p:attrName>
                                        </p:attrNameLst>
                                      </p:cBhvr>
                                      <p:to>
                                        <p:strVal val="hidden"/>
                                      </p:to>
                                    </p:set>
                                  </p:childTnLst>
                                </p:cTn>
                              </p:par>
                            </p:childTnLst>
                          </p:cTn>
                        </p:par>
                        <p:par>
                          <p:cTn id="49" fill="hold">
                            <p:stCondLst>
                              <p:cond delay="5000"/>
                            </p:stCondLst>
                            <p:childTnLst>
                              <p:par>
                                <p:cTn id="50" presetID="3" presetClass="entr" presetSubtype="0"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ding.wav"/>
                                        </p:tgtEl>
                                      </p:cMediaNode>
                                    </p:audio>
                                  </p:subTnLst>
                                </p:cTn>
                              </p:par>
                            </p:childTnLst>
                          </p:cTn>
                        </p:par>
                        <p:par>
                          <p:cTn id="52" fill="hold">
                            <p:stCondLst>
                              <p:cond delay="5000"/>
                            </p:stCondLst>
                            <p:childTnLst>
                              <p:par>
                                <p:cTn id="53" presetID="10" presetClass="exit" presetSubtype="0" fill="hold" grpId="1" nodeType="afterEffect">
                                  <p:stCondLst>
                                    <p:cond delay="500"/>
                                  </p:stCondLst>
                                  <p:childTnLst>
                                    <p:animEffect transition="out" filter="fade">
                                      <p:cBhvr>
                                        <p:cTn id="54" dur="1000"/>
                                        <p:tgtEl>
                                          <p:spTgt spid="78"/>
                                        </p:tgtEl>
                                      </p:cBhvr>
                                    </p:animEffect>
                                    <p:set>
                                      <p:cBhvr>
                                        <p:cTn id="55" dur="1" fill="hold">
                                          <p:stCondLst>
                                            <p:cond delay="999"/>
                                          </p:stCondLst>
                                        </p:cTn>
                                        <p:tgtEl>
                                          <p:spTgt spid="78"/>
                                        </p:tgtEl>
                                        <p:attrNameLst>
                                          <p:attrName>style.visibility</p:attrName>
                                        </p:attrNameLst>
                                      </p:cBhvr>
                                      <p:to>
                                        <p:strVal val="hidden"/>
                                      </p:to>
                                    </p:set>
                                  </p:childTnLst>
                                </p:cTn>
                              </p:par>
                            </p:childTnLst>
                          </p:cTn>
                        </p:par>
                        <p:par>
                          <p:cTn id="56" fill="hold">
                            <p:stCondLst>
                              <p:cond delay="6500"/>
                            </p:stCondLst>
                            <p:childTnLst>
                              <p:par>
                                <p:cTn id="57" presetID="3"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ding.wav"/>
                                        </p:tgtEl>
                                      </p:cMediaNode>
                                    </p:audio>
                                  </p:subTnLst>
                                </p:cTn>
                              </p:par>
                            </p:childTnLst>
                          </p:cTn>
                        </p:par>
                        <p:par>
                          <p:cTn id="59" fill="hold">
                            <p:stCondLst>
                              <p:cond delay="6500"/>
                            </p:stCondLst>
                            <p:childTnLst>
                              <p:par>
                                <p:cTn id="60" presetID="10" presetClass="exit" presetSubtype="0" fill="hold" grpId="1" nodeType="afterEffect">
                                  <p:stCondLst>
                                    <p:cond delay="500"/>
                                  </p:stCondLst>
                                  <p:childTnLst>
                                    <p:animEffect transition="out" filter="fade">
                                      <p:cBhvr>
                                        <p:cTn id="61" dur="1000"/>
                                        <p:tgtEl>
                                          <p:spTgt spid="106"/>
                                        </p:tgtEl>
                                      </p:cBhvr>
                                    </p:animEffect>
                                    <p:set>
                                      <p:cBhvr>
                                        <p:cTn id="62" dur="1" fill="hold">
                                          <p:stCondLst>
                                            <p:cond delay="999"/>
                                          </p:stCondLst>
                                        </p:cTn>
                                        <p:tgtEl>
                                          <p:spTgt spid="106"/>
                                        </p:tgtEl>
                                        <p:attrNameLst>
                                          <p:attrName>style.visibility</p:attrName>
                                        </p:attrNameLst>
                                      </p:cBhvr>
                                      <p:to>
                                        <p:strVal val="hidden"/>
                                      </p:to>
                                    </p:set>
                                  </p:childTnLst>
                                </p:cTn>
                              </p:par>
                            </p:childTnLst>
                          </p:cTn>
                        </p:par>
                        <p:par>
                          <p:cTn id="63" fill="hold">
                            <p:stCondLst>
                              <p:cond delay="8000"/>
                            </p:stCondLst>
                            <p:childTnLst>
                              <p:par>
                                <p:cTn id="64" presetID="4" presetClass="entr" presetSubtype="32"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box(out)">
                                      <p:cBhvr>
                                        <p:cTn id="66" dur="500"/>
                                        <p:tgtEl>
                                          <p:spTgt spid="74"/>
                                        </p:tgtEl>
                                      </p:cBhvr>
                                    </p:animEffect>
                                  </p:childTnLst>
                                  <p:subTnLst>
                                    <p:audio>
                                      <p:cMediaNode>
                                        <p:cTn display="0" masterRel="sameClick">
                                          <p:stCondLst>
                                            <p:cond evt="begin" delay="0">
                                              <p:tn val="64"/>
                                            </p:cond>
                                          </p:stCondLst>
                                          <p:endCondLst>
                                            <p:cond evt="onStopAudio" delay="0">
                                              <p:tgtEl>
                                                <p:sldTgt/>
                                              </p:tgtEl>
                                            </p:cond>
                                          </p:endCondLst>
                                        </p:cTn>
                                        <p:tgtEl>
                                          <p:sndTgt r:embed="rId4" name="BELL.WAV"/>
                                        </p:tgtEl>
                                      </p:cMediaNode>
                                    </p:audio>
                                  </p:sub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linds(horizontal)">
                                      <p:cBhvr>
                                        <p:cTn id="71" dur="500"/>
                                        <p:tgtEl>
                                          <p:spTgt spid="68"/>
                                        </p:tgtEl>
                                      </p:cBhvr>
                                    </p:animEffect>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4" grpId="0"/>
      <p:bldP spid="68" grpId="0" animBg="1"/>
      <p:bldP spid="69" grpId="0"/>
      <p:bldP spid="70" grpId="0"/>
      <p:bldP spid="71" grpId="0"/>
      <p:bldP spid="74" grpId="0" animBg="1"/>
      <p:bldP spid="75" grpId="0" animBg="1"/>
      <p:bldP spid="75" grpId="1" animBg="1"/>
      <p:bldP spid="76" grpId="0" animBg="1"/>
      <p:bldP spid="76" grpId="1" animBg="1"/>
      <p:bldP spid="77" grpId="0" animBg="1"/>
      <p:bldP spid="77" grpId="1" animBg="1"/>
      <p:bldP spid="78" grpId="0" animBg="1"/>
      <p:bldP spid="78" grpId="1" animBg="1"/>
      <p:bldP spid="106" grpId="0" animBg="1"/>
      <p:bldP spid="10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9">
            <a:extLst>
              <a:ext uri="{FF2B5EF4-FFF2-40B4-BE49-F238E27FC236}">
                <a16:creationId xmlns:a16="http://schemas.microsoft.com/office/drawing/2014/main" id="{4160EC95-FE72-49A9-808E-4BFA9E4F16D6}"/>
              </a:ext>
            </a:extLst>
          </p:cNvPr>
          <p:cNvGrpSpPr/>
          <p:nvPr/>
        </p:nvGrpSpPr>
        <p:grpSpPr>
          <a:xfrm>
            <a:off x="173583" y="1683970"/>
            <a:ext cx="8818017" cy="3389207"/>
            <a:chOff x="692006" y="116442"/>
            <a:chExt cx="11176173" cy="2919244"/>
          </a:xfrm>
        </p:grpSpPr>
        <p:sp>
          <p:nvSpPr>
            <p:cNvPr id="19" name="矩形 16">
              <a:extLst>
                <a:ext uri="{FF2B5EF4-FFF2-40B4-BE49-F238E27FC236}">
                  <a16:creationId xmlns:a16="http://schemas.microsoft.com/office/drawing/2014/main" id="{9734F0AA-844E-4599-9506-E2A508FE35B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6">
              <a:extLst>
                <a:ext uri="{FF2B5EF4-FFF2-40B4-BE49-F238E27FC236}">
                  <a16:creationId xmlns:a16="http://schemas.microsoft.com/office/drawing/2014/main" id="{4CF7FC78-01AE-4134-B56D-4F62AF7010A1}"/>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1278620"/>
            <a:ext cx="8229600" cy="2971800"/>
          </a:xfrm>
          <a:prstGeom prst="rect">
            <a:avLst/>
          </a:prstGeom>
        </p:spPr>
      </p:pic>
      <p:sp>
        <p:nvSpPr>
          <p:cNvPr id="3" name="Rectangle 2"/>
          <p:cNvSpPr/>
          <p:nvPr/>
        </p:nvSpPr>
        <p:spPr>
          <a:xfrm>
            <a:off x="1612805" y="609047"/>
            <a:ext cx="6955750" cy="584775"/>
          </a:xfrm>
          <a:prstGeom prst="rect">
            <a:avLst/>
          </a:prstGeom>
        </p:spPr>
        <p:txBody>
          <a:bodyPr wrap="none">
            <a:spAutoFit/>
          </a:bodyPr>
          <a:lstStyle/>
          <a:p>
            <a:r>
              <a:rPr lang="vi-VN" sz="3200" b="1" dirty="0">
                <a:solidFill>
                  <a:srgbClr val="FF0000"/>
                </a:solidFill>
                <a:latin typeface="Times New Roman" panose="02020603050405020304" pitchFamily="18" charset="0"/>
                <a:cs typeface="Times New Roman" panose="02020603050405020304" pitchFamily="18" charset="0"/>
              </a:rPr>
              <a:t>N</a:t>
            </a:r>
            <a:r>
              <a:rPr lang="en-US" sz="3200" b="1" dirty="0" err="1">
                <a:solidFill>
                  <a:srgbClr val="FF0000"/>
                </a:solidFill>
                <a:latin typeface="Times New Roman" panose="02020603050405020304" pitchFamily="18" charset="0"/>
                <a:cs typeface="Times New Roman" panose="02020603050405020304" pitchFamily="18" charset="0"/>
              </a:rPr>
              <a:t>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vi-VN"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4" name="Rectangle 3"/>
          <p:cNvSpPr>
            <a:spLocks noChangeArrowheads="1"/>
          </p:cNvSpPr>
          <p:nvPr/>
        </p:nvSpPr>
        <p:spPr bwMode="auto">
          <a:xfrm>
            <a:off x="463350" y="1943744"/>
            <a:ext cx="7842449" cy="116955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r>
              <a:rPr lang="en-US" sz="2800" b="1" dirty="0">
                <a:solidFill>
                  <a:srgbClr val="000099"/>
                </a:solidFill>
                <a:latin typeface="Times New Roman" pitchFamily="18" charset="0"/>
                <a:cs typeface="Times New Roman" pitchFamily="18" charset="0"/>
              </a:rPr>
              <a:t>A. </a:t>
            </a:r>
            <a:r>
              <a:rPr lang="vi-VN" sz="2800" b="1" dirty="0">
                <a:solidFill>
                  <a:srgbClr val="000099"/>
                </a:solidFill>
                <a:latin typeface="Times New Roman" panose="02020603050405020304" pitchFamily="18" charset="0"/>
                <a:cs typeface="Times New Roman" panose="02020603050405020304" pitchFamily="18" charset="0"/>
              </a:rPr>
              <a:t>Không dùng tới nước, để nước chảy nhiều.</a:t>
            </a:r>
          </a:p>
          <a:p>
            <a:pPr eaLnBrk="1" hangingPunct="1">
              <a:spcBef>
                <a:spcPct val="50000"/>
              </a:spcBef>
            </a:pPr>
            <a:endParaRPr lang="en-US" sz="2800" dirty="0">
              <a:solidFill>
                <a:srgbClr val="463416"/>
              </a:solidFill>
              <a:latin typeface="Times New Roman" pitchFamily="18" charset="0"/>
              <a:cs typeface="Times New Roman" pitchFamily="18" charset="0"/>
            </a:endParaRPr>
          </a:p>
        </p:txBody>
      </p:sp>
      <p:sp>
        <p:nvSpPr>
          <p:cNvPr id="68" name="Oval 67"/>
          <p:cNvSpPr>
            <a:spLocks noChangeArrowheads="1"/>
          </p:cNvSpPr>
          <p:nvPr/>
        </p:nvSpPr>
        <p:spPr bwMode="auto">
          <a:xfrm>
            <a:off x="414414" y="2528153"/>
            <a:ext cx="545292" cy="491921"/>
          </a:xfrm>
          <a:prstGeom prst="ellipse">
            <a:avLst/>
          </a:prstGeom>
          <a:noFill/>
          <a:ln w="38100" algn="ctr">
            <a:solidFill>
              <a:srgbClr val="FF0000"/>
            </a:solidFill>
            <a:round/>
            <a:headEnd/>
            <a:tailEnd/>
          </a:ln>
          <a:effectLst>
            <a:prstShdw prst="shdw17" dist="17961" dir="2700000">
              <a:schemeClr val="bg2"/>
            </a:prstShdw>
          </a:effectLst>
        </p:spPr>
        <p:txBody>
          <a:bodyPr/>
          <a:lstStyle/>
          <a:p>
            <a:endParaRPr lang="vi-VN" sz="280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69D2EE89-08A0-124A-AEA4-BF0E0D42935E}"/>
              </a:ext>
            </a:extLst>
          </p:cNvPr>
          <p:cNvSpPr txBox="1"/>
          <p:nvPr/>
        </p:nvSpPr>
        <p:spPr>
          <a:xfrm>
            <a:off x="491230" y="2479461"/>
            <a:ext cx="7355563" cy="1384995"/>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B. </a:t>
            </a:r>
            <a:r>
              <a:rPr lang="en-US" sz="2800" b="1" dirty="0" err="1">
                <a:solidFill>
                  <a:srgbClr val="000099"/>
                </a:solidFill>
                <a:latin typeface="Times New Roman" panose="02020603050405020304" pitchFamily="18" charset="0"/>
                <a:cs typeface="Times New Roman" panose="02020603050405020304" pitchFamily="18" charset="0"/>
              </a:rPr>
              <a:t>Sửa</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ống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nước</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khi</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ống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hỏng</a:t>
            </a:r>
            <a:r>
              <a:rPr lang="en-US" sz="2800" b="1" dirty="0">
                <a:solidFill>
                  <a:srgbClr val="000099"/>
                </a:solidFill>
                <a:latin typeface="Times New Roman" panose="02020603050405020304" pitchFamily="18" charset="0"/>
                <a:cs typeface="Times New Roman" panose="02020603050405020304" pitchFamily="18" charset="0"/>
              </a:rPr>
              <a:t>. </a:t>
            </a:r>
            <a:r>
              <a:rPr lang="vi-VN" sz="2800" b="1" dirty="0">
                <a:solidFill>
                  <a:srgbClr val="000099"/>
                </a:solidFill>
                <a:latin typeface="Times New Roman" panose="02020603050405020304" pitchFamily="18" charset="0"/>
                <a:cs typeface="Times New Roman" panose="02020603050405020304" pitchFamily="18" charset="0"/>
              </a:rPr>
              <a:t>Dùng nước sinh hoạt vừa đủ, không lãng phí. Tuyên truyền mọi người cùng tiết kiệm nước. </a:t>
            </a:r>
          </a:p>
        </p:txBody>
      </p:sp>
      <p:sp>
        <p:nvSpPr>
          <p:cNvPr id="70" name="TextBox 69">
            <a:extLst>
              <a:ext uri="{FF2B5EF4-FFF2-40B4-BE49-F238E27FC236}">
                <a16:creationId xmlns:a16="http://schemas.microsoft.com/office/drawing/2014/main" id="{67B4A06F-88BE-5140-B401-A42CECF14A3D}"/>
              </a:ext>
            </a:extLst>
          </p:cNvPr>
          <p:cNvSpPr txBox="1"/>
          <p:nvPr/>
        </p:nvSpPr>
        <p:spPr>
          <a:xfrm>
            <a:off x="486469" y="3800516"/>
            <a:ext cx="6676332" cy="954107"/>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C. </a:t>
            </a:r>
            <a:r>
              <a:rPr lang="vi-VN" sz="2800" b="1" dirty="0">
                <a:solidFill>
                  <a:srgbClr val="000099"/>
                </a:solidFill>
                <a:latin typeface="Times New Roman" panose="02020603050405020304" pitchFamily="18" charset="0"/>
                <a:cs typeface="Times New Roman" panose="02020603050405020304" pitchFamily="18" charset="0"/>
              </a:rPr>
              <a:t>Thấy đường ống nước bị vỡ mà không gọi người lớn. </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184" y="404098"/>
            <a:ext cx="897596" cy="1071395"/>
          </a:xfrm>
          <a:prstGeom prst="rect">
            <a:avLst/>
          </a:prstGeom>
          <a:effectLst>
            <a:reflection blurRad="6350" stA="52000" endA="300" endPos="35000" dir="5400000" sy="-100000" algn="bl" rotWithShape="0"/>
          </a:effectLst>
        </p:spPr>
      </p:pic>
      <p:pic>
        <p:nvPicPr>
          <p:cNvPr id="73" name="Picture 18" descr="j0234131"/>
          <p:cNvPicPr>
            <a:picLocks noChangeAspect="1" noChangeArrowheads="1"/>
          </p:cNvPicPr>
          <p:nvPr/>
        </p:nvPicPr>
        <p:blipFill>
          <a:blip r:embed="rId8"/>
          <a:srcRect/>
          <a:stretch>
            <a:fillRect/>
          </a:stretch>
        </p:blipFill>
        <p:spPr bwMode="auto">
          <a:xfrm>
            <a:off x="7010400" y="3689996"/>
            <a:ext cx="913209" cy="971550"/>
          </a:xfrm>
          <a:prstGeom prst="rect">
            <a:avLst/>
          </a:prstGeom>
          <a:noFill/>
          <a:ln w="9525">
            <a:noFill/>
            <a:miter lim="800000"/>
            <a:headEnd/>
            <a:tailEnd/>
          </a:ln>
          <a:effectLst>
            <a:outerShdw blurRad="50800" dist="38100" dir="18900000" algn="bl" rotWithShape="0">
              <a:prstClr val="black">
                <a:alpha val="40000"/>
              </a:prstClr>
            </a:outerShdw>
          </a:effectLst>
        </p:spPr>
      </p:pic>
      <p:sp>
        <p:nvSpPr>
          <p:cNvPr id="74" name="WordArt 19"/>
          <p:cNvSpPr>
            <a:spLocks noChangeArrowheads="1" noChangeShapeType="1" noTextEdit="1"/>
          </p:cNvSpPr>
          <p:nvPr/>
        </p:nvSpPr>
        <p:spPr bwMode="auto">
          <a:xfrm>
            <a:off x="7895034" y="4017419"/>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00</a:t>
            </a:r>
          </a:p>
        </p:txBody>
      </p:sp>
      <p:sp>
        <p:nvSpPr>
          <p:cNvPr id="75" name="WordArt 20"/>
          <p:cNvSpPr>
            <a:spLocks noChangeArrowheads="1" noChangeShapeType="1" noTextEdit="1"/>
          </p:cNvSpPr>
          <p:nvPr/>
        </p:nvSpPr>
        <p:spPr bwMode="auto">
          <a:xfrm>
            <a:off x="7922419" y="4054327"/>
            <a:ext cx="683419" cy="539354"/>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05</a:t>
            </a:r>
          </a:p>
        </p:txBody>
      </p:sp>
      <p:sp>
        <p:nvSpPr>
          <p:cNvPr id="76" name="WordArt 21"/>
          <p:cNvSpPr>
            <a:spLocks noChangeArrowheads="1" noChangeShapeType="1" noTextEdit="1"/>
          </p:cNvSpPr>
          <p:nvPr/>
        </p:nvSpPr>
        <p:spPr bwMode="auto">
          <a:xfrm>
            <a:off x="7940278" y="4007894"/>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04</a:t>
            </a:r>
          </a:p>
        </p:txBody>
      </p:sp>
      <p:sp>
        <p:nvSpPr>
          <p:cNvPr id="77" name="WordArt 22"/>
          <p:cNvSpPr>
            <a:spLocks noChangeArrowheads="1" noChangeShapeType="1" noTextEdit="1"/>
          </p:cNvSpPr>
          <p:nvPr/>
        </p:nvSpPr>
        <p:spPr bwMode="auto">
          <a:xfrm>
            <a:off x="7972425" y="4065044"/>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03</a:t>
            </a:r>
          </a:p>
        </p:txBody>
      </p:sp>
      <p:sp>
        <p:nvSpPr>
          <p:cNvPr id="78" name="WordArt 23"/>
          <p:cNvSpPr>
            <a:spLocks noChangeArrowheads="1" noChangeShapeType="1" noTextEdit="1"/>
          </p:cNvSpPr>
          <p:nvPr/>
        </p:nvSpPr>
        <p:spPr bwMode="auto">
          <a:xfrm>
            <a:off x="7940278" y="4043612"/>
            <a:ext cx="683419" cy="539353"/>
          </a:xfrm>
          <a:prstGeom prst="rect">
            <a:avLst/>
          </a:prstGeom>
        </p:spPr>
        <p:txBody>
          <a:bodyPr wrap="none" fromWordArt="1">
            <a:prstTxWarp prst="textPlain">
              <a:avLst>
                <a:gd name="adj" fmla="val 50000"/>
              </a:avLst>
            </a:prstTxWarp>
          </a:bodyPr>
          <a:lstStyle/>
          <a:p>
            <a:pPr algn="ctr"/>
            <a:r>
              <a:rPr lang="en-US" sz="2700" kern="1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02</a:t>
            </a:r>
          </a:p>
        </p:txBody>
      </p:sp>
      <p:sp>
        <p:nvSpPr>
          <p:cNvPr id="106" name="WordArt 24"/>
          <p:cNvSpPr>
            <a:spLocks noChangeArrowheads="1" noChangeShapeType="1" noTextEdit="1"/>
          </p:cNvSpPr>
          <p:nvPr/>
        </p:nvSpPr>
        <p:spPr bwMode="auto">
          <a:xfrm>
            <a:off x="7890272" y="4018608"/>
            <a:ext cx="683419" cy="539354"/>
          </a:xfrm>
          <a:prstGeom prst="rect">
            <a:avLst/>
          </a:prstGeom>
        </p:spPr>
        <p:txBody>
          <a:bodyPr wrap="none" fromWordArt="1">
            <a:prstTxWarp prst="textPlain">
              <a:avLst>
                <a:gd name="adj" fmla="val 50000"/>
              </a:avLst>
            </a:prstTxWarp>
          </a:bodyPr>
          <a:lstStyle/>
          <a:p>
            <a:pPr algn="ctr"/>
            <a:r>
              <a:rPr lang="en-US" sz="2700" kern="10" dirty="0">
                <a:ln w="9525">
                  <a:noFill/>
                  <a:round/>
                  <a:headEnd/>
                  <a:tailEnd/>
                </a:ln>
                <a:gradFill rotWithShape="1">
                  <a:gsLst>
                    <a:gs pos="0">
                      <a:srgbClr val="9999FF"/>
                    </a:gs>
                    <a:gs pos="100000">
                      <a:srgbClr val="660066"/>
                    </a:gs>
                  </a:gsLst>
                  <a:path path="rect">
                    <a:fillToRect l="50000" t="50000" r="50000" b="50000"/>
                  </a:path>
                </a:gradFill>
                <a:effectLst>
                  <a:outerShdw dist="35921" dir="2700000" algn="ctr" rotWithShape="0">
                    <a:srgbClr val="C0C0C0">
                      <a:alpha val="79999"/>
                    </a:srgbClr>
                  </a:outerShdw>
                </a:effectLst>
                <a:latin typeface="Impact"/>
              </a:rPr>
              <a:t>01</a:t>
            </a: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812" y="908268"/>
            <a:ext cx="1421791" cy="1294846"/>
          </a:xfrm>
          <a:prstGeom prst="rect">
            <a:avLst/>
          </a:prstGeom>
          <a:effectLst>
            <a:reflection blurRad="6350" stA="52000" endA="300" endPos="35000" dir="5400000" sy="-100000" algn="bl" rotWithShape="0"/>
          </a:effectLst>
        </p:spPr>
      </p:pic>
      <p:pic>
        <p:nvPicPr>
          <p:cNvPr id="107" name="Picture 10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39511">
            <a:off x="7888350" y="2062535"/>
            <a:ext cx="932769" cy="670618"/>
          </a:xfrm>
          <a:prstGeom prst="rect">
            <a:avLst/>
          </a:prstGeom>
        </p:spPr>
      </p:pic>
    </p:spTree>
    <p:extLst>
      <p:ext uri="{BB962C8B-B14F-4D97-AF65-F5344CB8AC3E}">
        <p14:creationId xmlns:p14="http://schemas.microsoft.com/office/powerpoint/2010/main" val="360585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randombar(horizontal)">
                                      <p:cBhvr>
                                        <p:cTn id="13" dur="500"/>
                                        <p:tgtEl>
                                          <p:spTgt spid="6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par>
                          <p:cTn id="25" fill="hold">
                            <p:stCondLst>
                              <p:cond delay="500"/>
                            </p:stCondLst>
                            <p:childTnLst>
                              <p:par>
                                <p:cTn id="26" presetID="3" presetClass="entr" presetSubtype="0"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ding.wav"/>
                                        </p:tgtEl>
                                      </p:cMediaNode>
                                    </p:audio>
                                  </p:subTnLst>
                                </p:cTn>
                              </p:par>
                            </p:childTnLst>
                          </p:cTn>
                        </p:par>
                        <p:par>
                          <p:cTn id="28" fill="hold">
                            <p:stCondLst>
                              <p:cond delay="500"/>
                            </p:stCondLst>
                            <p:childTnLst>
                              <p:par>
                                <p:cTn id="29" presetID="10" presetClass="exit" presetSubtype="0" fill="hold" grpId="1" nodeType="afterEffect">
                                  <p:stCondLst>
                                    <p:cond delay="500"/>
                                  </p:stCondLst>
                                  <p:childTnLst>
                                    <p:animEffect transition="out" filter="fade">
                                      <p:cBhvr>
                                        <p:cTn id="30" dur="1000"/>
                                        <p:tgtEl>
                                          <p:spTgt spid="75"/>
                                        </p:tgtEl>
                                      </p:cBhvr>
                                    </p:animEffect>
                                    <p:set>
                                      <p:cBhvr>
                                        <p:cTn id="31" dur="1" fill="hold">
                                          <p:stCondLst>
                                            <p:cond delay="999"/>
                                          </p:stCondLst>
                                        </p:cTn>
                                        <p:tgtEl>
                                          <p:spTgt spid="75"/>
                                        </p:tgtEl>
                                        <p:attrNameLst>
                                          <p:attrName>style.visibility</p:attrName>
                                        </p:attrNameLst>
                                      </p:cBhvr>
                                      <p:to>
                                        <p:strVal val="hidden"/>
                                      </p:to>
                                    </p:set>
                                  </p:childTnLst>
                                </p:cTn>
                              </p:par>
                            </p:childTnLst>
                          </p:cTn>
                        </p:par>
                        <p:par>
                          <p:cTn id="32" fill="hold">
                            <p:stCondLst>
                              <p:cond delay="2000"/>
                            </p:stCondLst>
                            <p:childTnLst>
                              <p:par>
                                <p:cTn id="33" presetID="3"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5" fill="hold">
                            <p:stCondLst>
                              <p:cond delay="2000"/>
                            </p:stCondLst>
                            <p:childTnLst>
                              <p:par>
                                <p:cTn id="36" presetID="10" presetClass="exit" presetSubtype="0" fill="hold" grpId="1" nodeType="afterEffect">
                                  <p:stCondLst>
                                    <p:cond delay="500"/>
                                  </p:stCondLst>
                                  <p:childTnLst>
                                    <p:animEffect transition="out" filter="fade">
                                      <p:cBhvr>
                                        <p:cTn id="37" dur="1000"/>
                                        <p:tgtEl>
                                          <p:spTgt spid="76"/>
                                        </p:tgtEl>
                                      </p:cBhvr>
                                    </p:animEffect>
                                    <p:set>
                                      <p:cBhvr>
                                        <p:cTn id="38" dur="1" fill="hold">
                                          <p:stCondLst>
                                            <p:cond delay="999"/>
                                          </p:stCondLst>
                                        </p:cTn>
                                        <p:tgtEl>
                                          <p:spTgt spid="76"/>
                                        </p:tgtEl>
                                        <p:attrNameLst>
                                          <p:attrName>style.visibility</p:attrName>
                                        </p:attrNameLst>
                                      </p:cBhvr>
                                      <p:to>
                                        <p:strVal val="hidden"/>
                                      </p:to>
                                    </p:set>
                                  </p:childTnLst>
                                </p:cTn>
                              </p:par>
                            </p:childTnLst>
                          </p:cTn>
                        </p:par>
                        <p:par>
                          <p:cTn id="39" fill="hold">
                            <p:stCondLst>
                              <p:cond delay="3500"/>
                            </p:stCondLst>
                            <p:childTnLst>
                              <p:par>
                                <p:cTn id="40" presetID="3"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ding.wav"/>
                                        </p:tgtEl>
                                      </p:cMediaNode>
                                    </p:audio>
                                  </p:subTnLst>
                                </p:cTn>
                              </p:par>
                            </p:childTnLst>
                          </p:cTn>
                        </p:par>
                        <p:par>
                          <p:cTn id="42" fill="hold">
                            <p:stCondLst>
                              <p:cond delay="3500"/>
                            </p:stCondLst>
                            <p:childTnLst>
                              <p:par>
                                <p:cTn id="43" presetID="10" presetClass="exit" presetSubtype="0" fill="hold" grpId="1" nodeType="afterEffect">
                                  <p:stCondLst>
                                    <p:cond delay="500"/>
                                  </p:stCondLst>
                                  <p:childTnLst>
                                    <p:animEffect transition="out" filter="fade">
                                      <p:cBhvr>
                                        <p:cTn id="44" dur="1000"/>
                                        <p:tgtEl>
                                          <p:spTgt spid="77"/>
                                        </p:tgtEl>
                                      </p:cBhvr>
                                    </p:animEffect>
                                    <p:set>
                                      <p:cBhvr>
                                        <p:cTn id="45" dur="1" fill="hold">
                                          <p:stCondLst>
                                            <p:cond delay="999"/>
                                          </p:stCondLst>
                                        </p:cTn>
                                        <p:tgtEl>
                                          <p:spTgt spid="77"/>
                                        </p:tgtEl>
                                        <p:attrNameLst>
                                          <p:attrName>style.visibility</p:attrName>
                                        </p:attrNameLst>
                                      </p:cBhvr>
                                      <p:to>
                                        <p:strVal val="hidden"/>
                                      </p:to>
                                    </p:set>
                                  </p:childTnLst>
                                </p:cTn>
                              </p:par>
                            </p:childTnLst>
                          </p:cTn>
                        </p:par>
                        <p:par>
                          <p:cTn id="46" fill="hold">
                            <p:stCondLst>
                              <p:cond delay="5000"/>
                            </p:stCondLst>
                            <p:childTnLst>
                              <p:par>
                                <p:cTn id="47" presetID="3" presetClass="entr" presetSubtype="0" fill="hold" grpId="0" nodeType="afterEffect">
                                  <p:stCondLst>
                                    <p:cond delay="0"/>
                                  </p:stCondLst>
                                  <p:childTnLst>
                                    <p:set>
                                      <p:cBhvr>
                                        <p:cTn id="48"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ding.wav"/>
                                        </p:tgtEl>
                                      </p:cMediaNode>
                                    </p:audio>
                                  </p:subTnLst>
                                </p:cTn>
                              </p:par>
                            </p:childTnLst>
                          </p:cTn>
                        </p:par>
                        <p:par>
                          <p:cTn id="49" fill="hold">
                            <p:stCondLst>
                              <p:cond delay="5000"/>
                            </p:stCondLst>
                            <p:childTnLst>
                              <p:par>
                                <p:cTn id="50" presetID="10" presetClass="exit" presetSubtype="0" fill="hold" grpId="1" nodeType="afterEffect">
                                  <p:stCondLst>
                                    <p:cond delay="500"/>
                                  </p:stCondLst>
                                  <p:childTnLst>
                                    <p:animEffect transition="out" filter="fade">
                                      <p:cBhvr>
                                        <p:cTn id="51" dur="1000"/>
                                        <p:tgtEl>
                                          <p:spTgt spid="78"/>
                                        </p:tgtEl>
                                      </p:cBhvr>
                                    </p:animEffect>
                                    <p:set>
                                      <p:cBhvr>
                                        <p:cTn id="52" dur="1" fill="hold">
                                          <p:stCondLst>
                                            <p:cond delay="999"/>
                                          </p:stCondLst>
                                        </p:cTn>
                                        <p:tgtEl>
                                          <p:spTgt spid="78"/>
                                        </p:tgtEl>
                                        <p:attrNameLst>
                                          <p:attrName>style.visibility</p:attrName>
                                        </p:attrNameLst>
                                      </p:cBhvr>
                                      <p:to>
                                        <p:strVal val="hidden"/>
                                      </p:to>
                                    </p:set>
                                  </p:childTnLst>
                                </p:cTn>
                              </p:par>
                            </p:childTnLst>
                          </p:cTn>
                        </p:par>
                        <p:par>
                          <p:cTn id="53" fill="hold">
                            <p:stCondLst>
                              <p:cond delay="6500"/>
                            </p:stCondLst>
                            <p:childTnLst>
                              <p:par>
                                <p:cTn id="54" presetID="3" presetClass="entr" presetSubtype="0" fill="hold" grpId="0" nodeType="afterEffect">
                                  <p:stCondLst>
                                    <p:cond delay="0"/>
                                  </p:stCondLst>
                                  <p:childTnLst>
                                    <p:set>
                                      <p:cBhvr>
                                        <p:cTn id="55"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ding.wav"/>
                                        </p:tgtEl>
                                      </p:cMediaNode>
                                    </p:audio>
                                  </p:subTnLst>
                                </p:cTn>
                              </p:par>
                            </p:childTnLst>
                          </p:cTn>
                        </p:par>
                        <p:par>
                          <p:cTn id="56" fill="hold">
                            <p:stCondLst>
                              <p:cond delay="6500"/>
                            </p:stCondLst>
                            <p:childTnLst>
                              <p:par>
                                <p:cTn id="57" presetID="10" presetClass="exit" presetSubtype="0" fill="hold" grpId="1" nodeType="afterEffect">
                                  <p:stCondLst>
                                    <p:cond delay="500"/>
                                  </p:stCondLst>
                                  <p:childTnLst>
                                    <p:animEffect transition="out" filter="fade">
                                      <p:cBhvr>
                                        <p:cTn id="58" dur="1000"/>
                                        <p:tgtEl>
                                          <p:spTgt spid="106"/>
                                        </p:tgtEl>
                                      </p:cBhvr>
                                    </p:animEffect>
                                    <p:set>
                                      <p:cBhvr>
                                        <p:cTn id="59" dur="1" fill="hold">
                                          <p:stCondLst>
                                            <p:cond delay="999"/>
                                          </p:stCondLst>
                                        </p:cTn>
                                        <p:tgtEl>
                                          <p:spTgt spid="106"/>
                                        </p:tgtEl>
                                        <p:attrNameLst>
                                          <p:attrName>style.visibility</p:attrName>
                                        </p:attrNameLst>
                                      </p:cBhvr>
                                      <p:to>
                                        <p:strVal val="hidden"/>
                                      </p:to>
                                    </p:set>
                                  </p:childTnLst>
                                </p:cTn>
                              </p:par>
                            </p:childTnLst>
                          </p:cTn>
                        </p:par>
                        <p:par>
                          <p:cTn id="60" fill="hold">
                            <p:stCondLst>
                              <p:cond delay="8000"/>
                            </p:stCondLst>
                            <p:childTnLst>
                              <p:par>
                                <p:cTn id="61" presetID="4" presetClass="entr" presetSubtype="32"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box(out)">
                                      <p:cBhvr>
                                        <p:cTn id="63" dur="500"/>
                                        <p:tgtEl>
                                          <p:spTgt spid="74"/>
                                        </p:tgtEl>
                                      </p:cBhvr>
                                    </p:animEffect>
                                  </p:childTnLst>
                                  <p:subTnLst>
                                    <p:audio>
                                      <p:cMediaNode>
                                        <p:cTn display="0" masterRel="sameClick">
                                          <p:stCondLst>
                                            <p:cond evt="begin" delay="0">
                                              <p:tn val="61"/>
                                            </p:cond>
                                          </p:stCondLst>
                                          <p:endCondLst>
                                            <p:cond evt="onStopAudio" delay="0">
                                              <p:tgtEl>
                                                <p:sldTgt/>
                                              </p:tgtEl>
                                            </p:cond>
                                          </p:endCondLst>
                                        </p:cTn>
                                        <p:tgtEl>
                                          <p:sndTgt r:embed="rId4" name="BELL.WAV"/>
                                        </p:tgtEl>
                                      </p:cMediaNode>
                                    </p:audio>
                                  </p:sub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blinds(horizontal)">
                                      <p:cBhvr>
                                        <p:cTn id="68" dur="500"/>
                                        <p:tgtEl>
                                          <p:spTgt spid="68"/>
                                        </p:tgtEl>
                                      </p:cBhvr>
                                    </p:animEffect>
                                  </p:childTnLst>
                                  <p:subTnLst>
                                    <p:audio>
                                      <p:cMediaNode>
                                        <p:cTn display="0" masterRel="sameClick">
                                          <p:stCondLst>
                                            <p:cond evt="begin" delay="0">
                                              <p:tn val="6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4" grpId="0"/>
      <p:bldP spid="68" grpId="0" animBg="1"/>
      <p:bldP spid="69" grpId="0"/>
      <p:bldP spid="70" grpId="0"/>
      <p:bldP spid="74" grpId="0" animBg="1"/>
      <p:bldP spid="75" grpId="0" animBg="1"/>
      <p:bldP spid="75" grpId="1" animBg="1"/>
      <p:bldP spid="76" grpId="0" animBg="1"/>
      <p:bldP spid="76" grpId="1" animBg="1"/>
      <p:bldP spid="77" grpId="0" animBg="1"/>
      <p:bldP spid="77" grpId="1" animBg="1"/>
      <p:bldP spid="78" grpId="0" animBg="1"/>
      <p:bldP spid="78" grpId="1" animBg="1"/>
      <p:bldP spid="106" grpId="0" animBg="1"/>
      <p:bldP spid="10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ẫu Bóng Bay Trang Trí Sinh Nhật Và Sự Kiện 4 - Tải Hình Tách Nền PNG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133350"/>
            <a:ext cx="1616558" cy="3349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1041" y="1504950"/>
            <a:ext cx="6263254"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cap="none" spc="0" dirty="0">
                <a:ln/>
                <a:solidFill>
                  <a:schemeClr val="accent3"/>
                </a:solidFill>
                <a:effectLst>
                  <a:outerShdw blurRad="60007" dist="310007" dir="7680000" sy="30000" kx="1300200" algn="ctr" rotWithShape="0">
                    <a:prstClr val="black">
                      <a:alpha val="32000"/>
                    </a:prstClr>
                  </a:outerShdw>
                </a:effectLst>
              </a:rPr>
              <a:t>KHÁM PHÁ</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8777" y="3298308"/>
            <a:ext cx="1447800" cy="185499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898049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
                                            <p:txEl>
                                              <p:pRg st="0" end="0"/>
                                            </p:txEl>
                                          </p:spTgt>
                                        </p:tgtEl>
                                        <p:attrNameLst>
                                          <p:attrName>ppt_w</p:attrName>
                                        </p:attrNameLst>
                                      </p:cBhvr>
                                    </p:anim>
                                    <p:anim by="(#ppt_w*0.50)" calcmode="lin" valueType="num">
                                      <p:cBhvr>
                                        <p:cTn id="8" dur="250" decel="50000" autoRev="1" fill="hold">
                                          <p:stCondLst>
                                            <p:cond delay="0"/>
                                          </p:stCondLst>
                                        </p:cTn>
                                        <p:tgtEl>
                                          <p:spTgt spid="2">
                                            <p:txEl>
                                              <p:pRg st="0" end="0"/>
                                            </p:txEl>
                                          </p:spTgt>
                                        </p:tgtEl>
                                        <p:attrNameLst>
                                          <p:attrName>ppt_x</p:attrName>
                                        </p:attrNameLst>
                                      </p:cBhvr>
                                    </p:anim>
                                    <p:anim from="(-#ppt_h/2)" to="(#ppt_y)" calcmode="lin" valueType="num">
                                      <p:cBhvr>
                                        <p:cTn id="9" dur="500" fill="hold">
                                          <p:stCondLst>
                                            <p:cond delay="0"/>
                                          </p:stCondLst>
                                        </p:cTn>
                                        <p:tgtEl>
                                          <p:spTgt spid="2">
                                            <p:txEl>
                                              <p:pRg st="0" end="0"/>
                                            </p:txEl>
                                          </p:spTgt>
                                        </p:tgtEl>
                                        <p:attrNameLst>
                                          <p:attrName>ppt_y</p:attrName>
                                        </p:attrNameLst>
                                      </p:cBhvr>
                                    </p:anim>
                                    <p:animRot by="21600000">
                                      <p:cBhvr>
                                        <p:cTn id="10" dur="5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5357" y="323612"/>
            <a:ext cx="1267857" cy="1647351"/>
          </a:xfrm>
          <a:prstGeom prst="rect">
            <a:avLst/>
          </a:prstGeom>
        </p:spPr>
      </p:pic>
      <p:sp>
        <p:nvSpPr>
          <p:cNvPr id="10" name="矩形 16">
            <a:extLst>
              <a:ext uri="{FF2B5EF4-FFF2-40B4-BE49-F238E27FC236}">
                <a16:creationId xmlns:a16="http://schemas.microsoft.com/office/drawing/2014/main" id="{79990181-B375-48B2-A73E-0B897D744701}"/>
              </a:ext>
            </a:extLst>
          </p:cNvPr>
          <p:cNvSpPr/>
          <p:nvPr/>
        </p:nvSpPr>
        <p:spPr>
          <a:xfrm>
            <a:off x="1371600" y="1504950"/>
            <a:ext cx="6317755" cy="1754326"/>
          </a:xfrm>
          <a:prstGeom prst="rect">
            <a:avLst/>
          </a:prstGeom>
        </p:spPr>
        <p:txBody>
          <a:bodyPr wrap="none">
            <a:spAutoFit/>
          </a:bodyPr>
          <a:lstStyle/>
          <a:p>
            <a:pPr algn="ctr"/>
            <a:r>
              <a:rPr lang="en-US" altLang="zh-CN" sz="5400" b="1" dirty="0"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Làm</a:t>
            </a:r>
            <a:r>
              <a:rPr lang="en-US" altLang="zh-CN" sz="5400" b="1" dirty="0">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thế</a:t>
            </a:r>
            <a:r>
              <a:rPr lang="en-US" altLang="zh-CN" sz="5400" b="1" dirty="0">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nào</a:t>
            </a:r>
            <a:r>
              <a:rPr lang="en-US" altLang="zh-CN" sz="5400" b="1" dirty="0">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để</a:t>
            </a:r>
            <a:r>
              <a:rPr lang="en-US" altLang="zh-CN" sz="5400" b="1" dirty="0">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biết</a:t>
            </a:r>
            <a:endParaRPr lang="en-US" altLang="zh-CN" sz="5400" b="1" dirty="0">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endParaRPr>
          </a:p>
          <a:p>
            <a:pPr algn="ctr"/>
            <a:r>
              <a:rPr lang="en-US" altLang="zh-CN" sz="5400" b="1" dirty="0"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có</a:t>
            </a:r>
            <a:r>
              <a:rPr lang="en-US" altLang="zh-CN" sz="5400" b="1" dirty="0">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err="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không</a:t>
            </a:r>
            <a:r>
              <a:rPr lang="en-US" altLang="zh-CN" sz="5400" b="1">
                <a:solidFill>
                  <a:schemeClr val="bg2">
                    <a:lumMod val="50000"/>
                  </a:schemeClr>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khí ?</a:t>
            </a:r>
            <a:endParaRPr lang="zh-CN" altLang="en-US" sz="5400" dirty="0">
              <a:solidFill>
                <a:schemeClr val="bg2">
                  <a:lumMod val="50000"/>
                </a:schemeClr>
              </a:solidFill>
              <a:latin typeface="UTM Alberta Heavy" panose="02040603050506020204" pitchFamily="18" charset="0"/>
            </a:endParaRPr>
          </a:p>
        </p:txBody>
      </p:sp>
      <p:sp>
        <p:nvSpPr>
          <p:cNvPr id="11" name="矩形 16">
            <a:extLst>
              <a:ext uri="{FF2B5EF4-FFF2-40B4-BE49-F238E27FC236}">
                <a16:creationId xmlns:a16="http://schemas.microsoft.com/office/drawing/2014/main" id="{79990181-B375-48B2-A73E-0B897D744701}"/>
              </a:ext>
            </a:extLst>
          </p:cNvPr>
          <p:cNvSpPr/>
          <p:nvPr/>
        </p:nvSpPr>
        <p:spPr>
          <a:xfrm>
            <a:off x="1378445" y="1504950"/>
            <a:ext cx="6317755" cy="1754326"/>
          </a:xfrm>
          <a:prstGeom prst="rect">
            <a:avLst/>
          </a:prstGeom>
        </p:spPr>
        <p:txBody>
          <a:bodyPr wrap="none">
            <a:spAutoFit/>
          </a:bodyPr>
          <a:lstStyle/>
          <a:p>
            <a:pPr algn="ctr"/>
            <a:r>
              <a:rPr lang="en-US" altLang="zh-CN" sz="5400" b="1" dirty="0"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Làm</a:t>
            </a:r>
            <a:r>
              <a:rPr lang="en-US" altLang="zh-CN" sz="5400" b="1" dirty="0">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thế</a:t>
            </a:r>
            <a:r>
              <a:rPr lang="en-US" altLang="zh-CN" sz="5400" b="1" dirty="0">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nào</a:t>
            </a:r>
            <a:r>
              <a:rPr lang="en-US" altLang="zh-CN" sz="5400" b="1" dirty="0">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để</a:t>
            </a:r>
            <a:r>
              <a:rPr lang="en-US" altLang="zh-CN" sz="5400" b="1" dirty="0">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dirty="0"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biết</a:t>
            </a:r>
            <a:endParaRPr lang="en-US" altLang="zh-CN" sz="5400" b="1" dirty="0">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endParaRPr>
          </a:p>
          <a:p>
            <a:pPr algn="ctr"/>
            <a:r>
              <a:rPr lang="en-US" altLang="zh-CN" sz="5400" b="1" dirty="0"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có</a:t>
            </a:r>
            <a:r>
              <a:rPr lang="en-US" altLang="zh-CN" sz="5400" b="1" dirty="0">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a:t>
            </a:r>
            <a:r>
              <a:rPr lang="en-US" altLang="zh-CN" sz="5400" b="1" err="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không</a:t>
            </a:r>
            <a:r>
              <a:rPr lang="en-US" altLang="zh-CN" sz="5400" b="1">
                <a:ln>
                  <a:solidFill>
                    <a:schemeClr val="bg1"/>
                  </a:solidFill>
                </a:ln>
                <a:solidFill>
                  <a:srgbClr val="00B050"/>
                </a:solidFill>
                <a:effectLst>
                  <a:outerShdw blurRad="38100" dist="38100" dir="2700000" algn="tl">
                    <a:srgbClr val="000000">
                      <a:alpha val="43137"/>
                    </a:srgbClr>
                  </a:outerShdw>
                </a:effectLst>
                <a:latin typeface="UTM Alberta Heavy" panose="02040603050506020204" pitchFamily="18" charset="0"/>
                <a:ea typeface="字魂52号-阿开漫画体" panose="00000500000000000000" pitchFamily="2" charset="-122"/>
              </a:rPr>
              <a:t> khí ?</a:t>
            </a:r>
            <a:endParaRPr lang="zh-CN" altLang="en-US" sz="5400" dirty="0">
              <a:ln>
                <a:solidFill>
                  <a:schemeClr val="bg1"/>
                </a:solidFill>
              </a:ln>
              <a:solidFill>
                <a:srgbClr val="00B050"/>
              </a:solidFill>
              <a:latin typeface="UTM Alberta Heavy" panose="020406030505060202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821" y="3048864"/>
            <a:ext cx="1709179" cy="2189886"/>
          </a:xfrm>
          <a:prstGeom prst="rect">
            <a:avLst/>
          </a:prstGeom>
          <a:effectLst>
            <a:outerShdw blurRad="50800" dist="38100" dir="18900000" algn="bl" rotWithShape="0">
              <a:prstClr val="black">
                <a:alpha val="40000"/>
              </a:prstClr>
            </a:outerShdw>
          </a:effectLst>
        </p:spPr>
      </p:pic>
      <p:sp>
        <p:nvSpPr>
          <p:cNvPr id="6" name="Rectangle 5"/>
          <p:cNvSpPr/>
          <p:nvPr/>
        </p:nvSpPr>
        <p:spPr>
          <a:xfrm>
            <a:off x="2602768" y="742950"/>
            <a:ext cx="3914854" cy="1015663"/>
          </a:xfrm>
          <a:prstGeom prst="rect">
            <a:avLst/>
          </a:prstGeom>
          <a:noFill/>
        </p:spPr>
        <p:txBody>
          <a:bodyPr wrap="none" lIns="91440" tIns="45720" rIns="91440" bIns="45720">
            <a:prstTxWarp prst="textArchUp">
              <a:avLst/>
            </a:prstTxWarp>
            <a:spAutoFit/>
          </a:bodyPr>
          <a:lstStyle/>
          <a:p>
            <a:pPr algn="ctr"/>
            <a:r>
              <a:rPr lang="en-US" sz="7200" b="1" dirty="0">
                <a:ln w="22225">
                  <a:solidFill>
                    <a:schemeClr val="accent2"/>
                  </a:solidFill>
                  <a:prstDash val="solid"/>
                </a:ln>
                <a:solidFill>
                  <a:schemeClr val="accent2">
                    <a:lumMod val="40000"/>
                    <a:lumOff val="60000"/>
                  </a:schemeClr>
                </a:solidFill>
                <a:latin typeface="UTM Aurora" panose="02040603050506020204" pitchFamily="18" charset="0"/>
              </a:rPr>
              <a:t>KHOA HỌC</a:t>
            </a:r>
          </a:p>
        </p:txBody>
      </p:sp>
    </p:spTree>
    <p:extLst>
      <p:ext uri="{BB962C8B-B14F-4D97-AF65-F5344CB8AC3E}">
        <p14:creationId xmlns:p14="http://schemas.microsoft.com/office/powerpoint/2010/main" val="3016397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wipe(down)">
                                      <p:cBhvr>
                                        <p:cTn id="13" dur="290">
                                          <p:stCondLst>
                                            <p:cond delay="0"/>
                                          </p:stCondLst>
                                        </p:cTn>
                                        <p:tgtEl>
                                          <p:spTgt spid="11"/>
                                        </p:tgtEl>
                                      </p:cBhvr>
                                    </p:animEffect>
                                    <p:anim calcmode="lin" valueType="num">
                                      <p:cBhvr>
                                        <p:cTn id="1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9" dur="13">
                                          <p:stCondLst>
                                            <p:cond delay="325"/>
                                          </p:stCondLst>
                                        </p:cTn>
                                        <p:tgtEl>
                                          <p:spTgt spid="11"/>
                                        </p:tgtEl>
                                      </p:cBhvr>
                                      <p:to x="100000" y="60000"/>
                                    </p:animScale>
                                    <p:animScale>
                                      <p:cBhvr>
                                        <p:cTn id="20" dur="83" decel="50000">
                                          <p:stCondLst>
                                            <p:cond delay="338"/>
                                          </p:stCondLst>
                                        </p:cTn>
                                        <p:tgtEl>
                                          <p:spTgt spid="11"/>
                                        </p:tgtEl>
                                      </p:cBhvr>
                                      <p:to x="100000" y="100000"/>
                                    </p:animScale>
                                    <p:animScale>
                                      <p:cBhvr>
                                        <p:cTn id="21" dur="13">
                                          <p:stCondLst>
                                            <p:cond delay="656"/>
                                          </p:stCondLst>
                                        </p:cTn>
                                        <p:tgtEl>
                                          <p:spTgt spid="11"/>
                                        </p:tgtEl>
                                      </p:cBhvr>
                                      <p:to x="100000" y="80000"/>
                                    </p:animScale>
                                    <p:animScale>
                                      <p:cBhvr>
                                        <p:cTn id="22" dur="83" decel="50000">
                                          <p:stCondLst>
                                            <p:cond delay="669"/>
                                          </p:stCondLst>
                                        </p:cTn>
                                        <p:tgtEl>
                                          <p:spTgt spid="11"/>
                                        </p:tgtEl>
                                      </p:cBhvr>
                                      <p:to x="100000" y="100000"/>
                                    </p:animScale>
                                    <p:animScale>
                                      <p:cBhvr>
                                        <p:cTn id="23" dur="13">
                                          <p:stCondLst>
                                            <p:cond delay="821"/>
                                          </p:stCondLst>
                                        </p:cTn>
                                        <p:tgtEl>
                                          <p:spTgt spid="11"/>
                                        </p:tgtEl>
                                      </p:cBhvr>
                                      <p:to x="100000" y="90000"/>
                                    </p:animScale>
                                    <p:animScale>
                                      <p:cBhvr>
                                        <p:cTn id="24" dur="83" decel="50000">
                                          <p:stCondLst>
                                            <p:cond delay="834"/>
                                          </p:stCondLst>
                                        </p:cTn>
                                        <p:tgtEl>
                                          <p:spTgt spid="11"/>
                                        </p:tgtEl>
                                      </p:cBhvr>
                                      <p:to x="100000" y="100000"/>
                                    </p:animScale>
                                    <p:animScale>
                                      <p:cBhvr>
                                        <p:cTn id="25" dur="13">
                                          <p:stCondLst>
                                            <p:cond delay="904"/>
                                          </p:stCondLst>
                                        </p:cTn>
                                        <p:tgtEl>
                                          <p:spTgt spid="11"/>
                                        </p:tgtEl>
                                      </p:cBhvr>
                                      <p:to x="100000" y="95000"/>
                                    </p:animScale>
                                    <p:animScale>
                                      <p:cBhvr>
                                        <p:cTn id="26" dur="83" decel="50000">
                                          <p:stCondLst>
                                            <p:cond delay="917"/>
                                          </p:stCondLst>
                                        </p:cTn>
                                        <p:tgtEl>
                                          <p:spTgt spid="11"/>
                                        </p:tgtEl>
                                      </p:cBhvr>
                                      <p:to x="100000" y="100000"/>
                                    </p:animScale>
                                  </p:childTnLst>
                                </p:cTn>
                              </p:par>
                            </p:childTnLst>
                          </p:cTn>
                        </p:par>
                        <p:par>
                          <p:cTn id="27" fill="hold">
                            <p:stCondLst>
                              <p:cond delay="4500"/>
                            </p:stCondLst>
                            <p:childTnLst>
                              <p:par>
                                <p:cTn id="28" presetID="6" presetClass="emph" presetSubtype="0" fill="hold" grpId="1" nodeType="afterEffect">
                                  <p:stCondLst>
                                    <p:cond delay="0"/>
                                  </p:stCondLst>
                                  <p:childTnLst>
                                    <p:animScale>
                                      <p:cBhvr>
                                        <p:cTn id="2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95350"/>
            <a:ext cx="7543800" cy="2858475"/>
          </a:xfrm>
          <a:prstGeom prst="rect">
            <a:avLst/>
          </a:prstGeom>
        </p:spPr>
        <p:txBody>
          <a:bodyPr wrap="square">
            <a:spAutoFit/>
          </a:bodyPr>
          <a:lstStyle/>
          <a:p>
            <a:pPr algn="ctr">
              <a:lnSpc>
                <a:spcPct val="107000"/>
              </a:lnSpc>
              <a:spcAft>
                <a:spcPts val="0"/>
              </a:spcAft>
            </a:pPr>
            <a:r>
              <a:rPr lang="en-US" sz="2800" b="1"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YÊU CẦU CẦN ĐẠT</a:t>
            </a:r>
          </a:p>
          <a:p>
            <a:pPr>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Biết được sự tồn tại của không khí có ở khắp mọi nơi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Làm thí nghiệm để chững minh không khí có ở quanh mọi vật và các chỗ rổng trong các vật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Phát biểu định nghĩa về khí quyển.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227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9"/>
          <p:cNvGrpSpPr/>
          <p:nvPr/>
        </p:nvGrpSpPr>
        <p:grpSpPr>
          <a:xfrm>
            <a:off x="1219200" y="175252"/>
            <a:ext cx="7382401" cy="2370320"/>
            <a:chOff x="692006" y="116442"/>
            <a:chExt cx="11176173" cy="2919244"/>
          </a:xfrm>
        </p:grpSpPr>
        <p:sp>
          <p:nvSpPr>
            <p:cNvPr id="22"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17" name="Picture 3" descr="scan022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181" b="96035" l="10608" r="91349"/>
                    </a14:imgEffect>
                  </a14:imgLayer>
                </a14:imgProps>
              </a:ext>
              <a:ext uri="{28A0092B-C50C-407E-A947-70E740481C1C}">
                <a14:useLocalDpi xmlns:a14="http://schemas.microsoft.com/office/drawing/2010/main" val="0"/>
              </a:ext>
            </a:extLst>
          </a:blip>
          <a:srcRect l="11476" t="16608" r="9836" b="7473"/>
          <a:stretch/>
        </p:blipFill>
        <p:spPr>
          <a:xfrm>
            <a:off x="3048000" y="2564766"/>
            <a:ext cx="3657600" cy="2438400"/>
          </a:xfrm>
          <a:prstGeom prst="rect">
            <a:avLst/>
          </a:prstGeom>
          <a:noFill/>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045" y="2689990"/>
            <a:ext cx="2667000" cy="2701592"/>
          </a:xfrm>
          <a:prstGeom prst="rect">
            <a:avLst/>
          </a:prstGeom>
        </p:spPr>
      </p:pic>
      <p:sp>
        <p:nvSpPr>
          <p:cNvPr id="4" name="Rectangle 3"/>
          <p:cNvSpPr/>
          <p:nvPr/>
        </p:nvSpPr>
        <p:spPr>
          <a:xfrm>
            <a:off x="1676400" y="378713"/>
            <a:ext cx="6324600" cy="1077218"/>
          </a:xfrm>
          <a:prstGeom prst="rect">
            <a:avLst/>
          </a:prstGeom>
        </p:spPr>
        <p:txBody>
          <a:bodyPr wrap="square">
            <a:spAutoFit/>
          </a:bodyPr>
          <a:lstStyle/>
          <a:p>
            <a:pPr algn="ctr">
              <a:spcBef>
                <a:spcPct val="20000"/>
              </a:spcBef>
              <a:buClr>
                <a:schemeClr val="hlink"/>
              </a:buClr>
              <a:buSzPct val="120000"/>
            </a:pPr>
            <a:r>
              <a:rPr lang="en-US" altLang="en-US" sz="3200" b="1" dirty="0">
                <a:solidFill>
                  <a:srgbClr val="000000"/>
                </a:solidFill>
                <a:latin typeface="Times New Roman" panose="02020603050405020304" pitchFamily="18" charset="0"/>
                <a:cs typeface="Times New Roman" panose="02020603050405020304" pitchFamily="18" charset="0"/>
              </a:rPr>
              <a:t>1. </a:t>
            </a:r>
            <a:r>
              <a:rPr lang="en-US" altLang="en-US" sz="3200" b="1" dirty="0" err="1">
                <a:solidFill>
                  <a:srgbClr val="000000"/>
                </a:solidFill>
                <a:latin typeface="Times New Roman" panose="02020603050405020304" pitchFamily="18" charset="0"/>
                <a:cs typeface="Times New Roman" panose="02020603050405020304" pitchFamily="18" charset="0"/>
              </a:rPr>
              <a:t>Quan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sát</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tranh</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và</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cho</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biết</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hai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bạn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nhỏ</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đang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làm</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gì</a:t>
            </a:r>
            <a:r>
              <a:rPr lang="en-US" altLang="en-US" sz="3200" b="1" dirty="0">
                <a:solidFill>
                  <a:srgbClr val="00000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1480376" y="1386909"/>
            <a:ext cx="6925201" cy="1077218"/>
          </a:xfrm>
          <a:prstGeom prst="rect">
            <a:avLst/>
          </a:prstGeom>
        </p:spPr>
        <p:txBody>
          <a:bodyPr wrap="square">
            <a:spAutoFit/>
          </a:bodyPr>
          <a:lstStyle/>
          <a:p>
            <a:pPr algn="ctr">
              <a:spcBef>
                <a:spcPct val="20000"/>
              </a:spcBef>
              <a:buClr>
                <a:schemeClr val="hlink"/>
              </a:buClr>
              <a:buSzPct val="120000"/>
            </a:pP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2.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Em</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có</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nhận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xét</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gì</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chiếc</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túi</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bạn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nhỏ</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đang</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cầm</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chạy</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10"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7941" y="388531"/>
            <a:ext cx="1267857" cy="1647351"/>
          </a:xfrm>
          <a:prstGeom prst="rect">
            <a:avLst/>
          </a:prstGeom>
        </p:spPr>
      </p:pic>
    </p:spTree>
    <p:extLst>
      <p:ext uri="{BB962C8B-B14F-4D97-AF65-F5344CB8AC3E}">
        <p14:creationId xmlns:p14="http://schemas.microsoft.com/office/powerpoint/2010/main" val="829337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repeatCount="300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2000" fill="hold"/>
                                        <p:tgtEl>
                                          <p:spTgt spid="17"/>
                                        </p:tgtEl>
                                        <p:attrNameLst>
                                          <p:attrName>ppt_x</p:attrName>
                                        </p:attrNameLst>
                                      </p:cBhvr>
                                      <p:tavLst>
                                        <p:tav tm="0">
                                          <p:val>
                                            <p:strVal val="1+#ppt_w/2"/>
                                          </p:val>
                                        </p:tav>
                                        <p:tav tm="100000">
                                          <p:val>
                                            <p:strVal val="#ppt_x"/>
                                          </p:val>
                                        </p:tav>
                                      </p:tavLst>
                                    </p:anim>
                                    <p:anim calcmode="lin" valueType="num">
                                      <p:cBhvr additive="base">
                                        <p:cTn id="1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9"/>
          <p:cNvGrpSpPr/>
          <p:nvPr/>
        </p:nvGrpSpPr>
        <p:grpSpPr>
          <a:xfrm>
            <a:off x="1143000" y="470137"/>
            <a:ext cx="7382401" cy="2370320"/>
            <a:chOff x="692006" y="116442"/>
            <a:chExt cx="11176173" cy="2919244"/>
          </a:xfrm>
        </p:grpSpPr>
        <p:sp>
          <p:nvSpPr>
            <p:cNvPr id="22" name="矩形 16"/>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16"/>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275614"/>
            <a:ext cx="9924245" cy="971550"/>
          </a:xfrm>
          <a:prstGeom prst="rect">
            <a:avLst/>
          </a:prstGeom>
        </p:spPr>
      </p:pic>
      <p:pic>
        <p:nvPicPr>
          <p:cNvPr id="17" name="Picture 3" descr="scan022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181" b="96035" l="10608" r="91349"/>
                    </a14:imgEffect>
                  </a14:imgLayer>
                </a14:imgProps>
              </a:ext>
              <a:ext uri="{28A0092B-C50C-407E-A947-70E740481C1C}">
                <a14:useLocalDpi xmlns:a14="http://schemas.microsoft.com/office/drawing/2010/main" val="0"/>
              </a:ext>
            </a:extLst>
          </a:blip>
          <a:srcRect l="11476" t="16608" r="9836" b="7473"/>
          <a:stretch/>
        </p:blipFill>
        <p:spPr>
          <a:xfrm>
            <a:off x="3246732" y="2731918"/>
            <a:ext cx="3657600" cy="2438400"/>
          </a:xfrm>
          <a:prstGeom prst="rect">
            <a:avLst/>
          </a:prstGeom>
          <a:noFill/>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379" y="2438356"/>
            <a:ext cx="2667000" cy="2701592"/>
          </a:xfrm>
          <a:prstGeom prst="rect">
            <a:avLst/>
          </a:prstGeom>
        </p:spPr>
      </p:pic>
      <p:sp>
        <p:nvSpPr>
          <p:cNvPr id="4" name="Rectangle 3"/>
          <p:cNvSpPr/>
          <p:nvPr/>
        </p:nvSpPr>
        <p:spPr>
          <a:xfrm>
            <a:off x="1573272" y="716224"/>
            <a:ext cx="6925199" cy="1077218"/>
          </a:xfrm>
          <a:prstGeom prst="rect">
            <a:avLst/>
          </a:prstGeom>
        </p:spPr>
        <p:txBody>
          <a:bodyPr wrap="square">
            <a:spAutoFit/>
          </a:bodyPr>
          <a:lstStyle/>
          <a:p>
            <a:pPr>
              <a:spcBef>
                <a:spcPct val="50000"/>
              </a:spcBef>
            </a:pPr>
            <a:r>
              <a:rPr lang="nl-NL" altLang="en-US" sz="3200" b="1" dirty="0">
                <a:solidFill>
                  <a:srgbClr val="002060"/>
                </a:solidFill>
                <a:latin typeface="Times New Roman" panose="02020603050405020304" pitchFamily="18" charset="0"/>
                <a:cs typeface="Times New Roman" panose="02020603050405020304" pitchFamily="18" charset="0"/>
              </a:rPr>
              <a:t>1. Hai bạn nhỏ đang mở rộng một miệng túi ni lông, cầm túi và chạy.</a:t>
            </a:r>
            <a:r>
              <a:rPr lang="en-US" altLang="en-US" sz="3200" b="1" dirty="0">
                <a:solidFill>
                  <a:srgbClr val="00206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1404176" y="1681794"/>
            <a:ext cx="6925201" cy="1077218"/>
          </a:xfrm>
          <a:prstGeom prst="rect">
            <a:avLst/>
          </a:prstGeom>
        </p:spPr>
        <p:txBody>
          <a:bodyPr wrap="square">
            <a:spAutoFit/>
          </a:bodyPr>
          <a:lstStyle/>
          <a:p>
            <a:pPr algn="ctr">
              <a:spcBef>
                <a:spcPct val="20000"/>
              </a:spcBef>
              <a:buClr>
                <a:schemeClr val="hlink"/>
              </a:buClr>
              <a:buSzPct val="120000"/>
            </a:pP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2.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Chiếc</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túi</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bạn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nhỏ</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căng</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phồng</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lên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10"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24889" y="431157"/>
            <a:ext cx="1267857" cy="1647351"/>
          </a:xfrm>
          <a:prstGeom prst="rect">
            <a:avLst/>
          </a:prstGeom>
        </p:spPr>
      </p:pic>
    </p:spTree>
    <p:extLst>
      <p:ext uri="{BB962C8B-B14F-4D97-AF65-F5344CB8AC3E}">
        <p14:creationId xmlns:p14="http://schemas.microsoft.com/office/powerpoint/2010/main" val="1539392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repeatCount="3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1+#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自定义 501">
      <a:dk1>
        <a:srgbClr val="000000"/>
      </a:dk1>
      <a:lt1>
        <a:srgbClr val="FFFFFF"/>
      </a:lt1>
      <a:dk2>
        <a:srgbClr val="FFFFFF"/>
      </a:dk2>
      <a:lt2>
        <a:srgbClr val="FFFFFF"/>
      </a:lt2>
      <a:accent1>
        <a:srgbClr val="004A64"/>
      </a:accent1>
      <a:accent2>
        <a:srgbClr val="FF8B8E"/>
      </a:accent2>
      <a:accent3>
        <a:srgbClr val="004A64"/>
      </a:accent3>
      <a:accent4>
        <a:srgbClr val="FF8B8E"/>
      </a:accent4>
      <a:accent5>
        <a:srgbClr val="004A64"/>
      </a:accent5>
      <a:accent6>
        <a:srgbClr val="FF8B8E"/>
      </a:accent6>
      <a:hlink>
        <a:srgbClr val="004A64"/>
      </a:hlink>
      <a:folHlink>
        <a:srgbClr val="FF8B8E"/>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On-screen Show (16:9)</PresentationFormat>
  <Paragraphs>108</Paragraphs>
  <Slides>27</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Impact</vt:lpstr>
      <vt:lpstr>Wingdings</vt:lpstr>
      <vt:lpstr>UTM Arruba KT</vt:lpstr>
      <vt:lpstr>UTM Alberta Heavy</vt:lpstr>
      <vt:lpstr>UTM Aurora</vt:lpstr>
      <vt:lpstr>Times New Roman</vt:lpstr>
      <vt:lpstr>UTM Flamenco</vt:lpstr>
      <vt:lpstr>UTM Kabel KT</vt:lpstr>
      <vt:lpstr>Calibri</vt:lpstr>
      <vt:lpstr>Arial Black</vt:lpstr>
      <vt:lpstr>UTM Windsor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KTUTS</dc:subject>
  <dc:creator/>
  <cp:keywords>BichHa</cp:keywords>
  <dc:description>KTUTS</dc:description>
  <cp:lastModifiedBy/>
  <cp:revision>1</cp:revision>
  <dcterms:created xsi:type="dcterms:W3CDTF">2017-11-17T00:32:50Z</dcterms:created>
  <dcterms:modified xsi:type="dcterms:W3CDTF">2022-12-11T22:51:23Z</dcterms:modified>
  <cp:category>KTUTS</cp:category>
  <cp:version>H21</cp:version>
</cp:coreProperties>
</file>