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481" r:id="rId3"/>
    <p:sldId id="482" r:id="rId4"/>
    <p:sldId id="483" r:id="rId5"/>
    <p:sldId id="484" r:id="rId6"/>
    <p:sldId id="485" r:id="rId7"/>
    <p:sldId id="488" r:id="rId8"/>
    <p:sldId id="486" r:id="rId9"/>
    <p:sldId id="487" r:id="rId10"/>
    <p:sldId id="489" r:id="rId11"/>
    <p:sldId id="490" r:id="rId12"/>
    <p:sldId id="491" r:id="rId13"/>
    <p:sldId id="4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91F1A-F796-4C54-811A-76B7E4B98B24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D631A-5C1A-4175-9EC8-FDACC08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3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04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1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4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80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5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56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6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80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89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5D3F9-DD5E-43C3-B8C6-C1EA1D2446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DC640-7DD7-450A-B2CA-77D858DC22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152" y="4348517"/>
            <a:ext cx="2514611" cy="92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2" y="3967089"/>
            <a:ext cx="2112661" cy="311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21" y="7681986"/>
            <a:ext cx="2112661" cy="3114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75" y="7943850"/>
            <a:ext cx="2112661" cy="3114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2E966-4848-074A-B9FD-52D474333A81}"/>
              </a:ext>
            </a:extLst>
          </p:cNvPr>
          <p:cNvSpPr txBox="1"/>
          <p:nvPr/>
        </p:nvSpPr>
        <p:spPr>
          <a:xfrm>
            <a:off x="2793319" y="2705725"/>
            <a:ext cx="6884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merican Typewriter" panose="02090604020004020304" pitchFamily="18" charset="77"/>
              </a:rPr>
              <a:t>GIÁO DỤC NSTLVM-LỚP 4</a:t>
            </a:r>
          </a:p>
          <a:p>
            <a:pPr algn="ctr"/>
            <a:r>
              <a:rPr lang="en-US" sz="3600" b="1">
                <a:solidFill>
                  <a:srgbClr val="FFFF00"/>
                </a:solidFill>
                <a:latin typeface="American Typewriter" panose="02090604020004020304" pitchFamily="18" charset="77"/>
              </a:rPr>
              <a:t>TRÒ CHUYỆN VỚI BẠN BÈ</a:t>
            </a:r>
            <a:endParaRPr lang="en-VN" sz="3600" b="1" dirty="0">
              <a:solidFill>
                <a:srgbClr val="FFFF00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6" name="Bai-hoc-dau-tien-BEAT-Nhac-Khong-Loi.mp3" descr="Bai-hoc-dau-tien-BEAT-Nhac-Khong-Loi.mp3">
            <a:hlinkClick r:id="" action="ppaction://media"/>
            <a:extLst>
              <a:ext uri="{FF2B5EF4-FFF2-40B4-BE49-F238E27FC236}">
                <a16:creationId xmlns:a16="http://schemas.microsoft.com/office/drawing/2014/main" id="{8AFD1A46-F79E-F141-8D63-14999E422E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6919" y="-1615361"/>
            <a:ext cx="812800" cy="812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20961"/>
              </p:ext>
            </p:extLst>
          </p:nvPr>
        </p:nvGraphicFramePr>
        <p:xfrm>
          <a:off x="4321865" y="2334885"/>
          <a:ext cx="354826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269">
                  <a:extLst>
                    <a:ext uri="{9D8B030D-6E8A-4147-A177-3AD203B41FA5}">
                      <a16:colId xmlns:a16="http://schemas.microsoft.com/office/drawing/2014/main" val="3725421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TRƯỜNG</a:t>
                      </a:r>
                      <a:r>
                        <a:rPr lang="en-US" baseline="0" dirty="0"/>
                        <a:t> TIỂU HỌC PHÚC LỢI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45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0694 L 5E-6 -0.98889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1.04167E-6 -1.53541 " pathEditMode="relative" rAng="0" ptsTypes="AA">
                                      <p:cBhvr>
                                        <p:cTn id="8" dur="3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78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16875 L 2.08333E-7 -1.81459 " pathEditMode="relative" rAng="0" ptsTypes="AA">
                                      <p:cBhvr>
                                        <p:cTn id="10" dur="4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2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4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3505200" y="6858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Lời khuyên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133600" y="1905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Đối với bạn bè, chúng ta cần chú ý: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828800" y="28956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Nên chia sẻ niềm vui, nỗi buồn với bạn.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828800" y="39624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Trò chuyện với thái độ cởi mở, hoà nhã, thân mật.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828800" y="4953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  -Trò chuyện đúng lúc, tránh làm phiền khi bạn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đang bận học hay đang bận việc.</a:t>
            </a:r>
          </a:p>
        </p:txBody>
      </p:sp>
      <p:pic>
        <p:nvPicPr>
          <p:cNvPr id="96263" name="Picture 7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912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4" name="Picture 8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912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2971800" y="4038601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83986" name="Picture 1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8" name="Rectangle 20"/>
          <p:cNvSpPr>
            <a:spLocks noChangeArrowheads="1"/>
          </p:cNvSpPr>
          <p:nvPr/>
        </p:nvSpPr>
        <p:spPr bwMode="auto">
          <a:xfrm>
            <a:off x="2286000" y="457200"/>
            <a:ext cx="7467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3. Thảo luận với các bạn và sắm vai thể hiện 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cách ứng xử của em trong tình huống sau:</a:t>
            </a:r>
          </a:p>
        </p:txBody>
      </p:sp>
      <p:sp>
        <p:nvSpPr>
          <p:cNvPr id="83989" name="Rectangle 21"/>
          <p:cNvSpPr>
            <a:spLocks noChangeArrowheads="1"/>
          </p:cNvSpPr>
          <p:nvPr/>
        </p:nvSpPr>
        <p:spPr bwMode="auto">
          <a:xfrm>
            <a:off x="1828800" y="1752600"/>
            <a:ext cx="8610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CC"/>
                </a:solidFill>
              </a:rPr>
              <a:t>Nga bị ốm chưa khỏi nhưng vẫn cố đi học. 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Giờ ra chơi, Nga nhờ em giảng bài cho Nga.</a:t>
            </a:r>
          </a:p>
        </p:txBody>
      </p:sp>
      <p:pic>
        <p:nvPicPr>
          <p:cNvPr id="83990" name="Picture 2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1"/>
            <a:ext cx="16002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1" name="Picture 23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724401"/>
            <a:ext cx="144780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5780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3429000" y="609600"/>
            <a:ext cx="388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Lời khuyên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133600" y="1905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Đối với bạn bè, chúng ta cần chú ý: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828800" y="2895600"/>
            <a:ext cx="8534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Nên chia sẻ niềm vui, nỗi buồn với bạn.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828800" y="39624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Trò chuyện với thái độ cởi mở, hoà nhã, thân mật.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828800" y="4953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  -Trò chuyện đúng lúc, tránh làm phiền khi bạn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đang bận học hay đang bận việc.</a:t>
            </a:r>
          </a:p>
        </p:txBody>
      </p:sp>
      <p:pic>
        <p:nvPicPr>
          <p:cNvPr id="97287" name="Picture 7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8" name="Picture 8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7912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2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22EBB-0EAF-934A-87CF-C952B1FC179A}"/>
              </a:ext>
            </a:extLst>
          </p:cNvPr>
          <p:cNvSpPr txBox="1"/>
          <p:nvPr/>
        </p:nvSpPr>
        <p:spPr>
          <a:xfrm>
            <a:off x="1861624" y="998806"/>
            <a:ext cx="8468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140BE-4A2B-D646-80EF-AB953FBD4ABB}"/>
              </a:ext>
            </a:extLst>
          </p:cNvPr>
          <p:cNvSpPr txBox="1"/>
          <p:nvPr/>
        </p:nvSpPr>
        <p:spPr>
          <a:xfrm>
            <a:off x="1209820" y="2658319"/>
            <a:ext cx="9772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5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nl-NL" sz="5400">
                <a:latin typeface="Times New Roman" panose="02020603050405020304" pitchFamily="18" charset="0"/>
                <a:cs typeface="Times New Roman" panose="02020603050405020304" pitchFamily="18" charset="0"/>
              </a:rPr>
              <a:t> tốt những điều đã học khi ở </a:t>
            </a:r>
            <a:r>
              <a:rPr lang="nl-NL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nl-N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6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286000" y="22098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1. Khi trò  chuyện với thầy giáo, cô giáo em cần có thái độ , cử chỉ , lời nói như thế nào?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362200" y="4038600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</a:rPr>
              <a:t>2. Có thể trò chuyện với  thầy giáo, cô giáo vào những lúc nào?</a:t>
            </a:r>
          </a:p>
        </p:txBody>
      </p:sp>
      <p:pic>
        <p:nvPicPr>
          <p:cNvPr id="2065" name="Picture 1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040438"/>
            <a:ext cx="9144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F26626-C44A-E4B9-6C29-B7D60967EF4A}"/>
              </a:ext>
            </a:extLst>
          </p:cNvPr>
          <p:cNvSpPr txBox="1"/>
          <p:nvPr/>
        </p:nvSpPr>
        <p:spPr>
          <a:xfrm>
            <a:off x="3971661" y="674597"/>
            <a:ext cx="4782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276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86000" y="304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FF"/>
                </a:solidFill>
              </a:rPr>
              <a:t>GIÁO DỤC NẾP SỐNG THANH LỊCH, VĂN MINH 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124200" y="2133600"/>
            <a:ext cx="7162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FF0000"/>
                </a:solidFill>
              </a:rPr>
              <a:t>Bài 6 : Trò chuyện với bạn bè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581400" y="27432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/>
              <a:t>   </a:t>
            </a:r>
            <a:r>
              <a:rPr lang="en-US" altLang="en-US" sz="3200" b="1">
                <a:solidFill>
                  <a:srgbClr val="CC00FF"/>
                </a:solidFill>
              </a:rPr>
              <a:t>Đọc truyện</a:t>
            </a:r>
            <a:r>
              <a:rPr lang="en-US" altLang="en-US" sz="3200" b="1"/>
              <a:t>: Đôi bạn  </a:t>
            </a:r>
          </a:p>
        </p:txBody>
      </p:sp>
      <p:pic>
        <p:nvPicPr>
          <p:cNvPr id="104453" name="Picture 5" descr="11 copy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39104"/>
            <a:ext cx="9144000" cy="43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98125" y="786452"/>
            <a:ext cx="474942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FF0000"/>
                </a:solidFill>
              </a:rPr>
              <a:t>Bài 6 : Trò chuyện với bạn bè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5447" y="1239103"/>
            <a:ext cx="3833884" cy="6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/>
              <a:t>   </a:t>
            </a:r>
            <a:r>
              <a:rPr lang="en-US" altLang="en-US" sz="3200" b="1">
                <a:solidFill>
                  <a:srgbClr val="002060"/>
                </a:solidFill>
              </a:rPr>
              <a:t>Đọc truyện: Đôi bạn  </a:t>
            </a:r>
          </a:p>
        </p:txBody>
      </p:sp>
    </p:spTree>
    <p:extLst>
      <p:ext uri="{BB962C8B-B14F-4D97-AF65-F5344CB8AC3E}">
        <p14:creationId xmlns:p14="http://schemas.microsoft.com/office/powerpoint/2010/main" val="2221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133600" y="838201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- </a:t>
            </a:r>
            <a:r>
              <a:rPr lang="en-US" altLang="en-US" sz="2800">
                <a:solidFill>
                  <a:srgbClr val="0000CC"/>
                </a:solidFill>
              </a:rPr>
              <a:t>Vì sao Huyền ngồi một mình buồn bã trong lớp ?</a:t>
            </a:r>
            <a:r>
              <a:rPr lang="en-US" altLang="en-US" sz="2000"/>
              <a:t>                             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1752600" y="228600"/>
            <a:ext cx="838200" cy="9144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209800" y="1447801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- Ai đã trò chuyện với Huyền?</a:t>
            </a:r>
          </a:p>
        </p:txBody>
      </p:sp>
      <p:pic>
        <p:nvPicPr>
          <p:cNvPr id="62475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133600" y="22098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 </a:t>
            </a:r>
            <a:r>
              <a:rPr lang="en-US" altLang="en-US" sz="2800">
                <a:solidFill>
                  <a:srgbClr val="0000CC"/>
                </a:solidFill>
              </a:rPr>
              <a:t>- Những câu nói nào của Chi thể hiện sự quan tâm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 và  lo lắng cho bạn?   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514600" y="32004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0000CC"/>
                </a:solidFill>
              </a:rPr>
              <a:t>- Cách nói chuyện của Chi đối với Huyền như thế nào?</a:t>
            </a:r>
            <a:r>
              <a:rPr lang="en-US" altLang="en-US" sz="2800"/>
              <a:t> 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057400" y="3886200"/>
            <a:ext cx="792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- Chi đã an ủi Huyền như thế nào?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133600" y="4572000"/>
            <a:ext cx="800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-Tìm những câu nói của Chi để động viên bạn?</a:t>
            </a: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133600" y="54864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-Sau khi nghe Chi kể chuyện nhà mình, Huyền đã có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tâm trạng như thế nào?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590800" y="304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FF0000"/>
                </a:solidFill>
              </a:rPr>
              <a:t>             Tìm hiểu bài</a:t>
            </a:r>
          </a:p>
        </p:txBody>
      </p:sp>
      <p:pic>
        <p:nvPicPr>
          <p:cNvPr id="62482" name="Picture 18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0438"/>
            <a:ext cx="914400" cy="8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3" name="Picture 19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5"/>
                </p:tgtEl>
              </p:cMediaNode>
            </p:audio>
          </p:childTnLst>
        </p:cTn>
      </p:par>
    </p:tnLst>
    <p:bldLst>
      <p:bldP spid="62471" grpId="0"/>
      <p:bldP spid="62473" grpId="0"/>
      <p:bldP spid="62476" grpId="0"/>
      <p:bldP spid="62477" grpId="0"/>
      <p:bldP spid="62478" grpId="0"/>
      <p:bldP spid="62479" grpId="0"/>
      <p:bldP spid="624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WordArt 7"/>
          <p:cNvSpPr>
            <a:spLocks noChangeArrowheads="1" noChangeShapeType="1" noTextEdit="1"/>
          </p:cNvSpPr>
          <p:nvPr/>
        </p:nvSpPr>
        <p:spPr bwMode="auto">
          <a:xfrm>
            <a:off x="3200400" y="6096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</a:rPr>
              <a:t>Lời khuyên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133600" y="1905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Đối với bạn bè, chúng ta cần chú ý: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828800" y="29718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Nên chia sẻ niềm vui, nỗi buồn với bạn.</a:t>
            </a: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1828800" y="39624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CC"/>
                </a:solidFill>
              </a:rPr>
              <a:t>- Trò chuyện với thái độ cởi mở, hoà nhã, thân mật.</a:t>
            </a:r>
          </a:p>
        </p:txBody>
      </p:sp>
      <p:pic>
        <p:nvPicPr>
          <p:cNvPr id="95243" name="Picture 11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05401"/>
            <a:ext cx="9144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44" name="Picture 12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1601"/>
            <a:ext cx="9144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286000" y="1820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667000" y="1676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590800" y="1752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72567" y="1777726"/>
            <a:ext cx="110182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    </a:t>
            </a:r>
            <a:r>
              <a:rPr lang="en-US" altLang="en-US" sz="2800" b="1">
                <a:solidFill>
                  <a:srgbClr val="FF0000"/>
                </a:solidFill>
              </a:rPr>
              <a:t>Tình huống 1: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Trong khi cô giáo đang giảng bài, Tuấn và Hùng cứ thì thầm nói chuyện với nhau.</a:t>
            </a:r>
          </a:p>
        </p:txBody>
      </p:sp>
      <p:pic>
        <p:nvPicPr>
          <p:cNvPr id="10240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45434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</a:rPr>
              <a:t>Trao đổi, thực hành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436728" y="776268"/>
            <a:ext cx="11150221" cy="12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Em có nhận xét gì về hành vi của các bạn trong từng tình huống sau:</a:t>
            </a: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96035" y="2774969"/>
            <a:ext cx="10672549" cy="112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  Tình huống 2: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Hoa được giải nhất kể chuyện ở trường. Sau cuộc thi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các bạn đã chúc mừng Hoa và hỏi về bí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quyết chiến thắng.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1524000" y="4489618"/>
            <a:ext cx="948974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Tình huống 3:</a:t>
            </a:r>
            <a:r>
              <a:rPr lang="en-US" altLang="en-US" sz="2800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Hôm nay đội bóng của Bình và Nam thua.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Trên đường về, hai bạn liên tục to tiếng trách móc và đổ lỗi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cho nhau.</a:t>
            </a:r>
          </a:p>
        </p:txBody>
      </p:sp>
      <p:pic>
        <p:nvPicPr>
          <p:cNvPr id="102411" name="Picture 11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2" name="Picture 1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24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286000" y="182086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667000" y="16764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90800" y="17526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057400" y="2133601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    </a:t>
            </a:r>
            <a:r>
              <a:rPr lang="en-US" altLang="en-US" sz="2800" b="1">
                <a:solidFill>
                  <a:srgbClr val="FF0000"/>
                </a:solidFill>
              </a:rPr>
              <a:t>Tình huống 1: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Trong khi cô giáo đang giảng bài, Tuấn và Hùng cứ thì thầm nói chuyện với nhau.</a:t>
            </a:r>
          </a:p>
        </p:txBody>
      </p:sp>
      <p:pic>
        <p:nvPicPr>
          <p:cNvPr id="101382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>
            <a:off x="3810001" y="381001"/>
            <a:ext cx="4543425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</a:rPr>
              <a:t>Trao đổi, thực hành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2362200" y="12954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Em có nhận xét gì về hành vi của các bạn </a:t>
            </a:r>
          </a:p>
          <a:p>
            <a:r>
              <a:rPr lang="en-US" altLang="en-US" sz="2800">
                <a:solidFill>
                  <a:srgbClr val="FF0000"/>
                </a:solidFill>
              </a:rPr>
              <a:t>trong từng tình huống sau: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151796" y="2991654"/>
            <a:ext cx="821140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  Tình huống 2: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Hoa được giải nhất kể chuyện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ở trường. Sau cuộc thi các bạn đã chúc mừng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 Hoa và hỏi về bí</a:t>
            </a:r>
            <a:r>
              <a:rPr lang="en-US" altLang="en-US" b="1">
                <a:solidFill>
                  <a:srgbClr val="0000CC"/>
                </a:solidFill>
              </a:rPr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quyết chiến thắng.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151797" y="4515654"/>
            <a:ext cx="8077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FF0000"/>
                </a:solidFill>
              </a:rPr>
              <a:t>  Tình huống 3:</a:t>
            </a:r>
            <a:r>
              <a:rPr lang="en-US" altLang="en-US" sz="2800"/>
              <a:t> </a:t>
            </a:r>
            <a:r>
              <a:rPr lang="en-US" altLang="en-US" sz="2800" b="1">
                <a:solidFill>
                  <a:srgbClr val="0000CC"/>
                </a:solidFill>
              </a:rPr>
              <a:t>Hôm nay đội bóng của Bình và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Nam thua. Trên đường về, hai bạn liên tục to </a:t>
            </a:r>
          </a:p>
          <a:p>
            <a:r>
              <a:rPr lang="en-US" altLang="en-US" sz="2800" b="1">
                <a:solidFill>
                  <a:srgbClr val="0000CC"/>
                </a:solidFill>
              </a:rPr>
              <a:t>tiếng trách móc và đổ lỗi cho nhau.</a:t>
            </a:r>
          </a:p>
        </p:txBody>
      </p:sp>
      <p:pic>
        <p:nvPicPr>
          <p:cNvPr id="101387" name="Picture 11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8" name="Picture 12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2"/>
                </p:tgtEl>
              </p:cMediaNode>
            </p:audio>
          </p:childTnLst>
        </p:cTn>
      </p:par>
    </p:tnLst>
    <p:bldLst>
      <p:bldP spid="101381" grpId="0"/>
      <p:bldP spid="101385" grpId="0"/>
      <p:bldP spid="101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885097" y="687365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2. Trong các dòng dưới đây, em tán thành           và không tán thành            với ý kiến nào? 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580866" y="2109788"/>
            <a:ext cx="842180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800">
                <a:solidFill>
                  <a:srgbClr val="0000CC"/>
                </a:solidFill>
              </a:rPr>
              <a:t>Trò chuyện với bạn </a:t>
            </a:r>
            <a:r>
              <a:rPr lang="en-US" altLang="en-US" sz="2800">
                <a:solidFill>
                  <a:srgbClr val="0000FF"/>
                </a:solidFill>
              </a:rPr>
              <a:t>trong giờ học,</a:t>
            </a:r>
            <a:r>
              <a:rPr lang="en-US" altLang="en-US"/>
              <a:t> </a:t>
            </a:r>
            <a:r>
              <a:rPr lang="en-US" altLang="en-US" sz="2800">
                <a:solidFill>
                  <a:srgbClr val="0000CC"/>
                </a:solidFill>
              </a:rPr>
              <a:t>khi cô giáo đang giảng bài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636594" y="273526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b) Trò chuyện với bạn trong giờ ra chơi.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636594" y="3930650"/>
            <a:ext cx="811700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d) Trò chuyện khi bạn có chuyện vui , chuyện buồn</a:t>
            </a:r>
            <a:r>
              <a:rPr lang="en-US" altLang="en-US" sz="2800" b="1">
                <a:solidFill>
                  <a:srgbClr val="0000CC"/>
                </a:solidFill>
              </a:rPr>
              <a:t> </a:t>
            </a:r>
            <a:r>
              <a:rPr lang="en-US" altLang="en-US" sz="2800">
                <a:solidFill>
                  <a:srgbClr val="0000CC"/>
                </a:solidFill>
              </a:rPr>
              <a:t>cần chia sẻ.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636594" y="3390900"/>
            <a:ext cx="940217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c) Trò chuyện với bạn khi bạn đang học bài hoặc  bận việc.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1636594" y="4556125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e) Trò chuyện với bạn trong giờ ngủ bán trú.</a:t>
            </a:r>
          </a:p>
        </p:txBody>
      </p:sp>
      <p:pic>
        <p:nvPicPr>
          <p:cNvPr id="94219" name="Picture 11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67401"/>
            <a:ext cx="23622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0" name="Picture 12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15000"/>
            <a:ext cx="914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8226188" y="641328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634552" y="1073055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  <p:bldP spid="94216" grpId="0"/>
      <p:bldP spid="94217" grpId="0"/>
      <p:bldP spid="94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981200" y="622205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2. Trong các dòng dưới đây, em tán thành          và không tán thành              với ý kiến nào? 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6000" y="1828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800">
                <a:solidFill>
                  <a:srgbClr val="0000CC"/>
                </a:solidFill>
              </a:rPr>
              <a:t>Trò chuyện với bạn trong </a:t>
            </a:r>
            <a:r>
              <a:rPr lang="en-US" altLang="en-US" sz="2800">
                <a:solidFill>
                  <a:srgbClr val="0000FF"/>
                </a:solidFill>
              </a:rPr>
              <a:t>giờ học</a:t>
            </a:r>
            <a:r>
              <a:rPr lang="en-US" altLang="en-US"/>
              <a:t> ,</a:t>
            </a:r>
            <a:r>
              <a:rPr lang="en-US" altLang="en-US" sz="2800">
                <a:solidFill>
                  <a:srgbClr val="0000CC"/>
                </a:solidFill>
              </a:rPr>
              <a:t>khi cô giáo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đang giảng bài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286000" y="2438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b) Trò chuyện với bạn trong giờ ra chơi.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286000" y="45720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d) Trò chuyện khi bạn có chuyện vui , chuyện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buồn</a:t>
            </a:r>
            <a:r>
              <a:rPr lang="en-US" altLang="en-US" sz="2800" b="1">
                <a:solidFill>
                  <a:srgbClr val="0000CC"/>
                </a:solidFill>
              </a:rPr>
              <a:t> </a:t>
            </a:r>
            <a:r>
              <a:rPr lang="en-US" altLang="en-US" sz="2800">
                <a:solidFill>
                  <a:srgbClr val="0000CC"/>
                </a:solidFill>
              </a:rPr>
              <a:t>cần chia sẻ.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209800" y="3352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c) Trò chuyện với bạn khi bạn đang học bài </a:t>
            </a:r>
          </a:p>
          <a:p>
            <a:r>
              <a:rPr lang="en-US" altLang="en-US" sz="2800">
                <a:solidFill>
                  <a:srgbClr val="0000CC"/>
                </a:solidFill>
              </a:rPr>
              <a:t>hoặc  bận việc.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286000" y="5410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0000CC"/>
                </a:solidFill>
              </a:rPr>
              <a:t>e) Trò chuyện với bạn trong giờ ngủ bán trú.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1752600" y="4343400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1752600" y="53340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1676400" y="32004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1752600" y="2438400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1676400" y="18288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7" name="Picture 13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8" name="Picture 14" descr="daisi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867401"/>
            <a:ext cx="914400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8256895" y="533400"/>
            <a:ext cx="6096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4634552" y="1073055"/>
            <a:ext cx="6096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  <p:bldP spid="98308" grpId="0"/>
      <p:bldP spid="98309" grpId="0"/>
      <p:bldP spid="98310" grpId="0"/>
      <p:bldP spid="983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812</Words>
  <Application>Microsoft Office PowerPoint</Application>
  <PresentationFormat>Widescreen</PresentationFormat>
  <Paragraphs>76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American Typewriter</vt:lpstr>
      <vt:lpstr>Arial</vt:lpstr>
      <vt:lpstr>Arial Unicode MS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GVCB Hoàng Hương Duyên</cp:lastModifiedBy>
  <cp:revision>28</cp:revision>
  <dcterms:created xsi:type="dcterms:W3CDTF">2021-11-05T12:37:47Z</dcterms:created>
  <dcterms:modified xsi:type="dcterms:W3CDTF">2022-12-09T10:36:39Z</dcterms:modified>
</cp:coreProperties>
</file>