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97" r:id="rId2"/>
    <p:sldId id="291" r:id="rId3"/>
    <p:sldId id="293" r:id="rId4"/>
    <p:sldId id="295" r:id="rId5"/>
    <p:sldId id="294" r:id="rId6"/>
    <p:sldId id="300" r:id="rId7"/>
    <p:sldId id="299" r:id="rId8"/>
    <p:sldId id="301" r:id="rId9"/>
    <p:sldId id="274" r:id="rId10"/>
    <p:sldId id="258" r:id="rId11"/>
    <p:sldId id="272" r:id="rId12"/>
    <p:sldId id="275" r:id="rId13"/>
    <p:sldId id="277" r:id="rId14"/>
    <p:sldId id="278" r:id="rId15"/>
    <p:sldId id="290" r:id="rId16"/>
    <p:sldId id="279" r:id="rId17"/>
    <p:sldId id="280" r:id="rId18"/>
    <p:sldId id="281" r:id="rId19"/>
    <p:sldId id="296" r:id="rId20"/>
    <p:sldId id="285" r:id="rId21"/>
    <p:sldId id="287" r:id="rId22"/>
    <p:sldId id="286" r:id="rId23"/>
  </p:sldIdLst>
  <p:sldSz cx="12192000" cy="6858000"/>
  <p:notesSz cx="7104063" cy="10234613"/>
  <p:embeddedFontLst>
    <p:embeddedFont>
      <p:font typeface="等线" panose="02010600030101010101" pitchFamily="2" charset="-122"/>
      <p:regular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Merriweather" panose="00000500000000000000" pitchFamily="2" charset="0"/>
      <p:regular r:id="rId32"/>
      <p:bold r:id="rId33"/>
      <p:italic r:id="rId34"/>
      <p:boldItalic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C85F"/>
    <a:srgbClr val="FB812D"/>
    <a:srgbClr val="33B3AD"/>
    <a:srgbClr val="FE5778"/>
    <a:srgbClr val="CDF0FF"/>
    <a:srgbClr val="EDAFA1"/>
    <a:srgbClr val="62C0C8"/>
    <a:srgbClr val="BA6C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76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EA85768-0BA4-478B-B0A4-2C0BEF914ABB}" type="datetimeFigureOut">
              <a:rPr lang="zh-CN" altLang="en-US" smtClean="0"/>
              <a:t>2022/12/12</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C4E624-5333-4008-9923-738A2D895B04}" type="slidenum">
              <a:rPr lang="zh-CN" altLang="en-US" smtClean="0"/>
              <a:t>‹#›</a:t>
            </a:fld>
            <a:endParaRPr lang="zh-CN" altLang="en-US"/>
          </a:p>
        </p:txBody>
      </p:sp>
    </p:spTree>
    <p:extLst>
      <p:ext uri="{BB962C8B-B14F-4D97-AF65-F5344CB8AC3E}">
        <p14:creationId xmlns:p14="http://schemas.microsoft.com/office/powerpoint/2010/main" val="3554067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9</a:t>
            </a:fld>
            <a:endParaRPr lang="zh-CN" altLang="en-US"/>
          </a:p>
        </p:txBody>
      </p:sp>
    </p:spTree>
    <p:extLst>
      <p:ext uri="{BB962C8B-B14F-4D97-AF65-F5344CB8AC3E}">
        <p14:creationId xmlns:p14="http://schemas.microsoft.com/office/powerpoint/2010/main" val="260234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10</a:t>
            </a:fld>
            <a:endParaRPr lang="zh-CN" altLang="en-US"/>
          </a:p>
        </p:txBody>
      </p:sp>
    </p:spTree>
    <p:extLst>
      <p:ext uri="{BB962C8B-B14F-4D97-AF65-F5344CB8AC3E}">
        <p14:creationId xmlns:p14="http://schemas.microsoft.com/office/powerpoint/2010/main" val="2457313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11</a:t>
            </a:fld>
            <a:endParaRPr lang="zh-CN" altLang="en-US"/>
          </a:p>
        </p:txBody>
      </p:sp>
    </p:spTree>
    <p:extLst>
      <p:ext uri="{BB962C8B-B14F-4D97-AF65-F5344CB8AC3E}">
        <p14:creationId xmlns:p14="http://schemas.microsoft.com/office/powerpoint/2010/main" val="1296915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p:cNvSpPr/>
          <p:nvPr userDrawn="1"/>
        </p:nvSpPr>
        <p:spPr>
          <a:xfrm>
            <a:off x="-12700" y="8890"/>
            <a:ext cx="803426" cy="400110"/>
          </a:xfrm>
          <a:prstGeom prst="rect">
            <a:avLst/>
          </a:prstGeom>
          <a:noFill/>
        </p:spPr>
        <p:txBody>
          <a:bodyPr wrap="none" lIns="91440" tIns="45720" rIns="91440" bIns="45720">
            <a:spAutoFit/>
          </a:bodyPr>
          <a:lstStyle/>
          <a:p>
            <a:pPr algn="ctr"/>
            <a:r>
              <a:rPr lang="en-US" sz="2000" b="0" cap="none" spc="0" dirty="0">
                <a:ln w="0"/>
                <a:solidFill>
                  <a:schemeClr val="accent5">
                    <a:lumMod val="60000"/>
                    <a:lumOff val="40000"/>
                  </a:schemeClr>
                </a:solidFill>
                <a:effectLst>
                  <a:outerShdw blurRad="38100" dist="38100" dir="2700000" algn="tl">
                    <a:srgbClr val="000000">
                      <a:alpha val="43137"/>
                    </a:srgbClr>
                  </a:outerShdw>
                </a:effectLst>
                <a:latin typeface="UTM Gradoo" panose="02040603050506020204" pitchFamily="18" charset="0"/>
              </a:rPr>
              <a:t>KTUTS</a:t>
            </a:r>
          </a:p>
        </p:txBody>
      </p:sp>
      <p:sp>
        <p:nvSpPr>
          <p:cNvPr id="7" name="Rectangle 6"/>
          <p:cNvSpPr/>
          <p:nvPr userDrawn="1"/>
        </p:nvSpPr>
        <p:spPr>
          <a:xfrm>
            <a:off x="11353800" y="6448365"/>
            <a:ext cx="803426" cy="400110"/>
          </a:xfrm>
          <a:prstGeom prst="rect">
            <a:avLst/>
          </a:prstGeom>
          <a:noFill/>
        </p:spPr>
        <p:txBody>
          <a:bodyPr wrap="none" lIns="91440" tIns="45720" rIns="91440" bIns="45720">
            <a:spAutoFit/>
          </a:bodyPr>
          <a:lstStyle/>
          <a:p>
            <a:pPr algn="ctr"/>
            <a:r>
              <a:rPr lang="en-US" sz="2000" b="0" cap="none" spc="0" dirty="0">
                <a:ln w="0"/>
                <a:solidFill>
                  <a:schemeClr val="accent5">
                    <a:lumMod val="60000"/>
                    <a:lumOff val="40000"/>
                  </a:schemeClr>
                </a:solidFill>
                <a:effectLst>
                  <a:outerShdw blurRad="38100" dist="38100" dir="2700000" algn="tl">
                    <a:srgbClr val="000000">
                      <a:alpha val="43137"/>
                    </a:srgbClr>
                  </a:outerShdw>
                </a:effectLst>
                <a:latin typeface="UTM Gradoo"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2022/12/12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矩形 4"/>
          <p:cNvSpPr/>
          <p:nvPr userDrawn="1"/>
        </p:nvSpPr>
        <p:spPr>
          <a:xfrm>
            <a:off x="-12700" y="8890"/>
            <a:ext cx="12215495" cy="6839585"/>
          </a:xfrm>
          <a:prstGeom prst="rect">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60000"/>
                  <a:lumOff val="40000"/>
                </a:schemeClr>
              </a:solidFill>
            </a:endParaRPr>
          </a:p>
        </p:txBody>
      </p:sp>
      <p:sp>
        <p:nvSpPr>
          <p:cNvPr id="8" name="Rectangle 7"/>
          <p:cNvSpPr/>
          <p:nvPr userDrawn="1"/>
        </p:nvSpPr>
        <p:spPr>
          <a:xfrm>
            <a:off x="-12700" y="8890"/>
            <a:ext cx="803426" cy="400110"/>
          </a:xfrm>
          <a:prstGeom prst="rect">
            <a:avLst/>
          </a:prstGeom>
          <a:noFill/>
        </p:spPr>
        <p:txBody>
          <a:bodyPr wrap="none" lIns="91440" tIns="45720" rIns="91440" bIns="45720">
            <a:spAutoFit/>
          </a:bodyPr>
          <a:lstStyle/>
          <a:p>
            <a:pPr algn="ctr"/>
            <a:r>
              <a:rPr lang="en-US" sz="2000" b="0" cap="none" spc="0" dirty="0">
                <a:ln w="0"/>
                <a:solidFill>
                  <a:schemeClr val="accent5">
                    <a:lumMod val="60000"/>
                    <a:lumOff val="40000"/>
                  </a:schemeClr>
                </a:solidFill>
                <a:effectLst>
                  <a:outerShdw blurRad="38100" dist="38100" dir="2700000" algn="tl">
                    <a:srgbClr val="000000">
                      <a:alpha val="43137"/>
                    </a:srgbClr>
                  </a:outerShdw>
                </a:effectLst>
                <a:latin typeface="UTM Gradoo" panose="02040603050506020204" pitchFamily="18" charset="0"/>
              </a:rPr>
              <a:t>KTUTS</a:t>
            </a:r>
          </a:p>
        </p:txBody>
      </p:sp>
      <p:sp>
        <p:nvSpPr>
          <p:cNvPr id="9" name="Rectangle 8"/>
          <p:cNvSpPr/>
          <p:nvPr userDrawn="1"/>
        </p:nvSpPr>
        <p:spPr>
          <a:xfrm>
            <a:off x="11353800" y="6448365"/>
            <a:ext cx="803426" cy="400110"/>
          </a:xfrm>
          <a:prstGeom prst="rect">
            <a:avLst/>
          </a:prstGeom>
          <a:noFill/>
        </p:spPr>
        <p:txBody>
          <a:bodyPr wrap="none" lIns="91440" tIns="45720" rIns="91440" bIns="45720">
            <a:spAutoFit/>
          </a:bodyPr>
          <a:lstStyle/>
          <a:p>
            <a:pPr algn="ctr"/>
            <a:r>
              <a:rPr lang="en-US" sz="2000" b="0" cap="none" spc="0" dirty="0">
                <a:ln w="0"/>
                <a:solidFill>
                  <a:schemeClr val="accent5">
                    <a:lumMod val="60000"/>
                    <a:lumOff val="40000"/>
                  </a:schemeClr>
                </a:solidFill>
                <a:effectLst>
                  <a:outerShdw blurRad="38100" dist="38100" dir="2700000" algn="tl">
                    <a:srgbClr val="000000">
                      <a:alpha val="43137"/>
                    </a:srgbClr>
                  </a:outerShdw>
                </a:effectLst>
                <a:latin typeface="UTM Gradoo" panose="02040603050506020204" pitchFamily="18" charset="0"/>
              </a:rPr>
              <a:t>KTUTS</a:t>
            </a:r>
          </a:p>
        </p:txBody>
      </p:sp>
      <p:pic>
        <p:nvPicPr>
          <p:cNvPr id="12" name="Picture 11" descr="A picture containing diagram&#10;&#10;Description automatically generated">
            <a:extLst>
              <a:ext uri="{FF2B5EF4-FFF2-40B4-BE49-F238E27FC236}">
                <a16:creationId xmlns:a16="http://schemas.microsoft.com/office/drawing/2014/main" id="{84A6FC2A-53BB-487A-B605-86BDC4EDD50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721840" y="12639336"/>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9FE7CC85-A41D-4EC7-930E-1E1E2A9BF7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97360" y="13451987"/>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FAC25F08-8CAF-40B7-AAD1-16260409CF2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97360" y="-12516973"/>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86C1016-A15A-4CE1-B278-CC800B8D1B6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6" name="TextBox 15">
            <a:extLst>
              <a:ext uri="{FF2B5EF4-FFF2-40B4-BE49-F238E27FC236}">
                <a16:creationId xmlns:a16="http://schemas.microsoft.com/office/drawing/2014/main" id="{C5DB110B-F667-4168-931D-9B07B17979C2}"/>
              </a:ext>
            </a:extLst>
          </p:cNvPr>
          <p:cNvSpPr txBox="1"/>
          <p:nvPr userDrawn="1"/>
        </p:nvSpPr>
        <p:spPr>
          <a:xfrm>
            <a:off x="1896358" y="10649875"/>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long liên hệ page hoặc SĐT: 0922 645 654</a:t>
            </a:r>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3.png"/><Relationship Id="rId7" Type="http://schemas.openxmlformats.org/officeDocument/2006/relationships/image" Target="../media/image10.sv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jpe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jpeg"/><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jpe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grpSp>
        <p:nvGrpSpPr>
          <p:cNvPr id="4" name="组合 10"/>
          <p:cNvGrpSpPr/>
          <p:nvPr/>
        </p:nvGrpSpPr>
        <p:grpSpPr>
          <a:xfrm>
            <a:off x="-1948563" y="-1251279"/>
            <a:ext cx="15302452" cy="4031790"/>
            <a:chOff x="-1624573" y="-1185864"/>
            <a:chExt cx="15732064" cy="3115323"/>
          </a:xfrm>
        </p:grpSpPr>
        <p:pic>
          <p:nvPicPr>
            <p:cNvPr id="5"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6" name="图片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7"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7830" y="635803"/>
            <a:ext cx="8181099" cy="4620932"/>
          </a:xfrm>
          <a:prstGeom prst="rect">
            <a:avLst/>
          </a:prstGeom>
        </p:spPr>
      </p:pic>
      <p:pic>
        <p:nvPicPr>
          <p:cNvPr id="9" name="图片 4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1509" y="609548"/>
            <a:ext cx="16036553" cy="7421295"/>
          </a:xfrm>
          <a:prstGeom prst="rect">
            <a:avLst/>
          </a:prstGeom>
        </p:spPr>
      </p:pic>
      <p:sp>
        <p:nvSpPr>
          <p:cNvPr id="10" name="Rectangle 9"/>
          <p:cNvSpPr/>
          <p:nvPr/>
        </p:nvSpPr>
        <p:spPr>
          <a:xfrm>
            <a:off x="5565476" y="2457045"/>
            <a:ext cx="4911922" cy="1323439"/>
          </a:xfrm>
          <a:prstGeom prst="rect">
            <a:avLst/>
          </a:prstGeom>
          <a:noFill/>
        </p:spPr>
        <p:txBody>
          <a:bodyPr wrap="none" lIns="91440" tIns="45720" rIns="91440" bIns="45720">
            <a:spAutoFit/>
          </a:bodyPr>
          <a:lstStyle/>
          <a:p>
            <a:pPr algn="ctr"/>
            <a:r>
              <a:rPr lang="en-US" sz="8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rPr>
              <a:t>ĐỊA LÝ</a:t>
            </a:r>
            <a:endParaRPr lang="en-US"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endParaRPr>
          </a:p>
        </p:txBody>
      </p:sp>
      <p:grpSp>
        <p:nvGrpSpPr>
          <p:cNvPr id="11" name="Group 10">
            <a:extLst>
              <a:ext uri="{FF2B5EF4-FFF2-40B4-BE49-F238E27FC236}">
                <a16:creationId xmlns:a16="http://schemas.microsoft.com/office/drawing/2014/main" id="{E32C5D44-9891-42F8-AAFC-7FE5DA2979ED}"/>
              </a:ext>
            </a:extLst>
          </p:cNvPr>
          <p:cNvGrpSpPr/>
          <p:nvPr/>
        </p:nvGrpSpPr>
        <p:grpSpPr>
          <a:xfrm>
            <a:off x="-1828084" y="280109"/>
            <a:ext cx="6535975" cy="6700409"/>
            <a:chOff x="-2675175" y="426720"/>
            <a:chExt cx="6535975" cy="6700409"/>
          </a:xfrm>
        </p:grpSpPr>
        <p:pic>
          <p:nvPicPr>
            <p:cNvPr id="12" name="图片 4">
              <a:extLst>
                <a:ext uri="{FF2B5EF4-FFF2-40B4-BE49-F238E27FC236}">
                  <a16:creationId xmlns:a16="http://schemas.microsoft.com/office/drawing/2014/main" id="{A9F4AB91-C459-4D24-8BB0-EB5F4D5F0177}"/>
                </a:ext>
              </a:extLst>
            </p:cNvPr>
            <p:cNvPicPr>
              <a:picLocks noChangeAspect="1"/>
            </p:cNvPicPr>
            <p:nvPr/>
          </p:nvPicPr>
          <p:blipFill rotWithShape="1">
            <a:blip r:embed="rId7">
              <a:extLst>
                <a:ext uri="{28A0092B-C50C-407E-A947-70E740481C1C}">
                  <a14:useLocalDpi xmlns:a14="http://schemas.microsoft.com/office/drawing/2010/main" val="0"/>
                </a:ext>
              </a:extLst>
            </a:blip>
            <a:srcRect l="31094" r="27156" b="20601"/>
            <a:stretch>
              <a:fillRect/>
            </a:stretch>
          </p:blipFill>
          <p:spPr>
            <a:xfrm>
              <a:off x="-2675175" y="426720"/>
              <a:ext cx="6535975" cy="6687372"/>
            </a:xfrm>
            <a:prstGeom prst="rect">
              <a:avLst/>
            </a:prstGeom>
          </p:spPr>
        </p:pic>
        <p:pic>
          <p:nvPicPr>
            <p:cNvPr id="13" name="图形 45">
              <a:extLst>
                <a:ext uri="{FF2B5EF4-FFF2-40B4-BE49-F238E27FC236}">
                  <a16:creationId xmlns:a16="http://schemas.microsoft.com/office/drawing/2014/main" id="{D177A99B-95EE-4EF3-BAFC-B0373F6884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80486">
              <a:off x="-931279" y="5253168"/>
              <a:ext cx="3043425" cy="1873961"/>
            </a:xfrm>
            <a:prstGeom prst="rect">
              <a:avLst/>
            </a:prstGeom>
          </p:spPr>
        </p:pic>
      </p:gr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6760" y="876730"/>
            <a:ext cx="2002612" cy="1831265"/>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2702" y="1999847"/>
            <a:ext cx="2262333" cy="2288336"/>
          </a:xfrm>
          <a:prstGeom prst="rect">
            <a:avLst/>
          </a:prstGeom>
        </p:spPr>
      </p:pic>
      <p:pic>
        <p:nvPicPr>
          <p:cNvPr id="16" name="Picture 15"/>
          <p:cNvPicPr>
            <a:picLocks noChangeAspect="1"/>
          </p:cNvPicPr>
          <p:nvPr/>
        </p:nvPicPr>
        <p:blipFill rotWithShape="1">
          <a:blip r:embed="rId12">
            <a:extLst>
              <a:ext uri="{BEBA8EAE-BF5A-486C-A8C5-ECC9F3942E4B}">
                <a14:imgProps xmlns:a14="http://schemas.microsoft.com/office/drawing/2010/main">
                  <a14:imgLayer r:embed="rId13">
                    <a14:imgEffect>
                      <a14:backgroundRemoval t="1064" b="98936" l="0" r="100000"/>
                    </a14:imgEffect>
                  </a14:imgLayer>
                </a14:imgProps>
              </a:ext>
              <a:ext uri="{28A0092B-C50C-407E-A947-70E740481C1C}">
                <a14:useLocalDpi xmlns:a14="http://schemas.microsoft.com/office/drawing/2010/main" val="0"/>
              </a:ext>
            </a:extLst>
          </a:blip>
          <a:srcRect l="379" t="18022" r="3798" b="16923"/>
          <a:stretch/>
        </p:blipFill>
        <p:spPr>
          <a:xfrm rot="20670679">
            <a:off x="7434643" y="4252727"/>
            <a:ext cx="3409331" cy="231459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834" y="3024615"/>
            <a:ext cx="1280859" cy="1295581"/>
          </a:xfrm>
          <a:prstGeom prst="rect">
            <a:avLst/>
          </a:prstGeom>
        </p:spPr>
      </p:pic>
    </p:spTree>
    <p:extLst>
      <p:ext uri="{BB962C8B-B14F-4D97-AF65-F5344CB8AC3E}">
        <p14:creationId xmlns:p14="http://schemas.microsoft.com/office/powerpoint/2010/main" val="1813377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31"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par>
                          <p:cTn id="26" fill="hold">
                            <p:stCondLst>
                              <p:cond delay="30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by="(-#ppt_w*2)" calcmode="lin" valueType="num">
                                      <p:cBhvr rctx="PPT">
                                        <p:cTn id="29" dur="250" autoRev="1" fill="hold">
                                          <p:stCondLst>
                                            <p:cond delay="0"/>
                                          </p:stCondLst>
                                        </p:cTn>
                                        <p:tgtEl>
                                          <p:spTgt spid="10"/>
                                        </p:tgtEl>
                                        <p:attrNameLst>
                                          <p:attrName>ppt_w</p:attrName>
                                        </p:attrNameLst>
                                      </p:cBhvr>
                                    </p:anim>
                                    <p:anim by="(#ppt_w*0.50)" calcmode="lin" valueType="num">
                                      <p:cBhvr>
                                        <p:cTn id="30" dur="250" decel="50000" autoRev="1" fill="hold">
                                          <p:stCondLst>
                                            <p:cond delay="0"/>
                                          </p:stCondLst>
                                        </p:cTn>
                                        <p:tgtEl>
                                          <p:spTgt spid="10"/>
                                        </p:tgtEl>
                                        <p:attrNameLst>
                                          <p:attrName>ppt_x</p:attrName>
                                        </p:attrNameLst>
                                      </p:cBhvr>
                                    </p:anim>
                                    <p:anim from="(-#ppt_h/2)" to="(#ppt_y)" calcmode="lin" valueType="num">
                                      <p:cBhvr>
                                        <p:cTn id="31" dur="500" fill="hold">
                                          <p:stCondLst>
                                            <p:cond delay="0"/>
                                          </p:stCondLst>
                                        </p:cTn>
                                        <p:tgtEl>
                                          <p:spTgt spid="10"/>
                                        </p:tgtEl>
                                        <p:attrNameLst>
                                          <p:attrName>ppt_y</p:attrName>
                                        </p:attrNameLst>
                                      </p:cBhvr>
                                    </p:anim>
                                    <p:animRot by="21600000">
                                      <p:cBhvr>
                                        <p:cTn id="32" dur="500" fill="hold">
                                          <p:stCondLst>
                                            <p:cond delay="0"/>
                                          </p:stCondLst>
                                        </p:cTn>
                                        <p:tgtEl>
                                          <p:spTgt spid="10"/>
                                        </p:tgtEl>
                                        <p:attrNameLst>
                                          <p:attrName>r</p:attrName>
                                        </p:attrNameLst>
                                      </p:cBhvr>
                                    </p:animRot>
                                  </p:childTnLst>
                                </p:cTn>
                              </p:par>
                            </p:childTnLst>
                          </p:cTn>
                        </p:par>
                        <p:par>
                          <p:cTn id="33" fill="hold">
                            <p:stCondLst>
                              <p:cond delay="3700"/>
                            </p:stCondLst>
                            <p:childTnLst>
                              <p:par>
                                <p:cTn id="34" presetID="42"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par>
                          <p:cTn id="39" fill="hold">
                            <p:stCondLst>
                              <p:cond delay="4700"/>
                            </p:stCondLst>
                            <p:childTnLst>
                              <p:par>
                                <p:cTn id="40" presetID="42"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par>
                          <p:cTn id="45" fill="hold">
                            <p:stCondLst>
                              <p:cond delay="5700"/>
                            </p:stCondLst>
                            <p:childTnLst>
                              <p:par>
                                <p:cTn id="46" presetID="42"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par>
                          <p:cTn id="51" fill="hold">
                            <p:stCondLst>
                              <p:cond delay="6700"/>
                            </p:stCondLst>
                            <p:childTnLst>
                              <p:par>
                                <p:cTn id="52" presetID="2" presetClass="entr" presetSubtype="12"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2000" fill="hold"/>
                                        <p:tgtEl>
                                          <p:spTgt spid="16"/>
                                        </p:tgtEl>
                                        <p:attrNameLst>
                                          <p:attrName>ppt_x</p:attrName>
                                        </p:attrNameLst>
                                      </p:cBhvr>
                                      <p:tavLst>
                                        <p:tav tm="0">
                                          <p:val>
                                            <p:strVal val="0-#ppt_w/2"/>
                                          </p:val>
                                        </p:tav>
                                        <p:tav tm="100000">
                                          <p:val>
                                            <p:strVal val="#ppt_x"/>
                                          </p:val>
                                        </p:tav>
                                      </p:tavLst>
                                    </p:anim>
                                    <p:anim calcmode="lin" valueType="num">
                                      <p:cBhvr additive="base">
                                        <p:cTn id="55"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08389" y="2401059"/>
            <a:ext cx="10857873" cy="2328582"/>
            <a:chOff x="1385644" y="1179492"/>
            <a:chExt cx="10857873" cy="2826714"/>
          </a:xfrm>
        </p:grpSpPr>
        <p:grpSp>
          <p:nvGrpSpPr>
            <p:cNvPr id="3" name="Group 2"/>
            <p:cNvGrpSpPr/>
            <p:nvPr/>
          </p:nvGrpSpPr>
          <p:grpSpPr>
            <a:xfrm>
              <a:off x="1385644" y="1179492"/>
              <a:ext cx="10678160" cy="2826714"/>
              <a:chOff x="1385644" y="1725850"/>
              <a:chExt cx="10678160" cy="1867373"/>
            </a:xfrm>
          </p:grpSpPr>
          <p:sp>
            <p:nvSpPr>
              <p:cNvPr id="5" name="Rounded Rectangle 4"/>
              <p:cNvSpPr/>
              <p:nvPr/>
            </p:nvSpPr>
            <p:spPr>
              <a:xfrm>
                <a:off x="1385644" y="1725850"/>
                <a:ext cx="10678160" cy="1867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603784" y="1883459"/>
                <a:ext cx="10322562" cy="1586364"/>
              </a:xfrm>
              <a:prstGeom prst="roundRect">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603784" y="1558319"/>
              <a:ext cx="10639733" cy="1569660"/>
            </a:xfrm>
            <a:prstGeom prst="rect">
              <a:avLst/>
            </a:prstGeom>
            <a:noFill/>
          </p:spPr>
          <p:txBody>
            <a:bodyPr wrap="square" rtlCol="0">
              <a:spAutoFit/>
            </a:bodyPr>
            <a:lstStyle/>
            <a:p>
              <a:pPr algn="ctr" fontAlgn="base">
                <a:spcBef>
                  <a:spcPct val="0"/>
                </a:spcBef>
                <a:spcAft>
                  <a:spcPct val="0"/>
                </a:spcAft>
                <a:defRPr/>
              </a:pPr>
              <a:r>
                <a:rPr lang="en-US" altLang="en-US" sz="4800" b="1" dirty="0">
                  <a:solidFill>
                    <a:srgbClr val="FF0000"/>
                  </a:solidFill>
                  <a:latin typeface="Times New Roman" panose="02020603050405020304" pitchFamily="18" charset="0"/>
                  <a:cs typeface="Times New Roman" panose="02020603050405020304" pitchFamily="18" charset="0"/>
                </a:rPr>
                <a:t>E</a:t>
              </a:r>
              <a:r>
                <a:rPr lang="vi-VN" altLang="en-US" sz="4800" b="1" dirty="0">
                  <a:solidFill>
                    <a:srgbClr val="FF0000"/>
                  </a:solidFill>
                  <a:latin typeface="Times New Roman" panose="02020603050405020304" pitchFamily="18" charset="0"/>
                  <a:cs typeface="Times New Roman" panose="02020603050405020304" pitchFamily="18" charset="0"/>
                </a:rPr>
                <a:t>m hãy kể tên các làng nghề truyền thống và sản phẩm của các làng nghề.</a:t>
              </a:r>
            </a:p>
          </p:txBody>
        </p:sp>
      </p:grpSp>
      <p:sp>
        <p:nvSpPr>
          <p:cNvPr id="10" name="TextBox 9">
            <a:extLst>
              <a:ext uri="{FF2B5EF4-FFF2-40B4-BE49-F238E27FC236}">
                <a16:creationId xmlns:a16="http://schemas.microsoft.com/office/drawing/2014/main" id="{93837AD0-0FA7-435C-BAD6-ED4407C312DB}"/>
              </a:ext>
            </a:extLst>
          </p:cNvPr>
          <p:cNvSpPr txBox="1"/>
          <p:nvPr/>
        </p:nvSpPr>
        <p:spPr>
          <a:xfrm>
            <a:off x="1826529" y="1426749"/>
            <a:ext cx="9651043" cy="769441"/>
          </a:xfrm>
          <a:prstGeom prst="rect">
            <a:avLst/>
          </a:prstGeom>
          <a:solidFill>
            <a:schemeClr val="bg1">
              <a:alpha val="71000"/>
            </a:schemeClr>
          </a:solid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thông</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trang</a:t>
            </a:r>
            <a:r>
              <a:rPr lang="en-US" sz="4400" b="1" dirty="0">
                <a:latin typeface="Times New Roman" panose="02020603050405020304" pitchFamily="18" charset="0"/>
                <a:cs typeface="Times New Roman" panose="02020603050405020304" pitchFamily="18" charset="0"/>
              </a:rPr>
              <a:t> 106</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28" y="2872512"/>
            <a:ext cx="3032158" cy="397796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2228" y="4431433"/>
            <a:ext cx="2857143" cy="2419048"/>
          </a:xfrm>
          <a:prstGeom prst="rect">
            <a:avLst/>
          </a:prstGeom>
          <a:effectLst>
            <a:outerShdw blurRad="50800" dist="38100" dir="16200000" rotWithShape="0">
              <a:prstClr val="black">
                <a:alpha val="40000"/>
              </a:prstClr>
            </a:outerShdw>
          </a:effectLst>
        </p:spPr>
      </p:pic>
      <p:sp>
        <p:nvSpPr>
          <p:cNvPr id="18" name="Rounded Rectangle 17"/>
          <p:cNvSpPr/>
          <p:nvPr/>
        </p:nvSpPr>
        <p:spPr>
          <a:xfrm>
            <a:off x="1652533" y="144827"/>
            <a:ext cx="10121153" cy="870466"/>
          </a:xfrm>
          <a:prstGeom prst="roundRect">
            <a:avLst>
              <a:gd name="adj" fmla="val 50000"/>
            </a:avLst>
          </a:prstGeom>
          <a:solidFill>
            <a:schemeClr val="accent1">
              <a:lumMod val="40000"/>
              <a:lumOff val="60000"/>
              <a:alpha val="81000"/>
            </a:schemeClr>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defRPr/>
            </a:pPr>
            <a:r>
              <a:rPr lang="vi-VN" altLang="en-US" sz="36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3. Nơi có hàng trăm nghề thủ công truyền thống</a:t>
            </a:r>
          </a:p>
        </p:txBody>
      </p:sp>
      <p:pic>
        <p:nvPicPr>
          <p:cNvPr id="19" name="图片 4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25348" y="144827"/>
            <a:ext cx="17415162" cy="8023364"/>
          </a:xfrm>
          <a:prstGeom prst="rect">
            <a:avLst/>
          </a:prstGeom>
        </p:spPr>
      </p:pic>
    </p:spTree>
    <p:extLst>
      <p:ext uri="{BB962C8B-B14F-4D97-AF65-F5344CB8AC3E}">
        <p14:creationId xmlns:p14="http://schemas.microsoft.com/office/powerpoint/2010/main" val="92303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 presetClass="entr" presetSubtype="2"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1+#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9"/>
          <p:cNvGrpSpPr/>
          <p:nvPr/>
        </p:nvGrpSpPr>
        <p:grpSpPr>
          <a:xfrm>
            <a:off x="801690" y="137614"/>
            <a:ext cx="10821702" cy="1057028"/>
            <a:chOff x="692006" y="116442"/>
            <a:chExt cx="11176173" cy="2919244"/>
          </a:xfrm>
        </p:grpSpPr>
        <p:sp>
          <p:nvSpPr>
            <p:cNvPr id="11"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6"/>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294" y="970143"/>
            <a:ext cx="10542494" cy="5809924"/>
          </a:xfrm>
          <a:prstGeom prst="roundRect">
            <a:avLst/>
          </a:prstGeom>
        </p:spPr>
      </p:pic>
      <p:graphicFrame>
        <p:nvGraphicFramePr>
          <p:cNvPr id="2" name="Table 1"/>
          <p:cNvGraphicFramePr/>
          <p:nvPr>
            <p:extLst>
              <p:ext uri="{D42A27DB-BD31-4B8C-83A1-F6EECF244321}">
                <p14:modId xmlns:p14="http://schemas.microsoft.com/office/powerpoint/2010/main" val="2839700453"/>
              </p:ext>
            </p:extLst>
          </p:nvPr>
        </p:nvGraphicFramePr>
        <p:xfrm>
          <a:off x="1344705" y="1268504"/>
          <a:ext cx="9735672" cy="5181600"/>
        </p:xfrm>
        <a:graphic>
          <a:graphicData uri="http://schemas.openxmlformats.org/drawingml/2006/table">
            <a:tbl>
              <a:tblPr firstRow="1" bandRow="1">
                <a:tableStyleId>{5C22544A-7EE6-4342-B048-85BDC9FD1C3A}</a:tableStyleId>
              </a:tblPr>
              <a:tblGrid>
                <a:gridCol w="4867836">
                  <a:extLst>
                    <a:ext uri="{9D8B030D-6E8A-4147-A177-3AD203B41FA5}">
                      <a16:colId xmlns:a16="http://schemas.microsoft.com/office/drawing/2014/main" val="20000"/>
                    </a:ext>
                  </a:extLst>
                </a:gridCol>
                <a:gridCol w="4867836">
                  <a:extLst>
                    <a:ext uri="{9D8B030D-6E8A-4147-A177-3AD203B41FA5}">
                      <a16:colId xmlns:a16="http://schemas.microsoft.com/office/drawing/2014/main" val="20001"/>
                    </a:ext>
                  </a:extLst>
                </a:gridCol>
              </a:tblGrid>
              <a:tr h="512445">
                <a:tc>
                  <a:txBody>
                    <a:bodyPr/>
                    <a:lstStyle/>
                    <a:p>
                      <a:pPr algn="ctr">
                        <a:buNone/>
                      </a:pPr>
                      <a:r>
                        <a:rPr lang="vi-VN" altLang="en-US" sz="2800" dirty="0">
                          <a:solidFill>
                            <a:schemeClr val="tx1"/>
                          </a:solidFill>
                          <a:latin typeface="Times New Roman" panose="02020603050405020304" pitchFamily="18" charset="0"/>
                          <a:cs typeface="Times New Roman" panose="02020603050405020304" pitchFamily="18" charset="0"/>
                        </a:rPr>
                        <a:t>Tên làng nghề</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vi-VN" altLang="en-US" sz="2800">
                          <a:solidFill>
                            <a:schemeClr val="tx1"/>
                          </a:solidFill>
                          <a:latin typeface="Times New Roman" panose="02020603050405020304" pitchFamily="18" charset="0"/>
                          <a:cs typeface="Times New Roman" panose="02020603050405020304" pitchFamily="18" charset="0"/>
                        </a:rPr>
                        <a:t>Sản phẩm làng nghề</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0"/>
                  </a:ext>
                </a:extLst>
              </a:tr>
              <a:tr h="512445">
                <a:tc>
                  <a:txBody>
                    <a:bodyPr/>
                    <a:lstStyle/>
                    <a:p>
                      <a:pPr algn="ctr">
                        <a:buNone/>
                      </a:pPr>
                      <a:r>
                        <a:rPr lang="vi-VN" altLang="en-US" sz="2800" b="1" dirty="0">
                          <a:solidFill>
                            <a:schemeClr val="accent6">
                              <a:lumMod val="50000"/>
                            </a:schemeClr>
                          </a:solidFill>
                          <a:latin typeface="Times New Roman" panose="02020603050405020304" pitchFamily="18" charset="0"/>
                          <a:cs typeface="Times New Roman" panose="02020603050405020304" pitchFamily="18" charset="0"/>
                        </a:rPr>
                        <a:t>Vạn Phúc ( Hà Nội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vi-VN" altLang="en-US" sz="2800" b="1" dirty="0">
                          <a:solidFill>
                            <a:schemeClr val="accent6">
                              <a:lumMod val="50000"/>
                            </a:schemeClr>
                          </a:solidFill>
                          <a:latin typeface="Times New Roman" panose="02020603050405020304" pitchFamily="18" charset="0"/>
                          <a:cs typeface="Times New Roman" panose="02020603050405020304" pitchFamily="18" charset="0"/>
                        </a:rPr>
                        <a:t>Lụa tơ tằm</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518160">
                <a:tc>
                  <a:txBody>
                    <a:bodyPr/>
                    <a:lstStyle/>
                    <a:p>
                      <a:pPr algn="ctr">
                        <a:buNone/>
                      </a:pPr>
                      <a:r>
                        <a:rPr lang="vi-VN" altLang="en-US" sz="2800" b="1" dirty="0">
                          <a:solidFill>
                            <a:schemeClr val="accent2">
                              <a:lumMod val="50000"/>
                            </a:schemeClr>
                          </a:solidFill>
                          <a:latin typeface="Times New Roman" panose="02020603050405020304" pitchFamily="18" charset="0"/>
                          <a:cs typeface="Times New Roman" panose="02020603050405020304" pitchFamily="18" charset="0"/>
                        </a:rPr>
                        <a:t>Bát Tràng </a:t>
                      </a:r>
                      <a:r>
                        <a:rPr lang="vi-VN" altLang="en-US" sz="2800" b="1" dirty="0">
                          <a:solidFill>
                            <a:schemeClr val="accent2">
                              <a:lumMod val="50000"/>
                            </a:schemeClr>
                          </a:solidFill>
                          <a:latin typeface="Times New Roman" panose="02020603050405020304" pitchFamily="18" charset="0"/>
                          <a:cs typeface="Times New Roman" panose="02020603050405020304" pitchFamily="18" charset="0"/>
                          <a:sym typeface="+mn-ea"/>
                        </a:rPr>
                        <a:t>( Hà Nội )</a:t>
                      </a:r>
                      <a:endParaRPr lang="vi-VN" altLang="en-US" sz="2800" b="1"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vi-VN" altLang="en-US" sz="2800" b="1" dirty="0">
                          <a:solidFill>
                            <a:schemeClr val="accent2">
                              <a:lumMod val="50000"/>
                            </a:schemeClr>
                          </a:solidFill>
                          <a:latin typeface="Times New Roman" panose="02020603050405020304" pitchFamily="18" charset="0"/>
                          <a:cs typeface="Times New Roman" panose="02020603050405020304" pitchFamily="18" charset="0"/>
                        </a:rPr>
                        <a:t>Đồ gốm</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r h="512445">
                <a:tc>
                  <a:txBody>
                    <a:bodyPr/>
                    <a:lstStyle/>
                    <a:p>
                      <a:pPr algn="ctr">
                        <a:buNone/>
                      </a:pPr>
                      <a:r>
                        <a:rPr lang="vi-VN" altLang="en-US" sz="2800" b="1" dirty="0">
                          <a:solidFill>
                            <a:schemeClr val="accent5">
                              <a:lumMod val="50000"/>
                            </a:schemeClr>
                          </a:solidFill>
                          <a:latin typeface="Times New Roman" panose="02020603050405020304" pitchFamily="18" charset="0"/>
                          <a:cs typeface="Times New Roman" panose="02020603050405020304" pitchFamily="18" charset="0"/>
                        </a:rPr>
                        <a:t>Đồng </a:t>
                      </a:r>
                      <a:r>
                        <a:rPr lang="vi-VN" altLang="en-US" sz="2800" b="1">
                          <a:solidFill>
                            <a:schemeClr val="accent5">
                              <a:lumMod val="50000"/>
                            </a:schemeClr>
                          </a:solidFill>
                          <a:latin typeface="Times New Roman" panose="02020603050405020304" pitchFamily="18" charset="0"/>
                          <a:cs typeface="Times New Roman" panose="02020603050405020304" pitchFamily="18" charset="0"/>
                        </a:rPr>
                        <a:t>Xâm </a:t>
                      </a:r>
                      <a:r>
                        <a:rPr lang="vi-VN" altLang="en-US" sz="2800" b="1">
                          <a:solidFill>
                            <a:schemeClr val="accent5">
                              <a:lumMod val="50000"/>
                            </a:schemeClr>
                          </a:solidFill>
                          <a:latin typeface="Times New Roman" panose="02020603050405020304" pitchFamily="18" charset="0"/>
                          <a:cs typeface="Times New Roman" panose="02020603050405020304" pitchFamily="18" charset="0"/>
                          <a:sym typeface="+mn-ea"/>
                        </a:rPr>
                        <a:t>(</a:t>
                      </a:r>
                      <a:r>
                        <a:rPr lang="en-US" altLang="en-US" sz="2800" b="1">
                          <a:solidFill>
                            <a:schemeClr val="accent5">
                              <a:lumMod val="50000"/>
                            </a:schemeClr>
                          </a:solidFill>
                          <a:latin typeface="Times New Roman" panose="02020603050405020304" pitchFamily="18" charset="0"/>
                          <a:cs typeface="Times New Roman" panose="02020603050405020304" pitchFamily="18" charset="0"/>
                          <a:sym typeface="+mn-ea"/>
                        </a:rPr>
                        <a:t> Thái Bình</a:t>
                      </a:r>
                      <a:r>
                        <a:rPr lang="vi-VN" altLang="en-US" sz="2800" b="1">
                          <a:solidFill>
                            <a:schemeClr val="accent5">
                              <a:lumMod val="50000"/>
                            </a:schemeClr>
                          </a:solidFill>
                          <a:latin typeface="Times New Roman" panose="02020603050405020304" pitchFamily="18" charset="0"/>
                          <a:cs typeface="Times New Roman" panose="02020603050405020304" pitchFamily="18" charset="0"/>
                          <a:sym typeface="+mn-ea"/>
                        </a:rPr>
                        <a:t> </a:t>
                      </a:r>
                      <a:r>
                        <a:rPr lang="vi-VN" altLang="en-US" sz="2800" b="1" dirty="0">
                          <a:solidFill>
                            <a:schemeClr val="accent5">
                              <a:lumMod val="50000"/>
                            </a:schemeClr>
                          </a:solidFill>
                          <a:latin typeface="Times New Roman" panose="02020603050405020304" pitchFamily="18" charset="0"/>
                          <a:cs typeface="Times New Roman" panose="02020603050405020304" pitchFamily="18" charset="0"/>
                          <a:sym typeface="+mn-ea"/>
                        </a:rPr>
                        <a:t>)</a:t>
                      </a:r>
                      <a:endParaRPr lang="vi-VN" altLang="en-US" sz="2800" b="1" dirty="0">
                        <a:solidFill>
                          <a:schemeClr val="accent5">
                            <a:lumMod val="50000"/>
                          </a:schemeClr>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vi-VN" altLang="en-US" sz="2800" b="1" dirty="0">
                          <a:solidFill>
                            <a:schemeClr val="accent5">
                              <a:lumMod val="50000"/>
                            </a:schemeClr>
                          </a:solidFill>
                          <a:latin typeface="Times New Roman" panose="02020603050405020304" pitchFamily="18" charset="0"/>
                          <a:cs typeface="Times New Roman" panose="02020603050405020304" pitchFamily="18" charset="0"/>
                        </a:rPr>
                        <a:t>Chạm bạc</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512445">
                <a:tc>
                  <a:txBody>
                    <a:bodyPr/>
                    <a:lstStyle/>
                    <a:p>
                      <a:pPr algn="ctr">
                        <a:buNone/>
                      </a:pPr>
                      <a:r>
                        <a:rPr lang="vi-VN" altLang="en-US" sz="2800" b="1" dirty="0">
                          <a:solidFill>
                            <a:schemeClr val="accent6">
                              <a:lumMod val="50000"/>
                            </a:schemeClr>
                          </a:solidFill>
                          <a:latin typeface="Times New Roman" panose="02020603050405020304" pitchFamily="18" charset="0"/>
                          <a:cs typeface="Times New Roman" panose="02020603050405020304" pitchFamily="18" charset="0"/>
                        </a:rPr>
                        <a:t>Đồng Kỵ ( Bắc Ninh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vi-VN" altLang="en-US" sz="2800" b="1" dirty="0">
                          <a:solidFill>
                            <a:schemeClr val="accent6">
                              <a:lumMod val="50000"/>
                            </a:schemeClr>
                          </a:solidFill>
                          <a:latin typeface="Times New Roman" panose="02020603050405020304" pitchFamily="18" charset="0"/>
                          <a:cs typeface="Times New Roman" panose="02020603050405020304" pitchFamily="18" charset="0"/>
                        </a:rPr>
                        <a:t>Đồ gỗ</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4"/>
                  </a:ext>
                </a:extLst>
              </a:tr>
              <a:tr h="512445">
                <a:tc>
                  <a:txBody>
                    <a:bodyPr/>
                    <a:lstStyle/>
                    <a:p>
                      <a:pPr algn="ctr">
                        <a:buNone/>
                      </a:pPr>
                      <a:r>
                        <a:rPr lang="vi-VN" altLang="en-US" sz="2800" b="1" dirty="0">
                          <a:solidFill>
                            <a:schemeClr val="accent2">
                              <a:lumMod val="50000"/>
                            </a:schemeClr>
                          </a:solidFill>
                          <a:latin typeface="Times New Roman" panose="02020603050405020304" pitchFamily="18" charset="0"/>
                          <a:cs typeface="Times New Roman" panose="02020603050405020304" pitchFamily="18" charset="0"/>
                        </a:rPr>
                        <a:t>Kim Sơn ( Ninh Bình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vi-VN" altLang="en-US" sz="2800" b="1" dirty="0">
                          <a:solidFill>
                            <a:schemeClr val="accent2">
                              <a:lumMod val="50000"/>
                            </a:schemeClr>
                          </a:solidFill>
                          <a:latin typeface="Times New Roman" panose="02020603050405020304" pitchFamily="18" charset="0"/>
                          <a:cs typeface="Times New Roman" panose="02020603050405020304" pitchFamily="18" charset="0"/>
                        </a:rPr>
                        <a:t>Chiếu cói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512445">
                <a:tc>
                  <a:txBody>
                    <a:bodyPr/>
                    <a:lstStyle/>
                    <a:p>
                      <a:pPr algn="ctr">
                        <a:buNone/>
                      </a:pPr>
                      <a:r>
                        <a:rPr lang="vi-VN" altLang="en-US" sz="2800" b="1" dirty="0">
                          <a:solidFill>
                            <a:schemeClr val="accent5">
                              <a:lumMod val="50000"/>
                            </a:schemeClr>
                          </a:solidFill>
                          <a:latin typeface="Times New Roman" panose="02020603050405020304" pitchFamily="18" charset="0"/>
                          <a:cs typeface="Times New Roman" panose="02020603050405020304" pitchFamily="18" charset="0"/>
                        </a:rPr>
                        <a:t>Đông Hồ ( Bắc Ninh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vi-VN" altLang="en-US" sz="2800" b="1" dirty="0">
                          <a:solidFill>
                            <a:schemeClr val="accent5">
                              <a:lumMod val="50000"/>
                            </a:schemeClr>
                          </a:solidFill>
                          <a:latin typeface="Times New Roman" panose="02020603050405020304" pitchFamily="18" charset="0"/>
                          <a:cs typeface="Times New Roman" panose="02020603050405020304" pitchFamily="18" charset="0"/>
                        </a:rPr>
                        <a:t>Tranh dân gian</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6"/>
                  </a:ext>
                </a:extLst>
              </a:tr>
              <a:tr h="512445">
                <a:tc>
                  <a:txBody>
                    <a:bodyPr/>
                    <a:lstStyle/>
                    <a:p>
                      <a:pPr algn="ctr">
                        <a:buNone/>
                      </a:pPr>
                      <a:r>
                        <a:rPr lang="vi-VN" altLang="en-US" sz="2800" b="1" dirty="0">
                          <a:solidFill>
                            <a:schemeClr val="accent6">
                              <a:lumMod val="50000"/>
                            </a:schemeClr>
                          </a:solidFill>
                          <a:latin typeface="Times New Roman" panose="02020603050405020304" pitchFamily="18" charset="0"/>
                          <a:cs typeface="Times New Roman" panose="02020603050405020304" pitchFamily="18" charset="0"/>
                        </a:rPr>
                        <a:t>Chuyên Mỹ ( Hà Nội )</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vi-VN" altLang="en-US" sz="2800" b="1" dirty="0">
                          <a:solidFill>
                            <a:schemeClr val="accent6">
                              <a:lumMod val="50000"/>
                            </a:schemeClr>
                          </a:solidFill>
                          <a:latin typeface="Times New Roman" panose="02020603050405020304" pitchFamily="18" charset="0"/>
                          <a:cs typeface="Times New Roman" panose="02020603050405020304" pitchFamily="18" charset="0"/>
                        </a:rPr>
                        <a:t>Khảm trai</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512445">
                <a:tc>
                  <a:txBody>
                    <a:bodyPr/>
                    <a:lstStyle/>
                    <a:p>
                      <a:pPr algn="ctr">
                        <a:buNone/>
                      </a:pPr>
                      <a:r>
                        <a:rPr lang="vi-VN" altLang="en-US" sz="2800" b="1" dirty="0">
                          <a:solidFill>
                            <a:schemeClr val="accent2">
                              <a:lumMod val="50000"/>
                            </a:schemeClr>
                          </a:solidFill>
                          <a:latin typeface="Times New Roman" panose="02020603050405020304" pitchFamily="18" charset="0"/>
                          <a:cs typeface="Times New Roman" panose="02020603050405020304" pitchFamily="18" charset="0"/>
                        </a:rPr>
                        <a:t>Kiêu Kỵ </a:t>
                      </a:r>
                      <a:r>
                        <a:rPr lang="vi-VN" altLang="en-US" sz="2800" b="1" dirty="0">
                          <a:solidFill>
                            <a:schemeClr val="accent2">
                              <a:lumMod val="50000"/>
                            </a:schemeClr>
                          </a:solidFill>
                          <a:latin typeface="Times New Roman" panose="02020603050405020304" pitchFamily="18" charset="0"/>
                          <a:cs typeface="Times New Roman" panose="02020603050405020304" pitchFamily="18" charset="0"/>
                          <a:sym typeface="+mn-ea"/>
                        </a:rPr>
                        <a:t>( Hà Nội )</a:t>
                      </a:r>
                      <a:endParaRPr lang="vi-VN" altLang="en-US" sz="2800" b="1" dirty="0">
                        <a:solidFill>
                          <a:schemeClr val="accent2">
                            <a:lumMod val="50000"/>
                          </a:schemeClr>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vi-VN" altLang="en-US" sz="2800" b="1" dirty="0">
                          <a:solidFill>
                            <a:schemeClr val="accent2">
                              <a:lumMod val="50000"/>
                            </a:schemeClr>
                          </a:solidFill>
                          <a:latin typeface="Times New Roman" panose="02020603050405020304" pitchFamily="18" charset="0"/>
                          <a:cs typeface="Times New Roman" panose="02020603050405020304" pitchFamily="18" charset="0"/>
                        </a:rPr>
                        <a:t>Dát vàng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8"/>
                  </a:ext>
                </a:extLst>
              </a:tr>
              <a:tr h="512445">
                <a:tc>
                  <a:txBody>
                    <a:bodyPr/>
                    <a:lstStyle/>
                    <a:p>
                      <a:pPr algn="ctr">
                        <a:buNone/>
                      </a:pPr>
                      <a:r>
                        <a:rPr lang="vi-VN" altLang="en-US" sz="2800" b="1" dirty="0">
                          <a:solidFill>
                            <a:schemeClr val="accent5">
                              <a:lumMod val="50000"/>
                            </a:schemeClr>
                          </a:solidFill>
                          <a:latin typeface="Times New Roman" panose="02020603050405020304" pitchFamily="18" charset="0"/>
                          <a:cs typeface="Times New Roman" panose="02020603050405020304" pitchFamily="18" charset="0"/>
                        </a:rPr>
                        <a:t>Văn Lâm </a:t>
                      </a:r>
                      <a:r>
                        <a:rPr lang="vi-VN" altLang="en-US" sz="2800" b="1">
                          <a:solidFill>
                            <a:schemeClr val="accent5">
                              <a:lumMod val="50000"/>
                            </a:schemeClr>
                          </a:solidFill>
                          <a:latin typeface="Times New Roman" panose="02020603050405020304" pitchFamily="18" charset="0"/>
                          <a:cs typeface="Times New Roman" panose="02020603050405020304" pitchFamily="18" charset="0"/>
                          <a:sym typeface="+mn-ea"/>
                        </a:rPr>
                        <a:t>( </a:t>
                      </a:r>
                      <a:r>
                        <a:rPr lang="en-US" altLang="en-US" sz="2800" b="1">
                          <a:solidFill>
                            <a:schemeClr val="accent5">
                              <a:lumMod val="50000"/>
                            </a:schemeClr>
                          </a:solidFill>
                          <a:latin typeface="Times New Roman" panose="02020603050405020304" pitchFamily="18" charset="0"/>
                          <a:cs typeface="Times New Roman" panose="02020603050405020304" pitchFamily="18" charset="0"/>
                          <a:sym typeface="+mn-ea"/>
                        </a:rPr>
                        <a:t>Ninh Bình</a:t>
                      </a:r>
                      <a:r>
                        <a:rPr lang="vi-VN" altLang="en-US" sz="2800" b="1">
                          <a:solidFill>
                            <a:schemeClr val="accent5">
                              <a:lumMod val="50000"/>
                            </a:schemeClr>
                          </a:solidFill>
                          <a:latin typeface="Times New Roman" panose="02020603050405020304" pitchFamily="18" charset="0"/>
                          <a:cs typeface="Times New Roman" panose="02020603050405020304" pitchFamily="18" charset="0"/>
                          <a:sym typeface="+mn-ea"/>
                        </a:rPr>
                        <a:t> </a:t>
                      </a:r>
                      <a:r>
                        <a:rPr lang="vi-VN" altLang="en-US" sz="2800" b="1" dirty="0">
                          <a:solidFill>
                            <a:schemeClr val="accent5">
                              <a:lumMod val="50000"/>
                            </a:schemeClr>
                          </a:solidFill>
                          <a:latin typeface="Times New Roman" panose="02020603050405020304" pitchFamily="18" charset="0"/>
                          <a:cs typeface="Times New Roman" panose="02020603050405020304" pitchFamily="18" charset="0"/>
                          <a:sym typeface="+mn-ea"/>
                        </a:rPr>
                        <a:t>)</a:t>
                      </a:r>
                      <a:endParaRPr lang="vi-VN" altLang="en-US" sz="2800" b="1" dirty="0">
                        <a:solidFill>
                          <a:schemeClr val="accent5">
                            <a:lumMod val="50000"/>
                          </a:schemeClr>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vi-VN" altLang="en-US" sz="2800" b="1" dirty="0">
                          <a:solidFill>
                            <a:schemeClr val="accent5">
                              <a:lumMod val="50000"/>
                            </a:schemeClr>
                          </a:solidFill>
                          <a:latin typeface="Times New Roman" panose="02020603050405020304" pitchFamily="18" charset="0"/>
                          <a:cs typeface="Times New Roman" panose="02020603050405020304" pitchFamily="18" charset="0"/>
                        </a:rPr>
                        <a:t>Thêu ren</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bl>
          </a:graphicData>
        </a:graphic>
      </p:graphicFrame>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4839" y="5046485"/>
            <a:ext cx="2139585" cy="1811515"/>
          </a:xfrm>
          <a:prstGeom prst="rect">
            <a:avLst/>
          </a:prstGeom>
          <a:effectLst>
            <a:outerShdw blurRad="50800" dist="38100" dir="16200000" rotWithShape="0">
              <a:prstClr val="black">
                <a:alpha val="40000"/>
              </a:prstClr>
            </a:outerShdw>
          </a:effectLst>
        </p:spPr>
      </p:pic>
      <p:sp>
        <p:nvSpPr>
          <p:cNvPr id="7" name="TextBox 6"/>
          <p:cNvSpPr txBox="1"/>
          <p:nvPr/>
        </p:nvSpPr>
        <p:spPr>
          <a:xfrm>
            <a:off x="2407902" y="202706"/>
            <a:ext cx="7824337" cy="1077218"/>
          </a:xfrm>
          <a:prstGeom prst="rect">
            <a:avLst/>
          </a:prstGeom>
          <a:noFill/>
        </p:spPr>
        <p:txBody>
          <a:bodyPr wrap="square" rtlCol="0">
            <a:spAutoFit/>
          </a:bodyPr>
          <a:lstStyle/>
          <a:p>
            <a:pPr algn="ctr" fontAlgn="base">
              <a:spcBef>
                <a:spcPct val="0"/>
              </a:spcBef>
              <a:spcAft>
                <a:spcPct val="0"/>
              </a:spcAft>
              <a:defRPr/>
            </a:pPr>
            <a:r>
              <a:rPr lang="en-US" altLang="en-US" sz="3200" b="1">
                <a:solidFill>
                  <a:srgbClr val="FF0000"/>
                </a:solidFill>
                <a:latin typeface="Times New Roman" panose="02020603050405020304" pitchFamily="18" charset="0"/>
                <a:cs typeface="Times New Roman" panose="02020603050405020304" pitchFamily="18" charset="0"/>
              </a:rPr>
              <a:t>Một số</a:t>
            </a:r>
            <a:r>
              <a:rPr lang="vi-VN" altLang="en-US" sz="3200" b="1">
                <a:solidFill>
                  <a:srgbClr val="FF0000"/>
                </a:solidFill>
                <a:latin typeface="Times New Roman" panose="02020603050405020304" pitchFamily="18" charset="0"/>
                <a:cs typeface="Times New Roman" panose="02020603050405020304" pitchFamily="18" charset="0"/>
              </a:rPr>
              <a:t> </a:t>
            </a:r>
            <a:r>
              <a:rPr lang="vi-VN" altLang="en-US" sz="3200" b="1" dirty="0">
                <a:solidFill>
                  <a:srgbClr val="FF0000"/>
                </a:solidFill>
                <a:latin typeface="Times New Roman" panose="02020603050405020304" pitchFamily="18" charset="0"/>
                <a:cs typeface="Times New Roman" panose="02020603050405020304" pitchFamily="18" charset="0"/>
              </a:rPr>
              <a:t>làng nghề truyền thống và sản phẩm của các </a:t>
            </a:r>
            <a:r>
              <a:rPr lang="vi-VN" altLang="en-US" sz="3200" b="1">
                <a:solidFill>
                  <a:srgbClr val="FF0000"/>
                </a:solidFill>
                <a:latin typeface="Times New Roman" panose="02020603050405020304" pitchFamily="18" charset="0"/>
                <a:cs typeface="Times New Roman" panose="02020603050405020304" pitchFamily="18" charset="0"/>
              </a:rPr>
              <a:t>làng nghề</a:t>
            </a:r>
            <a:endParaRPr lang="vi-VN" alt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0" b="99317" l="0" r="100000"/>
                    </a14:imgEffect>
                  </a14:imgLayer>
                </a14:imgProps>
              </a:ext>
              <a:ext uri="{28A0092B-C50C-407E-A947-70E740481C1C}">
                <a14:useLocalDpi xmlns:a14="http://schemas.microsoft.com/office/drawing/2010/main" val="0"/>
              </a:ext>
            </a:extLst>
          </a:blip>
          <a:stretch>
            <a:fillRect/>
          </a:stretch>
        </p:blipFill>
        <p:spPr>
          <a:xfrm>
            <a:off x="1682006" y="188498"/>
            <a:ext cx="848252" cy="1185229"/>
          </a:xfrm>
          <a:prstGeom prst="rect">
            <a:avLst/>
          </a:prstGeom>
        </p:spPr>
      </p:pic>
    </p:spTree>
    <p:extLst>
      <p:ext uri="{BB962C8B-B14F-4D97-AF65-F5344CB8AC3E}">
        <p14:creationId xmlns:p14="http://schemas.microsoft.com/office/powerpoint/2010/main" val="393494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Rectangle 13"/>
          <p:cNvSpPr/>
          <p:nvPr/>
        </p:nvSpPr>
        <p:spPr>
          <a:xfrm>
            <a:off x="6643657" y="3820867"/>
            <a:ext cx="5391660" cy="252598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Làng nghề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4165" y="178613"/>
            <a:ext cx="5007746" cy="3340167"/>
          </a:xfrm>
          <a:prstGeom prst="rect">
            <a:avLst/>
          </a:prstGeom>
          <a:ln w="88900" cap="sq" cmpd="thickThin">
            <a:solidFill>
              <a:srgbClr val="000000"/>
            </a:solidFill>
            <a:prstDash val="solid"/>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Làng lụa Vạn Phúc: Nỗ lực tìm thương h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561" y="2352171"/>
            <a:ext cx="5481357" cy="3654238"/>
          </a:xfrm>
          <a:prstGeom prst="rect">
            <a:avLst/>
          </a:prstGeom>
          <a:ln w="88900" cap="sq" cmpd="thickThin">
            <a:solidFill>
              <a:srgbClr val="000000"/>
            </a:solidFill>
            <a:prstDash val="solid"/>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矩形 12"/>
          <p:cNvSpPr/>
          <p:nvPr/>
        </p:nvSpPr>
        <p:spPr>
          <a:xfrm>
            <a:off x="6643657" y="3820867"/>
            <a:ext cx="5391660" cy="2554545"/>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L</a:t>
            </a:r>
            <a:r>
              <a:rPr lang="vi-VN" sz="3200" b="1" dirty="0">
                <a:latin typeface="Times New Roman" panose="02020603050405020304" pitchFamily="18" charset="0"/>
                <a:cs typeface="Times New Roman" panose="02020603050405020304" pitchFamily="18" charset="0"/>
              </a:rPr>
              <a:t>à một làng nghề dệt lụa tơ tằm đẹp nổi tiếng có từ ngàn năm trước.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Lụa</a:t>
            </a:r>
            <a:r>
              <a:rPr lang="vi-VN" sz="3200" b="1" dirty="0">
                <a:latin typeface="Times New Roman" panose="02020603050405020304" pitchFamily="18" charset="0"/>
                <a:cs typeface="Times New Roman" panose="02020603050405020304" pitchFamily="18" charset="0"/>
              </a:rPr>
              <a:t> Hà Đông từng được chọn may trang phục cho triều đình.</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99646" y="564945"/>
            <a:ext cx="5029000" cy="1200329"/>
          </a:xfrm>
          <a:prstGeom prst="rect">
            <a:avLst/>
          </a:prstGeom>
        </p:spPr>
        <p:txBody>
          <a:bodyPr wrap="square">
            <a:spAutoFit/>
          </a:bodyPr>
          <a:lstStyle/>
          <a:p>
            <a:pPr algn="ct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Làng</a:t>
            </a:r>
            <a:r>
              <a:rPr lang="en-US" sz="3600" dirty="0">
                <a:ln w="0"/>
                <a:solidFill>
                  <a:srgbClr val="FF0000"/>
                </a:solidFill>
                <a:effectLst>
                  <a:reflection blurRad="6350" stA="53000" endA="300" endPos="35500" dir="5400000" sy="-90000" algn="bl" rotWithShape="0"/>
                </a:effectLst>
                <a:latin typeface="UTM Alberta Heavy" panose="02040603050506020204" pitchFamily="18" charset="0"/>
              </a:rPr>
              <a:t> </a:t>
            </a: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lụa</a:t>
            </a:r>
            <a:r>
              <a:rPr lang="en-US" sz="3600" dirty="0">
                <a:ln w="0"/>
                <a:solidFill>
                  <a:srgbClr val="FF0000"/>
                </a:solidFill>
                <a:effectLst>
                  <a:reflection blurRad="6350" stA="53000" endA="300" endPos="35500" dir="5400000" sy="-90000" algn="bl" rotWithShape="0"/>
                </a:effectLst>
                <a:latin typeface="UTM Alberta Heavy" panose="02040603050506020204" pitchFamily="18" charset="0"/>
              </a:rPr>
              <a:t> </a:t>
            </a: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Hà</a:t>
            </a:r>
            <a:r>
              <a:rPr lang="en-US" sz="3600" dirty="0">
                <a:ln w="0"/>
                <a:solidFill>
                  <a:srgbClr val="FF0000"/>
                </a:solidFill>
                <a:effectLst>
                  <a:reflection blurRad="6350" stA="53000" endA="300" endPos="35500" dir="5400000" sy="-90000" algn="bl" rotWithShape="0"/>
                </a:effectLst>
                <a:latin typeface="UTM Alberta Heavy" panose="02040603050506020204" pitchFamily="18" charset="0"/>
              </a:rPr>
              <a:t> </a:t>
            </a: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Đông</a:t>
            </a:r>
            <a:r>
              <a:rPr lang="en-US" sz="3600" dirty="0">
                <a:ln w="0"/>
                <a:solidFill>
                  <a:srgbClr val="FF0000"/>
                </a:solidFill>
                <a:effectLst>
                  <a:reflection blurRad="6350" stA="53000" endA="300" endPos="35500" dir="5400000" sy="-90000" algn="bl" rotWithShape="0"/>
                </a:effectLst>
                <a:latin typeface="UTM Alberta Heavy" panose="02040603050506020204" pitchFamily="18" charset="0"/>
              </a:rPr>
              <a:t> hay </a:t>
            </a: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Làng</a:t>
            </a:r>
            <a:r>
              <a:rPr lang="en-US" sz="3600" dirty="0">
                <a:ln w="0"/>
                <a:solidFill>
                  <a:srgbClr val="FF0000"/>
                </a:solidFill>
                <a:effectLst>
                  <a:reflection blurRad="6350" stA="53000" endA="300" endPos="35500" dir="5400000" sy="-90000" algn="bl" rotWithShape="0"/>
                </a:effectLst>
                <a:latin typeface="UTM Alberta Heavy" panose="02040603050506020204" pitchFamily="18" charset="0"/>
              </a:rPr>
              <a:t> </a:t>
            </a:r>
            <a:r>
              <a:rPr lang="en-US" sz="3600" err="1">
                <a:ln w="0"/>
                <a:solidFill>
                  <a:srgbClr val="FF0000"/>
                </a:solidFill>
                <a:effectLst>
                  <a:reflection blurRad="6350" stA="53000" endA="300" endPos="35500" dir="5400000" sy="-90000" algn="bl" rotWithShape="0"/>
                </a:effectLst>
                <a:latin typeface="UTM Alberta Heavy" panose="02040603050506020204" pitchFamily="18" charset="0"/>
              </a:rPr>
              <a:t>lụa</a:t>
            </a:r>
            <a:r>
              <a:rPr lang="en-US" sz="3600">
                <a:ln w="0"/>
                <a:solidFill>
                  <a:srgbClr val="FF0000"/>
                </a:solidFill>
                <a:effectLst>
                  <a:reflection blurRad="6350" stA="53000" endA="300" endPos="35500" dir="5400000" sy="-90000" algn="bl" rotWithShape="0"/>
                </a:effectLst>
                <a:latin typeface="UTM Alberta Heavy" panose="02040603050506020204" pitchFamily="18" charset="0"/>
              </a:rPr>
              <a:t> Vạn </a:t>
            </a: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Phúc</a:t>
            </a:r>
            <a:r>
              <a:rPr lang="vi-VN" sz="3600" dirty="0">
                <a:solidFill>
                  <a:srgbClr val="FF0000"/>
                </a:solidFill>
              </a:rPr>
              <a:t> </a:t>
            </a:r>
            <a:endParaRPr lang="en-US" sz="3600" dirty="0">
              <a:solidFill>
                <a:srgbClr val="FF0000"/>
              </a:solidFill>
            </a:endParaRPr>
          </a:p>
        </p:txBody>
      </p:sp>
    </p:spTree>
    <p:extLst>
      <p:ext uri="{BB962C8B-B14F-4D97-AF65-F5344CB8AC3E}">
        <p14:creationId xmlns:p14="http://schemas.microsoft.com/office/powerpoint/2010/main" val="52302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500"/>
                            </p:stCondLst>
                            <p:childTnLst>
                              <p:par>
                                <p:cTn id="12" presetID="53" presetClass="entr" presetSubtype="16" fill="hold" nodeType="after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p:cTn id="14" dur="500" fill="hold"/>
                                        <p:tgtEl>
                                          <p:spTgt spid="4100"/>
                                        </p:tgtEl>
                                        <p:attrNameLst>
                                          <p:attrName>ppt_w</p:attrName>
                                        </p:attrNameLst>
                                      </p:cBhvr>
                                      <p:tavLst>
                                        <p:tav tm="0">
                                          <p:val>
                                            <p:fltVal val="0"/>
                                          </p:val>
                                        </p:tav>
                                        <p:tav tm="100000">
                                          <p:val>
                                            <p:strVal val="#ppt_w"/>
                                          </p:val>
                                        </p:tav>
                                      </p:tavLst>
                                    </p:anim>
                                    <p:anim calcmode="lin" valueType="num">
                                      <p:cBhvr>
                                        <p:cTn id="15" dur="500" fill="hold"/>
                                        <p:tgtEl>
                                          <p:spTgt spid="4100"/>
                                        </p:tgtEl>
                                        <p:attrNameLst>
                                          <p:attrName>ppt_h</p:attrName>
                                        </p:attrNameLst>
                                      </p:cBhvr>
                                      <p:tavLst>
                                        <p:tav tm="0">
                                          <p:val>
                                            <p:fltVal val="0"/>
                                          </p:val>
                                        </p:tav>
                                        <p:tav tm="100000">
                                          <p:val>
                                            <p:strVal val="#ppt_h"/>
                                          </p:val>
                                        </p:tav>
                                      </p:tavLst>
                                    </p:anim>
                                    <p:animEffect transition="in" filter="fade">
                                      <p:cBhvr>
                                        <p:cTn id="16" dur="500"/>
                                        <p:tgtEl>
                                          <p:spTgt spid="4100"/>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4098"/>
                                        </p:tgtEl>
                                        <p:attrNameLst>
                                          <p:attrName>style.visibility</p:attrName>
                                        </p:attrNameLst>
                                      </p:cBhvr>
                                      <p:to>
                                        <p:strVal val="visible"/>
                                      </p:to>
                                    </p:set>
                                    <p:anim calcmode="lin" valueType="num">
                                      <p:cBhvr>
                                        <p:cTn id="20" dur="500" fill="hold"/>
                                        <p:tgtEl>
                                          <p:spTgt spid="4098"/>
                                        </p:tgtEl>
                                        <p:attrNameLst>
                                          <p:attrName>ppt_w</p:attrName>
                                        </p:attrNameLst>
                                      </p:cBhvr>
                                      <p:tavLst>
                                        <p:tav tm="0">
                                          <p:val>
                                            <p:fltVal val="0"/>
                                          </p:val>
                                        </p:tav>
                                        <p:tav tm="100000">
                                          <p:val>
                                            <p:strVal val="#ppt_w"/>
                                          </p:val>
                                        </p:tav>
                                      </p:tavLst>
                                    </p:anim>
                                    <p:anim calcmode="lin" valueType="num">
                                      <p:cBhvr>
                                        <p:cTn id="21" dur="500" fill="hold"/>
                                        <p:tgtEl>
                                          <p:spTgt spid="4098"/>
                                        </p:tgtEl>
                                        <p:attrNameLst>
                                          <p:attrName>ppt_h</p:attrName>
                                        </p:attrNameLst>
                                      </p:cBhvr>
                                      <p:tavLst>
                                        <p:tav tm="0">
                                          <p:val>
                                            <p:fltVal val="0"/>
                                          </p:val>
                                        </p:tav>
                                        <p:tav tm="100000">
                                          <p:val>
                                            <p:strVal val="#ppt_h"/>
                                          </p:val>
                                        </p:tav>
                                      </p:tavLst>
                                    </p:anim>
                                    <p:animEffect transition="in" filter="fade">
                                      <p:cBhvr>
                                        <p:cTn id="22" dur="500"/>
                                        <p:tgtEl>
                                          <p:spTgt spid="4098"/>
                                        </p:tgtEl>
                                      </p:cBhvr>
                                    </p:animEffect>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3000"/>
                            </p:stCondLst>
                            <p:childTnLst>
                              <p:par>
                                <p:cTn id="30" presetID="53" presetClass="entr" presetSubtype="16"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643657" y="4045950"/>
            <a:ext cx="5317916" cy="252598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12"/>
          <p:cNvSpPr/>
          <p:nvPr/>
        </p:nvSpPr>
        <p:spPr>
          <a:xfrm>
            <a:off x="6724338" y="4185559"/>
            <a:ext cx="5237235" cy="2246769"/>
          </a:xfrm>
          <a:prstGeom prst="rect">
            <a:avLst/>
          </a:prstGeom>
        </p:spPr>
        <p:txBody>
          <a:bodyPr wrap="square">
            <a:spAutoFit/>
          </a:bodyPr>
          <a:lstStyle/>
          <a:p>
            <a:pPr algn="just"/>
            <a:r>
              <a:rPr lang="vi-VN" sz="2800" b="1" dirty="0">
                <a:latin typeface="+mj-lt"/>
              </a:rPr>
              <a:t>Làng gốm Bát Tràng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vi-VN" sz="2800" b="1" dirty="0">
                <a:latin typeface="+mj-lt"/>
              </a:rPr>
              <a:t>là nơi lưu giữ nét văn hóa truyền đời của Hà Nội, mà còn một trong những nguồn cung cấp đồ gốm sứ lớn nhất Việt Nam. </a:t>
            </a:r>
            <a:endParaRPr lang="en-US" sz="2800" b="1" dirty="0">
              <a:solidFill>
                <a:srgbClr val="002060"/>
              </a:solidFill>
              <a:latin typeface="+mj-lt"/>
              <a:cs typeface="Times New Roman" panose="02020603050405020304" pitchFamily="18" charset="0"/>
            </a:endParaRPr>
          </a:p>
        </p:txBody>
      </p:sp>
      <p:sp>
        <p:nvSpPr>
          <p:cNvPr id="6" name="Rectangle 5"/>
          <p:cNvSpPr/>
          <p:nvPr/>
        </p:nvSpPr>
        <p:spPr>
          <a:xfrm>
            <a:off x="155575" y="882902"/>
            <a:ext cx="5029000" cy="646331"/>
          </a:xfrm>
          <a:prstGeom prst="rect">
            <a:avLst/>
          </a:prstGeom>
        </p:spPr>
        <p:txBody>
          <a:bodyPr wrap="square">
            <a:spAutoFit/>
          </a:bodyPr>
          <a:lstStyle/>
          <a:p>
            <a:pPr algn="ct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Làng</a:t>
            </a:r>
            <a:r>
              <a:rPr lang="en-US" sz="3600" dirty="0">
                <a:ln w="0"/>
                <a:solidFill>
                  <a:srgbClr val="FF0000"/>
                </a:solidFill>
                <a:effectLst>
                  <a:reflection blurRad="6350" stA="53000" endA="300" endPos="35500" dir="5400000" sy="-90000" algn="bl" rotWithShape="0"/>
                </a:effectLst>
                <a:latin typeface="UTM Alberta Heavy" panose="02040603050506020204" pitchFamily="18" charset="0"/>
              </a:rPr>
              <a:t> </a:t>
            </a: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gốm</a:t>
            </a:r>
            <a:r>
              <a:rPr lang="en-US" sz="3600" dirty="0">
                <a:ln w="0"/>
                <a:solidFill>
                  <a:srgbClr val="FF0000"/>
                </a:solidFill>
                <a:effectLst>
                  <a:reflection blurRad="6350" stA="53000" endA="300" endPos="35500" dir="5400000" sy="-90000" algn="bl" rotWithShape="0"/>
                </a:effectLst>
                <a:latin typeface="UTM Alberta Heavy" panose="02040603050506020204" pitchFamily="18" charset="0"/>
              </a:rPr>
              <a:t> </a:t>
            </a: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Bát</a:t>
            </a:r>
            <a:r>
              <a:rPr lang="en-US" sz="3600" dirty="0">
                <a:ln w="0"/>
                <a:solidFill>
                  <a:srgbClr val="FF0000"/>
                </a:solidFill>
                <a:effectLst>
                  <a:reflection blurRad="6350" stA="53000" endA="300" endPos="35500" dir="5400000" sy="-90000" algn="bl" rotWithShape="0"/>
                </a:effectLst>
                <a:latin typeface="UTM Alberta Heavy" panose="02040603050506020204" pitchFamily="18" charset="0"/>
              </a:rPr>
              <a:t> </a:t>
            </a: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Tràng</a:t>
            </a:r>
            <a:r>
              <a:rPr lang="en-US" sz="3600" dirty="0">
                <a:ln w="0"/>
                <a:solidFill>
                  <a:srgbClr val="FF0000"/>
                </a:solidFill>
                <a:effectLst>
                  <a:reflection blurRad="6350" stA="53000" endA="300" endPos="35500" dir="5400000" sy="-90000" algn="bl" rotWithShape="0"/>
                </a:effectLst>
                <a:latin typeface="UTM Alberta Heavy" panose="02040603050506020204" pitchFamily="18" charset="0"/>
              </a:rPr>
              <a:t> </a:t>
            </a:r>
            <a:endParaRPr lang="en-US" sz="3600" dirty="0">
              <a:solidFill>
                <a:srgbClr val="FF0000"/>
              </a:solidFill>
            </a:endParaRPr>
          </a:p>
        </p:txBody>
      </p:sp>
      <p:sp>
        <p:nvSpPr>
          <p:cNvPr id="2" name="AutoShape 2" descr="lang-gom-bat-tra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descr="Làng Gốm Cổ Bát Tràng ở Huyện Gia Lâm, Hà Nội | Foody.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2898130"/>
            <a:ext cx="5855127" cy="33545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150" name="Picture 6" descr="Sắm đồ Tết ở làng gốm Bát Tràng - Gốm sứ Bát trà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517" y="241506"/>
            <a:ext cx="4762500" cy="35718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006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6148"/>
                                        </p:tgtEl>
                                        <p:attrNameLst>
                                          <p:attrName>style.visibility</p:attrName>
                                        </p:attrNameLst>
                                      </p:cBhvr>
                                      <p:to>
                                        <p:strVal val="visible"/>
                                      </p:to>
                                    </p:set>
                                    <p:animEffect transition="in" filter="randombar(horizontal)">
                                      <p:cBhvr>
                                        <p:cTn id="11" dur="500"/>
                                        <p:tgtEl>
                                          <p:spTgt spid="6148"/>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6150"/>
                                        </p:tgtEl>
                                        <p:attrNameLst>
                                          <p:attrName>style.visibility</p:attrName>
                                        </p:attrNameLst>
                                      </p:cBhvr>
                                      <p:to>
                                        <p:strVal val="visible"/>
                                      </p:to>
                                    </p:set>
                                    <p:animEffect transition="in" filter="randombar(horizontal)">
                                      <p:cBhvr>
                                        <p:cTn id="15" dur="500"/>
                                        <p:tgtEl>
                                          <p:spTgt spid="6150"/>
                                        </p:tgtEl>
                                      </p:cBhvr>
                                    </p:animEffect>
                                  </p:childTnLst>
                                </p:cTn>
                              </p:par>
                            </p:childTnLst>
                          </p:cTn>
                        </p:par>
                        <p:par>
                          <p:cTn id="16" fill="hold">
                            <p:stCondLst>
                              <p:cond delay="2500"/>
                            </p:stCondLst>
                            <p:childTnLst>
                              <p:par>
                                <p:cTn id="17" presetID="14"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15057" y="3732314"/>
            <a:ext cx="5317916" cy="2897086"/>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12"/>
          <p:cNvSpPr/>
          <p:nvPr/>
        </p:nvSpPr>
        <p:spPr>
          <a:xfrm>
            <a:off x="6415057" y="3811850"/>
            <a:ext cx="5001497" cy="2677656"/>
          </a:xfrm>
          <a:prstGeom prst="rect">
            <a:avLst/>
          </a:prstGeom>
        </p:spPr>
        <p:txBody>
          <a:bodyPr wrap="square">
            <a:spAutoFit/>
          </a:bodyPr>
          <a:lstStyle/>
          <a:p>
            <a:pPr algn="just"/>
            <a:r>
              <a:rPr lang="vi-VN" sz="2400" b="1" dirty="0">
                <a:latin typeface="+mj-lt"/>
              </a:rPr>
              <a:t>Chiếu cói Kim Sơn và những sản phẩm được làm từ cây cói là truyền thống trăm năm của mảnh đất Kim Sơn, những sản phẩm này đã trở nên nổi tiếng cả trong nước và nước ngoài với chất lượng tốt, độc đáo, gần gũi với cuộc sống và thiên nhiên.</a:t>
            </a:r>
            <a:endParaRPr lang="en-US" sz="3600" b="1" dirty="0">
              <a:solidFill>
                <a:srgbClr val="002060"/>
              </a:solidFill>
              <a:latin typeface="+mj-lt"/>
              <a:cs typeface="Times New Roman" panose="02020603050405020304" pitchFamily="18" charset="0"/>
            </a:endParaRPr>
          </a:p>
        </p:txBody>
      </p:sp>
      <p:sp>
        <p:nvSpPr>
          <p:cNvPr id="6" name="Rectangle 5"/>
          <p:cNvSpPr/>
          <p:nvPr/>
        </p:nvSpPr>
        <p:spPr>
          <a:xfrm>
            <a:off x="155575" y="381713"/>
            <a:ext cx="5029000" cy="1200329"/>
          </a:xfrm>
          <a:prstGeom prst="rect">
            <a:avLst/>
          </a:prstGeom>
        </p:spPr>
        <p:txBody>
          <a:bodyPr wrap="square">
            <a:spAutoFit/>
          </a:bodyPr>
          <a:lstStyle/>
          <a:p>
            <a:pPr algn="ct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Chiếu</a:t>
            </a:r>
            <a:r>
              <a:rPr lang="en-US" sz="3600" dirty="0">
                <a:ln w="0"/>
                <a:solidFill>
                  <a:srgbClr val="FF0000"/>
                </a:solidFill>
                <a:effectLst>
                  <a:reflection blurRad="6350" stA="53000" endA="300" endPos="35500" dir="5400000" sy="-90000" algn="bl" rotWithShape="0"/>
                </a:effectLst>
                <a:latin typeface="UTM Alberta Heavy" panose="02040603050506020204" pitchFamily="18" charset="0"/>
              </a:rPr>
              <a:t> </a:t>
            </a: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cói</a:t>
            </a:r>
            <a:endParaRPr lang="en-US" sz="3600" dirty="0">
              <a:ln w="0"/>
              <a:solidFill>
                <a:srgbClr val="FF0000"/>
              </a:solidFill>
              <a:effectLst>
                <a:reflection blurRad="6350" stA="53000" endA="300" endPos="35500" dir="5400000" sy="-90000" algn="bl" rotWithShape="0"/>
              </a:effectLst>
              <a:latin typeface="UTM Alberta Heavy" panose="02040603050506020204" pitchFamily="18" charset="0"/>
            </a:endParaRPr>
          </a:p>
          <a:p>
            <a:pPr algn="ctr"/>
            <a:r>
              <a:rPr lang="en-US" sz="3600" dirty="0">
                <a:ln w="0"/>
                <a:solidFill>
                  <a:srgbClr val="FF0000"/>
                </a:solidFill>
                <a:effectLst>
                  <a:reflection blurRad="6350" stA="53000" endA="300" endPos="35500" dir="5400000" sy="-90000" algn="bl" rotWithShape="0"/>
                </a:effectLst>
                <a:latin typeface="UTM Alberta Heavy" panose="02040603050506020204" pitchFamily="18" charset="0"/>
              </a:rPr>
              <a:t>Kim </a:t>
            </a: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Sơn</a:t>
            </a:r>
            <a:endParaRPr lang="en-US" sz="3600" dirty="0">
              <a:solidFill>
                <a:srgbClr val="FF0000"/>
              </a:solidFill>
            </a:endParaRPr>
          </a:p>
        </p:txBody>
      </p:sp>
      <p:sp>
        <p:nvSpPr>
          <p:cNvPr id="2" name="AutoShape 2" descr="lang-gom-bat-tra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descr="Nghề dệt chiếu cói là làm gì? Nghề làm chiếu mang mang đậm hồn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502" y="374383"/>
            <a:ext cx="4693023" cy="31267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hiếu cói cho Quân Đội, Bệnh Viện, Trường học, Tập thể, Giường tầng.. –  Công Ty TNHH Chiếu Cói Minh Qu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803418"/>
            <a:ext cx="5786690" cy="385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785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1500"/>
                            </p:stCondLst>
                            <p:childTnLst>
                              <p:par>
                                <p:cTn id="9" presetID="14" presetClass="entr" presetSubtype="10" fill="hold" grpId="0" nodeType="after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2500"/>
                            </p:stCondLst>
                            <p:childTnLst>
                              <p:par>
                                <p:cTn id="17" presetID="14" presetClass="entr" presetSubtype="1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par>
                          <p:cTn id="24" fill="hold">
                            <p:stCondLst>
                              <p:cond delay="3500"/>
                            </p:stCondLst>
                            <p:childTnLst>
                              <p:par>
                                <p:cTn id="25" presetID="14" presetClass="entr" presetSubtype="1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15057" y="3882777"/>
            <a:ext cx="5317916" cy="2217549"/>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12"/>
          <p:cNvSpPr/>
          <p:nvPr/>
        </p:nvSpPr>
        <p:spPr>
          <a:xfrm>
            <a:off x="6456622" y="3945110"/>
            <a:ext cx="5196570" cy="2092881"/>
          </a:xfrm>
          <a:prstGeom prst="rect">
            <a:avLst/>
          </a:prstGeom>
        </p:spPr>
        <p:txBody>
          <a:bodyPr wrap="square">
            <a:spAutoFit/>
          </a:bodyPr>
          <a:lstStyle/>
          <a:p>
            <a:pPr algn="ctr"/>
            <a:r>
              <a:rPr lang="vi-VN" sz="2600" b="1" dirty="0">
                <a:latin typeface="+mj-lt"/>
              </a:rPr>
              <a:t>Tranh Đông Hồ, hay tên đầy đủ là tranh khắc gỗ dân gian </a:t>
            </a:r>
            <a:r>
              <a:rPr lang="vi-VN" sz="2600" b="1">
                <a:latin typeface="+mj-lt"/>
              </a:rPr>
              <a:t>Đông </a:t>
            </a:r>
            <a:r>
              <a:rPr lang="en-US" sz="2600" b="1">
                <a:latin typeface="Times New Roman" panose="02020603050405020304" pitchFamily="18" charset="0"/>
                <a:cs typeface="Times New Roman" panose="02020603050405020304" pitchFamily="18" charset="0"/>
              </a:rPr>
              <a:t>Hồ</a:t>
            </a:r>
            <a:r>
              <a:rPr lang="en-US" sz="2600" b="1">
                <a:latin typeface="+mj-lt"/>
              </a:rPr>
              <a:t> </a:t>
            </a:r>
            <a:r>
              <a:rPr lang="vi-VN" sz="2600" b="1" dirty="0">
                <a:latin typeface="+mj-lt"/>
              </a:rPr>
              <a:t>là một dòng </a:t>
            </a:r>
            <a:r>
              <a:rPr lang="en-US" sz="2600" b="1" dirty="0" err="1">
                <a:latin typeface="Times New Roman" panose="02020603050405020304" pitchFamily="18" charset="0"/>
                <a:cs typeface="Times New Roman" panose="02020603050405020304" pitchFamily="18" charset="0"/>
              </a:rPr>
              <a:t>tranh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nhân</a:t>
            </a:r>
            <a:r>
              <a:rPr lang="en-US" sz="2600" b="1" dirty="0">
                <a:latin typeface="Times New Roman" panose="02020603050405020304" pitchFamily="18" charset="0"/>
                <a:cs typeface="Times New Roman" panose="02020603050405020304" pitchFamily="18" charset="0"/>
              </a:rPr>
              <a:t> </a:t>
            </a:r>
            <a:r>
              <a:rPr lang="en-US" sz="2600" b="1" err="1">
                <a:latin typeface="Times New Roman" panose="02020603050405020304" pitchFamily="18" charset="0"/>
                <a:cs typeface="Times New Roman" panose="02020603050405020304" pitchFamily="18" charset="0"/>
              </a:rPr>
              <a:t>gian</a:t>
            </a:r>
            <a:r>
              <a:rPr lang="en-US" sz="2600" b="1">
                <a:latin typeface="Times New Roman" panose="02020603050405020304" pitchFamily="18" charset="0"/>
                <a:cs typeface="Times New Roman" panose="02020603050405020304" pitchFamily="18" charset="0"/>
              </a:rPr>
              <a:t> </a:t>
            </a:r>
            <a:br>
              <a:rPr lang="en-US" sz="2600" b="1">
                <a:latin typeface="Times New Roman" panose="02020603050405020304" pitchFamily="18" charset="0"/>
                <a:cs typeface="Times New Roman" panose="02020603050405020304" pitchFamily="18" charset="0"/>
              </a:rPr>
            </a:br>
            <a:r>
              <a:rPr lang="en-US" sz="2600" b="1">
                <a:latin typeface="Times New Roman" panose="02020603050405020304" pitchFamily="18" charset="0"/>
                <a:cs typeface="Times New Roman" panose="02020603050405020304" pitchFamily="18" charset="0"/>
              </a:rPr>
              <a:t>Việt </a:t>
            </a:r>
            <a:r>
              <a:rPr lang="en-US" sz="2600" b="1" dirty="0">
                <a:latin typeface="Times New Roman" panose="02020603050405020304" pitchFamily="18" charset="0"/>
                <a:cs typeface="Times New Roman" panose="02020603050405020304" pitchFamily="18" charset="0"/>
              </a:rPr>
              <a:t>Nam </a:t>
            </a:r>
            <a:r>
              <a:rPr lang="en-US" sz="2600" b="1" dirty="0" err="1">
                <a:latin typeface="Times New Roman" panose="02020603050405020304" pitchFamily="18" charset="0"/>
                <a:cs typeface="Times New Roman" panose="02020603050405020304" pitchFamily="18" charset="0"/>
              </a:rPr>
              <a:t>với</a:t>
            </a:r>
            <a:r>
              <a:rPr lang="en-US" sz="2600" b="1" dirty="0">
                <a:latin typeface="Times New Roman" panose="02020603050405020304" pitchFamily="18" charset="0"/>
                <a:cs typeface="Times New Roman" panose="02020603050405020304" pitchFamily="18" charset="0"/>
              </a:rPr>
              <a:t> </a:t>
            </a:r>
            <a:r>
              <a:rPr lang="vi-VN" sz="2600" b="1" dirty="0">
                <a:latin typeface="+mj-lt"/>
              </a:rPr>
              <a:t>xuất xứ từ </a:t>
            </a:r>
            <a:r>
              <a:rPr lang="vi-VN" sz="2600" b="1">
                <a:latin typeface="+mj-lt"/>
              </a:rPr>
              <a:t>làng </a:t>
            </a:r>
            <a:br>
              <a:rPr lang="en-US" sz="2600" b="1">
                <a:latin typeface="+mj-lt"/>
              </a:rPr>
            </a:br>
            <a:r>
              <a:rPr lang="vi-VN" sz="2600" b="1">
                <a:latin typeface="+mj-lt"/>
              </a:rPr>
              <a:t>Đông </a:t>
            </a:r>
            <a:r>
              <a:rPr lang="vi-VN" sz="2600" b="1" dirty="0">
                <a:latin typeface="+mj-lt"/>
              </a:rPr>
              <a:t>Hồ </a:t>
            </a:r>
            <a:r>
              <a:rPr lang="en-US" sz="2600" b="1" dirty="0">
                <a:latin typeface="+mj-lt"/>
              </a:rPr>
              <a:t>(</a:t>
            </a:r>
            <a:r>
              <a:rPr lang="vi-VN" sz="2600" b="1" dirty="0">
                <a:latin typeface="+mj-lt"/>
              </a:rPr>
              <a:t>tỉnh </a:t>
            </a:r>
            <a:r>
              <a:rPr lang="en-US" sz="2600" b="1" dirty="0" err="1">
                <a:latin typeface="Times New Roman" panose="02020603050405020304" pitchFamily="18" charset="0"/>
                <a:cs typeface="Times New Roman" panose="02020603050405020304" pitchFamily="18" charset="0"/>
              </a:rPr>
              <a:t>Bắc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Ninh</a:t>
            </a:r>
            <a:r>
              <a:rPr lang="en-US" sz="2600" b="1" dirty="0">
                <a:latin typeface="+mj-lt"/>
              </a:rPr>
              <a:t>)</a:t>
            </a:r>
            <a:r>
              <a:rPr lang="en-US" sz="2600" b="1" dirty="0">
                <a:latin typeface="Times New Roman" panose="02020603050405020304" pitchFamily="18" charset="0"/>
                <a:cs typeface="Times New Roman" panose="02020603050405020304" pitchFamily="18" charset="0"/>
              </a:rPr>
              <a:t>. </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5575" y="381713"/>
            <a:ext cx="5029000" cy="646331"/>
          </a:xfrm>
          <a:prstGeom prst="rect">
            <a:avLst/>
          </a:prstGeom>
        </p:spPr>
        <p:txBody>
          <a:bodyPr wrap="square">
            <a:spAutoFit/>
          </a:bodyPr>
          <a:lstStyle/>
          <a:p>
            <a:pPr algn="ct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Tranh</a:t>
            </a:r>
            <a:r>
              <a:rPr lang="en-US" sz="3600" dirty="0">
                <a:ln w="0"/>
                <a:solidFill>
                  <a:srgbClr val="FF0000"/>
                </a:solidFill>
                <a:effectLst>
                  <a:reflection blurRad="6350" stA="53000" endA="300" endPos="35500" dir="5400000" sy="-90000" algn="bl" rotWithShape="0"/>
                </a:effectLst>
                <a:latin typeface="UTM Alberta Heavy" panose="02040603050506020204" pitchFamily="18" charset="0"/>
              </a:rPr>
              <a:t> </a:t>
            </a: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Đông</a:t>
            </a:r>
            <a:r>
              <a:rPr lang="en-US" sz="3600" dirty="0">
                <a:ln w="0"/>
                <a:solidFill>
                  <a:srgbClr val="FF0000"/>
                </a:solidFill>
                <a:effectLst>
                  <a:reflection blurRad="6350" stA="53000" endA="300" endPos="35500" dir="5400000" sy="-90000" algn="bl" rotWithShape="0"/>
                </a:effectLst>
                <a:latin typeface="UTM Alberta Heavy" panose="02040603050506020204" pitchFamily="18" charset="0"/>
              </a:rPr>
              <a:t> </a:t>
            </a:r>
            <a:r>
              <a:rPr lang="en-US" sz="3600" dirty="0" err="1">
                <a:ln w="0"/>
                <a:solidFill>
                  <a:srgbClr val="FF0000"/>
                </a:solidFill>
                <a:effectLst>
                  <a:reflection blurRad="6350" stA="53000" endA="300" endPos="35500" dir="5400000" sy="-90000" algn="bl" rotWithShape="0"/>
                </a:effectLst>
                <a:latin typeface="UTM Alberta Heavy" panose="02040603050506020204" pitchFamily="18" charset="0"/>
              </a:rPr>
              <a:t>Hồ</a:t>
            </a:r>
            <a:endParaRPr lang="en-US" sz="3600" dirty="0">
              <a:solidFill>
                <a:srgbClr val="FF0000"/>
              </a:solidFill>
            </a:endParaRPr>
          </a:p>
        </p:txBody>
      </p:sp>
      <p:sp>
        <p:nvSpPr>
          <p:cNvPr id="2" name="AutoShape 2" descr="lang-gom-bat-tra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2" name="Picture 2" descr="Danh hiệu di sản thế giới có cứu nghề tranh Đông Hồ?"/>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916385"/>
            <a:ext cx="5120738" cy="326447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Bảo tồn, phát huy giá trị “Nghề làm tranh dân gian Đông Hồ”"/>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5125" y="525298"/>
            <a:ext cx="4085487" cy="3067122"/>
          </a:xfrm>
          <a:prstGeom prst="rect">
            <a:avLst/>
          </a:prstGeom>
          <a:ln w="88900" cap="sq" cmpd="thickThin">
            <a:solidFill>
              <a:srgbClr val="000000"/>
            </a:solidFill>
            <a:prstDash val="solid"/>
            <a:miter lim="800000"/>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17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500"/>
                            </p:stCondLst>
                            <p:childTnLst>
                              <p:par>
                                <p:cTn id="17" presetID="14" presetClass="entr" presetSubtype="10" fill="hold" grpId="0" nodeType="after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P spid="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Nữ nghệ nhân 95 tuổi với 80 năm làm gố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70479"/>
            <a:ext cx="4123772" cy="258050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056527" y="3962962"/>
            <a:ext cx="4044524" cy="2627708"/>
            <a:chOff x="3383978" y="35250"/>
            <a:chExt cx="6056966" cy="4135795"/>
          </a:xfrm>
        </p:grpSpPr>
        <p:pic>
          <p:nvPicPr>
            <p:cNvPr id="9224" name="Picture 8" descr="Nghệ nhân Nguyễn Thị Tâm - một đời tơ lụa | VOV.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3978" y="35250"/>
              <a:ext cx="6056966" cy="41357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24255" y="3544195"/>
              <a:ext cx="4135970" cy="581298"/>
            </a:xfrm>
            <a:prstGeom prst="rect">
              <a:avLst/>
            </a:prstGeom>
            <a:solidFill>
              <a:schemeClr val="bg1"/>
            </a:solidFill>
            <a:ln>
              <a:solidFill>
                <a:schemeClr val="bg1"/>
              </a:solidFill>
            </a:ln>
          </p:spPr>
          <p:txBody>
            <a:bodyPr wrap="square" rtlCol="0">
              <a:spAutoFit/>
            </a:bodyPr>
            <a:lstStyle/>
            <a:p>
              <a:r>
                <a:rPr lang="en-US" dirty="0" err="1"/>
                <a:t>Nghệ</a:t>
              </a:r>
              <a:r>
                <a:rPr lang="en-US" dirty="0"/>
                <a:t> </a:t>
              </a:r>
              <a:r>
                <a:rPr lang="en-US" dirty="0" err="1"/>
                <a:t>nhân</a:t>
              </a:r>
              <a:r>
                <a:rPr lang="en-US" dirty="0"/>
                <a:t> </a:t>
              </a:r>
              <a:r>
                <a:rPr lang="en-US" dirty="0" err="1"/>
                <a:t>Nguyễn</a:t>
              </a:r>
              <a:r>
                <a:rPr lang="en-US" dirty="0"/>
                <a:t> </a:t>
              </a:r>
              <a:r>
                <a:rPr lang="en-US" dirty="0" err="1"/>
                <a:t>Thị</a:t>
              </a:r>
              <a:r>
                <a:rPr lang="en-US" dirty="0"/>
                <a:t> </a:t>
              </a:r>
              <a:r>
                <a:rPr lang="en-US" dirty="0" err="1"/>
                <a:t>Tâm</a:t>
              </a:r>
              <a:endParaRPr lang="en-US" dirty="0"/>
            </a:p>
          </p:txBody>
        </p:sp>
      </p:grpSp>
      <p:sp>
        <p:nvSpPr>
          <p:cNvPr id="15" name="TextBox 14"/>
          <p:cNvSpPr txBox="1"/>
          <p:nvPr/>
        </p:nvSpPr>
        <p:spPr>
          <a:xfrm>
            <a:off x="55263" y="4567605"/>
            <a:ext cx="2983771" cy="369332"/>
          </a:xfrm>
          <a:prstGeom prst="rect">
            <a:avLst/>
          </a:prstGeom>
          <a:solidFill>
            <a:schemeClr val="bg1"/>
          </a:solidFill>
          <a:ln>
            <a:solidFill>
              <a:schemeClr val="bg1"/>
            </a:solidFill>
          </a:ln>
        </p:spPr>
        <p:txBody>
          <a:bodyPr wrap="square" rtlCol="0">
            <a:spAutoFit/>
          </a:bodyPr>
          <a:lstStyle/>
          <a:p>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endParaRPr lang="en-US" dirty="0">
              <a:latin typeface="Times New Roman" panose="02020603050405020304" pitchFamily="18" charset="0"/>
              <a:cs typeface="Times New Roman" panose="02020603050405020304" pitchFamily="18" charset="0"/>
            </a:endParaRPr>
          </a:p>
        </p:txBody>
      </p:sp>
      <p:sp>
        <p:nvSpPr>
          <p:cNvPr id="11" name="Rectangle 10"/>
          <p:cNvSpPr/>
          <p:nvPr/>
        </p:nvSpPr>
        <p:spPr>
          <a:xfrm>
            <a:off x="658906" y="7385914"/>
            <a:ext cx="6096000" cy="1200329"/>
          </a:xfrm>
          <a:prstGeom prst="rect">
            <a:avLst/>
          </a:prstGeom>
        </p:spPr>
        <p:txBody>
          <a:bodyPr>
            <a:spAutoFit/>
          </a:bodyPr>
          <a:lstStyle/>
          <a:p>
            <a:r>
              <a:rPr lang="vi-VN" b="1">
                <a:solidFill>
                  <a:srgbClr val="000000"/>
                </a:solidFill>
                <a:latin typeface="Merriweather"/>
              </a:rPr>
              <a:t>Dù đã ở tuổi 95, nghệ nhân Nguyễn Thị Được chưa một ngày bỏ bàn xoay, chưa một ngày đôi tay già ấy ngừng vê đất, vuốt gốm. </a:t>
            </a:r>
            <a:r>
              <a:rPr lang="vi-VN" b="1" dirty="0">
                <a:solidFill>
                  <a:srgbClr val="000000"/>
                </a:solidFill>
                <a:latin typeface="Merriweather"/>
              </a:rPr>
              <a:t>Bà đã dành cho gốm một thứ tình yêu mấy chục năm nay không thay đổi.</a:t>
            </a:r>
            <a:endParaRPr lang="en-US" dirty="0"/>
          </a:p>
        </p:txBody>
      </p:sp>
      <p:sp>
        <p:nvSpPr>
          <p:cNvPr id="12" name="Rectangle 11"/>
          <p:cNvSpPr/>
          <p:nvPr/>
        </p:nvSpPr>
        <p:spPr>
          <a:xfrm>
            <a:off x="658906" y="8602938"/>
            <a:ext cx="11430000" cy="1477328"/>
          </a:xfrm>
          <a:prstGeom prst="rect">
            <a:avLst/>
          </a:prstGeom>
        </p:spPr>
        <p:txBody>
          <a:bodyPr wrap="square">
            <a:spAutoFit/>
          </a:bodyPr>
          <a:lstStyle/>
          <a:p>
            <a:r>
              <a:rPr lang="vi-VN" b="1" dirty="0">
                <a:solidFill>
                  <a:srgbClr val="2657AF"/>
                </a:solidFill>
                <a:latin typeface="Merriweather"/>
              </a:rPr>
              <a:t>Nghệ nhân Nguyễn Thị Tâm - một đời tơ lụa</a:t>
            </a:r>
            <a:r>
              <a:rPr lang="en-US" b="1" dirty="0">
                <a:solidFill>
                  <a:srgbClr val="2657AF"/>
                </a:solidFill>
                <a:latin typeface="Merriweather"/>
              </a:rPr>
              <a:t>, </a:t>
            </a:r>
            <a:r>
              <a:rPr lang="en-US" b="1" dirty="0" err="1">
                <a:solidFill>
                  <a:srgbClr val="2657AF"/>
                </a:solidFill>
                <a:latin typeface="Merriweather"/>
              </a:rPr>
              <a:t>người</a:t>
            </a:r>
            <a:r>
              <a:rPr lang="en-US" b="1" dirty="0">
                <a:solidFill>
                  <a:srgbClr val="2657AF"/>
                </a:solidFill>
                <a:latin typeface="Merriweather"/>
              </a:rPr>
              <a:t> </a:t>
            </a:r>
            <a:r>
              <a:rPr lang="en-US" b="1" dirty="0" err="1">
                <a:solidFill>
                  <a:srgbClr val="2657AF"/>
                </a:solidFill>
                <a:latin typeface="Merriweather"/>
              </a:rPr>
              <a:t>thổi</a:t>
            </a:r>
            <a:r>
              <a:rPr lang="en-US" b="1" dirty="0">
                <a:solidFill>
                  <a:srgbClr val="2657AF"/>
                </a:solidFill>
                <a:latin typeface="Merriweather"/>
              </a:rPr>
              <a:t> </a:t>
            </a:r>
            <a:r>
              <a:rPr lang="en-US" b="1" dirty="0" err="1">
                <a:solidFill>
                  <a:srgbClr val="2657AF"/>
                </a:solidFill>
                <a:latin typeface="Merriweather"/>
              </a:rPr>
              <a:t>hồn</a:t>
            </a:r>
            <a:r>
              <a:rPr lang="en-US" b="1" dirty="0">
                <a:solidFill>
                  <a:srgbClr val="2657AF"/>
                </a:solidFill>
                <a:latin typeface="Merriweather"/>
              </a:rPr>
              <a:t> </a:t>
            </a:r>
            <a:r>
              <a:rPr lang="en-US" b="1" dirty="0" err="1">
                <a:solidFill>
                  <a:srgbClr val="2657AF"/>
                </a:solidFill>
                <a:latin typeface="Merriweather"/>
              </a:rPr>
              <a:t>vào</a:t>
            </a:r>
            <a:r>
              <a:rPr lang="en-US" b="1" dirty="0">
                <a:solidFill>
                  <a:srgbClr val="2657AF"/>
                </a:solidFill>
                <a:latin typeface="Merriweather"/>
              </a:rPr>
              <a:t> </a:t>
            </a:r>
            <a:r>
              <a:rPr lang="en-US" b="1" dirty="0" err="1">
                <a:solidFill>
                  <a:srgbClr val="2657AF"/>
                </a:solidFill>
                <a:latin typeface="Merriweather"/>
              </a:rPr>
              <a:t>tơ</a:t>
            </a:r>
            <a:r>
              <a:rPr lang="en-US" b="1" dirty="0">
                <a:solidFill>
                  <a:srgbClr val="2657AF"/>
                </a:solidFill>
                <a:latin typeface="Merriweather"/>
              </a:rPr>
              <a:t> </a:t>
            </a:r>
            <a:r>
              <a:rPr lang="en-US" b="1" dirty="0" err="1">
                <a:solidFill>
                  <a:srgbClr val="2657AF"/>
                </a:solidFill>
                <a:latin typeface="Merriweather"/>
              </a:rPr>
              <a:t>lụa</a:t>
            </a:r>
            <a:endParaRPr lang="en-US" b="1" dirty="0">
              <a:solidFill>
                <a:srgbClr val="2657AF"/>
              </a:solidFill>
              <a:latin typeface="Merriweather"/>
            </a:endParaRPr>
          </a:p>
          <a:p>
            <a:r>
              <a:rPr lang="vi-VN" dirty="0"/>
              <a:t>Cơ sở sản xuất của gia đình bà mang tên cụ Triệu Văn Mão - một nghệ nhân làng lụa trước đây, cũng là bố chồng của bà - hiện có 10 máy dệt. Đây được ví như “Vạn Phúc thu nhỏ”, là nơi sản xuất và địa chỉ tham quan của du khách. Từ chất liệu tơ tằm, xưởng của bà dệt ra rất nhiều sản phẩm, như: lụa vân, the, đũi, sa-tanh… với hoa văn, mẫu mã đa dạng.</a:t>
            </a:r>
          </a:p>
        </p:txBody>
      </p:sp>
      <p:pic>
        <p:nvPicPr>
          <p:cNvPr id="9226" name="Picture 10" descr="Trần Độ - Nghệ nhân gốm tài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2671" y="2969863"/>
            <a:ext cx="3879912" cy="258660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096000" y="7368607"/>
            <a:ext cx="6096000" cy="1477328"/>
          </a:xfrm>
          <a:prstGeom prst="rect">
            <a:avLst/>
          </a:prstGeom>
        </p:spPr>
        <p:txBody>
          <a:bodyPr>
            <a:spAutoFit/>
          </a:bodyPr>
          <a:lstStyle/>
          <a:p>
            <a:r>
              <a:rPr lang="en-US" dirty="0" err="1">
                <a:solidFill>
                  <a:srgbClr val="000000"/>
                </a:solidFill>
              </a:rPr>
              <a:t>Nghệ</a:t>
            </a:r>
            <a:r>
              <a:rPr lang="en-US" dirty="0">
                <a:solidFill>
                  <a:srgbClr val="000000"/>
                </a:solidFill>
              </a:rPr>
              <a:t> </a:t>
            </a:r>
            <a:r>
              <a:rPr lang="en-US" dirty="0" err="1">
                <a:solidFill>
                  <a:srgbClr val="000000"/>
                </a:solidFill>
              </a:rPr>
              <a:t>nhân</a:t>
            </a:r>
            <a:r>
              <a:rPr lang="en-US" dirty="0">
                <a:solidFill>
                  <a:srgbClr val="000000"/>
                </a:solidFill>
              </a:rPr>
              <a:t> </a:t>
            </a:r>
            <a:r>
              <a:rPr lang="en-US" dirty="0" err="1">
                <a:solidFill>
                  <a:srgbClr val="000000"/>
                </a:solidFill>
              </a:rPr>
              <a:t>Tràn</a:t>
            </a:r>
            <a:r>
              <a:rPr lang="en-US" dirty="0">
                <a:solidFill>
                  <a:srgbClr val="000000"/>
                </a:solidFill>
              </a:rPr>
              <a:t> </a:t>
            </a:r>
            <a:r>
              <a:rPr lang="en-US" dirty="0" err="1">
                <a:solidFill>
                  <a:srgbClr val="000000"/>
                </a:solidFill>
              </a:rPr>
              <a:t>Độ</a:t>
            </a:r>
            <a:r>
              <a:rPr lang="en-US" dirty="0">
                <a:solidFill>
                  <a:srgbClr val="000000"/>
                </a:solidFill>
              </a:rPr>
              <a:t> </a:t>
            </a:r>
            <a:r>
              <a:rPr lang="en-US" dirty="0" err="1">
                <a:solidFill>
                  <a:srgbClr val="000000"/>
                </a:solidFill>
              </a:rPr>
              <a:t>người</a:t>
            </a:r>
            <a:r>
              <a:rPr lang="en-US" dirty="0">
                <a:solidFill>
                  <a:srgbClr val="000000"/>
                </a:solidFill>
              </a:rPr>
              <a:t> </a:t>
            </a:r>
            <a:r>
              <a:rPr lang="vi-VN" dirty="0">
                <a:solidFill>
                  <a:srgbClr val="000000"/>
                </a:solidFill>
              </a:rPr>
              <a:t>Phục chế gốm cổ Thăng Long, gốm men nâu đời Trần và sáng chế nhiều bài men đẹp, độc đáo. Đây cũng là nghệ nhân nổi tiếng nhất của làng gốm Bát Tràng, lò gốm của ông đã từng được đón tiếp nhiều nhà lãnh đạo Việt Nam ghé thăm</a:t>
            </a:r>
            <a:endParaRPr lang="en-US" dirty="0"/>
          </a:p>
        </p:txBody>
      </p:sp>
      <p:sp>
        <p:nvSpPr>
          <p:cNvPr id="20" name="TextBox 19"/>
          <p:cNvSpPr txBox="1"/>
          <p:nvPr/>
        </p:nvSpPr>
        <p:spPr>
          <a:xfrm>
            <a:off x="9422002" y="5131275"/>
            <a:ext cx="2175248" cy="369332"/>
          </a:xfrm>
          <a:prstGeom prst="rect">
            <a:avLst/>
          </a:prstGeom>
          <a:solidFill>
            <a:schemeClr val="bg1"/>
          </a:solidFill>
          <a:ln>
            <a:solidFill>
              <a:schemeClr val="bg1"/>
            </a:solidFill>
          </a:ln>
        </p:spPr>
        <p:txBody>
          <a:bodyPr wrap="square" rtlCol="0">
            <a:spAutoFit/>
          </a:bodyPr>
          <a:lstStyle/>
          <a:p>
            <a:r>
              <a:rPr lang="en-US" dirty="0" err="1"/>
              <a:t>Nghệ</a:t>
            </a:r>
            <a:r>
              <a:rPr lang="en-US" dirty="0"/>
              <a:t> </a:t>
            </a:r>
            <a:r>
              <a:rPr lang="en-US" dirty="0" err="1"/>
              <a:t>nhân</a:t>
            </a:r>
            <a:r>
              <a:rPr lang="en-US" dirty="0"/>
              <a:t> </a:t>
            </a:r>
            <a:r>
              <a:rPr lang="en-US" dirty="0" err="1"/>
              <a:t>Trần</a:t>
            </a:r>
            <a:r>
              <a:rPr lang="en-US" dirty="0"/>
              <a:t> </a:t>
            </a:r>
            <a:r>
              <a:rPr lang="en-US" dirty="0" err="1"/>
              <a:t>Độ</a:t>
            </a:r>
            <a:endParaRPr lang="en-US" dirty="0"/>
          </a:p>
        </p:txBody>
      </p:sp>
      <p:grpSp>
        <p:nvGrpSpPr>
          <p:cNvPr id="21" name="组合 19"/>
          <p:cNvGrpSpPr/>
          <p:nvPr/>
        </p:nvGrpSpPr>
        <p:grpSpPr>
          <a:xfrm>
            <a:off x="694302" y="131692"/>
            <a:ext cx="10821702" cy="2336782"/>
            <a:chOff x="692006" y="116442"/>
            <a:chExt cx="11176173" cy="2919244"/>
          </a:xfrm>
        </p:grpSpPr>
        <p:sp>
          <p:nvSpPr>
            <p:cNvPr id="22"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16"/>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4" name="Rectangle 23"/>
          <p:cNvSpPr/>
          <p:nvPr/>
        </p:nvSpPr>
        <p:spPr>
          <a:xfrm>
            <a:off x="1050115" y="512372"/>
            <a:ext cx="10110075" cy="1754326"/>
          </a:xfrm>
          <a:prstGeom prst="rect">
            <a:avLst/>
          </a:prstGeom>
          <a:noFill/>
        </p:spPr>
        <p:txBody>
          <a:bodyPr wrap="square" lIns="91440" tIns="45720" rIns="91440" bIns="45720">
            <a:spAutoFit/>
          </a:bodyPr>
          <a:lstStyle/>
          <a:p>
            <a:pPr algn="ctr" fontAlgn="base">
              <a:spcBef>
                <a:spcPct val="50000"/>
              </a:spcBef>
              <a:spcAft>
                <a:spcPct val="0"/>
              </a:spcAft>
            </a:pPr>
            <a:r>
              <a:rPr lang="vi-VN" altLang="nl-NL" sz="5400" b="1" dirty="0">
                <a:solidFill>
                  <a:prstClr val="black"/>
                </a:solidFill>
                <a:latin typeface="Times New Roman" panose="02020603050405020304" pitchFamily="18" charset="0"/>
                <a:cs typeface="Times New Roman" panose="02020603050405020304" pitchFamily="18" charset="0"/>
              </a:rPr>
              <a:t>Những người làm nghề thủ công giỏi được gọi là </a:t>
            </a:r>
            <a:r>
              <a:rPr lang="vi-VN" altLang="nl-NL" sz="5400" b="1" dirty="0">
                <a:solidFill>
                  <a:srgbClr val="FF0000"/>
                </a:solidFill>
                <a:latin typeface="Times New Roman" panose="02020603050405020304" pitchFamily="18" charset="0"/>
                <a:cs typeface="Times New Roman" panose="02020603050405020304" pitchFamily="18" charset="0"/>
              </a:rPr>
              <a:t>nghệ nhân</a:t>
            </a:r>
            <a:r>
              <a:rPr lang="nl-NL" sz="5400" b="1" dirty="0">
                <a:solidFill>
                  <a:prstClr val="black"/>
                </a:solidFill>
                <a:latin typeface="Times New Roman" panose="02020603050405020304" pitchFamily="18" charset="0"/>
                <a:cs typeface="Times New Roman" panose="02020603050405020304" pitchFamily="18" charset="0"/>
              </a:rPr>
              <a:t>.</a:t>
            </a:r>
            <a:endParaRPr lang="en-US" sz="5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1495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500" fill="hold"/>
                                        <p:tgtEl>
                                          <p:spTgt spid="9220"/>
                                        </p:tgtEl>
                                        <p:attrNameLst>
                                          <p:attrName>ppt_w</p:attrName>
                                        </p:attrNameLst>
                                      </p:cBhvr>
                                      <p:tavLst>
                                        <p:tav tm="0">
                                          <p:val>
                                            <p:fltVal val="0"/>
                                          </p:val>
                                        </p:tav>
                                        <p:tav tm="100000">
                                          <p:val>
                                            <p:strVal val="#ppt_w"/>
                                          </p:val>
                                        </p:tav>
                                      </p:tavLst>
                                    </p:anim>
                                    <p:anim calcmode="lin" valueType="num">
                                      <p:cBhvr>
                                        <p:cTn id="8" dur="500" fill="hold"/>
                                        <p:tgtEl>
                                          <p:spTgt spid="9220"/>
                                        </p:tgtEl>
                                        <p:attrNameLst>
                                          <p:attrName>ppt_h</p:attrName>
                                        </p:attrNameLst>
                                      </p:cBhvr>
                                      <p:tavLst>
                                        <p:tav tm="0">
                                          <p:val>
                                            <p:fltVal val="0"/>
                                          </p:val>
                                        </p:tav>
                                        <p:tav tm="100000">
                                          <p:val>
                                            <p:strVal val="#ppt_h"/>
                                          </p:val>
                                        </p:tav>
                                      </p:tavLst>
                                    </p:anim>
                                    <p:animEffect transition="in" filter="fade">
                                      <p:cBhvr>
                                        <p:cTn id="9" dur="500"/>
                                        <p:tgtEl>
                                          <p:spTgt spid="92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9226"/>
                                        </p:tgtEl>
                                        <p:attrNameLst>
                                          <p:attrName>style.visibility</p:attrName>
                                        </p:attrNameLst>
                                      </p:cBhvr>
                                      <p:to>
                                        <p:strVal val="visible"/>
                                      </p:to>
                                    </p:set>
                                    <p:anim calcmode="lin" valueType="num">
                                      <p:cBhvr>
                                        <p:cTn id="17" dur="500" fill="hold"/>
                                        <p:tgtEl>
                                          <p:spTgt spid="9226"/>
                                        </p:tgtEl>
                                        <p:attrNameLst>
                                          <p:attrName>ppt_w</p:attrName>
                                        </p:attrNameLst>
                                      </p:cBhvr>
                                      <p:tavLst>
                                        <p:tav tm="0">
                                          <p:val>
                                            <p:fltVal val="0"/>
                                          </p:val>
                                        </p:tav>
                                        <p:tav tm="100000">
                                          <p:val>
                                            <p:strVal val="#ppt_w"/>
                                          </p:val>
                                        </p:tav>
                                      </p:tavLst>
                                    </p:anim>
                                    <p:anim calcmode="lin" valueType="num">
                                      <p:cBhvr>
                                        <p:cTn id="18" dur="500" fill="hold"/>
                                        <p:tgtEl>
                                          <p:spTgt spid="9226"/>
                                        </p:tgtEl>
                                        <p:attrNameLst>
                                          <p:attrName>ppt_h</p:attrName>
                                        </p:attrNameLst>
                                      </p:cBhvr>
                                      <p:tavLst>
                                        <p:tav tm="0">
                                          <p:val>
                                            <p:fltVal val="0"/>
                                          </p:val>
                                        </p:tav>
                                        <p:tav tm="100000">
                                          <p:val>
                                            <p:strVal val="#ppt_h"/>
                                          </p:val>
                                        </p:tav>
                                      </p:tavLst>
                                    </p:anim>
                                    <p:animEffect transition="in" filter="fade">
                                      <p:cBhvr>
                                        <p:cTn id="19" dur="500"/>
                                        <p:tgtEl>
                                          <p:spTgt spid="922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randombar(horizontal)">
                                      <p:cBhvr>
                                        <p:cTn id="34" dur="500"/>
                                        <p:tgtEl>
                                          <p:spTgt spid="2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0"/>
          <p:cNvGrpSpPr/>
          <p:nvPr/>
        </p:nvGrpSpPr>
        <p:grpSpPr>
          <a:xfrm>
            <a:off x="-1948563" y="-1251279"/>
            <a:ext cx="15302452" cy="4031790"/>
            <a:chOff x="-1624573" y="-1185864"/>
            <a:chExt cx="15732064" cy="3115323"/>
          </a:xfrm>
        </p:grpSpPr>
        <p:pic>
          <p:nvPicPr>
            <p:cNvPr id="11"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12" name="图片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13"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32" y="1064558"/>
            <a:ext cx="4067175" cy="5562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1178" y="747826"/>
            <a:ext cx="8181099" cy="4620932"/>
          </a:xfrm>
          <a:prstGeom prst="rect">
            <a:avLst/>
          </a:prstGeom>
        </p:spPr>
      </p:pic>
      <p:pic>
        <p:nvPicPr>
          <p:cNvPr id="6" name="图片 4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97026" y="747826"/>
            <a:ext cx="16036553" cy="7421295"/>
          </a:xfrm>
          <a:prstGeom prst="rect">
            <a:avLst/>
          </a:prstGeom>
        </p:spPr>
      </p:pic>
      <p:sp>
        <p:nvSpPr>
          <p:cNvPr id="7" name="Rectangle 6"/>
          <p:cNvSpPr/>
          <p:nvPr/>
        </p:nvSpPr>
        <p:spPr>
          <a:xfrm>
            <a:off x="5133972" y="2181129"/>
            <a:ext cx="4386548"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latin typeface="UTM Alberta Heavy" panose="02040603050506020204" pitchFamily="18" charset="0"/>
              </a:rPr>
              <a:t>Quy</a:t>
            </a:r>
            <a:r>
              <a:rPr lang="en-US" sz="5400" b="1" cap="none" spc="0" dirty="0">
                <a:ln/>
                <a:solidFill>
                  <a:schemeClr val="accent4"/>
                </a:solidFill>
                <a:effectLst/>
                <a:latin typeface="UTM Alberta Heavy" panose="02040603050506020204" pitchFamily="18" charset="0"/>
              </a:rPr>
              <a:t> </a:t>
            </a:r>
            <a:r>
              <a:rPr lang="en-US" sz="5400" b="1" cap="none" spc="0" dirty="0" err="1">
                <a:ln/>
                <a:solidFill>
                  <a:schemeClr val="accent4"/>
                </a:solidFill>
                <a:effectLst/>
                <a:latin typeface="UTM Alberta Heavy" panose="02040603050506020204" pitchFamily="18" charset="0"/>
              </a:rPr>
              <a:t>trình</a:t>
            </a:r>
            <a:r>
              <a:rPr lang="en-US" sz="5400" b="1" cap="none" spc="0" dirty="0">
                <a:ln/>
                <a:solidFill>
                  <a:schemeClr val="accent4"/>
                </a:solidFill>
                <a:effectLst/>
                <a:latin typeface="UTM Alberta Heavy" panose="02040603050506020204" pitchFamily="18" charset="0"/>
              </a:rPr>
              <a:t> </a:t>
            </a:r>
          </a:p>
          <a:p>
            <a:pPr algn="ctr"/>
            <a:r>
              <a:rPr lang="en-US" sz="5400" b="1" cap="none" spc="0" dirty="0" err="1">
                <a:ln/>
                <a:solidFill>
                  <a:schemeClr val="accent4"/>
                </a:solidFill>
                <a:effectLst/>
                <a:latin typeface="UTM Alberta Heavy" panose="02040603050506020204" pitchFamily="18" charset="0"/>
              </a:rPr>
              <a:t>sản</a:t>
            </a:r>
            <a:r>
              <a:rPr lang="en-US" sz="5400" b="1" cap="none" spc="0" dirty="0">
                <a:ln/>
                <a:solidFill>
                  <a:schemeClr val="accent4"/>
                </a:solidFill>
                <a:effectLst/>
                <a:latin typeface="UTM Alberta Heavy" panose="02040603050506020204" pitchFamily="18" charset="0"/>
              </a:rPr>
              <a:t> </a:t>
            </a:r>
            <a:r>
              <a:rPr lang="en-US" sz="5400" b="1" cap="none" spc="0" dirty="0" err="1">
                <a:ln/>
                <a:solidFill>
                  <a:schemeClr val="accent4"/>
                </a:solidFill>
                <a:effectLst/>
                <a:latin typeface="UTM Alberta Heavy" panose="02040603050506020204" pitchFamily="18" charset="0"/>
              </a:rPr>
              <a:t>xuất</a:t>
            </a:r>
            <a:r>
              <a:rPr lang="en-US" sz="5400" b="1" cap="none" spc="0" dirty="0">
                <a:ln/>
                <a:solidFill>
                  <a:schemeClr val="accent4"/>
                </a:solidFill>
                <a:effectLst/>
                <a:latin typeface="UTM Alberta Heavy" panose="02040603050506020204" pitchFamily="18" charset="0"/>
              </a:rPr>
              <a:t> </a:t>
            </a:r>
            <a:r>
              <a:rPr lang="en-US" sz="5400" b="1" cap="none" spc="0" dirty="0" err="1">
                <a:ln/>
                <a:solidFill>
                  <a:schemeClr val="accent4"/>
                </a:solidFill>
                <a:effectLst/>
                <a:latin typeface="UTM Alberta Heavy" panose="02040603050506020204" pitchFamily="18" charset="0"/>
              </a:rPr>
              <a:t>gốm</a:t>
            </a:r>
            <a:endParaRPr lang="en-US" sz="5400" b="1" cap="none" spc="0" dirty="0">
              <a:ln/>
              <a:solidFill>
                <a:schemeClr val="accent4"/>
              </a:solidFill>
              <a:effectLst/>
              <a:latin typeface="UTM Alberta Heavy" panose="02040603050506020204" pitchFamily="18" charset="0"/>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8353" y="3778625"/>
            <a:ext cx="4482445" cy="3082612"/>
          </a:xfrm>
          <a:prstGeom prst="rect">
            <a:avLst/>
          </a:prstGeom>
        </p:spPr>
      </p:pic>
    </p:spTree>
    <p:extLst>
      <p:ext uri="{BB962C8B-B14F-4D97-AF65-F5344CB8AC3E}">
        <p14:creationId xmlns:p14="http://schemas.microsoft.com/office/powerpoint/2010/main" val="80540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2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1000"/>
                                        <p:tgtEl>
                                          <p:spTgt spid="10"/>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989742" y="3858016"/>
            <a:ext cx="3315573" cy="2714625"/>
          </a:xfrm>
          <a:prstGeom prst="rect">
            <a:avLst/>
          </a:prstGeom>
          <a:ln w="88900" cap="sq" cmpd="thickThin">
            <a:solidFill>
              <a:srgbClr val="000000"/>
            </a:solidFill>
            <a:prstDash val="solid"/>
            <a:miter lim="800000"/>
          </a:ln>
          <a:effectLst>
            <a:innerShdw blurRad="76200">
              <a:srgbClr val="000000"/>
            </a:innerShdw>
          </a:effectLst>
        </p:spPr>
      </p:pic>
      <p:pic>
        <p:nvPicPr>
          <p:cNvPr id="11266" name="Picture 2" descr="Quy Trình Làm Gốm Sứ Bát Tràng- Để Cho Ra Một Sản Phẩm Đẹp Có Giá Trị Ca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897"/>
          <a:stretch/>
        </p:blipFill>
        <p:spPr bwMode="auto">
          <a:xfrm>
            <a:off x="398543" y="745492"/>
            <a:ext cx="3198450" cy="23360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Làng gốm Bát Tràng có gì mà thu hút đến th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39" y="3891633"/>
            <a:ext cx="3501785" cy="24496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Làng gốm sứ Bình Dươ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250" y="745491"/>
            <a:ext cx="3324066" cy="23360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Gốm Chu Đậu - câu chuyện hồi sinh và phát triển - Hànộimớ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5107" y="745491"/>
            <a:ext cx="3367554" cy="233605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Đi tìm mầu men huyết dụ - Báo Nhân Dân"/>
          <p:cNvPicPr>
            <a:picLocks noChangeAspect="1" noChangeArrowheads="1"/>
          </p:cNvPicPr>
          <p:nvPr/>
        </p:nvPicPr>
        <p:blipFill rotWithShape="1">
          <a:blip r:embed="rId7">
            <a:extLst>
              <a:ext uri="{28A0092B-C50C-407E-A947-70E740481C1C}">
                <a14:useLocalDpi xmlns:a14="http://schemas.microsoft.com/office/drawing/2010/main" val="0"/>
              </a:ext>
            </a:extLst>
          </a:blip>
          <a:srcRect l="15035" r="7349"/>
          <a:stretch/>
        </p:blipFill>
        <p:spPr bwMode="auto">
          <a:xfrm>
            <a:off x="7875107" y="3858016"/>
            <a:ext cx="3431556" cy="248322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88582" y="2619876"/>
            <a:ext cx="970861" cy="923330"/>
            <a:chOff x="1434826" y="2807166"/>
            <a:chExt cx="970861" cy="923330"/>
          </a:xfrm>
        </p:grpSpPr>
        <p:sp>
          <p:nvSpPr>
            <p:cNvPr id="4" name="Oval 3"/>
            <p:cNvSpPr/>
            <p:nvPr/>
          </p:nvSpPr>
          <p:spPr>
            <a:xfrm>
              <a:off x="1434826" y="2965169"/>
              <a:ext cx="970861" cy="6420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1656787" y="2807166"/>
              <a:ext cx="535723" cy="923330"/>
            </a:xfrm>
            <a:prstGeom prst="rect">
              <a:avLst/>
            </a:prstGeom>
            <a:noFill/>
          </p:spPr>
          <p:txBody>
            <a:bodyPr wrap="none" lIns="91440" tIns="45720" rIns="91440" bIns="45720">
              <a:spAutoFit/>
            </a:bodyPr>
            <a:lstStyle/>
            <a:p>
              <a:pPr algn="ctr"/>
              <a:r>
                <a:rPr lang="en-US" sz="5400" b="1" cap="none" spc="0" dirty="0">
                  <a:ln w="0"/>
                  <a:solidFill>
                    <a:schemeClr val="bg1"/>
                  </a:solidFill>
                </a:rPr>
                <a:t>1</a:t>
              </a:r>
            </a:p>
          </p:txBody>
        </p:sp>
      </p:grpSp>
      <p:grpSp>
        <p:nvGrpSpPr>
          <p:cNvPr id="13" name="Group 12"/>
          <p:cNvGrpSpPr/>
          <p:nvPr/>
        </p:nvGrpSpPr>
        <p:grpSpPr>
          <a:xfrm>
            <a:off x="4033811" y="2637216"/>
            <a:ext cx="970861" cy="923330"/>
            <a:chOff x="1434826" y="2807166"/>
            <a:chExt cx="970861" cy="923330"/>
          </a:xfrm>
        </p:grpSpPr>
        <p:sp>
          <p:nvSpPr>
            <p:cNvPr id="14" name="Oval 13"/>
            <p:cNvSpPr/>
            <p:nvPr/>
          </p:nvSpPr>
          <p:spPr>
            <a:xfrm>
              <a:off x="1434826" y="2965169"/>
              <a:ext cx="970861" cy="6420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5" name="Rectangle 14"/>
            <p:cNvSpPr/>
            <p:nvPr/>
          </p:nvSpPr>
          <p:spPr>
            <a:xfrm>
              <a:off x="1656787" y="2807166"/>
              <a:ext cx="535723" cy="923330"/>
            </a:xfrm>
            <a:prstGeom prst="rect">
              <a:avLst/>
            </a:prstGeom>
            <a:noFill/>
          </p:spPr>
          <p:txBody>
            <a:bodyPr wrap="none" lIns="91440" tIns="45720" rIns="91440" bIns="45720">
              <a:spAutoFit/>
            </a:bodyPr>
            <a:lstStyle/>
            <a:p>
              <a:pPr algn="ctr"/>
              <a:r>
                <a:rPr lang="en-US" sz="5400" b="1" cap="none" spc="0" dirty="0">
                  <a:ln w="0"/>
                  <a:solidFill>
                    <a:schemeClr val="bg1"/>
                  </a:solidFill>
                </a:rPr>
                <a:t>2</a:t>
              </a:r>
            </a:p>
          </p:txBody>
        </p:sp>
      </p:grpSp>
      <p:grpSp>
        <p:nvGrpSpPr>
          <p:cNvPr id="16" name="Group 15"/>
          <p:cNvGrpSpPr/>
          <p:nvPr/>
        </p:nvGrpSpPr>
        <p:grpSpPr>
          <a:xfrm>
            <a:off x="8076796" y="2516152"/>
            <a:ext cx="970861" cy="923330"/>
            <a:chOff x="1434826" y="2807166"/>
            <a:chExt cx="970861" cy="923330"/>
          </a:xfrm>
        </p:grpSpPr>
        <p:sp>
          <p:nvSpPr>
            <p:cNvPr id="17" name="Oval 16"/>
            <p:cNvSpPr/>
            <p:nvPr/>
          </p:nvSpPr>
          <p:spPr>
            <a:xfrm>
              <a:off x="1434826" y="2965169"/>
              <a:ext cx="970861" cy="6420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8" name="Rectangle 17"/>
            <p:cNvSpPr/>
            <p:nvPr/>
          </p:nvSpPr>
          <p:spPr>
            <a:xfrm>
              <a:off x="1656787" y="2807166"/>
              <a:ext cx="535723" cy="923330"/>
            </a:xfrm>
            <a:prstGeom prst="rect">
              <a:avLst/>
            </a:prstGeom>
            <a:noFill/>
          </p:spPr>
          <p:txBody>
            <a:bodyPr wrap="none" lIns="91440" tIns="45720" rIns="91440" bIns="45720">
              <a:spAutoFit/>
            </a:bodyPr>
            <a:lstStyle/>
            <a:p>
              <a:pPr algn="ctr"/>
              <a:r>
                <a:rPr lang="en-US" sz="5400" b="1" cap="none" spc="0" dirty="0">
                  <a:ln w="0"/>
                  <a:solidFill>
                    <a:schemeClr val="bg1"/>
                  </a:solidFill>
                </a:rPr>
                <a:t>3</a:t>
              </a:r>
            </a:p>
          </p:txBody>
        </p:sp>
      </p:grpSp>
      <p:grpSp>
        <p:nvGrpSpPr>
          <p:cNvPr id="19" name="Group 18"/>
          <p:cNvGrpSpPr/>
          <p:nvPr/>
        </p:nvGrpSpPr>
        <p:grpSpPr>
          <a:xfrm>
            <a:off x="101993" y="5879574"/>
            <a:ext cx="970861" cy="923330"/>
            <a:chOff x="1434826" y="2807166"/>
            <a:chExt cx="970861" cy="923330"/>
          </a:xfrm>
        </p:grpSpPr>
        <p:sp>
          <p:nvSpPr>
            <p:cNvPr id="20" name="Oval 19"/>
            <p:cNvSpPr/>
            <p:nvPr/>
          </p:nvSpPr>
          <p:spPr>
            <a:xfrm>
              <a:off x="1434826" y="2965169"/>
              <a:ext cx="970861" cy="6420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1" name="Rectangle 20"/>
            <p:cNvSpPr/>
            <p:nvPr/>
          </p:nvSpPr>
          <p:spPr>
            <a:xfrm>
              <a:off x="1656787" y="2807166"/>
              <a:ext cx="535723" cy="923330"/>
            </a:xfrm>
            <a:prstGeom prst="rect">
              <a:avLst/>
            </a:prstGeom>
            <a:noFill/>
          </p:spPr>
          <p:txBody>
            <a:bodyPr wrap="none" lIns="91440" tIns="45720" rIns="91440" bIns="45720">
              <a:spAutoFit/>
            </a:bodyPr>
            <a:lstStyle/>
            <a:p>
              <a:pPr algn="ctr"/>
              <a:r>
                <a:rPr lang="en-US" sz="5400" b="1" cap="none" spc="0" dirty="0">
                  <a:ln w="0"/>
                  <a:solidFill>
                    <a:schemeClr val="bg1"/>
                  </a:solidFill>
                </a:rPr>
                <a:t>6</a:t>
              </a:r>
            </a:p>
          </p:txBody>
        </p:sp>
      </p:grpSp>
      <p:grpSp>
        <p:nvGrpSpPr>
          <p:cNvPr id="22" name="Group 21"/>
          <p:cNvGrpSpPr/>
          <p:nvPr/>
        </p:nvGrpSpPr>
        <p:grpSpPr>
          <a:xfrm>
            <a:off x="4229656" y="5896914"/>
            <a:ext cx="970861" cy="923330"/>
            <a:chOff x="1434826" y="2807166"/>
            <a:chExt cx="970861" cy="923330"/>
          </a:xfrm>
        </p:grpSpPr>
        <p:sp>
          <p:nvSpPr>
            <p:cNvPr id="23" name="Oval 22"/>
            <p:cNvSpPr/>
            <p:nvPr/>
          </p:nvSpPr>
          <p:spPr>
            <a:xfrm>
              <a:off x="1434826" y="2965169"/>
              <a:ext cx="970861" cy="6420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4" name="Rectangle 23"/>
            <p:cNvSpPr/>
            <p:nvPr/>
          </p:nvSpPr>
          <p:spPr>
            <a:xfrm>
              <a:off x="1656787" y="2807166"/>
              <a:ext cx="535723" cy="923330"/>
            </a:xfrm>
            <a:prstGeom prst="rect">
              <a:avLst/>
            </a:prstGeom>
            <a:noFill/>
          </p:spPr>
          <p:txBody>
            <a:bodyPr wrap="none" lIns="91440" tIns="45720" rIns="91440" bIns="45720">
              <a:spAutoFit/>
            </a:bodyPr>
            <a:lstStyle/>
            <a:p>
              <a:pPr algn="ctr"/>
              <a:r>
                <a:rPr lang="en-US" sz="5400" b="1" cap="none" spc="0" dirty="0">
                  <a:ln w="0"/>
                  <a:solidFill>
                    <a:schemeClr val="bg1"/>
                  </a:solidFill>
                </a:rPr>
                <a:t>5</a:t>
              </a:r>
            </a:p>
          </p:txBody>
        </p:sp>
      </p:grpSp>
      <p:grpSp>
        <p:nvGrpSpPr>
          <p:cNvPr id="25" name="Group 24"/>
          <p:cNvGrpSpPr/>
          <p:nvPr/>
        </p:nvGrpSpPr>
        <p:grpSpPr>
          <a:xfrm>
            <a:off x="8070952" y="5959766"/>
            <a:ext cx="970861" cy="923330"/>
            <a:chOff x="1434826" y="2807166"/>
            <a:chExt cx="970861" cy="923330"/>
          </a:xfrm>
        </p:grpSpPr>
        <p:sp>
          <p:nvSpPr>
            <p:cNvPr id="26" name="Oval 25"/>
            <p:cNvSpPr/>
            <p:nvPr/>
          </p:nvSpPr>
          <p:spPr>
            <a:xfrm>
              <a:off x="1434826" y="2965169"/>
              <a:ext cx="970861" cy="6420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7" name="Rectangle 26"/>
            <p:cNvSpPr/>
            <p:nvPr/>
          </p:nvSpPr>
          <p:spPr>
            <a:xfrm>
              <a:off x="1656787" y="2807166"/>
              <a:ext cx="535723" cy="923330"/>
            </a:xfrm>
            <a:prstGeom prst="rect">
              <a:avLst/>
            </a:prstGeom>
            <a:noFill/>
          </p:spPr>
          <p:txBody>
            <a:bodyPr wrap="none" lIns="91440" tIns="45720" rIns="91440" bIns="45720">
              <a:spAutoFit/>
            </a:bodyPr>
            <a:lstStyle/>
            <a:p>
              <a:pPr algn="ctr"/>
              <a:r>
                <a:rPr lang="en-US" sz="5400" b="1" cap="none" spc="0" dirty="0">
                  <a:ln w="0"/>
                  <a:solidFill>
                    <a:schemeClr val="bg1"/>
                  </a:solidFill>
                </a:rPr>
                <a:t>4</a:t>
              </a:r>
            </a:p>
          </p:txBody>
        </p:sp>
      </p:gr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07588">
            <a:off x="3374530" y="1667617"/>
            <a:ext cx="923659" cy="1016024"/>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07588">
            <a:off x="7227743" y="1404805"/>
            <a:ext cx="923659" cy="1016024"/>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414750">
            <a:off x="9155617" y="2973101"/>
            <a:ext cx="923659" cy="1016024"/>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053341" flipH="1">
            <a:off x="7070386" y="4988915"/>
            <a:ext cx="1157975" cy="704757"/>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053341" flipH="1">
            <a:off x="3221746" y="4855996"/>
            <a:ext cx="1157975" cy="704757"/>
          </a:xfrm>
          <a:prstGeom prst="rect">
            <a:avLst/>
          </a:prstGeom>
        </p:spPr>
      </p:pic>
      <p:sp>
        <p:nvSpPr>
          <p:cNvPr id="33" name="Rectangle 32"/>
          <p:cNvSpPr/>
          <p:nvPr/>
        </p:nvSpPr>
        <p:spPr>
          <a:xfrm>
            <a:off x="871125" y="2609530"/>
            <a:ext cx="2761332" cy="973935"/>
          </a:xfrm>
          <a:prstGeom prst="rect">
            <a:avLst/>
          </a:prstGeom>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a:buNone/>
            </a:pPr>
            <a:r>
              <a:rPr sz="2665" b="1" dirty="0">
                <a:solidFill>
                  <a:schemeClr val="bg1"/>
                </a:solidFill>
                <a:latin typeface="Times New Roman" panose="02020603050405020304" pitchFamily="18" charset="0"/>
                <a:cs typeface="Times New Roman" panose="02020603050405020304" pitchFamily="18" charset="0"/>
              </a:rPr>
              <a:t>Nh</a:t>
            </a:r>
            <a:r>
              <a:rPr sz="2665" b="1" dirty="0">
                <a:solidFill>
                  <a:schemeClr val="bg1"/>
                </a:solidFill>
                <a:latin typeface="Times New Roman" panose="02020603050405020304" pitchFamily="18" charset="0"/>
                <a:ea typeface="Times New Roman" panose="02020603050405020304" pitchFamily="18" charset="0"/>
              </a:rPr>
              <a:t>à</a:t>
            </a:r>
            <a:r>
              <a:rPr sz="2665" b="1" dirty="0">
                <a:solidFill>
                  <a:schemeClr val="bg1"/>
                </a:solidFill>
                <a:latin typeface="Times New Roman" panose="02020603050405020304" pitchFamily="18" charset="0"/>
                <a:cs typeface="Times New Roman" panose="02020603050405020304" pitchFamily="18" charset="0"/>
              </a:rPr>
              <a:t>o đất v</a:t>
            </a:r>
            <a:r>
              <a:rPr sz="2665" b="1" dirty="0">
                <a:solidFill>
                  <a:schemeClr val="bg1"/>
                </a:solidFill>
                <a:latin typeface="Times New Roman" panose="02020603050405020304" pitchFamily="18" charset="0"/>
                <a:ea typeface="Times New Roman" panose="02020603050405020304" pitchFamily="18" charset="0"/>
              </a:rPr>
              <a:t>à</a:t>
            </a:r>
            <a:r>
              <a:rPr sz="2665" b="1" dirty="0">
                <a:solidFill>
                  <a:schemeClr val="bg1"/>
                </a:solidFill>
                <a:latin typeface="Times New Roman" panose="02020603050405020304" pitchFamily="18" charset="0"/>
                <a:cs typeface="Times New Roman" panose="02020603050405020304" pitchFamily="18" charset="0"/>
              </a:rPr>
              <a:t> tạo dáng cho gốm</a:t>
            </a:r>
            <a:endParaRPr sz="2665"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Rectangle 33"/>
          <p:cNvSpPr/>
          <p:nvPr/>
        </p:nvSpPr>
        <p:spPr>
          <a:xfrm>
            <a:off x="4767920" y="6000733"/>
            <a:ext cx="2133600" cy="678848"/>
          </a:xfrm>
          <a:prstGeom prst="rect">
            <a:avLst/>
          </a:prstGeom>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a:buNone/>
            </a:pPr>
            <a:r>
              <a:rPr sz="2665" b="1" dirty="0">
                <a:solidFill>
                  <a:schemeClr val="bg1"/>
                </a:solidFill>
                <a:latin typeface="Times New Roman" panose="02020603050405020304" pitchFamily="18" charset="0"/>
                <a:cs typeface="Times New Roman" panose="02020603050405020304" pitchFamily="18" charset="0"/>
              </a:rPr>
              <a:t>Phơi gốm</a:t>
            </a:r>
            <a:endParaRPr sz="2665"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5" name="Rectangle 34"/>
          <p:cNvSpPr/>
          <p:nvPr/>
        </p:nvSpPr>
        <p:spPr>
          <a:xfrm>
            <a:off x="4693018" y="2644428"/>
            <a:ext cx="2208502" cy="775608"/>
          </a:xfrm>
          <a:prstGeom prst="rect">
            <a:avLst/>
          </a:prstGeom>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a:buNone/>
            </a:pPr>
            <a:r>
              <a:rPr sz="2665" b="1" dirty="0">
                <a:solidFill>
                  <a:schemeClr val="bg1"/>
                </a:solidFill>
                <a:latin typeface="Times New Roman" panose="02020603050405020304" pitchFamily="18" charset="0"/>
                <a:cs typeface="Times New Roman" panose="02020603050405020304" pitchFamily="18" charset="0"/>
              </a:rPr>
              <a:t>Nung gốm</a:t>
            </a:r>
            <a:endParaRPr sz="2665"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6" name="Rectangle 35"/>
          <p:cNvSpPr/>
          <p:nvPr/>
        </p:nvSpPr>
        <p:spPr>
          <a:xfrm>
            <a:off x="491700" y="6037577"/>
            <a:ext cx="3109384" cy="722196"/>
          </a:xfrm>
          <a:prstGeom prst="rect">
            <a:avLst/>
          </a:prstGeom>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a:buNone/>
            </a:pPr>
            <a:r>
              <a:rPr sz="2665" b="1" dirty="0">
                <a:solidFill>
                  <a:schemeClr val="bg1"/>
                </a:solidFill>
                <a:latin typeface="Times New Roman" panose="02020603050405020304" pitchFamily="18" charset="0"/>
                <a:cs typeface="Times New Roman" panose="02020603050405020304" pitchFamily="18" charset="0"/>
              </a:rPr>
              <a:t>Các sản phẩm gốm</a:t>
            </a:r>
            <a:endParaRPr sz="2665"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7" name="Rectangle 36"/>
          <p:cNvSpPr/>
          <p:nvPr/>
        </p:nvSpPr>
        <p:spPr>
          <a:xfrm>
            <a:off x="8466704" y="2591613"/>
            <a:ext cx="2220091" cy="735274"/>
          </a:xfrm>
          <a:prstGeom prst="rect">
            <a:avLst/>
          </a:prstGeom>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a:buNone/>
            </a:pPr>
            <a:r>
              <a:rPr sz="2665" b="1" dirty="0">
                <a:solidFill>
                  <a:schemeClr val="bg1"/>
                </a:solidFill>
                <a:latin typeface="Times New Roman" panose="02020603050405020304" pitchFamily="18" charset="0"/>
                <a:cs typeface="Times New Roman" panose="02020603050405020304" pitchFamily="18" charset="0"/>
              </a:rPr>
              <a:t>Vẽ hoa văn</a:t>
            </a:r>
            <a:endParaRPr sz="2665"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8" name="Rectangle 37"/>
          <p:cNvSpPr/>
          <p:nvPr/>
        </p:nvSpPr>
        <p:spPr>
          <a:xfrm>
            <a:off x="8372454" y="5994446"/>
            <a:ext cx="2775957" cy="707777"/>
          </a:xfrm>
          <a:prstGeom prst="rect">
            <a:avLst/>
          </a:prstGeom>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err="1">
                <a:ln>
                  <a:noFill/>
                </a:ln>
                <a:solidFill>
                  <a:schemeClr val="bg1"/>
                </a:solidFill>
                <a:effectLst/>
                <a:uLnTx/>
                <a:uFillTx/>
                <a:latin typeface="Times New Roman" panose="02020603050405020304"/>
                <a:ea typeface="+mn-ea"/>
                <a:cs typeface="Times New Roman" panose="02020603050405020304" pitchFamily="18" charset="0"/>
              </a:rPr>
              <a:t>Tráng</a:t>
            </a:r>
            <a:r>
              <a:rPr kumimoji="0" lang="en-US" sz="2400" b="1" i="0" u="none" strike="noStrike" kern="1200" cap="none" spc="0" normalizeH="0" baseline="0" noProof="0" dirty="0">
                <a:ln>
                  <a:noFill/>
                </a:ln>
                <a:solidFill>
                  <a:schemeClr val="bg1"/>
                </a:solidFill>
                <a:effectLst/>
                <a:uLnTx/>
                <a:uFillTx/>
                <a:latin typeface="Times New Roman" panose="02020603050405020304"/>
                <a:ea typeface="+mn-ea"/>
                <a:cs typeface="Times New Roman" panose="02020603050405020304" pitchFamily="18" charset="0"/>
              </a:rPr>
              <a:t> men</a:t>
            </a:r>
          </a:p>
        </p:txBody>
      </p:sp>
      <p:sp>
        <p:nvSpPr>
          <p:cNvPr id="40" name="Rectangle 39"/>
          <p:cNvSpPr/>
          <p:nvPr/>
        </p:nvSpPr>
        <p:spPr>
          <a:xfrm>
            <a:off x="1093410" y="-121521"/>
            <a:ext cx="9765323"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cap="none" spc="0" dirty="0" err="1">
                <a:ln/>
                <a:solidFill>
                  <a:srgbClr val="FF0000"/>
                </a:solidFill>
                <a:effectLst/>
                <a:latin typeface="UTM Alberta Heavy" panose="02040603050506020204" pitchFamily="18" charset="0"/>
              </a:rPr>
              <a:t>Quy</a:t>
            </a:r>
            <a:r>
              <a:rPr lang="en-US" sz="4800" b="1" cap="none" spc="0" dirty="0">
                <a:ln/>
                <a:solidFill>
                  <a:srgbClr val="FF0000"/>
                </a:solidFill>
                <a:effectLst/>
                <a:latin typeface="UTM Alberta Heavy" panose="02040603050506020204" pitchFamily="18" charset="0"/>
              </a:rPr>
              <a:t> </a:t>
            </a:r>
            <a:r>
              <a:rPr lang="en-US" sz="4800" b="1" cap="none" spc="0" dirty="0" err="1">
                <a:ln/>
                <a:solidFill>
                  <a:srgbClr val="FF0000"/>
                </a:solidFill>
                <a:effectLst/>
                <a:latin typeface="UTM Alberta Heavy" panose="02040603050506020204" pitchFamily="18" charset="0"/>
              </a:rPr>
              <a:t>trình</a:t>
            </a:r>
            <a:r>
              <a:rPr lang="en-US" sz="4800" b="1" cap="none" spc="0" dirty="0">
                <a:ln/>
                <a:solidFill>
                  <a:srgbClr val="FF0000"/>
                </a:solidFill>
                <a:effectLst/>
                <a:latin typeface="UTM Alberta Heavy" panose="02040603050506020204" pitchFamily="18" charset="0"/>
              </a:rPr>
              <a:t> </a:t>
            </a:r>
            <a:r>
              <a:rPr lang="en-US" sz="4800" b="1" cap="none" spc="0" dirty="0" err="1">
                <a:ln/>
                <a:solidFill>
                  <a:srgbClr val="FF0000"/>
                </a:solidFill>
                <a:effectLst/>
                <a:latin typeface="UTM Alberta Heavy" panose="02040603050506020204" pitchFamily="18" charset="0"/>
              </a:rPr>
              <a:t>sản</a:t>
            </a:r>
            <a:r>
              <a:rPr lang="en-US" sz="4800" b="1" cap="none" spc="0" dirty="0">
                <a:ln/>
                <a:solidFill>
                  <a:srgbClr val="FF0000"/>
                </a:solidFill>
                <a:effectLst/>
                <a:latin typeface="UTM Alberta Heavy" panose="02040603050506020204" pitchFamily="18" charset="0"/>
              </a:rPr>
              <a:t> </a:t>
            </a:r>
            <a:r>
              <a:rPr lang="en-US" sz="4800" b="1" cap="none" spc="0" dirty="0" err="1">
                <a:ln/>
                <a:solidFill>
                  <a:srgbClr val="FF0000"/>
                </a:solidFill>
                <a:effectLst/>
                <a:latin typeface="UTM Alberta Heavy" panose="02040603050506020204" pitchFamily="18" charset="0"/>
              </a:rPr>
              <a:t>xuất</a:t>
            </a:r>
            <a:r>
              <a:rPr lang="en-US" sz="4800" b="1" cap="none" spc="0" dirty="0">
                <a:ln/>
                <a:solidFill>
                  <a:srgbClr val="FF0000"/>
                </a:solidFill>
                <a:effectLst/>
                <a:latin typeface="UTM Alberta Heavy" panose="02040603050506020204" pitchFamily="18" charset="0"/>
              </a:rPr>
              <a:t> </a:t>
            </a:r>
            <a:r>
              <a:rPr lang="en-US" sz="4800" b="1" cap="none" spc="0" dirty="0" err="1">
                <a:ln/>
                <a:solidFill>
                  <a:srgbClr val="FF0000"/>
                </a:solidFill>
                <a:effectLst/>
                <a:latin typeface="UTM Alberta Heavy" panose="02040603050506020204" pitchFamily="18" charset="0"/>
              </a:rPr>
              <a:t>gốm</a:t>
            </a:r>
            <a:endParaRPr lang="en-US" sz="4800" b="1" cap="none" spc="0" dirty="0">
              <a:ln/>
              <a:solidFill>
                <a:srgbClr val="FF0000"/>
              </a:solidFill>
              <a:effectLst/>
              <a:latin typeface="UTM Alberta Heavy" panose="02040603050506020204" pitchFamily="18" charset="0"/>
            </a:endParaRPr>
          </a:p>
        </p:txBody>
      </p:sp>
    </p:spTree>
    <p:extLst>
      <p:ext uri="{BB962C8B-B14F-4D97-AF65-F5344CB8AC3E}">
        <p14:creationId xmlns:p14="http://schemas.microsoft.com/office/powerpoint/2010/main" val="2922979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fill="hold"/>
                                        <p:tgtEl>
                                          <p:spTgt spid="33"/>
                                        </p:tgtEl>
                                        <p:attrNameLst>
                                          <p:attrName>ppt_x</p:attrName>
                                        </p:attrNameLst>
                                      </p:cBhvr>
                                      <p:tavLst>
                                        <p:tav tm="0">
                                          <p:val>
                                            <p:strVal val="#ppt_x"/>
                                          </p:val>
                                        </p:tav>
                                        <p:tav tm="100000">
                                          <p:val>
                                            <p:strVal val="#ppt_x"/>
                                          </p:val>
                                        </p:tav>
                                      </p:tavLst>
                                    </p:anim>
                                    <p:anim calcmode="lin" valueType="num">
                                      <p:cBhvr additive="base">
                                        <p:cTn id="1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nodeType="clickEffect">
                                  <p:stCondLst>
                                    <p:cond delay="0"/>
                                  </p:stCondLst>
                                  <p:childTnLst>
                                    <p:animEffect transition="out" filter="randombar(horizontal)">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2" presetClass="entr" presetSubtype="4"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500" fill="hold"/>
                                        <p:tgtEl>
                                          <p:spTgt spid="37"/>
                                        </p:tgtEl>
                                        <p:attrNameLst>
                                          <p:attrName>ppt_x</p:attrName>
                                        </p:attrNameLst>
                                      </p:cBhvr>
                                      <p:tavLst>
                                        <p:tav tm="0">
                                          <p:val>
                                            <p:strVal val="#ppt_x"/>
                                          </p:val>
                                        </p:tav>
                                        <p:tav tm="100000">
                                          <p:val>
                                            <p:strVal val="#ppt_x"/>
                                          </p:val>
                                        </p:tav>
                                      </p:tavLst>
                                    </p:anim>
                                    <p:anim calcmode="lin" valueType="num">
                                      <p:cBhvr additive="base">
                                        <p:cTn id="2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2" presetClass="entr" presetSubtype="4"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par>
                                <p:cTn id="44" presetID="2" presetClass="entr" presetSubtype="4"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ppt_x"/>
                                          </p:val>
                                        </p:tav>
                                        <p:tav tm="100000">
                                          <p:val>
                                            <p:strVal val="#ppt_x"/>
                                          </p:val>
                                        </p:tav>
                                      </p:tavLst>
                                    </p:anim>
                                    <p:anim calcmode="lin" valueType="num">
                                      <p:cBhvr additive="base">
                                        <p:cTn id="4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2" presetClass="entr" presetSubtype="4"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4" grpId="0" bldLvl="0" animBg="1"/>
      <p:bldP spid="35" grpId="0" bldLvl="0" animBg="1"/>
      <p:bldP spid="36" grpId="0" bldLvl="0" animBg="1"/>
      <p:bldP spid="37" grpId="0" bldLvl="0" animBg="1"/>
      <p:bldP spid="3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247" y="-473092"/>
            <a:ext cx="5679830" cy="2893244"/>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64" b="98936" l="0" r="100000"/>
                    </a14:imgEffect>
                  </a14:imgLayer>
                </a14:imgProps>
              </a:ext>
              <a:ext uri="{28A0092B-C50C-407E-A947-70E740481C1C}">
                <a14:useLocalDpi xmlns:a14="http://schemas.microsoft.com/office/drawing/2010/main" val="0"/>
              </a:ext>
            </a:extLst>
          </a:blip>
          <a:srcRect l="379" t="18022" r="3798" b="16923"/>
          <a:stretch/>
        </p:blipFill>
        <p:spPr>
          <a:xfrm rot="20670679">
            <a:off x="2985937" y="643767"/>
            <a:ext cx="1427615" cy="969207"/>
          </a:xfrm>
          <a:prstGeom prst="rect">
            <a:avLst/>
          </a:prstGeom>
        </p:spPr>
      </p:pic>
      <p:sp>
        <p:nvSpPr>
          <p:cNvPr id="7" name="Rectangle 6"/>
          <p:cNvSpPr/>
          <p:nvPr/>
        </p:nvSpPr>
        <p:spPr>
          <a:xfrm>
            <a:off x="0" y="2434435"/>
            <a:ext cx="9963149" cy="241582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2866" y="2801775"/>
            <a:ext cx="9400283" cy="1569660"/>
          </a:xfrm>
          <a:prstGeom prst="rect">
            <a:avLst/>
          </a:prstGeom>
          <a:noFill/>
        </p:spPr>
        <p:txBody>
          <a:bodyPr wrap="square" rtlCol="0">
            <a:spAutoFit/>
          </a:bodyPr>
          <a:lstStyle/>
          <a:p>
            <a:pPr algn="ctr" fontAlgn="base">
              <a:spcBef>
                <a:spcPct val="0"/>
              </a:spcBef>
              <a:spcAft>
                <a:spcPct val="0"/>
              </a:spcAft>
              <a:defRPr/>
            </a:pPr>
            <a:r>
              <a:rPr lang="en-US" sz="4800" b="1" dirty="0" err="1">
                <a:solidFill>
                  <a:srgbClr val="FF0000"/>
                </a:solidFill>
                <a:latin typeface="Times New Roman" panose="02020603050405020304" pitchFamily="18" charset="0"/>
                <a:cs typeface="Times New Roman" panose="02020603050405020304" pitchFamily="18" charset="0"/>
              </a:rPr>
              <a:t>Đọc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thầm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thông</a:t>
            </a:r>
            <a:r>
              <a:rPr lang="en-US" sz="4800" b="1" dirty="0">
                <a:solidFill>
                  <a:srgbClr val="FF0000"/>
                </a:solidFill>
                <a:latin typeface="Times New Roman" panose="02020603050405020304" pitchFamily="18" charset="0"/>
                <a:cs typeface="Times New Roman" panose="02020603050405020304" pitchFamily="18" charset="0"/>
              </a:rPr>
              <a:t> tin </a:t>
            </a:r>
            <a:r>
              <a:rPr lang="en-US" sz="4800" b="1" dirty="0" err="1">
                <a:solidFill>
                  <a:srgbClr val="FF0000"/>
                </a:solidFill>
                <a:latin typeface="Times New Roman" panose="02020603050405020304" pitchFamily="18" charset="0"/>
                <a:cs typeface="Times New Roman" panose="02020603050405020304" pitchFamily="18" charset="0"/>
              </a:rPr>
              <a:t>trang</a:t>
            </a:r>
            <a:r>
              <a:rPr lang="en-US" sz="4800" b="1" dirty="0">
                <a:solidFill>
                  <a:srgbClr val="FF0000"/>
                </a:solidFill>
                <a:latin typeface="Times New Roman" panose="02020603050405020304" pitchFamily="18" charset="0"/>
                <a:cs typeface="Times New Roman" panose="02020603050405020304" pitchFamily="18" charset="0"/>
              </a:rPr>
              <a:t> 107</a:t>
            </a:r>
          </a:p>
          <a:p>
            <a:pPr algn="ctr" fontAlgn="base">
              <a:spcBef>
                <a:spcPct val="0"/>
              </a:spcBef>
              <a:spcAft>
                <a:spcPct val="0"/>
              </a:spcAft>
              <a:defRPr/>
            </a:pPr>
            <a:r>
              <a:rPr lang="en-US" altLang="en-US" sz="4800" b="1" dirty="0">
                <a:solidFill>
                  <a:srgbClr val="FF0000"/>
                </a:solidFill>
                <a:latin typeface="Times New Roman" panose="02020603050405020304" pitchFamily="18" charset="0"/>
                <a:cs typeface="Times New Roman" panose="02020603050405020304" pitchFamily="18" charset="0"/>
              </a:rPr>
              <a:t>E</a:t>
            </a:r>
            <a:r>
              <a:rPr lang="vi-VN" altLang="en-US" sz="4800" b="1" dirty="0">
                <a:solidFill>
                  <a:srgbClr val="FF0000"/>
                </a:solidFill>
                <a:latin typeface="Times New Roman" panose="02020603050405020304" pitchFamily="18" charset="0"/>
                <a:cs typeface="Times New Roman" panose="02020603050405020304" pitchFamily="18" charset="0"/>
              </a:rPr>
              <a:t>m hãy </a:t>
            </a:r>
            <a:r>
              <a:rPr lang="en-US" altLang="en-US" sz="4800" b="1" dirty="0" err="1">
                <a:solidFill>
                  <a:srgbClr val="FF0000"/>
                </a:solidFill>
                <a:latin typeface="Times New Roman" panose="02020603050405020304" pitchFamily="18" charset="0"/>
                <a:cs typeface="Times New Roman" panose="02020603050405020304" pitchFamily="18" charset="0"/>
              </a:rPr>
              <a:t>mô</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tả</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về</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cảnh</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chợ</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phiên</a:t>
            </a:r>
            <a:r>
              <a:rPr lang="en-US" altLang="en-US" sz="4800" b="1" dirty="0">
                <a:solidFill>
                  <a:srgbClr val="FF0000"/>
                </a:solidFill>
                <a:latin typeface="Times New Roman" panose="02020603050405020304" pitchFamily="18" charset="0"/>
                <a:cs typeface="Times New Roman" panose="02020603050405020304" pitchFamily="18" charset="0"/>
              </a:rPr>
              <a:t>.</a:t>
            </a:r>
            <a:endParaRPr lang="vi-VN" altLang="en-US" sz="4800" b="1" dirty="0">
              <a:solidFill>
                <a:srgbClr val="FF0000"/>
              </a:solidFill>
              <a:latin typeface="Times New Roman" panose="02020603050405020304" pitchFamily="18" charset="0"/>
              <a:cs typeface="Times New Roman" panose="02020603050405020304" pitchFamily="18" charset="0"/>
            </a:endParaRPr>
          </a:p>
        </p:txBody>
      </p:sp>
      <p:pic>
        <p:nvPicPr>
          <p:cNvPr id="9" name="Picture 4" descr="SaiGon75 Homep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92023">
            <a:off x="3619475" y="3726632"/>
            <a:ext cx="3638345" cy="363834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4572635" y="868020"/>
            <a:ext cx="3701654" cy="830997"/>
          </a:xfrm>
          <a:prstGeom prst="rect">
            <a:avLst/>
          </a:prstGeom>
          <a:noFill/>
        </p:spPr>
        <p:txBody>
          <a:bodyPr wrap="none" lIns="91440" tIns="45720" rIns="91440" bIns="45720">
            <a:spAutoFit/>
          </a:bodyPr>
          <a:lstStyle/>
          <a:p>
            <a:pPr algn="ctr"/>
            <a:r>
              <a:rPr lang="en-US" sz="4800" b="1" dirty="0">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lberta Heavy" panose="02040603050506020204" pitchFamily="18" charset="0"/>
              </a:rPr>
              <a:t>4. </a:t>
            </a:r>
            <a:r>
              <a:rPr lang="en-US" sz="4800" b="1" dirty="0" err="1">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lberta Heavy" panose="02040603050506020204" pitchFamily="18" charset="0"/>
              </a:rPr>
              <a:t>Chợ</a:t>
            </a:r>
            <a:r>
              <a:rPr lang="en-US" sz="4800" b="1" dirty="0">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lberta Heavy" panose="02040603050506020204" pitchFamily="18" charset="0"/>
              </a:rPr>
              <a:t> </a:t>
            </a:r>
            <a:r>
              <a:rPr lang="en-US" sz="4800" b="1" dirty="0" err="1">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lberta Heavy" panose="02040603050506020204" pitchFamily="18" charset="0"/>
              </a:rPr>
              <a:t>phiên</a:t>
            </a:r>
            <a:endParaRPr lang="en-US" sz="4800" b="1" dirty="0">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lberta Heavy" panose="02040603050506020204" pitchFamily="18" charset="0"/>
            </a:endParaRPr>
          </a:p>
        </p:txBody>
      </p:sp>
    </p:spTree>
    <p:extLst>
      <p:ext uri="{BB962C8B-B14F-4D97-AF65-F5344CB8AC3E}">
        <p14:creationId xmlns:p14="http://schemas.microsoft.com/office/powerpoint/2010/main" val="2412632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0-#ppt_w/2"/>
                                          </p:val>
                                        </p:tav>
                                        <p:tav tm="100000">
                                          <p:val>
                                            <p:strVal val="#ppt_x"/>
                                          </p:val>
                                        </p:tav>
                                      </p:tavLst>
                                    </p:anim>
                                    <p:anim calcmode="lin" valueType="num">
                                      <p:cBhvr additive="base">
                                        <p:cTn id="14"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ền Lúa Lúa Gạo Và Dầu Gạo Quảng Bá Thực Phẩm Nền Trời XanhẢnh Nền, Dầu,  Taobao, đồ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5" y="0"/>
            <a:ext cx="12410781" cy="6951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9107" l="178" r="100000"/>
                    </a14:imgEffect>
                  </a14:imgLayer>
                </a14:imgProps>
              </a:ext>
              <a:ext uri="{28A0092B-C50C-407E-A947-70E740481C1C}">
                <a14:useLocalDpi xmlns:a14="http://schemas.microsoft.com/office/drawing/2010/main" val="0"/>
              </a:ext>
            </a:extLst>
          </a:blip>
          <a:stretch>
            <a:fillRect/>
          </a:stretch>
        </p:blipFill>
        <p:spPr>
          <a:xfrm>
            <a:off x="9778134" y="-1446113"/>
            <a:ext cx="4045788" cy="402423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7" y="-553596"/>
            <a:ext cx="7515464" cy="555585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2259" y="1242466"/>
            <a:ext cx="4352921" cy="3273836"/>
          </a:xfrm>
          <a:prstGeom prst="rect">
            <a:avLst/>
          </a:prstGeom>
          <a:effectLst>
            <a:reflection blurRad="6350" stA="50000" endA="300" endPos="55000" dir="5400000" sy="-100000" algn="bl" rotWithShape="0"/>
          </a:effectLst>
        </p:spPr>
      </p:pic>
      <p:sp>
        <p:nvSpPr>
          <p:cNvPr id="13" name="Rectangle 12"/>
          <p:cNvSpPr/>
          <p:nvPr/>
        </p:nvSpPr>
        <p:spPr>
          <a:xfrm>
            <a:off x="2937703" y="1941141"/>
            <a:ext cx="3403497" cy="1323439"/>
          </a:xfrm>
          <a:prstGeom prst="rect">
            <a:avLst/>
          </a:prstGeom>
          <a:noFill/>
        </p:spPr>
        <p:txBody>
          <a:bodyPr wrap="none" lIns="91440" tIns="45720" rIns="91440" bIns="45720">
            <a:spAutoFit/>
          </a:bodyPr>
          <a:lstStyle/>
          <a:p>
            <a:pPr algn="ctr"/>
            <a:r>
              <a:rPr lang="en-US" sz="8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rPr>
              <a:t>KHởi</a:t>
            </a:r>
            <a:endParaRPr lang="en-US"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449" y="3954533"/>
            <a:ext cx="4338384" cy="2903467"/>
          </a:xfrm>
          <a:prstGeom prst="rect">
            <a:avLst/>
          </a:prstGeom>
          <a:effectLst>
            <a:outerShdw blurRad="76200" dir="13500000" sy="23000" kx="1200000" algn="br" rotWithShape="0">
              <a:prstClr val="black">
                <a:alpha val="20000"/>
              </a:prstClr>
            </a:outerShd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5999" y="1636893"/>
            <a:ext cx="4498955" cy="4184213"/>
          </a:xfrm>
          <a:prstGeom prst="rect">
            <a:avLst/>
          </a:prstGeom>
          <a:effectLst>
            <a:reflection blurRad="6350" stA="52000" endA="300" endPos="35000" dir="5400000" sy="-100000" algn="bl" rotWithShape="0"/>
          </a:effectLst>
        </p:spPr>
      </p:pic>
      <p:sp>
        <p:nvSpPr>
          <p:cNvPr id="16" name="Rectangle 15"/>
          <p:cNvSpPr/>
          <p:nvPr/>
        </p:nvSpPr>
        <p:spPr>
          <a:xfrm>
            <a:off x="6643042" y="2978541"/>
            <a:ext cx="4089581" cy="1323439"/>
          </a:xfrm>
          <a:prstGeom prst="rect">
            <a:avLst/>
          </a:prstGeom>
          <a:noFill/>
        </p:spPr>
        <p:txBody>
          <a:bodyPr wrap="none" lIns="91440" tIns="45720" rIns="91440" bIns="45720">
            <a:spAutoFit/>
          </a:bodyPr>
          <a:lstStyle/>
          <a:p>
            <a:pPr algn="ctr"/>
            <a:r>
              <a:rPr lang="en-US" sz="8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rPr>
              <a:t>Động</a:t>
            </a:r>
            <a:endParaRPr lang="en-US"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endParaRPr>
          </a:p>
        </p:txBody>
      </p:sp>
    </p:spTree>
    <p:extLst>
      <p:ext uri="{BB962C8B-B14F-4D97-AF65-F5344CB8AC3E}">
        <p14:creationId xmlns:p14="http://schemas.microsoft.com/office/powerpoint/2010/main" val="415278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13"/>
                                        </p:tgtEl>
                                        <p:attrNameLst>
                                          <p:attrName>style.visibility</p:attrName>
                                        </p:attrNameLst>
                                      </p:cBhvr>
                                      <p:to>
                                        <p:strVal val="visible"/>
                                      </p:to>
                                    </p:set>
                                    <p:anim by="(-#ppt_w*2)" calcmode="lin" valueType="num">
                                      <p:cBhvr rctx="PPT">
                                        <p:cTn id="13" dur="250" autoRev="1" fill="hold">
                                          <p:stCondLst>
                                            <p:cond delay="0"/>
                                          </p:stCondLst>
                                        </p:cTn>
                                        <p:tgtEl>
                                          <p:spTgt spid="13"/>
                                        </p:tgtEl>
                                        <p:attrNameLst>
                                          <p:attrName>ppt_w</p:attrName>
                                        </p:attrNameLst>
                                      </p:cBhvr>
                                    </p:anim>
                                    <p:anim by="(#ppt_w*0.50)" calcmode="lin" valueType="num">
                                      <p:cBhvr>
                                        <p:cTn id="14" dur="250" decel="50000" autoRev="1" fill="hold">
                                          <p:stCondLst>
                                            <p:cond delay="0"/>
                                          </p:stCondLst>
                                        </p:cTn>
                                        <p:tgtEl>
                                          <p:spTgt spid="13"/>
                                        </p:tgtEl>
                                        <p:attrNameLst>
                                          <p:attrName>ppt_x</p:attrName>
                                        </p:attrNameLst>
                                      </p:cBhvr>
                                    </p:anim>
                                    <p:anim from="(-#ppt_h/2)" to="(#ppt_y)" calcmode="lin" valueType="num">
                                      <p:cBhvr>
                                        <p:cTn id="15" dur="500" fill="hold">
                                          <p:stCondLst>
                                            <p:cond delay="0"/>
                                          </p:stCondLst>
                                        </p:cTn>
                                        <p:tgtEl>
                                          <p:spTgt spid="13"/>
                                        </p:tgtEl>
                                        <p:attrNameLst>
                                          <p:attrName>ppt_y</p:attrName>
                                        </p:attrNameLst>
                                      </p:cBhvr>
                                    </p:anim>
                                    <p:animRot by="21600000">
                                      <p:cBhvr>
                                        <p:cTn id="16" dur="500" fill="hold">
                                          <p:stCondLst>
                                            <p:cond delay="0"/>
                                          </p:stCondLst>
                                        </p:cTn>
                                        <p:tgtEl>
                                          <p:spTgt spid="1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6"/>
                                        </p:tgtEl>
                                        <p:attrNameLst>
                                          <p:attrName>style.visibility</p:attrName>
                                        </p:attrNameLst>
                                      </p:cBhvr>
                                      <p:to>
                                        <p:strVal val="visible"/>
                                      </p:to>
                                    </p:set>
                                    <p:anim by="(-#ppt_w*2)" calcmode="lin" valueType="num">
                                      <p:cBhvr rctx="PPT">
                                        <p:cTn id="25" dur="250" autoRev="1" fill="hold">
                                          <p:stCondLst>
                                            <p:cond delay="0"/>
                                          </p:stCondLst>
                                        </p:cTn>
                                        <p:tgtEl>
                                          <p:spTgt spid="16"/>
                                        </p:tgtEl>
                                        <p:attrNameLst>
                                          <p:attrName>ppt_w</p:attrName>
                                        </p:attrNameLst>
                                      </p:cBhvr>
                                    </p:anim>
                                    <p:anim by="(#ppt_w*0.50)" calcmode="lin" valueType="num">
                                      <p:cBhvr>
                                        <p:cTn id="26" dur="250" decel="50000" autoRev="1" fill="hold">
                                          <p:stCondLst>
                                            <p:cond delay="0"/>
                                          </p:stCondLst>
                                        </p:cTn>
                                        <p:tgtEl>
                                          <p:spTgt spid="16"/>
                                        </p:tgtEl>
                                        <p:attrNameLst>
                                          <p:attrName>ppt_x</p:attrName>
                                        </p:attrNameLst>
                                      </p:cBhvr>
                                    </p:anim>
                                    <p:anim from="(-#ppt_h/2)" to="(#ppt_y)" calcmode="lin" valueType="num">
                                      <p:cBhvr>
                                        <p:cTn id="27" dur="500" fill="hold">
                                          <p:stCondLst>
                                            <p:cond delay="0"/>
                                          </p:stCondLst>
                                        </p:cTn>
                                        <p:tgtEl>
                                          <p:spTgt spid="16"/>
                                        </p:tgtEl>
                                        <p:attrNameLst>
                                          <p:attrName>ppt_y</p:attrName>
                                        </p:attrNameLst>
                                      </p:cBhvr>
                                    </p:anim>
                                    <p:animRot by="21600000">
                                      <p:cBhvr>
                                        <p:cTn id="28" dur="500" fill="hold">
                                          <p:stCondLst>
                                            <p:cond delay="0"/>
                                          </p:stCondLst>
                                        </p:cTn>
                                        <p:tgtEl>
                                          <p:spTgt spid="16"/>
                                        </p:tgtEl>
                                        <p:attrNameLst>
                                          <p:attrName>r</p:attrName>
                                        </p:attrNameLst>
                                      </p:cBhvr>
                                    </p:animRot>
                                  </p:childTnLst>
                                </p:cTn>
                              </p:par>
                            </p:childTnLst>
                          </p:cTn>
                        </p:par>
                        <p:par>
                          <p:cTn id="29" fill="hold">
                            <p:stCondLst>
                              <p:cond delay="2650"/>
                            </p:stCondLst>
                            <p:childTnLst>
                              <p:par>
                                <p:cTn id="30" presetID="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0-#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childTnLst>
                          </p:cTn>
                        </p:par>
                        <p:par>
                          <p:cTn id="34" fill="hold">
                            <p:stCondLst>
                              <p:cond delay="3150"/>
                            </p:stCondLst>
                            <p:childTnLst>
                              <p:par>
                                <p:cTn id="35" presetID="22" presetClass="entr" presetSubtype="8"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Thương cái chợ | Nhận thức là một quá tr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5336" y="2486238"/>
            <a:ext cx="6367059" cy="4062185"/>
          </a:xfrm>
          <a:prstGeom prst="rect">
            <a:avLst/>
          </a:prstGeom>
          <a:ln w="38100" cap="sq">
            <a:solidFill>
              <a:srgbClr val="000000"/>
            </a:solidFill>
            <a:prstDash val="solid"/>
            <a:miter lim="800000"/>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 Box 51"/>
          <p:cNvSpPr txBox="1">
            <a:spLocks noChangeArrowheads="1"/>
          </p:cNvSpPr>
          <p:nvPr/>
        </p:nvSpPr>
        <p:spPr bwMode="auto">
          <a:xfrm>
            <a:off x="495166" y="257128"/>
            <a:ext cx="11198603" cy="1754326"/>
          </a:xfrm>
          <a:custGeom>
            <a:avLst/>
            <a:gdLst>
              <a:gd name="connsiteX0" fmla="*/ 0 w 11198603"/>
              <a:gd name="connsiteY0" fmla="*/ 0 h 1754326"/>
              <a:gd name="connsiteX1" fmla="*/ 637458 w 11198603"/>
              <a:gd name="connsiteY1" fmla="*/ 0 h 1754326"/>
              <a:gd name="connsiteX2" fmla="*/ 1722862 w 11198603"/>
              <a:gd name="connsiteY2" fmla="*/ 0 h 1754326"/>
              <a:gd name="connsiteX3" fmla="*/ 2360321 w 11198603"/>
              <a:gd name="connsiteY3" fmla="*/ 0 h 1754326"/>
              <a:gd name="connsiteX4" fmla="*/ 3221752 w 11198603"/>
              <a:gd name="connsiteY4" fmla="*/ 0 h 1754326"/>
              <a:gd name="connsiteX5" fmla="*/ 3859210 w 11198603"/>
              <a:gd name="connsiteY5" fmla="*/ 0 h 1754326"/>
              <a:gd name="connsiteX6" fmla="*/ 4496669 w 11198603"/>
              <a:gd name="connsiteY6" fmla="*/ 0 h 1754326"/>
              <a:gd name="connsiteX7" fmla="*/ 5134128 w 11198603"/>
              <a:gd name="connsiteY7" fmla="*/ 0 h 1754326"/>
              <a:gd name="connsiteX8" fmla="*/ 5995559 w 11198603"/>
              <a:gd name="connsiteY8" fmla="*/ 0 h 1754326"/>
              <a:gd name="connsiteX9" fmla="*/ 7080962 w 11198603"/>
              <a:gd name="connsiteY9" fmla="*/ 0 h 1754326"/>
              <a:gd name="connsiteX10" fmla="*/ 7830408 w 11198603"/>
              <a:gd name="connsiteY10" fmla="*/ 0 h 1754326"/>
              <a:gd name="connsiteX11" fmla="*/ 8467867 w 11198603"/>
              <a:gd name="connsiteY11" fmla="*/ 0 h 1754326"/>
              <a:gd name="connsiteX12" fmla="*/ 9105326 w 11198603"/>
              <a:gd name="connsiteY12" fmla="*/ 0 h 1754326"/>
              <a:gd name="connsiteX13" fmla="*/ 9630798 w 11198603"/>
              <a:gd name="connsiteY13" fmla="*/ 0 h 1754326"/>
              <a:gd name="connsiteX14" fmla="*/ 11198603 w 11198603"/>
              <a:gd name="connsiteY14" fmla="*/ 0 h 1754326"/>
              <a:gd name="connsiteX15" fmla="*/ 11198603 w 11198603"/>
              <a:gd name="connsiteY15" fmla="*/ 549688 h 1754326"/>
              <a:gd name="connsiteX16" fmla="*/ 11198603 w 11198603"/>
              <a:gd name="connsiteY16" fmla="*/ 1134463 h 1754326"/>
              <a:gd name="connsiteX17" fmla="*/ 11198603 w 11198603"/>
              <a:gd name="connsiteY17" fmla="*/ 1754326 h 1754326"/>
              <a:gd name="connsiteX18" fmla="*/ 10561144 w 11198603"/>
              <a:gd name="connsiteY18" fmla="*/ 1754326 h 1754326"/>
              <a:gd name="connsiteX19" fmla="*/ 9475740 w 11198603"/>
              <a:gd name="connsiteY19" fmla="*/ 1754326 h 1754326"/>
              <a:gd name="connsiteX20" fmla="*/ 8390338 w 11198603"/>
              <a:gd name="connsiteY20" fmla="*/ 1754326 h 1754326"/>
              <a:gd name="connsiteX21" fmla="*/ 7304934 w 11198603"/>
              <a:gd name="connsiteY21" fmla="*/ 1754326 h 1754326"/>
              <a:gd name="connsiteX22" fmla="*/ 6219532 w 11198603"/>
              <a:gd name="connsiteY22" fmla="*/ 1754326 h 1754326"/>
              <a:gd name="connsiteX23" fmla="*/ 5694058 w 11198603"/>
              <a:gd name="connsiteY23" fmla="*/ 1754326 h 1754326"/>
              <a:gd name="connsiteX24" fmla="*/ 5334325 w 11198603"/>
              <a:gd name="connsiteY24" fmla="*/ 1754326 h 1754326"/>
              <a:gd name="connsiteX25" fmla="*/ 4944614 w 11198603"/>
              <a:gd name="connsiteY25" fmla="*/ 1754326 h 1754326"/>
              <a:gd name="connsiteX26" fmla="*/ 4307155 w 11198603"/>
              <a:gd name="connsiteY26" fmla="*/ 1754326 h 1754326"/>
              <a:gd name="connsiteX27" fmla="*/ 3333738 w 11198603"/>
              <a:gd name="connsiteY27" fmla="*/ 1754326 h 1754326"/>
              <a:gd name="connsiteX28" fmla="*/ 2696279 w 11198603"/>
              <a:gd name="connsiteY28" fmla="*/ 1754326 h 1754326"/>
              <a:gd name="connsiteX29" fmla="*/ 1610876 w 11198603"/>
              <a:gd name="connsiteY29" fmla="*/ 1754326 h 1754326"/>
              <a:gd name="connsiteX30" fmla="*/ 0 w 11198603"/>
              <a:gd name="connsiteY30" fmla="*/ 1754326 h 1754326"/>
              <a:gd name="connsiteX31" fmla="*/ 0 w 11198603"/>
              <a:gd name="connsiteY31" fmla="*/ 1134463 h 1754326"/>
              <a:gd name="connsiteX32" fmla="*/ 0 w 11198603"/>
              <a:gd name="connsiteY32" fmla="*/ 514602 h 1754326"/>
              <a:gd name="connsiteX33" fmla="*/ 0 w 11198603"/>
              <a:gd name="connsiteY33" fmla="*/ 0 h 1754326"/>
              <a:gd name="connsiteX0" fmla="*/ 0 w 11198603"/>
              <a:gd name="connsiteY0" fmla="*/ 0 h 1754326"/>
              <a:gd name="connsiteX1" fmla="*/ 749445 w 11198603"/>
              <a:gd name="connsiteY1" fmla="*/ 0 h 1754326"/>
              <a:gd name="connsiteX2" fmla="*/ 1274917 w 11198603"/>
              <a:gd name="connsiteY2" fmla="*/ 0 h 1754326"/>
              <a:gd name="connsiteX3" fmla="*/ 1806764 w 11198603"/>
              <a:gd name="connsiteY3" fmla="*/ 0 h 1754326"/>
              <a:gd name="connsiteX4" fmla="*/ 2360321 w 11198603"/>
              <a:gd name="connsiteY4" fmla="*/ 0 h 1754326"/>
              <a:gd name="connsiteX5" fmla="*/ 2997780 w 11198603"/>
              <a:gd name="connsiteY5" fmla="*/ 0 h 1754326"/>
              <a:gd name="connsiteX6" fmla="*/ 3635239 w 11198603"/>
              <a:gd name="connsiteY6" fmla="*/ 0 h 1754326"/>
              <a:gd name="connsiteX7" fmla="*/ 4160711 w 11198603"/>
              <a:gd name="connsiteY7" fmla="*/ 0 h 1754326"/>
              <a:gd name="connsiteX8" fmla="*/ 4798170 w 11198603"/>
              <a:gd name="connsiteY8" fmla="*/ 0 h 1754326"/>
              <a:gd name="connsiteX9" fmla="*/ 5435629 w 11198603"/>
              <a:gd name="connsiteY9" fmla="*/ 0 h 1754326"/>
              <a:gd name="connsiteX10" fmla="*/ 6521033 w 11198603"/>
              <a:gd name="connsiteY10" fmla="*/ 0 h 1754326"/>
              <a:gd name="connsiteX11" fmla="*/ 7382463 w 11198603"/>
              <a:gd name="connsiteY11" fmla="*/ 0 h 1754326"/>
              <a:gd name="connsiteX12" fmla="*/ 8467867 w 11198603"/>
              <a:gd name="connsiteY12" fmla="*/ 0 h 1754326"/>
              <a:gd name="connsiteX13" fmla="*/ 9553269 w 11198603"/>
              <a:gd name="connsiteY13" fmla="*/ 0 h 1754326"/>
              <a:gd name="connsiteX14" fmla="*/ 10414701 w 11198603"/>
              <a:gd name="connsiteY14" fmla="*/ 0 h 1754326"/>
              <a:gd name="connsiteX15" fmla="*/ 11198603 w 11198603"/>
              <a:gd name="connsiteY15" fmla="*/ 0 h 1754326"/>
              <a:gd name="connsiteX16" fmla="*/ 11198603 w 11198603"/>
              <a:gd name="connsiteY16" fmla="*/ 567232 h 1754326"/>
              <a:gd name="connsiteX17" fmla="*/ 11198603 w 11198603"/>
              <a:gd name="connsiteY17" fmla="*/ 1116921 h 1754326"/>
              <a:gd name="connsiteX18" fmla="*/ 11198603 w 11198603"/>
              <a:gd name="connsiteY18" fmla="*/ 1754326 h 1754326"/>
              <a:gd name="connsiteX19" fmla="*/ 10449157 w 11198603"/>
              <a:gd name="connsiteY19" fmla="*/ 1754326 h 1754326"/>
              <a:gd name="connsiteX20" fmla="*/ 9587726 w 11198603"/>
              <a:gd name="connsiteY20" fmla="*/ 1754326 h 1754326"/>
              <a:gd name="connsiteX21" fmla="*/ 8838281 w 11198603"/>
              <a:gd name="connsiteY21" fmla="*/ 1754326 h 1754326"/>
              <a:gd name="connsiteX22" fmla="*/ 7976850 w 11198603"/>
              <a:gd name="connsiteY22" fmla="*/ 1754326 h 1754326"/>
              <a:gd name="connsiteX23" fmla="*/ 7003433 w 11198603"/>
              <a:gd name="connsiteY23" fmla="*/ 1754326 h 1754326"/>
              <a:gd name="connsiteX24" fmla="*/ 6253988 w 11198603"/>
              <a:gd name="connsiteY24" fmla="*/ 1754326 h 1754326"/>
              <a:gd name="connsiteX25" fmla="*/ 5280571 w 11198603"/>
              <a:gd name="connsiteY25" fmla="*/ 1754326 h 1754326"/>
              <a:gd name="connsiteX26" fmla="*/ 4419140 w 11198603"/>
              <a:gd name="connsiteY26" fmla="*/ 1754326 h 1754326"/>
              <a:gd name="connsiteX27" fmla="*/ 3669696 w 11198603"/>
              <a:gd name="connsiteY27" fmla="*/ 1754326 h 1754326"/>
              <a:gd name="connsiteX28" fmla="*/ 2920251 w 11198603"/>
              <a:gd name="connsiteY28" fmla="*/ 1754326 h 1754326"/>
              <a:gd name="connsiteX29" fmla="*/ 2282792 w 11198603"/>
              <a:gd name="connsiteY29" fmla="*/ 1754326 h 1754326"/>
              <a:gd name="connsiteX30" fmla="*/ 1533346 w 11198603"/>
              <a:gd name="connsiteY30" fmla="*/ 1754326 h 1754326"/>
              <a:gd name="connsiteX31" fmla="*/ 1007874 w 11198603"/>
              <a:gd name="connsiteY31" fmla="*/ 1754326 h 1754326"/>
              <a:gd name="connsiteX32" fmla="*/ 0 w 11198603"/>
              <a:gd name="connsiteY32" fmla="*/ 1754326 h 1754326"/>
              <a:gd name="connsiteX33" fmla="*/ 0 w 11198603"/>
              <a:gd name="connsiteY33" fmla="*/ 1134463 h 1754326"/>
              <a:gd name="connsiteX34" fmla="*/ 0 w 11198603"/>
              <a:gd name="connsiteY34" fmla="*/ 567232 h 1754326"/>
              <a:gd name="connsiteX35" fmla="*/ 0 w 11198603"/>
              <a:gd name="connsiteY35" fmla="*/ 0 h 1754326"/>
              <a:gd name="connsiteX0" fmla="*/ 0 w 11198603"/>
              <a:gd name="connsiteY0" fmla="*/ 0 h 1754326"/>
              <a:gd name="connsiteX1" fmla="*/ 637458 w 11198603"/>
              <a:gd name="connsiteY1" fmla="*/ 0 h 1754326"/>
              <a:gd name="connsiteX2" fmla="*/ 1722862 w 11198603"/>
              <a:gd name="connsiteY2" fmla="*/ 0 h 1754326"/>
              <a:gd name="connsiteX3" fmla="*/ 2360321 w 11198603"/>
              <a:gd name="connsiteY3" fmla="*/ 0 h 1754326"/>
              <a:gd name="connsiteX4" fmla="*/ 3221752 w 11198603"/>
              <a:gd name="connsiteY4" fmla="*/ 0 h 1754326"/>
              <a:gd name="connsiteX5" fmla="*/ 3859210 w 11198603"/>
              <a:gd name="connsiteY5" fmla="*/ 0 h 1754326"/>
              <a:gd name="connsiteX6" fmla="*/ 4496669 w 11198603"/>
              <a:gd name="connsiteY6" fmla="*/ 0 h 1754326"/>
              <a:gd name="connsiteX7" fmla="*/ 5134128 w 11198603"/>
              <a:gd name="connsiteY7" fmla="*/ 0 h 1754326"/>
              <a:gd name="connsiteX8" fmla="*/ 5995559 w 11198603"/>
              <a:gd name="connsiteY8" fmla="*/ 0 h 1754326"/>
              <a:gd name="connsiteX9" fmla="*/ 7080962 w 11198603"/>
              <a:gd name="connsiteY9" fmla="*/ 0 h 1754326"/>
              <a:gd name="connsiteX10" fmla="*/ 7830408 w 11198603"/>
              <a:gd name="connsiteY10" fmla="*/ 0 h 1754326"/>
              <a:gd name="connsiteX11" fmla="*/ 8467867 w 11198603"/>
              <a:gd name="connsiteY11" fmla="*/ 0 h 1754326"/>
              <a:gd name="connsiteX12" fmla="*/ 9105326 w 11198603"/>
              <a:gd name="connsiteY12" fmla="*/ 0 h 1754326"/>
              <a:gd name="connsiteX13" fmla="*/ 9630798 w 11198603"/>
              <a:gd name="connsiteY13" fmla="*/ 0 h 1754326"/>
              <a:gd name="connsiteX14" fmla="*/ 11198603 w 11198603"/>
              <a:gd name="connsiteY14" fmla="*/ 0 h 1754326"/>
              <a:gd name="connsiteX15" fmla="*/ 11198603 w 11198603"/>
              <a:gd name="connsiteY15" fmla="*/ 549688 h 1754326"/>
              <a:gd name="connsiteX16" fmla="*/ 11198603 w 11198603"/>
              <a:gd name="connsiteY16" fmla="*/ 1134463 h 1754326"/>
              <a:gd name="connsiteX17" fmla="*/ 11198603 w 11198603"/>
              <a:gd name="connsiteY17" fmla="*/ 1754326 h 1754326"/>
              <a:gd name="connsiteX18" fmla="*/ 10561144 w 11198603"/>
              <a:gd name="connsiteY18" fmla="*/ 1754326 h 1754326"/>
              <a:gd name="connsiteX19" fmla="*/ 9475740 w 11198603"/>
              <a:gd name="connsiteY19" fmla="*/ 1754326 h 1754326"/>
              <a:gd name="connsiteX20" fmla="*/ 8390338 w 11198603"/>
              <a:gd name="connsiteY20" fmla="*/ 1754326 h 1754326"/>
              <a:gd name="connsiteX21" fmla="*/ 7304934 w 11198603"/>
              <a:gd name="connsiteY21" fmla="*/ 1754326 h 1754326"/>
              <a:gd name="connsiteX22" fmla="*/ 6219532 w 11198603"/>
              <a:gd name="connsiteY22" fmla="*/ 1754326 h 1754326"/>
              <a:gd name="connsiteX23" fmla="*/ 5694058 w 11198603"/>
              <a:gd name="connsiteY23" fmla="*/ 1754326 h 1754326"/>
              <a:gd name="connsiteX24" fmla="*/ 4944614 w 11198603"/>
              <a:gd name="connsiteY24" fmla="*/ 1754326 h 1754326"/>
              <a:gd name="connsiteX25" fmla="*/ 4307155 w 11198603"/>
              <a:gd name="connsiteY25" fmla="*/ 1754326 h 1754326"/>
              <a:gd name="connsiteX26" fmla="*/ 3333738 w 11198603"/>
              <a:gd name="connsiteY26" fmla="*/ 1754326 h 1754326"/>
              <a:gd name="connsiteX27" fmla="*/ 2696279 w 11198603"/>
              <a:gd name="connsiteY27" fmla="*/ 1754326 h 1754326"/>
              <a:gd name="connsiteX28" fmla="*/ 1610876 w 11198603"/>
              <a:gd name="connsiteY28" fmla="*/ 1754326 h 1754326"/>
              <a:gd name="connsiteX29" fmla="*/ 0 w 11198603"/>
              <a:gd name="connsiteY29" fmla="*/ 1754326 h 1754326"/>
              <a:gd name="connsiteX30" fmla="*/ 0 w 11198603"/>
              <a:gd name="connsiteY30" fmla="*/ 1134463 h 1754326"/>
              <a:gd name="connsiteX31" fmla="*/ 0 w 11198603"/>
              <a:gd name="connsiteY31" fmla="*/ 514602 h 1754326"/>
              <a:gd name="connsiteX32" fmla="*/ 0 w 11198603"/>
              <a:gd name="connsiteY32"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98603" h="1754326" fill="none" extrusionOk="0">
                <a:moveTo>
                  <a:pt x="0" y="0"/>
                </a:moveTo>
                <a:cubicBezTo>
                  <a:pt x="141805" y="-89368"/>
                  <a:pt x="407408" y="56672"/>
                  <a:pt x="637458" y="0"/>
                </a:cubicBezTo>
                <a:cubicBezTo>
                  <a:pt x="951229" y="-65211"/>
                  <a:pt x="1504898" y="-2450"/>
                  <a:pt x="1722862" y="0"/>
                </a:cubicBezTo>
                <a:cubicBezTo>
                  <a:pt x="1985379" y="18499"/>
                  <a:pt x="2061852" y="25215"/>
                  <a:pt x="2360321" y="0"/>
                </a:cubicBezTo>
                <a:cubicBezTo>
                  <a:pt x="2677542" y="-55688"/>
                  <a:pt x="3031113" y="63433"/>
                  <a:pt x="3221752" y="0"/>
                </a:cubicBezTo>
                <a:cubicBezTo>
                  <a:pt x="3413260" y="-20173"/>
                  <a:pt x="3703913" y="96482"/>
                  <a:pt x="3859210" y="0"/>
                </a:cubicBezTo>
                <a:cubicBezTo>
                  <a:pt x="4063930" y="-43524"/>
                  <a:pt x="4299607" y="-936"/>
                  <a:pt x="4496669" y="0"/>
                </a:cubicBezTo>
                <a:cubicBezTo>
                  <a:pt x="4736338" y="-43723"/>
                  <a:pt x="4988806" y="-57241"/>
                  <a:pt x="5134128" y="0"/>
                </a:cubicBezTo>
                <a:cubicBezTo>
                  <a:pt x="5361802" y="47560"/>
                  <a:pt x="5744611" y="-969"/>
                  <a:pt x="5995559" y="0"/>
                </a:cubicBezTo>
                <a:cubicBezTo>
                  <a:pt x="6253592" y="46279"/>
                  <a:pt x="6753045" y="145847"/>
                  <a:pt x="7080962" y="0"/>
                </a:cubicBezTo>
                <a:cubicBezTo>
                  <a:pt x="7430686" y="-17226"/>
                  <a:pt x="7504458" y="150308"/>
                  <a:pt x="7830408" y="0"/>
                </a:cubicBezTo>
                <a:cubicBezTo>
                  <a:pt x="8154180" y="-56148"/>
                  <a:pt x="8243746" y="46757"/>
                  <a:pt x="8467867" y="0"/>
                </a:cubicBezTo>
                <a:cubicBezTo>
                  <a:pt x="8704770" y="-44418"/>
                  <a:pt x="8843922" y="28647"/>
                  <a:pt x="9105326" y="0"/>
                </a:cubicBezTo>
                <a:cubicBezTo>
                  <a:pt x="9386898" y="-57476"/>
                  <a:pt x="9538579" y="-7381"/>
                  <a:pt x="9630798" y="0"/>
                </a:cubicBezTo>
                <a:cubicBezTo>
                  <a:pt x="9720073" y="53112"/>
                  <a:pt x="10819311" y="166514"/>
                  <a:pt x="11198603" y="0"/>
                </a:cubicBezTo>
                <a:cubicBezTo>
                  <a:pt x="11246931" y="108331"/>
                  <a:pt x="11140972" y="368982"/>
                  <a:pt x="11198603" y="549688"/>
                </a:cubicBezTo>
                <a:cubicBezTo>
                  <a:pt x="11233086" y="773420"/>
                  <a:pt x="11132061" y="911396"/>
                  <a:pt x="11198603" y="1134463"/>
                </a:cubicBezTo>
                <a:cubicBezTo>
                  <a:pt x="11294621" y="1394162"/>
                  <a:pt x="11116418" y="1611012"/>
                  <a:pt x="11198603" y="1754326"/>
                </a:cubicBezTo>
                <a:cubicBezTo>
                  <a:pt x="10996087" y="1843088"/>
                  <a:pt x="10706840" y="1776643"/>
                  <a:pt x="10561144" y="1754326"/>
                </a:cubicBezTo>
                <a:cubicBezTo>
                  <a:pt x="10352939" y="1753073"/>
                  <a:pt x="9905944" y="1726514"/>
                  <a:pt x="9475740" y="1754326"/>
                </a:cubicBezTo>
                <a:cubicBezTo>
                  <a:pt x="9171477" y="1711910"/>
                  <a:pt x="8873097" y="1669143"/>
                  <a:pt x="8390338" y="1754326"/>
                </a:cubicBezTo>
                <a:cubicBezTo>
                  <a:pt x="7985602" y="1890697"/>
                  <a:pt x="7612010" y="1603427"/>
                  <a:pt x="7304934" y="1754326"/>
                </a:cubicBezTo>
                <a:cubicBezTo>
                  <a:pt x="6929552" y="1980659"/>
                  <a:pt x="6737325" y="1744057"/>
                  <a:pt x="6219532" y="1754326"/>
                </a:cubicBezTo>
                <a:cubicBezTo>
                  <a:pt x="5673232" y="1755777"/>
                  <a:pt x="5945703" y="1707369"/>
                  <a:pt x="5694058" y="1754326"/>
                </a:cubicBezTo>
                <a:cubicBezTo>
                  <a:pt x="5548473" y="1754918"/>
                  <a:pt x="5461597" y="1725679"/>
                  <a:pt x="5334325" y="1754326"/>
                </a:cubicBezTo>
                <a:cubicBezTo>
                  <a:pt x="5207053" y="1782973"/>
                  <a:pt x="5037688" y="1717053"/>
                  <a:pt x="4944614" y="1754326"/>
                </a:cubicBezTo>
                <a:cubicBezTo>
                  <a:pt x="4570028" y="1800702"/>
                  <a:pt x="4479666" y="1675937"/>
                  <a:pt x="4307155" y="1754326"/>
                </a:cubicBezTo>
                <a:cubicBezTo>
                  <a:pt x="4045353" y="1928122"/>
                  <a:pt x="3662348" y="1786888"/>
                  <a:pt x="3333738" y="1754326"/>
                </a:cubicBezTo>
                <a:cubicBezTo>
                  <a:pt x="3041876" y="1776203"/>
                  <a:pt x="2988961" y="1730035"/>
                  <a:pt x="2696279" y="1754326"/>
                </a:cubicBezTo>
                <a:cubicBezTo>
                  <a:pt x="2334718" y="1901227"/>
                  <a:pt x="2052998" y="1626336"/>
                  <a:pt x="1610876" y="1754326"/>
                </a:cubicBezTo>
                <a:cubicBezTo>
                  <a:pt x="1171896" y="1899240"/>
                  <a:pt x="480751" y="1504340"/>
                  <a:pt x="0" y="1754326"/>
                </a:cubicBezTo>
                <a:cubicBezTo>
                  <a:pt x="-30113" y="1580533"/>
                  <a:pt x="112744" y="1393680"/>
                  <a:pt x="0" y="1134463"/>
                </a:cubicBezTo>
                <a:cubicBezTo>
                  <a:pt x="-77587" y="869047"/>
                  <a:pt x="23504" y="825820"/>
                  <a:pt x="0" y="514602"/>
                </a:cubicBezTo>
                <a:cubicBezTo>
                  <a:pt x="-40326" y="220548"/>
                  <a:pt x="57716" y="87670"/>
                  <a:pt x="0" y="0"/>
                </a:cubicBezTo>
                <a:close/>
              </a:path>
              <a:path w="11198603" h="1754326" stroke="0" extrusionOk="0">
                <a:moveTo>
                  <a:pt x="0" y="0"/>
                </a:moveTo>
                <a:cubicBezTo>
                  <a:pt x="327792" y="-98516"/>
                  <a:pt x="495647" y="-10132"/>
                  <a:pt x="749445" y="0"/>
                </a:cubicBezTo>
                <a:cubicBezTo>
                  <a:pt x="976321" y="-11066"/>
                  <a:pt x="1109191" y="-2255"/>
                  <a:pt x="1274917" y="0"/>
                </a:cubicBezTo>
                <a:cubicBezTo>
                  <a:pt x="1386400" y="33080"/>
                  <a:pt x="1631089" y="9617"/>
                  <a:pt x="1806764" y="0"/>
                </a:cubicBezTo>
                <a:cubicBezTo>
                  <a:pt x="1989339" y="-5188"/>
                  <a:pt x="2163840" y="6489"/>
                  <a:pt x="2360321" y="0"/>
                </a:cubicBezTo>
                <a:cubicBezTo>
                  <a:pt x="2656511" y="9481"/>
                  <a:pt x="2861614" y="24800"/>
                  <a:pt x="2997780" y="0"/>
                </a:cubicBezTo>
                <a:cubicBezTo>
                  <a:pt x="3162734" y="-42009"/>
                  <a:pt x="3499788" y="13264"/>
                  <a:pt x="3635239" y="0"/>
                </a:cubicBezTo>
                <a:cubicBezTo>
                  <a:pt x="3795089" y="-10064"/>
                  <a:pt x="4044988" y="4580"/>
                  <a:pt x="4160711" y="0"/>
                </a:cubicBezTo>
                <a:cubicBezTo>
                  <a:pt x="4250067" y="-6450"/>
                  <a:pt x="4434373" y="-25742"/>
                  <a:pt x="4798170" y="0"/>
                </a:cubicBezTo>
                <a:cubicBezTo>
                  <a:pt x="5077007" y="-19079"/>
                  <a:pt x="5269497" y="5144"/>
                  <a:pt x="5435629" y="0"/>
                </a:cubicBezTo>
                <a:cubicBezTo>
                  <a:pt x="5602493" y="-93081"/>
                  <a:pt x="6232003" y="13412"/>
                  <a:pt x="6521033" y="0"/>
                </a:cubicBezTo>
                <a:cubicBezTo>
                  <a:pt x="6824154" y="-82660"/>
                  <a:pt x="7209869" y="55668"/>
                  <a:pt x="7382463" y="0"/>
                </a:cubicBezTo>
                <a:cubicBezTo>
                  <a:pt x="7731302" y="-194269"/>
                  <a:pt x="8009791" y="-90861"/>
                  <a:pt x="8467867" y="0"/>
                </a:cubicBezTo>
                <a:cubicBezTo>
                  <a:pt x="8929665" y="-33862"/>
                  <a:pt x="9263884" y="32436"/>
                  <a:pt x="9553269" y="0"/>
                </a:cubicBezTo>
                <a:cubicBezTo>
                  <a:pt x="9914565" y="-55531"/>
                  <a:pt x="10076982" y="19330"/>
                  <a:pt x="10414701" y="0"/>
                </a:cubicBezTo>
                <a:cubicBezTo>
                  <a:pt x="10679798" y="-156310"/>
                  <a:pt x="10930202" y="21573"/>
                  <a:pt x="11198603" y="0"/>
                </a:cubicBezTo>
                <a:cubicBezTo>
                  <a:pt x="11267154" y="216568"/>
                  <a:pt x="11165422" y="408634"/>
                  <a:pt x="11198603" y="567232"/>
                </a:cubicBezTo>
                <a:cubicBezTo>
                  <a:pt x="11186867" y="711411"/>
                  <a:pt x="11182779" y="994962"/>
                  <a:pt x="11198603" y="1116921"/>
                </a:cubicBezTo>
                <a:cubicBezTo>
                  <a:pt x="11287175" y="1249159"/>
                  <a:pt x="11101933" y="1506072"/>
                  <a:pt x="11198603" y="1754326"/>
                </a:cubicBezTo>
                <a:cubicBezTo>
                  <a:pt x="10920398" y="1745343"/>
                  <a:pt x="10757979" y="1692845"/>
                  <a:pt x="10449157" y="1754326"/>
                </a:cubicBezTo>
                <a:cubicBezTo>
                  <a:pt x="10158056" y="1803524"/>
                  <a:pt x="9949970" y="1717330"/>
                  <a:pt x="9587726" y="1754326"/>
                </a:cubicBezTo>
                <a:cubicBezTo>
                  <a:pt x="9182065" y="1795985"/>
                  <a:pt x="9086073" y="1686799"/>
                  <a:pt x="8838281" y="1754326"/>
                </a:cubicBezTo>
                <a:cubicBezTo>
                  <a:pt x="8519286" y="1699337"/>
                  <a:pt x="8263183" y="1722896"/>
                  <a:pt x="7976850" y="1754326"/>
                </a:cubicBezTo>
                <a:cubicBezTo>
                  <a:pt x="7591465" y="1722811"/>
                  <a:pt x="7284862" y="1627845"/>
                  <a:pt x="7003433" y="1754326"/>
                </a:cubicBezTo>
                <a:cubicBezTo>
                  <a:pt x="6646574" y="1791238"/>
                  <a:pt x="6580365" y="1594090"/>
                  <a:pt x="6253988" y="1754326"/>
                </a:cubicBezTo>
                <a:cubicBezTo>
                  <a:pt x="5891801" y="1786460"/>
                  <a:pt x="5465517" y="1591463"/>
                  <a:pt x="5280571" y="1754326"/>
                </a:cubicBezTo>
                <a:cubicBezTo>
                  <a:pt x="5092639" y="1783939"/>
                  <a:pt x="4679740" y="1698730"/>
                  <a:pt x="4419140" y="1754326"/>
                </a:cubicBezTo>
                <a:cubicBezTo>
                  <a:pt x="4205566" y="1746678"/>
                  <a:pt x="3802611" y="1685753"/>
                  <a:pt x="3669696" y="1754326"/>
                </a:cubicBezTo>
                <a:cubicBezTo>
                  <a:pt x="3461255" y="1712633"/>
                  <a:pt x="3241429" y="1697618"/>
                  <a:pt x="2920251" y="1754326"/>
                </a:cubicBezTo>
                <a:cubicBezTo>
                  <a:pt x="2678832" y="1747415"/>
                  <a:pt x="2456301" y="1731358"/>
                  <a:pt x="2282792" y="1754326"/>
                </a:cubicBezTo>
                <a:cubicBezTo>
                  <a:pt x="2090485" y="1759874"/>
                  <a:pt x="1710838" y="1755177"/>
                  <a:pt x="1533346" y="1754326"/>
                </a:cubicBezTo>
                <a:cubicBezTo>
                  <a:pt x="1367016" y="1750888"/>
                  <a:pt x="1268018" y="1740718"/>
                  <a:pt x="1007874" y="1754326"/>
                </a:cubicBezTo>
                <a:cubicBezTo>
                  <a:pt x="805924" y="1751504"/>
                  <a:pt x="301649" y="1686524"/>
                  <a:pt x="0" y="1754326"/>
                </a:cubicBezTo>
                <a:cubicBezTo>
                  <a:pt x="-69503" y="1506973"/>
                  <a:pt x="102363" y="1234416"/>
                  <a:pt x="0" y="1134463"/>
                </a:cubicBezTo>
                <a:cubicBezTo>
                  <a:pt x="-72527" y="1012155"/>
                  <a:pt x="87126" y="700459"/>
                  <a:pt x="0" y="567232"/>
                </a:cubicBezTo>
                <a:cubicBezTo>
                  <a:pt x="-118829" y="405642"/>
                  <a:pt x="139763" y="216612"/>
                  <a:pt x="0" y="0"/>
                </a:cubicBezTo>
                <a:close/>
              </a:path>
              <a:path w="11198603" h="1754326" fill="none" stroke="0" extrusionOk="0">
                <a:moveTo>
                  <a:pt x="0" y="0"/>
                </a:moveTo>
                <a:cubicBezTo>
                  <a:pt x="73617" y="-36581"/>
                  <a:pt x="365275" y="29110"/>
                  <a:pt x="637458" y="0"/>
                </a:cubicBezTo>
                <a:cubicBezTo>
                  <a:pt x="855181" y="33726"/>
                  <a:pt x="1490072" y="1051"/>
                  <a:pt x="1722862" y="0"/>
                </a:cubicBezTo>
                <a:cubicBezTo>
                  <a:pt x="1968552" y="-9891"/>
                  <a:pt x="2084469" y="45327"/>
                  <a:pt x="2360321" y="0"/>
                </a:cubicBezTo>
                <a:cubicBezTo>
                  <a:pt x="2589233" y="-110901"/>
                  <a:pt x="3012807" y="19510"/>
                  <a:pt x="3221752" y="0"/>
                </a:cubicBezTo>
                <a:cubicBezTo>
                  <a:pt x="3463934" y="-30457"/>
                  <a:pt x="3636847" y="31601"/>
                  <a:pt x="3859210" y="0"/>
                </a:cubicBezTo>
                <a:cubicBezTo>
                  <a:pt x="4117295" y="-20701"/>
                  <a:pt x="4254829" y="-11297"/>
                  <a:pt x="4496669" y="0"/>
                </a:cubicBezTo>
                <a:cubicBezTo>
                  <a:pt x="4757898" y="-36241"/>
                  <a:pt x="4979367" y="10686"/>
                  <a:pt x="5134128" y="0"/>
                </a:cubicBezTo>
                <a:cubicBezTo>
                  <a:pt x="5272411" y="-42263"/>
                  <a:pt x="5730750" y="-23032"/>
                  <a:pt x="5995559" y="0"/>
                </a:cubicBezTo>
                <a:cubicBezTo>
                  <a:pt x="6255553" y="-40138"/>
                  <a:pt x="6739291" y="-24474"/>
                  <a:pt x="7080962" y="0"/>
                </a:cubicBezTo>
                <a:cubicBezTo>
                  <a:pt x="7440718" y="-10399"/>
                  <a:pt x="7544813" y="49744"/>
                  <a:pt x="7830408" y="0"/>
                </a:cubicBezTo>
                <a:cubicBezTo>
                  <a:pt x="8144397" y="-76842"/>
                  <a:pt x="8217564" y="24872"/>
                  <a:pt x="8467867" y="0"/>
                </a:cubicBezTo>
                <a:cubicBezTo>
                  <a:pt x="8714037" y="4494"/>
                  <a:pt x="8764487" y="31073"/>
                  <a:pt x="9105326" y="0"/>
                </a:cubicBezTo>
                <a:cubicBezTo>
                  <a:pt x="9389063" y="-41811"/>
                  <a:pt x="9555354" y="-4804"/>
                  <a:pt x="9630798" y="0"/>
                </a:cubicBezTo>
                <a:cubicBezTo>
                  <a:pt x="9632822" y="25022"/>
                  <a:pt x="10811889" y="60179"/>
                  <a:pt x="11198603" y="0"/>
                </a:cubicBezTo>
                <a:cubicBezTo>
                  <a:pt x="11179827" y="90376"/>
                  <a:pt x="11205714" y="271156"/>
                  <a:pt x="11198603" y="549688"/>
                </a:cubicBezTo>
                <a:cubicBezTo>
                  <a:pt x="11205135" y="777699"/>
                  <a:pt x="11145964" y="899945"/>
                  <a:pt x="11198603" y="1134463"/>
                </a:cubicBezTo>
                <a:cubicBezTo>
                  <a:pt x="11331655" y="1316499"/>
                  <a:pt x="11060131" y="1617334"/>
                  <a:pt x="11198603" y="1754326"/>
                </a:cubicBezTo>
                <a:cubicBezTo>
                  <a:pt x="11032786" y="1855652"/>
                  <a:pt x="10725496" y="1685507"/>
                  <a:pt x="10561144" y="1754326"/>
                </a:cubicBezTo>
                <a:cubicBezTo>
                  <a:pt x="10377349" y="1802066"/>
                  <a:pt x="9759845" y="1727947"/>
                  <a:pt x="9475740" y="1754326"/>
                </a:cubicBezTo>
                <a:cubicBezTo>
                  <a:pt x="9112931" y="1782967"/>
                  <a:pt x="8834393" y="1623347"/>
                  <a:pt x="8390338" y="1754326"/>
                </a:cubicBezTo>
                <a:cubicBezTo>
                  <a:pt x="7986335" y="1869034"/>
                  <a:pt x="7622158" y="1644178"/>
                  <a:pt x="7304934" y="1754326"/>
                </a:cubicBezTo>
                <a:cubicBezTo>
                  <a:pt x="6991668" y="1806377"/>
                  <a:pt x="6754733" y="1814306"/>
                  <a:pt x="6219532" y="1754326"/>
                </a:cubicBezTo>
                <a:cubicBezTo>
                  <a:pt x="5734432" y="1772795"/>
                  <a:pt x="5841772" y="1716385"/>
                  <a:pt x="5694058" y="1754326"/>
                </a:cubicBezTo>
                <a:cubicBezTo>
                  <a:pt x="5539934" y="1786108"/>
                  <a:pt x="5270148" y="1789004"/>
                  <a:pt x="4944614" y="1754326"/>
                </a:cubicBezTo>
                <a:cubicBezTo>
                  <a:pt x="4615370" y="1725324"/>
                  <a:pt x="4492314" y="1710281"/>
                  <a:pt x="4307155" y="1754326"/>
                </a:cubicBezTo>
                <a:cubicBezTo>
                  <a:pt x="4136744" y="1871758"/>
                  <a:pt x="3550351" y="1730524"/>
                  <a:pt x="3333738" y="1754326"/>
                </a:cubicBezTo>
                <a:cubicBezTo>
                  <a:pt x="3039312" y="1774738"/>
                  <a:pt x="3016494" y="1722980"/>
                  <a:pt x="2696279" y="1754326"/>
                </a:cubicBezTo>
                <a:cubicBezTo>
                  <a:pt x="2309021" y="1790583"/>
                  <a:pt x="1930985" y="1769279"/>
                  <a:pt x="1610876" y="1754326"/>
                </a:cubicBezTo>
                <a:cubicBezTo>
                  <a:pt x="1274955" y="1877743"/>
                  <a:pt x="404218" y="1698288"/>
                  <a:pt x="0" y="1754326"/>
                </a:cubicBezTo>
                <a:cubicBezTo>
                  <a:pt x="15174" y="1572913"/>
                  <a:pt x="49189" y="1339182"/>
                  <a:pt x="0" y="1134463"/>
                </a:cubicBezTo>
                <a:cubicBezTo>
                  <a:pt x="-64461" y="850784"/>
                  <a:pt x="42363" y="813378"/>
                  <a:pt x="0" y="514602"/>
                </a:cubicBezTo>
                <a:cubicBezTo>
                  <a:pt x="12964" y="214452"/>
                  <a:pt x="63387" y="120463"/>
                  <a:pt x="0" y="0"/>
                </a:cubicBezTo>
                <a:close/>
              </a:path>
              <a:path w="11198603" h="1754326" fill="none" stroke="0" extrusionOk="0">
                <a:moveTo>
                  <a:pt x="0" y="0"/>
                </a:moveTo>
                <a:cubicBezTo>
                  <a:pt x="114884" y="-69832"/>
                  <a:pt x="378913" y="60778"/>
                  <a:pt x="637458" y="0"/>
                </a:cubicBezTo>
                <a:cubicBezTo>
                  <a:pt x="891395" y="-76697"/>
                  <a:pt x="1521725" y="-35386"/>
                  <a:pt x="1722862" y="0"/>
                </a:cubicBezTo>
                <a:cubicBezTo>
                  <a:pt x="1998434" y="2961"/>
                  <a:pt x="2098121" y="76181"/>
                  <a:pt x="2360321" y="0"/>
                </a:cubicBezTo>
                <a:cubicBezTo>
                  <a:pt x="2644449" y="-45674"/>
                  <a:pt x="2952954" y="55575"/>
                  <a:pt x="3221752" y="0"/>
                </a:cubicBezTo>
                <a:cubicBezTo>
                  <a:pt x="3441017" y="-24798"/>
                  <a:pt x="3654267" y="83486"/>
                  <a:pt x="3859210" y="0"/>
                </a:cubicBezTo>
                <a:cubicBezTo>
                  <a:pt x="4105281" y="-29883"/>
                  <a:pt x="4237430" y="75769"/>
                  <a:pt x="4496669" y="0"/>
                </a:cubicBezTo>
                <a:cubicBezTo>
                  <a:pt x="4722281" y="-54740"/>
                  <a:pt x="4991991" y="-45022"/>
                  <a:pt x="5134128" y="0"/>
                </a:cubicBezTo>
                <a:cubicBezTo>
                  <a:pt x="5337044" y="324"/>
                  <a:pt x="5765053" y="-57158"/>
                  <a:pt x="5995559" y="0"/>
                </a:cubicBezTo>
                <a:cubicBezTo>
                  <a:pt x="6256575" y="-31969"/>
                  <a:pt x="6725737" y="78705"/>
                  <a:pt x="7080962" y="0"/>
                </a:cubicBezTo>
                <a:cubicBezTo>
                  <a:pt x="7415643" y="-57163"/>
                  <a:pt x="7535899" y="103236"/>
                  <a:pt x="7830408" y="0"/>
                </a:cubicBezTo>
                <a:cubicBezTo>
                  <a:pt x="8187373" y="-35468"/>
                  <a:pt x="8192538" y="76761"/>
                  <a:pt x="8467867" y="0"/>
                </a:cubicBezTo>
                <a:cubicBezTo>
                  <a:pt x="8706532" y="-33410"/>
                  <a:pt x="8798773" y="48708"/>
                  <a:pt x="9105326" y="0"/>
                </a:cubicBezTo>
                <a:cubicBezTo>
                  <a:pt x="9389391" y="-58495"/>
                  <a:pt x="9528703" y="-7271"/>
                  <a:pt x="9630798" y="0"/>
                </a:cubicBezTo>
                <a:cubicBezTo>
                  <a:pt x="9744697" y="40981"/>
                  <a:pt x="10741280" y="37218"/>
                  <a:pt x="11198603" y="0"/>
                </a:cubicBezTo>
                <a:cubicBezTo>
                  <a:pt x="11221103" y="119506"/>
                  <a:pt x="11224402" y="338189"/>
                  <a:pt x="11198603" y="549688"/>
                </a:cubicBezTo>
                <a:cubicBezTo>
                  <a:pt x="11185639" y="788203"/>
                  <a:pt x="11134161" y="899582"/>
                  <a:pt x="11198603" y="1134463"/>
                </a:cubicBezTo>
                <a:cubicBezTo>
                  <a:pt x="11313812" y="1396778"/>
                  <a:pt x="11080347" y="1595363"/>
                  <a:pt x="11198603" y="1754326"/>
                </a:cubicBezTo>
                <a:cubicBezTo>
                  <a:pt x="11013626" y="1851842"/>
                  <a:pt x="10699998" y="1762057"/>
                  <a:pt x="10561144" y="1754326"/>
                </a:cubicBezTo>
                <a:cubicBezTo>
                  <a:pt x="10378827" y="1833983"/>
                  <a:pt x="9844125" y="1700732"/>
                  <a:pt x="9475740" y="1754326"/>
                </a:cubicBezTo>
                <a:cubicBezTo>
                  <a:pt x="9064758" y="1759871"/>
                  <a:pt x="8852908" y="1692150"/>
                  <a:pt x="8390338" y="1754326"/>
                </a:cubicBezTo>
                <a:cubicBezTo>
                  <a:pt x="7978836" y="1857886"/>
                  <a:pt x="7586831" y="1461212"/>
                  <a:pt x="7304934" y="1754326"/>
                </a:cubicBezTo>
                <a:cubicBezTo>
                  <a:pt x="7001284" y="1932992"/>
                  <a:pt x="6730828" y="1778017"/>
                  <a:pt x="6219532" y="1754326"/>
                </a:cubicBezTo>
                <a:cubicBezTo>
                  <a:pt x="5731154" y="1752821"/>
                  <a:pt x="5846853" y="1701579"/>
                  <a:pt x="5694058" y="1754326"/>
                </a:cubicBezTo>
                <a:cubicBezTo>
                  <a:pt x="5581899" y="1784617"/>
                  <a:pt x="5475797" y="1741733"/>
                  <a:pt x="5341819" y="1754326"/>
                </a:cubicBezTo>
                <a:cubicBezTo>
                  <a:pt x="5207841" y="1766919"/>
                  <a:pt x="5024089" y="1720858"/>
                  <a:pt x="4944614" y="1754326"/>
                </a:cubicBezTo>
                <a:cubicBezTo>
                  <a:pt x="4629629" y="1789993"/>
                  <a:pt x="4465531" y="1661829"/>
                  <a:pt x="4307155" y="1754326"/>
                </a:cubicBezTo>
                <a:cubicBezTo>
                  <a:pt x="4026914" y="1867237"/>
                  <a:pt x="3677872" y="1769471"/>
                  <a:pt x="3333738" y="1754326"/>
                </a:cubicBezTo>
                <a:cubicBezTo>
                  <a:pt x="3041107" y="1769355"/>
                  <a:pt x="2993485" y="1744091"/>
                  <a:pt x="2696279" y="1754326"/>
                </a:cubicBezTo>
                <a:cubicBezTo>
                  <a:pt x="2443813" y="1838771"/>
                  <a:pt x="1871824" y="1638464"/>
                  <a:pt x="1610876" y="1754326"/>
                </a:cubicBezTo>
                <a:cubicBezTo>
                  <a:pt x="1163946" y="2018549"/>
                  <a:pt x="436308" y="1589975"/>
                  <a:pt x="0" y="1754326"/>
                </a:cubicBezTo>
                <a:cubicBezTo>
                  <a:pt x="-60389" y="1574688"/>
                  <a:pt x="127018" y="1429306"/>
                  <a:pt x="0" y="1134463"/>
                </a:cubicBezTo>
                <a:cubicBezTo>
                  <a:pt x="-56777" y="859756"/>
                  <a:pt x="-13168" y="817825"/>
                  <a:pt x="0" y="514602"/>
                </a:cubicBezTo>
                <a:cubicBezTo>
                  <a:pt x="-26785" y="198115"/>
                  <a:pt x="83377" y="141603"/>
                  <a:pt x="0" y="0"/>
                </a:cubicBezTo>
                <a:close/>
              </a:path>
            </a:pathLst>
          </a:custGeom>
          <a:ln>
            <a:extLst>
              <a:ext uri="{C807C97D-BFC1-408E-A445-0C87EB9F89A2}">
                <ask:lineSketchStyleProp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just" fontAlgn="base">
              <a:spcBef>
                <a:spcPct val="50000"/>
              </a:spcBef>
              <a:spcAft>
                <a:spcPct val="0"/>
              </a:spcAft>
              <a:defRPr/>
            </a:pPr>
            <a:r>
              <a:rPr lang="en-US" sz="3600" b="1" dirty="0" err="1">
                <a:solidFill>
                  <a:srgbClr val="000099"/>
                </a:solidFill>
                <a:latin typeface="Times New Roman" panose="02020603050405020304" pitchFamily="18" charset="0"/>
              </a:rPr>
              <a:t>Ch</a:t>
            </a:r>
            <a:r>
              <a:rPr lang="vi-VN" altLang="en-US" sz="3600" b="1" dirty="0">
                <a:solidFill>
                  <a:srgbClr val="000099"/>
                </a:solidFill>
                <a:latin typeface="Times New Roman" panose="02020603050405020304" pitchFamily="18" charset="0"/>
              </a:rPr>
              <a:t>ợ phiên là nơi diễn ra các họat động mua bán tấp nập</a:t>
            </a:r>
            <a:r>
              <a:rPr lang="en-US" sz="3600" b="1" dirty="0">
                <a:solidFill>
                  <a:srgbClr val="000099"/>
                </a:solidFill>
                <a:latin typeface="Times New Roman" panose="02020603050405020304" pitchFamily="18" charset="0"/>
              </a:rPr>
              <a:t>.</a:t>
            </a:r>
            <a:r>
              <a:rPr lang="vi-VN" altLang="en-US" sz="3600" b="1" dirty="0">
                <a:solidFill>
                  <a:srgbClr val="000099"/>
                </a:solidFill>
                <a:latin typeface="Times New Roman" panose="02020603050405020304" pitchFamily="18" charset="0"/>
              </a:rPr>
              <a:t> Hàng hóa ở chợ phiên phần lớn là các sản phẩm sản xuất ở địa phương.</a:t>
            </a:r>
          </a:p>
        </p:txBody>
      </p:sp>
      <p:pic>
        <p:nvPicPr>
          <p:cNvPr id="14344" name="Picture 8" descr="Chợ quê truyền thống Bắc Bộ họp phiên cuối năm - Vn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12" y="2305125"/>
            <a:ext cx="5155487" cy="3550526"/>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35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0"/>
          <p:cNvGrpSpPr/>
          <p:nvPr/>
        </p:nvGrpSpPr>
        <p:grpSpPr>
          <a:xfrm>
            <a:off x="-2018902" y="-917171"/>
            <a:ext cx="15302452" cy="4031790"/>
            <a:chOff x="-1624573" y="-1185864"/>
            <a:chExt cx="15732064" cy="3115323"/>
          </a:xfrm>
        </p:grpSpPr>
        <p:pic>
          <p:nvPicPr>
            <p:cNvPr id="5"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6" name="图片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8"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9" name="图片 4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71848" y="943656"/>
            <a:ext cx="16036553" cy="7421295"/>
          </a:xfrm>
          <a:prstGeom prst="rect">
            <a:avLst/>
          </a:prstGeom>
        </p:spPr>
      </p:pic>
      <p:sp>
        <p:nvSpPr>
          <p:cNvPr id="7" name="Text Box 2"/>
          <p:cNvSpPr txBox="1">
            <a:spLocks noChangeArrowheads="1"/>
          </p:cNvSpPr>
          <p:nvPr/>
        </p:nvSpPr>
        <p:spPr bwMode="auto">
          <a:xfrm>
            <a:off x="677145" y="1240253"/>
            <a:ext cx="10779370" cy="5189506"/>
          </a:xfrm>
          <a:prstGeom prst="roundRect">
            <a:avLst/>
          </a:prstGeom>
          <a:solidFill>
            <a:schemeClr val="bg1"/>
          </a:solidFill>
          <a:ln w="47625">
            <a:solidFill>
              <a:schemeClr val="accent1">
                <a:lumMod val="50000"/>
              </a:schemeClr>
            </a:solidFill>
            <a:prstDash val="dash"/>
            <a:miter lim="800000"/>
          </a:ln>
          <a:effectLst/>
        </p:spPr>
        <p:txBody>
          <a:bodyPr wrap="square">
            <a:spAutoFit/>
          </a:bodyPr>
          <a:lstStyle/>
          <a:p>
            <a:pPr algn="just" eaLnBrk="1" hangingPunct="1">
              <a:buNone/>
            </a:pP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Người</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dân</a:t>
            </a:r>
            <a:r>
              <a:rPr lang="en-US" altLang="en-US" sz="3735" b="1" dirty="0">
                <a:solidFill>
                  <a:srgbClr val="008000"/>
                </a:solidFill>
                <a:latin typeface="Arial" panose="020B0604020202020204" pitchFamily="34" charset="0"/>
                <a:cs typeface="Arial" panose="020B0604020202020204" pitchFamily="34" charset="0"/>
              </a:rPr>
              <a:t> ở </a:t>
            </a:r>
            <a:r>
              <a:rPr lang="en-US" altLang="en-US" sz="3735" b="1" dirty="0" err="1">
                <a:solidFill>
                  <a:srgbClr val="008000"/>
                </a:solidFill>
                <a:latin typeface="Arial" panose="020B0604020202020204" pitchFamily="34" charset="0"/>
                <a:cs typeface="Arial" panose="020B0604020202020204" pitchFamily="34" charset="0"/>
              </a:rPr>
              <a:t>đồng</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bằng</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Bắc</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Bộ</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có</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h</a:t>
            </a:r>
            <a:r>
              <a:rPr lang="en-US" altLang="en-US" sz="3735" b="1" dirty="0" err="1">
                <a:solidFill>
                  <a:srgbClr val="008000"/>
                </a:solidFill>
                <a:latin typeface="Arial" panose="020B0604020202020204" pitchFamily="34" charset="0"/>
                <a:ea typeface="Times New Roman" panose="02020603050405020304" pitchFamily="18" charset="0"/>
                <a:cs typeface="Arial" panose="020B0604020202020204" pitchFamily="34" charset="0"/>
              </a:rPr>
              <a:t>à</a:t>
            </a:r>
            <a:r>
              <a:rPr lang="en-US" altLang="en-US" sz="3735" b="1" dirty="0" err="1">
                <a:solidFill>
                  <a:srgbClr val="008000"/>
                </a:solidFill>
                <a:latin typeface="Arial" panose="020B0604020202020204" pitchFamily="34" charset="0"/>
                <a:cs typeface="Arial" panose="020B0604020202020204" pitchFamily="34" charset="0"/>
              </a:rPr>
              <a:t>ng</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trăm</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nghề</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thủ</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công</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với</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nhiều</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sản</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phẩm</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nổi</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tiếng</a:t>
            </a:r>
            <a:r>
              <a:rPr lang="en-US" altLang="en-US" sz="3735" b="1" dirty="0">
                <a:solidFill>
                  <a:srgbClr val="008000"/>
                </a:solidFill>
                <a:latin typeface="Arial" panose="020B0604020202020204" pitchFamily="34" charset="0"/>
                <a:cs typeface="Arial" panose="020B0604020202020204" pitchFamily="34" charset="0"/>
              </a:rPr>
              <a:t> ở </a:t>
            </a:r>
            <a:r>
              <a:rPr lang="en-US" altLang="en-US" sz="3735" b="1" dirty="0" err="1">
                <a:solidFill>
                  <a:srgbClr val="008000"/>
                </a:solidFill>
                <a:latin typeface="Arial" panose="020B0604020202020204" pitchFamily="34" charset="0"/>
                <a:cs typeface="Arial" panose="020B0604020202020204" pitchFamily="34" charset="0"/>
              </a:rPr>
              <a:t>trong</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v</a:t>
            </a:r>
            <a:r>
              <a:rPr lang="en-US" altLang="en-US" sz="3735" b="1" dirty="0" err="1">
                <a:solidFill>
                  <a:srgbClr val="008000"/>
                </a:solidFill>
                <a:latin typeface="Arial" panose="020B0604020202020204" pitchFamily="34" charset="0"/>
                <a:ea typeface="Times New Roman" panose="02020603050405020304" pitchFamily="18" charset="0"/>
                <a:cs typeface="Arial" panose="020B0604020202020204" pitchFamily="34" charset="0"/>
              </a:rPr>
              <a:t>à</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ngo</a:t>
            </a:r>
            <a:r>
              <a:rPr lang="en-US" altLang="en-US" sz="3735" b="1" dirty="0" err="1">
                <a:solidFill>
                  <a:srgbClr val="008000"/>
                </a:solidFill>
                <a:latin typeface="Arial" panose="020B0604020202020204" pitchFamily="34" charset="0"/>
                <a:ea typeface="Times New Roman" panose="02020603050405020304" pitchFamily="18" charset="0"/>
                <a:cs typeface="Arial" panose="020B0604020202020204" pitchFamily="34" charset="0"/>
              </a:rPr>
              <a:t>à</a:t>
            </a:r>
            <a:r>
              <a:rPr lang="en-US" altLang="en-US" sz="3735" b="1" dirty="0" err="1">
                <a:solidFill>
                  <a:srgbClr val="008000"/>
                </a:solidFill>
                <a:latin typeface="Arial" panose="020B0604020202020204" pitchFamily="34" charset="0"/>
                <a:cs typeface="Arial" panose="020B0604020202020204" pitchFamily="34" charset="0"/>
              </a:rPr>
              <a:t>i</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nước</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Nơi</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có</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nghề</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thủ</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công</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phát</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triển</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tạo</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nên</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l</a:t>
            </a:r>
            <a:r>
              <a:rPr lang="en-US" altLang="en-US" sz="3735" b="1" dirty="0" err="1">
                <a:solidFill>
                  <a:srgbClr val="008000"/>
                </a:solidFill>
                <a:latin typeface="Arial" panose="020B0604020202020204" pitchFamily="34" charset="0"/>
                <a:ea typeface="Times New Roman" panose="02020603050405020304" pitchFamily="18" charset="0"/>
                <a:cs typeface="Arial" panose="020B0604020202020204" pitchFamily="34" charset="0"/>
              </a:rPr>
              <a:t>à</a:t>
            </a:r>
            <a:r>
              <a:rPr lang="en-US" altLang="en-US" sz="3735" b="1" dirty="0" err="1">
                <a:solidFill>
                  <a:srgbClr val="008000"/>
                </a:solidFill>
                <a:latin typeface="Arial" panose="020B0604020202020204" pitchFamily="34" charset="0"/>
                <a:cs typeface="Arial" panose="020B0604020202020204" pitchFamily="34" charset="0"/>
              </a:rPr>
              <a:t>ng</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nghề</a:t>
            </a:r>
            <a:r>
              <a:rPr lang="en-US" altLang="en-US" sz="3735" b="1" dirty="0">
                <a:solidFill>
                  <a:srgbClr val="008000"/>
                </a:solidFill>
                <a:latin typeface="Arial" panose="020B0604020202020204" pitchFamily="34" charset="0"/>
                <a:cs typeface="Arial" panose="020B0604020202020204" pitchFamily="34" charset="0"/>
              </a:rPr>
              <a:t>. </a:t>
            </a:r>
          </a:p>
          <a:p>
            <a:pPr algn="just" eaLnBrk="1" hangingPunct="1">
              <a:buNone/>
            </a:pP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Chợ</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phiên</a:t>
            </a:r>
            <a:r>
              <a:rPr lang="en-US" altLang="en-US" sz="3735" b="1" dirty="0">
                <a:solidFill>
                  <a:srgbClr val="008000"/>
                </a:solidFill>
                <a:latin typeface="Arial" panose="020B0604020202020204" pitchFamily="34" charset="0"/>
                <a:cs typeface="Arial" panose="020B0604020202020204" pitchFamily="34" charset="0"/>
              </a:rPr>
              <a:t> ở </a:t>
            </a:r>
            <a:r>
              <a:rPr lang="en-US" altLang="en-US" sz="3735" b="1" dirty="0" err="1">
                <a:solidFill>
                  <a:srgbClr val="008000"/>
                </a:solidFill>
                <a:latin typeface="Arial" panose="020B0604020202020204" pitchFamily="34" charset="0"/>
                <a:cs typeface="Arial" panose="020B0604020202020204" pitchFamily="34" charset="0"/>
              </a:rPr>
              <a:t>đồng</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bằng</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Bắc</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Bộ</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l</a:t>
            </a:r>
            <a:r>
              <a:rPr lang="en-US" altLang="en-US" sz="3735" b="1" dirty="0" err="1">
                <a:solidFill>
                  <a:srgbClr val="008000"/>
                </a:solidFill>
                <a:latin typeface="Arial" panose="020B0604020202020204" pitchFamily="34" charset="0"/>
                <a:ea typeface="Times New Roman" panose="02020603050405020304" pitchFamily="18" charset="0"/>
                <a:cs typeface="Arial" panose="020B0604020202020204" pitchFamily="34" charset="0"/>
              </a:rPr>
              <a:t>à</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nơi</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diễn</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ra</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các</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hoạt</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động</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mua</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bán</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tấp</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nập</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H</a:t>
            </a:r>
            <a:r>
              <a:rPr lang="en-US" altLang="en-US" sz="3735" b="1" dirty="0" err="1">
                <a:solidFill>
                  <a:srgbClr val="008000"/>
                </a:solidFill>
                <a:latin typeface="Arial" panose="020B0604020202020204" pitchFamily="34" charset="0"/>
                <a:ea typeface="Times New Roman" panose="02020603050405020304" pitchFamily="18" charset="0"/>
                <a:cs typeface="Arial" panose="020B0604020202020204" pitchFamily="34" charset="0"/>
              </a:rPr>
              <a:t>à</a:t>
            </a:r>
            <a:r>
              <a:rPr lang="en-US" altLang="en-US" sz="3735" b="1" dirty="0" err="1">
                <a:solidFill>
                  <a:srgbClr val="008000"/>
                </a:solidFill>
                <a:latin typeface="Arial" panose="020B0604020202020204" pitchFamily="34" charset="0"/>
                <a:cs typeface="Arial" panose="020B0604020202020204" pitchFamily="34" charset="0"/>
              </a:rPr>
              <a:t>ng</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hoá</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bán</a:t>
            </a:r>
            <a:r>
              <a:rPr lang="en-US" altLang="en-US" sz="3735" b="1" dirty="0">
                <a:solidFill>
                  <a:srgbClr val="008000"/>
                </a:solidFill>
                <a:latin typeface="Arial" panose="020B0604020202020204" pitchFamily="34" charset="0"/>
                <a:cs typeface="Arial" panose="020B0604020202020204" pitchFamily="34" charset="0"/>
              </a:rPr>
              <a:t> ở </a:t>
            </a:r>
            <a:r>
              <a:rPr lang="en-US" altLang="en-US" sz="3735" b="1" dirty="0" err="1">
                <a:solidFill>
                  <a:srgbClr val="008000"/>
                </a:solidFill>
                <a:latin typeface="Arial" panose="020B0604020202020204" pitchFamily="34" charset="0"/>
                <a:cs typeface="Arial" panose="020B0604020202020204" pitchFamily="34" charset="0"/>
              </a:rPr>
              <a:t>chợ</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phần</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lớn</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l</a:t>
            </a:r>
            <a:r>
              <a:rPr lang="en-US" altLang="en-US" sz="3735" b="1" dirty="0" err="1">
                <a:solidFill>
                  <a:srgbClr val="008000"/>
                </a:solidFill>
                <a:latin typeface="Arial" panose="020B0604020202020204" pitchFamily="34" charset="0"/>
                <a:ea typeface="Times New Roman" panose="02020603050405020304" pitchFamily="18" charset="0"/>
                <a:cs typeface="Arial" panose="020B0604020202020204" pitchFamily="34" charset="0"/>
              </a:rPr>
              <a:t>à</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các</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sản</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phẩm</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sản</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xuất</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tại</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địa</a:t>
            </a:r>
            <a:r>
              <a:rPr lang="en-US" altLang="en-US" sz="3735" b="1" dirty="0">
                <a:solidFill>
                  <a:srgbClr val="008000"/>
                </a:solidFill>
                <a:latin typeface="Arial" panose="020B0604020202020204" pitchFamily="34" charset="0"/>
                <a:cs typeface="Arial" panose="020B0604020202020204" pitchFamily="34" charset="0"/>
              </a:rPr>
              <a:t> </a:t>
            </a:r>
            <a:r>
              <a:rPr lang="en-US" altLang="en-US" sz="3735" b="1" dirty="0" err="1">
                <a:solidFill>
                  <a:srgbClr val="008000"/>
                </a:solidFill>
                <a:latin typeface="Arial" panose="020B0604020202020204" pitchFamily="34" charset="0"/>
                <a:cs typeface="Arial" panose="020B0604020202020204" pitchFamily="34" charset="0"/>
              </a:rPr>
              <a:t>phương</a:t>
            </a:r>
            <a:r>
              <a:rPr lang="en-US" altLang="en-US" sz="3735" b="1" dirty="0">
                <a:solidFill>
                  <a:srgbClr val="008000"/>
                </a:solidFill>
                <a:latin typeface="Arial" panose="020B0604020202020204" pitchFamily="34" charset="0"/>
                <a:cs typeface="Arial" panose="020B0604020202020204" pitchFamily="34" charset="0"/>
              </a:rPr>
              <a:t>.</a:t>
            </a:r>
            <a:endParaRPr lang="vi-VN" altLang="en-US" sz="3735" b="1" dirty="0">
              <a:solidFill>
                <a:srgbClr val="008000"/>
              </a:solidFill>
              <a:latin typeface="Arial" panose="020B0604020202020204" pitchFamily="34" charset="0"/>
              <a:ea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077" y="-93836"/>
            <a:ext cx="3878051" cy="2064040"/>
          </a:xfrm>
          <a:prstGeom prst="rect">
            <a:avLst/>
          </a:prstGeom>
        </p:spPr>
      </p:pic>
      <p:sp>
        <p:nvSpPr>
          <p:cNvPr id="11" name="Rectangle 1"/>
          <p:cNvSpPr/>
          <p:nvPr/>
        </p:nvSpPr>
        <p:spPr>
          <a:xfrm>
            <a:off x="2666345" y="554615"/>
            <a:ext cx="2380780" cy="83099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spcBef>
                <a:spcPct val="0"/>
              </a:spcBef>
              <a:buNone/>
            </a:pPr>
            <a:r>
              <a:rPr lang="en-US" altLang="en-US" sz="4800" b="1" dirty="0" err="1">
                <a:solidFill>
                  <a:srgbClr val="FF0000"/>
                </a:solidFill>
                <a:latin typeface="UTM Alberta Heavy" panose="02040603050506020204" pitchFamily="18" charset="0"/>
                <a:cs typeface="Times New Roman" panose="02020603050405020304" pitchFamily="18" charset="0"/>
              </a:rPr>
              <a:t>Ghi</a:t>
            </a:r>
            <a:r>
              <a:rPr lang="en-US" altLang="en-US" sz="4800" b="1" dirty="0">
                <a:solidFill>
                  <a:srgbClr val="FF0000"/>
                </a:solidFill>
                <a:latin typeface="UTM Alberta Heavy" panose="02040603050506020204" pitchFamily="18" charset="0"/>
                <a:cs typeface="Times New Roman" panose="02020603050405020304" pitchFamily="18" charset="0"/>
              </a:rPr>
              <a:t> </a:t>
            </a:r>
            <a:r>
              <a:rPr lang="en-US" altLang="en-US" sz="4800" b="1" dirty="0" err="1">
                <a:solidFill>
                  <a:srgbClr val="FF0000"/>
                </a:solidFill>
                <a:latin typeface="UTM Alberta Heavy" panose="02040603050506020204" pitchFamily="18" charset="0"/>
                <a:cs typeface="Times New Roman" panose="02020603050405020304" pitchFamily="18" charset="0"/>
              </a:rPr>
              <a:t>nhớ</a:t>
            </a:r>
            <a:endParaRPr lang="en-US" altLang="en-US" sz="4800" dirty="0">
              <a:solidFill>
                <a:srgbClr val="FF0000"/>
              </a:solidFill>
              <a:latin typeface="UTM Alberta Heavy"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7259355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3630" y="1229720"/>
            <a:ext cx="8638370" cy="5610942"/>
          </a:xfrm>
          <a:prstGeom prst="rect">
            <a:avLst/>
          </a:prstGeom>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64" b="98936" l="0" r="100000"/>
                    </a14:imgEffect>
                  </a14:imgLayer>
                </a14:imgProps>
              </a:ext>
              <a:ext uri="{28A0092B-C50C-407E-A947-70E740481C1C}">
                <a14:useLocalDpi xmlns:a14="http://schemas.microsoft.com/office/drawing/2010/main" val="0"/>
              </a:ext>
            </a:extLst>
          </a:blip>
          <a:srcRect l="379" t="18022" r="3798" b="16923"/>
          <a:stretch/>
        </p:blipFill>
        <p:spPr>
          <a:xfrm rot="20670679">
            <a:off x="4950279" y="3277625"/>
            <a:ext cx="3409331" cy="2314592"/>
          </a:xfrm>
          <a:prstGeom prst="rect">
            <a:avLst/>
          </a:prstGeom>
        </p:spPr>
      </p:pic>
      <p:grpSp>
        <p:nvGrpSpPr>
          <p:cNvPr id="6" name="Group 5">
            <a:extLst>
              <a:ext uri="{FF2B5EF4-FFF2-40B4-BE49-F238E27FC236}">
                <a16:creationId xmlns:a16="http://schemas.microsoft.com/office/drawing/2014/main" id="{E32C5D44-9891-42F8-AAFC-7FE5DA2979ED}"/>
              </a:ext>
            </a:extLst>
          </p:cNvPr>
          <p:cNvGrpSpPr/>
          <p:nvPr/>
        </p:nvGrpSpPr>
        <p:grpSpPr>
          <a:xfrm>
            <a:off x="-1828084" y="280109"/>
            <a:ext cx="6535975" cy="6700409"/>
            <a:chOff x="-2675175" y="426720"/>
            <a:chExt cx="6535975" cy="6700409"/>
          </a:xfrm>
        </p:grpSpPr>
        <p:pic>
          <p:nvPicPr>
            <p:cNvPr id="7" name="图片 4">
              <a:extLst>
                <a:ext uri="{FF2B5EF4-FFF2-40B4-BE49-F238E27FC236}">
                  <a16:creationId xmlns:a16="http://schemas.microsoft.com/office/drawing/2014/main" id="{A9F4AB91-C459-4D24-8BB0-EB5F4D5F0177}"/>
                </a:ext>
              </a:extLst>
            </p:cNvPr>
            <p:cNvPicPr>
              <a:picLocks noChangeAspect="1"/>
            </p:cNvPicPr>
            <p:nvPr/>
          </p:nvPicPr>
          <p:blipFill rotWithShape="1">
            <a:blip r:embed="rId5">
              <a:extLst>
                <a:ext uri="{28A0092B-C50C-407E-A947-70E740481C1C}">
                  <a14:useLocalDpi xmlns:a14="http://schemas.microsoft.com/office/drawing/2010/main" val="0"/>
                </a:ext>
              </a:extLst>
            </a:blip>
            <a:srcRect l="31094" r="27156" b="20601"/>
            <a:stretch>
              <a:fillRect/>
            </a:stretch>
          </p:blipFill>
          <p:spPr>
            <a:xfrm>
              <a:off x="-2675175" y="426720"/>
              <a:ext cx="6535975" cy="6687372"/>
            </a:xfrm>
            <a:prstGeom prst="rect">
              <a:avLst/>
            </a:prstGeom>
          </p:spPr>
        </p:pic>
        <p:pic>
          <p:nvPicPr>
            <p:cNvPr id="8" name="图形 45">
              <a:extLst>
                <a:ext uri="{FF2B5EF4-FFF2-40B4-BE49-F238E27FC236}">
                  <a16:creationId xmlns:a16="http://schemas.microsoft.com/office/drawing/2014/main" id="{D177A99B-95EE-4EF3-BAFC-B0373F6884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80486">
              <a:off x="-931279" y="5253168"/>
              <a:ext cx="3043425" cy="1873961"/>
            </a:xfrm>
            <a:prstGeom prst="rect">
              <a:avLst/>
            </a:prstGeom>
          </p:spPr>
        </p:pic>
      </p:gr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4259" y="1258253"/>
            <a:ext cx="7639050" cy="2581275"/>
          </a:xfrm>
          <a:prstGeom prst="rect">
            <a:avLst/>
          </a:prstGeom>
          <a:effectLst>
            <a:glow rad="228600">
              <a:schemeClr val="accent4">
                <a:satMod val="175000"/>
                <a:alpha val="40000"/>
              </a:schemeClr>
            </a:glow>
          </a:effectLst>
        </p:spPr>
      </p:pic>
      <p:pic>
        <p:nvPicPr>
          <p:cNvPr id="5" name="图片 4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828084" y="724273"/>
            <a:ext cx="16036553" cy="7421295"/>
          </a:xfrm>
          <a:prstGeom prst="rect">
            <a:avLst/>
          </a:prstGeom>
        </p:spPr>
      </p:pic>
    </p:spTree>
    <p:extLst>
      <p:ext uri="{BB962C8B-B14F-4D97-AF65-F5344CB8AC3E}">
        <p14:creationId xmlns:p14="http://schemas.microsoft.com/office/powerpoint/2010/main" val="367755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 presetClass="entr" presetSubtype="12"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000" fill="hold"/>
                                        <p:tgtEl>
                                          <p:spTgt spid="9"/>
                                        </p:tgtEl>
                                        <p:attrNameLst>
                                          <p:attrName>ppt_x</p:attrName>
                                        </p:attrNameLst>
                                      </p:cBhvr>
                                      <p:tavLst>
                                        <p:tav tm="0">
                                          <p:val>
                                            <p:strVal val="0-#ppt_w/2"/>
                                          </p:val>
                                        </p:tav>
                                        <p:tav tm="100000">
                                          <p:val>
                                            <p:strVal val="#ppt_x"/>
                                          </p:val>
                                        </p:tav>
                                      </p:tavLst>
                                    </p:anim>
                                    <p:anim calcmode="lin" valueType="num">
                                      <p:cBhvr additive="base">
                                        <p:cTn id="24" dur="2000" fill="hold"/>
                                        <p:tgtEl>
                                          <p:spTgt spid="9"/>
                                        </p:tgtEl>
                                        <p:attrNameLst>
                                          <p:attrName>ppt_y</p:attrName>
                                        </p:attrNameLst>
                                      </p:cBhvr>
                                      <p:tavLst>
                                        <p:tav tm="0">
                                          <p:val>
                                            <p:strVal val="1+#ppt_h/2"/>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Nền Lúa Lúa Gạo Và Dầu Gạo Quảng Bá Thực Phẩm Nền Trời XanhẢnh Nền, Dầu,  Taobao, đồng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5" y="0"/>
            <a:ext cx="12410781" cy="69512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4" y="-385030"/>
            <a:ext cx="7515464" cy="5555859"/>
          </a:xfrm>
          <a:prstGeom prst="rect">
            <a:avLst/>
          </a:prstGeom>
        </p:spPr>
      </p:pic>
      <p:sp>
        <p:nvSpPr>
          <p:cNvPr id="16" name="Rectangle 15"/>
          <p:cNvSpPr/>
          <p:nvPr/>
        </p:nvSpPr>
        <p:spPr>
          <a:xfrm>
            <a:off x="1036843" y="1084730"/>
            <a:ext cx="9631158" cy="447113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2"/>
          <p:cNvSpPr/>
          <p:nvPr/>
        </p:nvSpPr>
        <p:spPr>
          <a:xfrm>
            <a:off x="1036842" y="1482397"/>
            <a:ext cx="9494862" cy="1754326"/>
          </a:xfrm>
          <a:prstGeom prst="rect">
            <a:avLst/>
          </a:prstGeom>
        </p:spPr>
        <p:txBody>
          <a:bodyPr wrap="square">
            <a:spAutoFit/>
          </a:bodyPr>
          <a:lstStyle/>
          <a:p>
            <a:pPr algn="ctr"/>
            <a:r>
              <a:rPr lang="en-US" altLang="en-US" sz="5400" b="1" dirty="0">
                <a:solidFill>
                  <a:srgbClr val="C00000"/>
                </a:solidFill>
                <a:latin typeface="Times New Roman" panose="02020603050405020304" pitchFamily="18" charset="0"/>
                <a:cs typeface="Times New Roman" panose="02020603050405020304" pitchFamily="18" charset="0"/>
              </a:rPr>
              <a:t>Đ</a:t>
            </a:r>
            <a:r>
              <a:rPr lang="vi-VN" altLang="en-US" sz="5400" b="1" dirty="0">
                <a:solidFill>
                  <a:srgbClr val="C00000"/>
                </a:solidFill>
                <a:latin typeface="Times New Roman" panose="02020603050405020304" pitchFamily="18" charset="0"/>
                <a:cs typeface="Times New Roman" panose="02020603050405020304" pitchFamily="18" charset="0"/>
              </a:rPr>
              <a:t>ồng bằng Bắc Bộ</a:t>
            </a:r>
            <a:r>
              <a:rPr lang="en-US" altLang="en-US" sz="5400" b="1" dirty="0">
                <a:solidFill>
                  <a:srgbClr val="C00000"/>
                </a:solidFill>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l</a:t>
            </a:r>
            <a:r>
              <a:rPr lang="en-US" altLang="en-US" sz="5400" b="1" dirty="0" err="1">
                <a:latin typeface="Times New Roman" panose="02020603050405020304" pitchFamily="18" charset="0"/>
                <a:ea typeface="Calibri" panose="020F0502020204030204" pitchFamily="34" charset="0"/>
                <a:cs typeface="Times New Roman" panose="02020603050405020304" pitchFamily="18" charset="0"/>
              </a:rPr>
              <a:t>à</a:t>
            </a:r>
            <a:r>
              <a:rPr lang="en-US" altLang="en-US" sz="5400" b="1" dirty="0">
                <a:latin typeface="Times New Roman" panose="02020603050405020304" pitchFamily="18" charset="0"/>
                <a:cs typeface="Times New Roman" panose="02020603050405020304" pitchFamily="18" charset="0"/>
              </a:rPr>
              <a:t> v</a:t>
            </a:r>
            <a:r>
              <a:rPr lang="vi-VN" altLang="en-US" sz="5400" b="1" dirty="0">
                <a:latin typeface="Times New Roman" panose="02020603050405020304" pitchFamily="18" charset="0"/>
                <a:cs typeface="Times New Roman" panose="02020603050405020304" pitchFamily="18" charset="0"/>
              </a:rPr>
              <a:t>ựa lúa lớn </a:t>
            </a:r>
            <a:r>
              <a:rPr lang="en-US" altLang="en-US" sz="5400" b="1" dirty="0" err="1">
                <a:latin typeface="Times New Roman" panose="02020603050405020304" pitchFamily="18" charset="0"/>
                <a:cs typeface="Times New Roman" panose="02020603050405020304" pitchFamily="18" charset="0"/>
              </a:rPr>
              <a:t>nhất</a:t>
            </a:r>
            <a:r>
              <a:rPr lang="vi-VN" altLang="en-US" sz="5400" b="1" dirty="0">
                <a:latin typeface="Times New Roman" panose="02020603050405020304" pitchFamily="18" charset="0"/>
                <a:cs typeface="Times New Roman" panose="02020603050405020304" pitchFamily="18" charset="0"/>
              </a:rPr>
              <a:t> của cả nước</a:t>
            </a:r>
            <a:endParaRPr lang="vi-VN" altLang="en-US" sz="54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0" b="99107" l="178" r="100000"/>
                    </a14:imgEffect>
                  </a14:imgLayer>
                </a14:imgProps>
              </a:ext>
              <a:ext uri="{28A0092B-C50C-407E-A947-70E740481C1C}">
                <a14:useLocalDpi xmlns:a14="http://schemas.microsoft.com/office/drawing/2010/main" val="0"/>
              </a:ext>
            </a:extLst>
          </a:blip>
          <a:stretch>
            <a:fillRect/>
          </a:stretch>
        </p:blipFill>
        <p:spPr>
          <a:xfrm>
            <a:off x="9778134" y="-1446113"/>
            <a:ext cx="4045788" cy="402423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8701" y="3281985"/>
            <a:ext cx="3358605" cy="3358605"/>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p:blipFill>
        <p:spPr>
          <a:xfrm>
            <a:off x="5445600" y="3281985"/>
            <a:ext cx="3332117" cy="3332117"/>
          </a:xfrm>
          <a:prstGeom prst="rect">
            <a:avLst/>
          </a:prstGeom>
        </p:spPr>
      </p:pic>
      <p:cxnSp>
        <p:nvCxnSpPr>
          <p:cNvPr id="3" name="Straight Connector 2"/>
          <p:cNvCxnSpPr/>
          <p:nvPr/>
        </p:nvCxnSpPr>
        <p:spPr>
          <a:xfrm flipV="1">
            <a:off x="2734408" y="3110753"/>
            <a:ext cx="2447192" cy="10516"/>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069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par>
                                <p:cTn id="12" presetID="2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5"/>
                                        </p:tgtEl>
                                        <p:attrNameLst>
                                          <p:attrName>ppt_w</p:attrName>
                                        </p:attrNameLst>
                                      </p:cBhvr>
                                      <p:tavLst>
                                        <p:tav tm="0">
                                          <p:val>
                                            <p:strVal val="ppt_w"/>
                                          </p:val>
                                        </p:tav>
                                        <p:tav tm="100000">
                                          <p:val>
                                            <p:fltVal val="0"/>
                                          </p:val>
                                        </p:tav>
                                      </p:tavLst>
                                    </p:anim>
                                    <p:anim calcmode="lin" valueType="num">
                                      <p:cBhvr>
                                        <p:cTn id="26" dur="500"/>
                                        <p:tgtEl>
                                          <p:spTgt spid="5"/>
                                        </p:tgtEl>
                                        <p:attrNameLst>
                                          <p:attrName>ppt_h</p:attrName>
                                        </p:attrNameLst>
                                      </p:cBhvr>
                                      <p:tavLst>
                                        <p:tav tm="0">
                                          <p:val>
                                            <p:strVal val="ppt_h"/>
                                          </p:val>
                                        </p:tav>
                                        <p:tav tm="100000">
                                          <p:val>
                                            <p:fltVal val="0"/>
                                          </p:val>
                                        </p:tav>
                                      </p:tavLst>
                                    </p:anim>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Nền Lúa Lúa Gạo Và Dầu Gạo Quảng Bá Thực Phẩm Nền Trời XanhẢnh Nền, Dầu,  Taobao, đồng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5" y="0"/>
            <a:ext cx="12410781" cy="69512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4" y="-385029"/>
            <a:ext cx="5155238" cy="3811046"/>
          </a:xfrm>
          <a:prstGeom prst="rect">
            <a:avLst/>
          </a:prstGeom>
        </p:spPr>
      </p:pic>
      <p:sp>
        <p:nvSpPr>
          <p:cNvPr id="16" name="Rectangle 15"/>
          <p:cNvSpPr/>
          <p:nvPr/>
        </p:nvSpPr>
        <p:spPr>
          <a:xfrm>
            <a:off x="-81214" y="746616"/>
            <a:ext cx="12273214" cy="206720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2"/>
          <p:cNvSpPr/>
          <p:nvPr/>
        </p:nvSpPr>
        <p:spPr>
          <a:xfrm>
            <a:off x="248987" y="1008457"/>
            <a:ext cx="10282518" cy="1569660"/>
          </a:xfrm>
          <a:prstGeom prst="rect">
            <a:avLst/>
          </a:prstGeom>
        </p:spPr>
        <p:txBody>
          <a:bodyPr wrap="square">
            <a:spAutoFit/>
          </a:bodyPr>
          <a:lstStyle/>
          <a:p>
            <a:pPr algn="ctr"/>
            <a:r>
              <a:rPr lang="en-US" altLang="en-US" sz="4800" b="1" dirty="0" err="1">
                <a:solidFill>
                  <a:srgbClr val="C00000"/>
                </a:solidFill>
                <a:latin typeface="Times New Roman" panose="02020603050405020304" pitchFamily="18" charset="0"/>
                <a:cs typeface="Times New Roman" panose="02020603050405020304" pitchFamily="18" charset="0"/>
              </a:rPr>
              <a:t>Vì</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sao</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đồng</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bằng</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Bắc</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Bộ</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trở</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thành</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vựa</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lúa</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lớn</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thứ</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hai</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của</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cả</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nước</a:t>
            </a:r>
            <a:r>
              <a:rPr lang="en-US" altLang="en-US" sz="4800" b="1" dirty="0">
                <a:solidFill>
                  <a:srgbClr val="C00000"/>
                </a:solidFill>
                <a:latin typeface="Times New Roman" panose="02020603050405020304" pitchFamily="18" charset="0"/>
                <a:cs typeface="Times New Roman" panose="02020603050405020304" pitchFamily="18" charset="0"/>
              </a:rPr>
              <a:t>?</a:t>
            </a:r>
            <a:endParaRPr lang="vi-VN" altLang="en-US" sz="48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0" b="99107" l="178" r="100000"/>
                    </a14:imgEffect>
                  </a14:imgLayer>
                </a14:imgProps>
              </a:ext>
              <a:ext uri="{28A0092B-C50C-407E-A947-70E740481C1C}">
                <a14:useLocalDpi xmlns:a14="http://schemas.microsoft.com/office/drawing/2010/main" val="0"/>
              </a:ext>
            </a:extLst>
          </a:blip>
          <a:stretch>
            <a:fillRect/>
          </a:stretch>
        </p:blipFill>
        <p:spPr>
          <a:xfrm>
            <a:off x="9778134" y="-1446113"/>
            <a:ext cx="4045788" cy="4024230"/>
          </a:xfrm>
          <a:prstGeom prst="rect">
            <a:avLst/>
          </a:prstGeom>
        </p:spPr>
      </p:pic>
      <p:sp>
        <p:nvSpPr>
          <p:cNvPr id="10" name="Text Box 51"/>
          <p:cNvSpPr txBox="1">
            <a:spLocks noChangeArrowheads="1"/>
          </p:cNvSpPr>
          <p:nvPr/>
        </p:nvSpPr>
        <p:spPr bwMode="auto">
          <a:xfrm>
            <a:off x="2727380" y="3281698"/>
            <a:ext cx="9073648" cy="2123658"/>
          </a:xfrm>
          <a:custGeom>
            <a:avLst/>
            <a:gdLst>
              <a:gd name="connsiteX0" fmla="*/ 0 w 9073648"/>
              <a:gd name="connsiteY0" fmla="*/ 0 h 2123658"/>
              <a:gd name="connsiteX1" fmla="*/ 516499 w 9073648"/>
              <a:gd name="connsiteY1" fmla="*/ 0 h 2123658"/>
              <a:gd name="connsiteX2" fmla="*/ 1395946 w 9073648"/>
              <a:gd name="connsiteY2" fmla="*/ 0 h 2123658"/>
              <a:gd name="connsiteX3" fmla="*/ 1912446 w 9073648"/>
              <a:gd name="connsiteY3" fmla="*/ 0 h 2123658"/>
              <a:gd name="connsiteX4" fmla="*/ 2610418 w 9073648"/>
              <a:gd name="connsiteY4" fmla="*/ 0 h 2123658"/>
              <a:gd name="connsiteX5" fmla="*/ 3126918 w 9073648"/>
              <a:gd name="connsiteY5" fmla="*/ 0 h 2123658"/>
              <a:gd name="connsiteX6" fmla="*/ 3643418 w 9073648"/>
              <a:gd name="connsiteY6" fmla="*/ 0 h 2123658"/>
              <a:gd name="connsiteX7" fmla="*/ 4159918 w 9073648"/>
              <a:gd name="connsiteY7" fmla="*/ 0 h 2123658"/>
              <a:gd name="connsiteX8" fmla="*/ 4857891 w 9073648"/>
              <a:gd name="connsiteY8" fmla="*/ 0 h 2123658"/>
              <a:gd name="connsiteX9" fmla="*/ 5737337 w 9073648"/>
              <a:gd name="connsiteY9" fmla="*/ 0 h 2123658"/>
              <a:gd name="connsiteX10" fmla="*/ 6344574 w 9073648"/>
              <a:gd name="connsiteY10" fmla="*/ 0 h 2123658"/>
              <a:gd name="connsiteX11" fmla="*/ 6861074 w 9073648"/>
              <a:gd name="connsiteY11" fmla="*/ 0 h 2123658"/>
              <a:gd name="connsiteX12" fmla="*/ 7377574 w 9073648"/>
              <a:gd name="connsiteY12" fmla="*/ 0 h 2123658"/>
              <a:gd name="connsiteX13" fmla="*/ 7803337 w 9073648"/>
              <a:gd name="connsiteY13" fmla="*/ 0 h 2123658"/>
              <a:gd name="connsiteX14" fmla="*/ 9073648 w 9073648"/>
              <a:gd name="connsiteY14" fmla="*/ 0 h 2123658"/>
              <a:gd name="connsiteX15" fmla="*/ 9073648 w 9073648"/>
              <a:gd name="connsiteY15" fmla="*/ 665412 h 2123658"/>
              <a:gd name="connsiteX16" fmla="*/ 9073648 w 9073648"/>
              <a:gd name="connsiteY16" fmla="*/ 1373298 h 2123658"/>
              <a:gd name="connsiteX17" fmla="*/ 9073648 w 9073648"/>
              <a:gd name="connsiteY17" fmla="*/ 2123658 h 2123658"/>
              <a:gd name="connsiteX18" fmla="*/ 8557148 w 9073648"/>
              <a:gd name="connsiteY18" fmla="*/ 2123658 h 2123658"/>
              <a:gd name="connsiteX19" fmla="*/ 7677701 w 9073648"/>
              <a:gd name="connsiteY19" fmla="*/ 2123658 h 2123658"/>
              <a:gd name="connsiteX20" fmla="*/ 6798256 w 9073648"/>
              <a:gd name="connsiteY20" fmla="*/ 2123658 h 2123658"/>
              <a:gd name="connsiteX21" fmla="*/ 5918810 w 9073648"/>
              <a:gd name="connsiteY21" fmla="*/ 2123658 h 2123658"/>
              <a:gd name="connsiteX22" fmla="*/ 5039364 w 9073648"/>
              <a:gd name="connsiteY22" fmla="*/ 2123658 h 2123658"/>
              <a:gd name="connsiteX23" fmla="*/ 4613600 w 9073648"/>
              <a:gd name="connsiteY23" fmla="*/ 2123658 h 2123658"/>
              <a:gd name="connsiteX24" fmla="*/ 4322127 w 9073648"/>
              <a:gd name="connsiteY24" fmla="*/ 2123658 h 2123658"/>
              <a:gd name="connsiteX25" fmla="*/ 4006365 w 9073648"/>
              <a:gd name="connsiteY25" fmla="*/ 2123658 h 2123658"/>
              <a:gd name="connsiteX26" fmla="*/ 3489865 w 9073648"/>
              <a:gd name="connsiteY26" fmla="*/ 2123658 h 2123658"/>
              <a:gd name="connsiteX27" fmla="*/ 2701155 w 9073648"/>
              <a:gd name="connsiteY27" fmla="*/ 2123658 h 2123658"/>
              <a:gd name="connsiteX28" fmla="*/ 2184655 w 9073648"/>
              <a:gd name="connsiteY28" fmla="*/ 2123658 h 2123658"/>
              <a:gd name="connsiteX29" fmla="*/ 1305209 w 9073648"/>
              <a:gd name="connsiteY29" fmla="*/ 2123658 h 2123658"/>
              <a:gd name="connsiteX30" fmla="*/ 0 w 9073648"/>
              <a:gd name="connsiteY30" fmla="*/ 2123658 h 2123658"/>
              <a:gd name="connsiteX31" fmla="*/ 0 w 9073648"/>
              <a:gd name="connsiteY31" fmla="*/ 1373298 h 2123658"/>
              <a:gd name="connsiteX32" fmla="*/ 0 w 9073648"/>
              <a:gd name="connsiteY32" fmla="*/ 622939 h 2123658"/>
              <a:gd name="connsiteX33" fmla="*/ 0 w 9073648"/>
              <a:gd name="connsiteY33" fmla="*/ 0 h 2123658"/>
              <a:gd name="connsiteX0" fmla="*/ 0 w 9073648"/>
              <a:gd name="connsiteY0" fmla="*/ 0 h 2123658"/>
              <a:gd name="connsiteX1" fmla="*/ 607236 w 9073648"/>
              <a:gd name="connsiteY1" fmla="*/ 0 h 2123658"/>
              <a:gd name="connsiteX2" fmla="*/ 1032999 w 9073648"/>
              <a:gd name="connsiteY2" fmla="*/ 0 h 2123658"/>
              <a:gd name="connsiteX3" fmla="*/ 1463928 w 9073648"/>
              <a:gd name="connsiteY3" fmla="*/ 0 h 2123658"/>
              <a:gd name="connsiteX4" fmla="*/ 1912446 w 9073648"/>
              <a:gd name="connsiteY4" fmla="*/ 0 h 2123658"/>
              <a:gd name="connsiteX5" fmla="*/ 2428946 w 9073648"/>
              <a:gd name="connsiteY5" fmla="*/ 0 h 2123658"/>
              <a:gd name="connsiteX6" fmla="*/ 2945446 w 9073648"/>
              <a:gd name="connsiteY6" fmla="*/ 0 h 2123658"/>
              <a:gd name="connsiteX7" fmla="*/ 3371209 w 9073648"/>
              <a:gd name="connsiteY7" fmla="*/ 0 h 2123658"/>
              <a:gd name="connsiteX8" fmla="*/ 3887709 w 9073648"/>
              <a:gd name="connsiteY8" fmla="*/ 0 h 2123658"/>
              <a:gd name="connsiteX9" fmla="*/ 4404208 w 9073648"/>
              <a:gd name="connsiteY9" fmla="*/ 0 h 2123658"/>
              <a:gd name="connsiteX10" fmla="*/ 5283655 w 9073648"/>
              <a:gd name="connsiteY10" fmla="*/ 0 h 2123658"/>
              <a:gd name="connsiteX11" fmla="*/ 5981627 w 9073648"/>
              <a:gd name="connsiteY11" fmla="*/ 0 h 2123658"/>
              <a:gd name="connsiteX12" fmla="*/ 6861074 w 9073648"/>
              <a:gd name="connsiteY12" fmla="*/ 0 h 2123658"/>
              <a:gd name="connsiteX13" fmla="*/ 7740519 w 9073648"/>
              <a:gd name="connsiteY13" fmla="*/ 0 h 2123658"/>
              <a:gd name="connsiteX14" fmla="*/ 8438493 w 9073648"/>
              <a:gd name="connsiteY14" fmla="*/ 0 h 2123658"/>
              <a:gd name="connsiteX15" fmla="*/ 9073648 w 9073648"/>
              <a:gd name="connsiteY15" fmla="*/ 0 h 2123658"/>
              <a:gd name="connsiteX16" fmla="*/ 9073648 w 9073648"/>
              <a:gd name="connsiteY16" fmla="*/ 686649 h 2123658"/>
              <a:gd name="connsiteX17" fmla="*/ 9073648 w 9073648"/>
              <a:gd name="connsiteY17" fmla="*/ 1352062 h 2123658"/>
              <a:gd name="connsiteX18" fmla="*/ 9073648 w 9073648"/>
              <a:gd name="connsiteY18" fmla="*/ 2123658 h 2123658"/>
              <a:gd name="connsiteX19" fmla="*/ 8466411 w 9073648"/>
              <a:gd name="connsiteY19" fmla="*/ 2123658 h 2123658"/>
              <a:gd name="connsiteX20" fmla="*/ 7768438 w 9073648"/>
              <a:gd name="connsiteY20" fmla="*/ 2123658 h 2123658"/>
              <a:gd name="connsiteX21" fmla="*/ 7161201 w 9073648"/>
              <a:gd name="connsiteY21" fmla="*/ 2123658 h 2123658"/>
              <a:gd name="connsiteX22" fmla="*/ 6463229 w 9073648"/>
              <a:gd name="connsiteY22" fmla="*/ 2123658 h 2123658"/>
              <a:gd name="connsiteX23" fmla="*/ 5674519 w 9073648"/>
              <a:gd name="connsiteY23" fmla="*/ 2123658 h 2123658"/>
              <a:gd name="connsiteX24" fmla="*/ 5067282 w 9073648"/>
              <a:gd name="connsiteY24" fmla="*/ 2123658 h 2123658"/>
              <a:gd name="connsiteX25" fmla="*/ 4278573 w 9073648"/>
              <a:gd name="connsiteY25" fmla="*/ 2123658 h 2123658"/>
              <a:gd name="connsiteX26" fmla="*/ 3580600 w 9073648"/>
              <a:gd name="connsiteY26" fmla="*/ 2123658 h 2123658"/>
              <a:gd name="connsiteX27" fmla="*/ 2973365 w 9073648"/>
              <a:gd name="connsiteY27" fmla="*/ 2123658 h 2123658"/>
              <a:gd name="connsiteX28" fmla="*/ 2366128 w 9073648"/>
              <a:gd name="connsiteY28" fmla="*/ 2123658 h 2123658"/>
              <a:gd name="connsiteX29" fmla="*/ 1849628 w 9073648"/>
              <a:gd name="connsiteY29" fmla="*/ 2123658 h 2123658"/>
              <a:gd name="connsiteX30" fmla="*/ 1242391 w 9073648"/>
              <a:gd name="connsiteY30" fmla="*/ 2123658 h 2123658"/>
              <a:gd name="connsiteX31" fmla="*/ 816628 w 9073648"/>
              <a:gd name="connsiteY31" fmla="*/ 2123658 h 2123658"/>
              <a:gd name="connsiteX32" fmla="*/ 0 w 9073648"/>
              <a:gd name="connsiteY32" fmla="*/ 2123658 h 2123658"/>
              <a:gd name="connsiteX33" fmla="*/ 0 w 9073648"/>
              <a:gd name="connsiteY33" fmla="*/ 1373298 h 2123658"/>
              <a:gd name="connsiteX34" fmla="*/ 0 w 9073648"/>
              <a:gd name="connsiteY34" fmla="*/ 686649 h 2123658"/>
              <a:gd name="connsiteX35" fmla="*/ 0 w 9073648"/>
              <a:gd name="connsiteY35" fmla="*/ 0 h 2123658"/>
              <a:gd name="connsiteX0" fmla="*/ 0 w 9073648"/>
              <a:gd name="connsiteY0" fmla="*/ 0 h 2123658"/>
              <a:gd name="connsiteX1" fmla="*/ 516499 w 9073648"/>
              <a:gd name="connsiteY1" fmla="*/ 0 h 2123658"/>
              <a:gd name="connsiteX2" fmla="*/ 1395946 w 9073648"/>
              <a:gd name="connsiteY2" fmla="*/ 0 h 2123658"/>
              <a:gd name="connsiteX3" fmla="*/ 1912446 w 9073648"/>
              <a:gd name="connsiteY3" fmla="*/ 0 h 2123658"/>
              <a:gd name="connsiteX4" fmla="*/ 2610418 w 9073648"/>
              <a:gd name="connsiteY4" fmla="*/ 0 h 2123658"/>
              <a:gd name="connsiteX5" fmla="*/ 3126918 w 9073648"/>
              <a:gd name="connsiteY5" fmla="*/ 0 h 2123658"/>
              <a:gd name="connsiteX6" fmla="*/ 3643418 w 9073648"/>
              <a:gd name="connsiteY6" fmla="*/ 0 h 2123658"/>
              <a:gd name="connsiteX7" fmla="*/ 4159918 w 9073648"/>
              <a:gd name="connsiteY7" fmla="*/ 0 h 2123658"/>
              <a:gd name="connsiteX8" fmla="*/ 4857891 w 9073648"/>
              <a:gd name="connsiteY8" fmla="*/ 0 h 2123658"/>
              <a:gd name="connsiteX9" fmla="*/ 5737337 w 9073648"/>
              <a:gd name="connsiteY9" fmla="*/ 0 h 2123658"/>
              <a:gd name="connsiteX10" fmla="*/ 6344574 w 9073648"/>
              <a:gd name="connsiteY10" fmla="*/ 0 h 2123658"/>
              <a:gd name="connsiteX11" fmla="*/ 6861074 w 9073648"/>
              <a:gd name="connsiteY11" fmla="*/ 0 h 2123658"/>
              <a:gd name="connsiteX12" fmla="*/ 7377574 w 9073648"/>
              <a:gd name="connsiteY12" fmla="*/ 0 h 2123658"/>
              <a:gd name="connsiteX13" fmla="*/ 7803337 w 9073648"/>
              <a:gd name="connsiteY13" fmla="*/ 0 h 2123658"/>
              <a:gd name="connsiteX14" fmla="*/ 9073648 w 9073648"/>
              <a:gd name="connsiteY14" fmla="*/ 0 h 2123658"/>
              <a:gd name="connsiteX15" fmla="*/ 9073648 w 9073648"/>
              <a:gd name="connsiteY15" fmla="*/ 665412 h 2123658"/>
              <a:gd name="connsiteX16" fmla="*/ 9073648 w 9073648"/>
              <a:gd name="connsiteY16" fmla="*/ 1373298 h 2123658"/>
              <a:gd name="connsiteX17" fmla="*/ 9073648 w 9073648"/>
              <a:gd name="connsiteY17" fmla="*/ 2123658 h 2123658"/>
              <a:gd name="connsiteX18" fmla="*/ 8557148 w 9073648"/>
              <a:gd name="connsiteY18" fmla="*/ 2123658 h 2123658"/>
              <a:gd name="connsiteX19" fmla="*/ 7677701 w 9073648"/>
              <a:gd name="connsiteY19" fmla="*/ 2123658 h 2123658"/>
              <a:gd name="connsiteX20" fmla="*/ 6798256 w 9073648"/>
              <a:gd name="connsiteY20" fmla="*/ 2123658 h 2123658"/>
              <a:gd name="connsiteX21" fmla="*/ 5918810 w 9073648"/>
              <a:gd name="connsiteY21" fmla="*/ 2123658 h 2123658"/>
              <a:gd name="connsiteX22" fmla="*/ 5039364 w 9073648"/>
              <a:gd name="connsiteY22" fmla="*/ 2123658 h 2123658"/>
              <a:gd name="connsiteX23" fmla="*/ 4613600 w 9073648"/>
              <a:gd name="connsiteY23" fmla="*/ 2123658 h 2123658"/>
              <a:gd name="connsiteX24" fmla="*/ 4006365 w 9073648"/>
              <a:gd name="connsiteY24" fmla="*/ 2123658 h 2123658"/>
              <a:gd name="connsiteX25" fmla="*/ 3489865 w 9073648"/>
              <a:gd name="connsiteY25" fmla="*/ 2123658 h 2123658"/>
              <a:gd name="connsiteX26" fmla="*/ 2701155 w 9073648"/>
              <a:gd name="connsiteY26" fmla="*/ 2123658 h 2123658"/>
              <a:gd name="connsiteX27" fmla="*/ 2184655 w 9073648"/>
              <a:gd name="connsiteY27" fmla="*/ 2123658 h 2123658"/>
              <a:gd name="connsiteX28" fmla="*/ 1305209 w 9073648"/>
              <a:gd name="connsiteY28" fmla="*/ 2123658 h 2123658"/>
              <a:gd name="connsiteX29" fmla="*/ 0 w 9073648"/>
              <a:gd name="connsiteY29" fmla="*/ 2123658 h 2123658"/>
              <a:gd name="connsiteX30" fmla="*/ 0 w 9073648"/>
              <a:gd name="connsiteY30" fmla="*/ 1373298 h 2123658"/>
              <a:gd name="connsiteX31" fmla="*/ 0 w 9073648"/>
              <a:gd name="connsiteY31" fmla="*/ 622939 h 2123658"/>
              <a:gd name="connsiteX32" fmla="*/ 0 w 9073648"/>
              <a:gd name="connsiteY32" fmla="*/ 0 h 212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73648" h="2123658" fill="none" extrusionOk="0">
                <a:moveTo>
                  <a:pt x="0" y="0"/>
                </a:moveTo>
                <a:cubicBezTo>
                  <a:pt x="124761" y="-102110"/>
                  <a:pt x="328571" y="76287"/>
                  <a:pt x="516499" y="0"/>
                </a:cubicBezTo>
                <a:cubicBezTo>
                  <a:pt x="761819" y="-91865"/>
                  <a:pt x="1234352" y="-9947"/>
                  <a:pt x="1395946" y="0"/>
                </a:cubicBezTo>
                <a:cubicBezTo>
                  <a:pt x="1608044" y="7593"/>
                  <a:pt x="1683488" y="41476"/>
                  <a:pt x="1912446" y="0"/>
                </a:cubicBezTo>
                <a:cubicBezTo>
                  <a:pt x="2156076" y="-58043"/>
                  <a:pt x="2444895" y="50593"/>
                  <a:pt x="2610418" y="0"/>
                </a:cubicBezTo>
                <a:cubicBezTo>
                  <a:pt x="2765463" y="-34467"/>
                  <a:pt x="3010759" y="115569"/>
                  <a:pt x="3126918" y="0"/>
                </a:cubicBezTo>
                <a:cubicBezTo>
                  <a:pt x="3280247" y="-57032"/>
                  <a:pt x="3473288" y="42771"/>
                  <a:pt x="3643418" y="0"/>
                </a:cubicBezTo>
                <a:cubicBezTo>
                  <a:pt x="3847796" y="-52891"/>
                  <a:pt x="4043811" y="-37525"/>
                  <a:pt x="4159918" y="0"/>
                </a:cubicBezTo>
                <a:cubicBezTo>
                  <a:pt x="4342987" y="26804"/>
                  <a:pt x="4654744" y="-22281"/>
                  <a:pt x="4857891" y="0"/>
                </a:cubicBezTo>
                <a:cubicBezTo>
                  <a:pt x="5040255" y="54589"/>
                  <a:pt x="5471516" y="159612"/>
                  <a:pt x="5737337" y="0"/>
                </a:cubicBezTo>
                <a:cubicBezTo>
                  <a:pt x="6023211" y="-36392"/>
                  <a:pt x="6073609" y="186460"/>
                  <a:pt x="6344574" y="0"/>
                </a:cubicBezTo>
                <a:cubicBezTo>
                  <a:pt x="6633971" y="-35606"/>
                  <a:pt x="6684752" y="58977"/>
                  <a:pt x="6861074" y="0"/>
                </a:cubicBezTo>
                <a:cubicBezTo>
                  <a:pt x="7088419" y="-53874"/>
                  <a:pt x="7170319" y="25367"/>
                  <a:pt x="7377574" y="0"/>
                </a:cubicBezTo>
                <a:cubicBezTo>
                  <a:pt x="7611402" y="-66932"/>
                  <a:pt x="7725834" y="-8709"/>
                  <a:pt x="7803337" y="0"/>
                </a:cubicBezTo>
                <a:cubicBezTo>
                  <a:pt x="7855627" y="61025"/>
                  <a:pt x="8752185" y="115345"/>
                  <a:pt x="9073648" y="0"/>
                </a:cubicBezTo>
                <a:cubicBezTo>
                  <a:pt x="9119244" y="100863"/>
                  <a:pt x="9031902" y="434801"/>
                  <a:pt x="9073648" y="665412"/>
                </a:cubicBezTo>
                <a:cubicBezTo>
                  <a:pt x="9085042" y="924128"/>
                  <a:pt x="9021948" y="1133190"/>
                  <a:pt x="9073648" y="1373298"/>
                </a:cubicBezTo>
                <a:cubicBezTo>
                  <a:pt x="9134414" y="1684580"/>
                  <a:pt x="9006910" y="1942258"/>
                  <a:pt x="9073648" y="2123658"/>
                </a:cubicBezTo>
                <a:cubicBezTo>
                  <a:pt x="8909737" y="2218351"/>
                  <a:pt x="8676539" y="2148462"/>
                  <a:pt x="8557148" y="2123658"/>
                </a:cubicBezTo>
                <a:cubicBezTo>
                  <a:pt x="8389135" y="2147253"/>
                  <a:pt x="8003544" y="2099829"/>
                  <a:pt x="7677701" y="2123658"/>
                </a:cubicBezTo>
                <a:cubicBezTo>
                  <a:pt x="7440163" y="2082099"/>
                  <a:pt x="7198065" y="1994412"/>
                  <a:pt x="6798256" y="2123658"/>
                </a:cubicBezTo>
                <a:cubicBezTo>
                  <a:pt x="6467491" y="2237816"/>
                  <a:pt x="6174188" y="1903834"/>
                  <a:pt x="5918810" y="2123658"/>
                </a:cubicBezTo>
                <a:cubicBezTo>
                  <a:pt x="5665827" y="2368207"/>
                  <a:pt x="5461212" y="2113103"/>
                  <a:pt x="5039364" y="2123658"/>
                </a:cubicBezTo>
                <a:cubicBezTo>
                  <a:pt x="4597231" y="2137123"/>
                  <a:pt x="4830102" y="2065342"/>
                  <a:pt x="4613600" y="2123658"/>
                </a:cubicBezTo>
                <a:cubicBezTo>
                  <a:pt x="4542769" y="2148551"/>
                  <a:pt x="4429390" y="2105814"/>
                  <a:pt x="4322127" y="2123658"/>
                </a:cubicBezTo>
                <a:cubicBezTo>
                  <a:pt x="4214864" y="2141502"/>
                  <a:pt x="4157275" y="2094393"/>
                  <a:pt x="4006365" y="2123658"/>
                </a:cubicBezTo>
                <a:cubicBezTo>
                  <a:pt x="3707929" y="2164961"/>
                  <a:pt x="3606140" y="2017490"/>
                  <a:pt x="3489865" y="2123658"/>
                </a:cubicBezTo>
                <a:cubicBezTo>
                  <a:pt x="3277877" y="2314142"/>
                  <a:pt x="2964129" y="2158568"/>
                  <a:pt x="2701155" y="2123658"/>
                </a:cubicBezTo>
                <a:cubicBezTo>
                  <a:pt x="2463591" y="2149939"/>
                  <a:pt x="2420304" y="2094833"/>
                  <a:pt x="2184655" y="2123658"/>
                </a:cubicBezTo>
                <a:cubicBezTo>
                  <a:pt x="1898556" y="2260842"/>
                  <a:pt x="1649787" y="1972761"/>
                  <a:pt x="1305209" y="2123658"/>
                </a:cubicBezTo>
                <a:cubicBezTo>
                  <a:pt x="943773" y="2363601"/>
                  <a:pt x="362174" y="1948249"/>
                  <a:pt x="0" y="2123658"/>
                </a:cubicBezTo>
                <a:cubicBezTo>
                  <a:pt x="-26561" y="1937793"/>
                  <a:pt x="130981" y="1684656"/>
                  <a:pt x="0" y="1373298"/>
                </a:cubicBezTo>
                <a:cubicBezTo>
                  <a:pt x="-60946" y="1049650"/>
                  <a:pt x="12940" y="983450"/>
                  <a:pt x="0" y="622939"/>
                </a:cubicBezTo>
                <a:cubicBezTo>
                  <a:pt x="-25092" y="263572"/>
                  <a:pt x="55911" y="125766"/>
                  <a:pt x="0" y="0"/>
                </a:cubicBezTo>
                <a:close/>
              </a:path>
              <a:path w="9073648" h="2123658" stroke="0" extrusionOk="0">
                <a:moveTo>
                  <a:pt x="0" y="0"/>
                </a:moveTo>
                <a:cubicBezTo>
                  <a:pt x="265968" y="-96772"/>
                  <a:pt x="406093" y="13658"/>
                  <a:pt x="607236" y="0"/>
                </a:cubicBezTo>
                <a:cubicBezTo>
                  <a:pt x="798711" y="-3322"/>
                  <a:pt x="896962" y="-12292"/>
                  <a:pt x="1032999" y="0"/>
                </a:cubicBezTo>
                <a:cubicBezTo>
                  <a:pt x="1118968" y="35262"/>
                  <a:pt x="1297140" y="13279"/>
                  <a:pt x="1463928" y="0"/>
                </a:cubicBezTo>
                <a:cubicBezTo>
                  <a:pt x="1613786" y="-7315"/>
                  <a:pt x="1764430" y="8330"/>
                  <a:pt x="1912446" y="0"/>
                </a:cubicBezTo>
                <a:cubicBezTo>
                  <a:pt x="2149942" y="11851"/>
                  <a:pt x="2319875" y="37016"/>
                  <a:pt x="2428946" y="0"/>
                </a:cubicBezTo>
                <a:cubicBezTo>
                  <a:pt x="2561786" y="-55256"/>
                  <a:pt x="2844671" y="17650"/>
                  <a:pt x="2945446" y="0"/>
                </a:cubicBezTo>
                <a:cubicBezTo>
                  <a:pt x="3074609" y="-14161"/>
                  <a:pt x="3278843" y="-8090"/>
                  <a:pt x="3371209" y="0"/>
                </a:cubicBezTo>
                <a:cubicBezTo>
                  <a:pt x="3453694" y="-9187"/>
                  <a:pt x="3607936" y="5151"/>
                  <a:pt x="3887709" y="0"/>
                </a:cubicBezTo>
                <a:cubicBezTo>
                  <a:pt x="4127007" y="-36781"/>
                  <a:pt x="4274710" y="8093"/>
                  <a:pt x="4404208" y="0"/>
                </a:cubicBezTo>
                <a:cubicBezTo>
                  <a:pt x="4532540" y="-65554"/>
                  <a:pt x="5051366" y="30257"/>
                  <a:pt x="5283655" y="0"/>
                </a:cubicBezTo>
                <a:cubicBezTo>
                  <a:pt x="5501794" y="-123403"/>
                  <a:pt x="5874180" y="65479"/>
                  <a:pt x="5981627" y="0"/>
                </a:cubicBezTo>
                <a:cubicBezTo>
                  <a:pt x="6249773" y="-219916"/>
                  <a:pt x="6488992" y="-71457"/>
                  <a:pt x="6861074" y="0"/>
                </a:cubicBezTo>
                <a:cubicBezTo>
                  <a:pt x="7235051" y="-34905"/>
                  <a:pt x="7513136" y="39413"/>
                  <a:pt x="7740519" y="0"/>
                </a:cubicBezTo>
                <a:cubicBezTo>
                  <a:pt x="8018029" y="-71843"/>
                  <a:pt x="8141495" y="6669"/>
                  <a:pt x="8438493" y="0"/>
                </a:cubicBezTo>
                <a:cubicBezTo>
                  <a:pt x="8677686" y="-123068"/>
                  <a:pt x="8848250" y="10461"/>
                  <a:pt x="9073648" y="0"/>
                </a:cubicBezTo>
                <a:cubicBezTo>
                  <a:pt x="9153741" y="261636"/>
                  <a:pt x="9046267" y="494239"/>
                  <a:pt x="9073648" y="686649"/>
                </a:cubicBezTo>
                <a:cubicBezTo>
                  <a:pt x="9060914" y="860099"/>
                  <a:pt x="9060264" y="1211232"/>
                  <a:pt x="9073648" y="1352062"/>
                </a:cubicBezTo>
                <a:cubicBezTo>
                  <a:pt x="9206340" y="1542619"/>
                  <a:pt x="8989263" y="1860655"/>
                  <a:pt x="9073648" y="2123658"/>
                </a:cubicBezTo>
                <a:cubicBezTo>
                  <a:pt x="8835077" y="2112681"/>
                  <a:pt x="8730352" y="2025823"/>
                  <a:pt x="8466411" y="2123658"/>
                </a:cubicBezTo>
                <a:cubicBezTo>
                  <a:pt x="8227369" y="2193465"/>
                  <a:pt x="8058123" y="2081388"/>
                  <a:pt x="7768438" y="2123658"/>
                </a:cubicBezTo>
                <a:cubicBezTo>
                  <a:pt x="7425659" y="2162203"/>
                  <a:pt x="7369220" y="2042870"/>
                  <a:pt x="7161201" y="2123658"/>
                </a:cubicBezTo>
                <a:cubicBezTo>
                  <a:pt x="6919202" y="2083930"/>
                  <a:pt x="6703596" y="2146555"/>
                  <a:pt x="6463229" y="2123658"/>
                </a:cubicBezTo>
                <a:cubicBezTo>
                  <a:pt x="6137899" y="2079782"/>
                  <a:pt x="5909470" y="2001173"/>
                  <a:pt x="5674519" y="2123658"/>
                </a:cubicBezTo>
                <a:cubicBezTo>
                  <a:pt x="5404965" y="2156485"/>
                  <a:pt x="5333370" y="1940730"/>
                  <a:pt x="5067282" y="2123658"/>
                </a:cubicBezTo>
                <a:cubicBezTo>
                  <a:pt x="4755309" y="2152966"/>
                  <a:pt x="4428059" y="1924942"/>
                  <a:pt x="4278573" y="2123658"/>
                </a:cubicBezTo>
                <a:cubicBezTo>
                  <a:pt x="4132507" y="2156065"/>
                  <a:pt x="3807675" y="2055362"/>
                  <a:pt x="3580600" y="2123658"/>
                </a:cubicBezTo>
                <a:cubicBezTo>
                  <a:pt x="3412644" y="2132463"/>
                  <a:pt x="3077255" y="2039128"/>
                  <a:pt x="2973365" y="2123658"/>
                </a:cubicBezTo>
                <a:cubicBezTo>
                  <a:pt x="2847870" y="2121038"/>
                  <a:pt x="2633773" y="2051550"/>
                  <a:pt x="2366128" y="2123658"/>
                </a:cubicBezTo>
                <a:cubicBezTo>
                  <a:pt x="2148446" y="2110527"/>
                  <a:pt x="2000098" y="2112157"/>
                  <a:pt x="1849628" y="2123658"/>
                </a:cubicBezTo>
                <a:cubicBezTo>
                  <a:pt x="1681211" y="2146850"/>
                  <a:pt x="1379277" y="2122113"/>
                  <a:pt x="1242391" y="2123658"/>
                </a:cubicBezTo>
                <a:cubicBezTo>
                  <a:pt x="1099345" y="2133119"/>
                  <a:pt x="1032615" y="2096946"/>
                  <a:pt x="816628" y="2123658"/>
                </a:cubicBezTo>
                <a:cubicBezTo>
                  <a:pt x="642978" y="2126960"/>
                  <a:pt x="266640" y="2092139"/>
                  <a:pt x="0" y="2123658"/>
                </a:cubicBezTo>
                <a:cubicBezTo>
                  <a:pt x="-58015" y="1821240"/>
                  <a:pt x="75879" y="1504014"/>
                  <a:pt x="0" y="1373298"/>
                </a:cubicBezTo>
                <a:cubicBezTo>
                  <a:pt x="-57235" y="1217628"/>
                  <a:pt x="74398" y="845170"/>
                  <a:pt x="0" y="686649"/>
                </a:cubicBezTo>
                <a:cubicBezTo>
                  <a:pt x="-99219" y="503161"/>
                  <a:pt x="127964" y="262408"/>
                  <a:pt x="0" y="0"/>
                </a:cubicBezTo>
                <a:close/>
              </a:path>
              <a:path w="9073648" h="2123658" fill="none" stroke="0" extrusionOk="0">
                <a:moveTo>
                  <a:pt x="0" y="0"/>
                </a:moveTo>
                <a:cubicBezTo>
                  <a:pt x="79592" y="-35926"/>
                  <a:pt x="295801" y="43863"/>
                  <a:pt x="516499" y="0"/>
                </a:cubicBezTo>
                <a:cubicBezTo>
                  <a:pt x="686441" y="-23822"/>
                  <a:pt x="1199107" y="746"/>
                  <a:pt x="1395946" y="0"/>
                </a:cubicBezTo>
                <a:cubicBezTo>
                  <a:pt x="1608608" y="-2802"/>
                  <a:pt x="1695979" y="53071"/>
                  <a:pt x="1912446" y="0"/>
                </a:cubicBezTo>
                <a:cubicBezTo>
                  <a:pt x="2102483" y="-92043"/>
                  <a:pt x="2441069" y="48755"/>
                  <a:pt x="2610418" y="0"/>
                </a:cubicBezTo>
                <a:cubicBezTo>
                  <a:pt x="2805985" y="-28657"/>
                  <a:pt x="2957295" y="38563"/>
                  <a:pt x="3126918" y="0"/>
                </a:cubicBezTo>
                <a:cubicBezTo>
                  <a:pt x="3339701" y="-23031"/>
                  <a:pt x="3448767" y="-2821"/>
                  <a:pt x="3643418" y="0"/>
                </a:cubicBezTo>
                <a:cubicBezTo>
                  <a:pt x="3844012" y="-40062"/>
                  <a:pt x="4033409" y="101"/>
                  <a:pt x="4159918" y="0"/>
                </a:cubicBezTo>
                <a:cubicBezTo>
                  <a:pt x="4259358" y="-57618"/>
                  <a:pt x="4629203" y="-26787"/>
                  <a:pt x="4857891" y="0"/>
                </a:cubicBezTo>
                <a:cubicBezTo>
                  <a:pt x="5120456" y="-2724"/>
                  <a:pt x="5459020" y="-4741"/>
                  <a:pt x="5737337" y="0"/>
                </a:cubicBezTo>
                <a:cubicBezTo>
                  <a:pt x="6033341" y="-548"/>
                  <a:pt x="6118024" y="64138"/>
                  <a:pt x="6344574" y="0"/>
                </a:cubicBezTo>
                <a:cubicBezTo>
                  <a:pt x="6577567" y="-106765"/>
                  <a:pt x="6660262" y="33189"/>
                  <a:pt x="6861074" y="0"/>
                </a:cubicBezTo>
                <a:cubicBezTo>
                  <a:pt x="7056834" y="5904"/>
                  <a:pt x="7108060" y="52262"/>
                  <a:pt x="7377574" y="0"/>
                </a:cubicBezTo>
                <a:cubicBezTo>
                  <a:pt x="7606723" y="-67484"/>
                  <a:pt x="7741957" y="-1564"/>
                  <a:pt x="7803337" y="0"/>
                </a:cubicBezTo>
                <a:cubicBezTo>
                  <a:pt x="7779335" y="59714"/>
                  <a:pt x="8712652" y="88078"/>
                  <a:pt x="9073648" y="0"/>
                </a:cubicBezTo>
                <a:cubicBezTo>
                  <a:pt x="9063042" y="125185"/>
                  <a:pt x="9088381" y="364619"/>
                  <a:pt x="9073648" y="665412"/>
                </a:cubicBezTo>
                <a:cubicBezTo>
                  <a:pt x="9075671" y="952065"/>
                  <a:pt x="9037286" y="1101462"/>
                  <a:pt x="9073648" y="1373298"/>
                </a:cubicBezTo>
                <a:cubicBezTo>
                  <a:pt x="9184448" y="1607691"/>
                  <a:pt x="8957016" y="1946814"/>
                  <a:pt x="9073648" y="2123658"/>
                </a:cubicBezTo>
                <a:cubicBezTo>
                  <a:pt x="8935661" y="2244666"/>
                  <a:pt x="8690139" y="2038984"/>
                  <a:pt x="8557148" y="2123658"/>
                </a:cubicBezTo>
                <a:cubicBezTo>
                  <a:pt x="8395194" y="2181793"/>
                  <a:pt x="7887699" y="2090526"/>
                  <a:pt x="7677701" y="2123658"/>
                </a:cubicBezTo>
                <a:cubicBezTo>
                  <a:pt x="7401119" y="2195034"/>
                  <a:pt x="7144507" y="2022758"/>
                  <a:pt x="6798256" y="2123658"/>
                </a:cubicBezTo>
                <a:cubicBezTo>
                  <a:pt x="6485453" y="2242161"/>
                  <a:pt x="6187022" y="1989692"/>
                  <a:pt x="5918810" y="2123658"/>
                </a:cubicBezTo>
                <a:cubicBezTo>
                  <a:pt x="5672840" y="2189557"/>
                  <a:pt x="5483501" y="2190626"/>
                  <a:pt x="5039364" y="2123658"/>
                </a:cubicBezTo>
                <a:cubicBezTo>
                  <a:pt x="4648276" y="2143587"/>
                  <a:pt x="4735895" y="2077711"/>
                  <a:pt x="4613600" y="2123658"/>
                </a:cubicBezTo>
                <a:cubicBezTo>
                  <a:pt x="4512455" y="2145331"/>
                  <a:pt x="4245359" y="2163671"/>
                  <a:pt x="4006365" y="2123658"/>
                </a:cubicBezTo>
                <a:cubicBezTo>
                  <a:pt x="3734732" y="2088713"/>
                  <a:pt x="3655079" y="2043162"/>
                  <a:pt x="3489865" y="2123658"/>
                </a:cubicBezTo>
                <a:cubicBezTo>
                  <a:pt x="3320836" y="2273026"/>
                  <a:pt x="2864994" y="2095744"/>
                  <a:pt x="2701155" y="2123658"/>
                </a:cubicBezTo>
                <a:cubicBezTo>
                  <a:pt x="2460056" y="2152389"/>
                  <a:pt x="2439746" y="2087335"/>
                  <a:pt x="2184655" y="2123658"/>
                </a:cubicBezTo>
                <a:cubicBezTo>
                  <a:pt x="1872112" y="2156908"/>
                  <a:pt x="1558192" y="2129719"/>
                  <a:pt x="1305209" y="2123658"/>
                </a:cubicBezTo>
                <a:cubicBezTo>
                  <a:pt x="1013134" y="2279968"/>
                  <a:pt x="365054" y="2035800"/>
                  <a:pt x="0" y="2123658"/>
                </a:cubicBezTo>
                <a:cubicBezTo>
                  <a:pt x="-6418" y="1925760"/>
                  <a:pt x="41087" y="1574395"/>
                  <a:pt x="0" y="1373298"/>
                </a:cubicBezTo>
                <a:cubicBezTo>
                  <a:pt x="-43902" y="1030039"/>
                  <a:pt x="29009" y="986461"/>
                  <a:pt x="0" y="622939"/>
                </a:cubicBezTo>
                <a:cubicBezTo>
                  <a:pt x="20820" y="261639"/>
                  <a:pt x="52334" y="144777"/>
                  <a:pt x="0" y="0"/>
                </a:cubicBezTo>
                <a:close/>
              </a:path>
              <a:path w="9073648" h="2123658" fill="none" stroke="0" extrusionOk="0">
                <a:moveTo>
                  <a:pt x="0" y="0"/>
                </a:moveTo>
                <a:cubicBezTo>
                  <a:pt x="128311" y="-93149"/>
                  <a:pt x="300295" y="78842"/>
                  <a:pt x="516499" y="0"/>
                </a:cubicBezTo>
                <a:cubicBezTo>
                  <a:pt x="720144" y="-86310"/>
                  <a:pt x="1215409" y="-590"/>
                  <a:pt x="1395946" y="0"/>
                </a:cubicBezTo>
                <a:cubicBezTo>
                  <a:pt x="1616158" y="-5690"/>
                  <a:pt x="1697675" y="65549"/>
                  <a:pt x="1912446" y="0"/>
                </a:cubicBezTo>
                <a:cubicBezTo>
                  <a:pt x="2128935" y="-55336"/>
                  <a:pt x="2417010" y="44368"/>
                  <a:pt x="2610418" y="0"/>
                </a:cubicBezTo>
                <a:cubicBezTo>
                  <a:pt x="2780426" y="-47374"/>
                  <a:pt x="2962063" y="98677"/>
                  <a:pt x="3126918" y="0"/>
                </a:cubicBezTo>
                <a:cubicBezTo>
                  <a:pt x="3353787" y="-32567"/>
                  <a:pt x="3438237" y="74881"/>
                  <a:pt x="3643418" y="0"/>
                </a:cubicBezTo>
                <a:cubicBezTo>
                  <a:pt x="3819472" y="-56265"/>
                  <a:pt x="4044961" y="-34514"/>
                  <a:pt x="4159918" y="0"/>
                </a:cubicBezTo>
                <a:cubicBezTo>
                  <a:pt x="4324791" y="-3819"/>
                  <a:pt x="4664279" y="-68004"/>
                  <a:pt x="4857891" y="0"/>
                </a:cubicBezTo>
                <a:cubicBezTo>
                  <a:pt x="5069539" y="-5928"/>
                  <a:pt x="5429376" y="82340"/>
                  <a:pt x="5737337" y="0"/>
                </a:cubicBezTo>
                <a:cubicBezTo>
                  <a:pt x="6023062" y="-19529"/>
                  <a:pt x="6115919" y="123015"/>
                  <a:pt x="6344574" y="0"/>
                </a:cubicBezTo>
                <a:cubicBezTo>
                  <a:pt x="6609829" y="-70457"/>
                  <a:pt x="6651992" y="103811"/>
                  <a:pt x="6861074" y="0"/>
                </a:cubicBezTo>
                <a:cubicBezTo>
                  <a:pt x="7059952" y="-38390"/>
                  <a:pt x="7134010" y="62789"/>
                  <a:pt x="7377574" y="0"/>
                </a:cubicBezTo>
                <a:cubicBezTo>
                  <a:pt x="7623784" y="-68119"/>
                  <a:pt x="7722307" y="-8812"/>
                  <a:pt x="7803337" y="0"/>
                </a:cubicBezTo>
                <a:cubicBezTo>
                  <a:pt x="7883505" y="48034"/>
                  <a:pt x="8712123" y="72322"/>
                  <a:pt x="9073648" y="0"/>
                </a:cubicBezTo>
                <a:cubicBezTo>
                  <a:pt x="9036934" y="142824"/>
                  <a:pt x="9118182" y="406387"/>
                  <a:pt x="9073648" y="665412"/>
                </a:cubicBezTo>
                <a:cubicBezTo>
                  <a:pt x="9063110" y="943493"/>
                  <a:pt x="9022625" y="1088958"/>
                  <a:pt x="9073648" y="1373298"/>
                </a:cubicBezTo>
                <a:cubicBezTo>
                  <a:pt x="9217515" y="1692723"/>
                  <a:pt x="9001320" y="1926127"/>
                  <a:pt x="9073648" y="2123658"/>
                </a:cubicBezTo>
                <a:cubicBezTo>
                  <a:pt x="8923297" y="2220561"/>
                  <a:pt x="8678033" y="2118593"/>
                  <a:pt x="8557148" y="2123658"/>
                </a:cubicBezTo>
                <a:cubicBezTo>
                  <a:pt x="8394766" y="2230407"/>
                  <a:pt x="7966430" y="2094964"/>
                  <a:pt x="7677701" y="2123658"/>
                </a:cubicBezTo>
                <a:cubicBezTo>
                  <a:pt x="7378405" y="2136861"/>
                  <a:pt x="7166259" y="2048209"/>
                  <a:pt x="6798256" y="2123658"/>
                </a:cubicBezTo>
                <a:cubicBezTo>
                  <a:pt x="6462990" y="2210785"/>
                  <a:pt x="6167480" y="1856219"/>
                  <a:pt x="5918810" y="2123658"/>
                </a:cubicBezTo>
                <a:cubicBezTo>
                  <a:pt x="5635635" y="2312378"/>
                  <a:pt x="5456785" y="2153301"/>
                  <a:pt x="5039364" y="2123658"/>
                </a:cubicBezTo>
                <a:cubicBezTo>
                  <a:pt x="4639038" y="2132541"/>
                  <a:pt x="4753145" y="2054239"/>
                  <a:pt x="4613600" y="2123658"/>
                </a:cubicBezTo>
                <a:cubicBezTo>
                  <a:pt x="4556026" y="2123751"/>
                  <a:pt x="4459888" y="2095876"/>
                  <a:pt x="4328200" y="2123658"/>
                </a:cubicBezTo>
                <a:cubicBezTo>
                  <a:pt x="4196512" y="2151440"/>
                  <a:pt x="4101195" y="2106724"/>
                  <a:pt x="4006365" y="2123658"/>
                </a:cubicBezTo>
                <a:cubicBezTo>
                  <a:pt x="3766066" y="2170673"/>
                  <a:pt x="3605062" y="2006286"/>
                  <a:pt x="3489865" y="2123658"/>
                </a:cubicBezTo>
                <a:cubicBezTo>
                  <a:pt x="3221019" y="2240847"/>
                  <a:pt x="3000628" y="2105594"/>
                  <a:pt x="2701155" y="2123658"/>
                </a:cubicBezTo>
                <a:cubicBezTo>
                  <a:pt x="2453774" y="2139320"/>
                  <a:pt x="2423829" y="2112734"/>
                  <a:pt x="2184655" y="2123658"/>
                </a:cubicBezTo>
                <a:cubicBezTo>
                  <a:pt x="1966133" y="2218258"/>
                  <a:pt x="1546255" y="1979863"/>
                  <a:pt x="1305209" y="2123658"/>
                </a:cubicBezTo>
                <a:cubicBezTo>
                  <a:pt x="977159" y="2497916"/>
                  <a:pt x="356779" y="1948393"/>
                  <a:pt x="0" y="2123658"/>
                </a:cubicBezTo>
                <a:cubicBezTo>
                  <a:pt x="-47820" y="1921774"/>
                  <a:pt x="109115" y="1721193"/>
                  <a:pt x="0" y="1373298"/>
                </a:cubicBezTo>
                <a:cubicBezTo>
                  <a:pt x="-38217" y="1024884"/>
                  <a:pt x="-7754" y="984673"/>
                  <a:pt x="0" y="622939"/>
                </a:cubicBezTo>
                <a:cubicBezTo>
                  <a:pt x="-25921" y="242500"/>
                  <a:pt x="65194" y="145835"/>
                  <a:pt x="0" y="0"/>
                </a:cubicBezTo>
                <a:close/>
              </a:path>
            </a:pathLst>
          </a:custGeom>
          <a:ln>
            <a:extLst>
              <a:ext uri="{C807C97D-BFC1-408E-A445-0C87EB9F89A2}">
                <ask:lineSketchStyleProp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altLang="en-US" sz="4400" b="1" dirty="0">
                <a:solidFill>
                  <a:srgbClr val="002060"/>
                </a:solidFill>
                <a:latin typeface="Times New Roman" panose="02020603050405020304" pitchFamily="18" charset="0"/>
                <a:cs typeface="Times New Roman" panose="02020603050405020304" pitchFamily="18" charset="0"/>
              </a:rPr>
              <a:t>Nhờ có đất phù sa m</a:t>
            </a:r>
            <a:r>
              <a:rPr lang="vi-VN" altLang="en-US" sz="4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à</a:t>
            </a:r>
            <a:r>
              <a:rPr lang="vi-VN" altLang="en-US" sz="4400" b="1" dirty="0">
                <a:solidFill>
                  <a:srgbClr val="002060"/>
                </a:solidFill>
                <a:latin typeface="Times New Roman" panose="02020603050405020304" pitchFamily="18" charset="0"/>
                <a:cs typeface="Times New Roman" panose="02020603050405020304" pitchFamily="18" charset="0"/>
              </a:rPr>
              <a:t>u mỡ, nguồn nước dồi d</a:t>
            </a:r>
            <a:r>
              <a:rPr lang="vi-VN" altLang="en-US" sz="4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à</a:t>
            </a:r>
            <a:r>
              <a:rPr lang="vi-VN" altLang="en-US" sz="4400" b="1" dirty="0">
                <a:solidFill>
                  <a:srgbClr val="002060"/>
                </a:solidFill>
                <a:latin typeface="Times New Roman" panose="02020603050405020304" pitchFamily="18" charset="0"/>
                <a:cs typeface="Times New Roman" panose="02020603050405020304" pitchFamily="18" charset="0"/>
              </a:rPr>
              <a:t>o, người dân có nhiều kinh nghiệm trong sản xuất </a:t>
            </a:r>
            <a:endParaRPr lang="en-US" sz="4400"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987" y="2921094"/>
            <a:ext cx="2316681" cy="3785944"/>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458002"/>
            <a:ext cx="2850447" cy="4199320"/>
          </a:xfrm>
          <a:prstGeom prst="rect">
            <a:avLst/>
          </a:prstGeom>
        </p:spPr>
      </p:pic>
    </p:spTree>
    <p:extLst>
      <p:ext uri="{BB962C8B-B14F-4D97-AF65-F5344CB8AC3E}">
        <p14:creationId xmlns:p14="http://schemas.microsoft.com/office/powerpoint/2010/main" val="2563658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par>
                                <p:cTn id="12" presetID="2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4" presetClass="entr" presetSubtype="1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Yeah.wav"/>
                                        </p:tgtEl>
                                      </p:cMediaNode>
                                    </p:audio>
                                  </p:sub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Yea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Nền Lúa Lúa Gạo Và Dầu Gạo Quảng Bá Thực Phẩm Nền Trời XanhẢnh Nền, Dầu,  Taobao, đồng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5" y="0"/>
            <a:ext cx="12410781" cy="69512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4" y="-385030"/>
            <a:ext cx="7515464" cy="5555859"/>
          </a:xfrm>
          <a:prstGeom prst="rect">
            <a:avLst/>
          </a:prstGeom>
        </p:spPr>
      </p:pic>
      <p:sp>
        <p:nvSpPr>
          <p:cNvPr id="16" name="Rectangle 15"/>
          <p:cNvSpPr/>
          <p:nvPr/>
        </p:nvSpPr>
        <p:spPr>
          <a:xfrm>
            <a:off x="657370" y="364949"/>
            <a:ext cx="10605247" cy="487346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2"/>
          <p:cNvSpPr/>
          <p:nvPr/>
        </p:nvSpPr>
        <p:spPr>
          <a:xfrm>
            <a:off x="1212563" y="992598"/>
            <a:ext cx="9494862" cy="2585323"/>
          </a:xfrm>
          <a:prstGeom prst="rect">
            <a:avLst/>
          </a:prstGeom>
        </p:spPr>
        <p:txBody>
          <a:bodyPr wrap="square">
            <a:spAutoFit/>
          </a:bodyPr>
          <a:lstStyle/>
          <a:p>
            <a:pPr indent="457200" algn="just"/>
            <a:r>
              <a:rPr lang="en-US" altLang="en-US" sz="5400" b="1" dirty="0">
                <a:solidFill>
                  <a:srgbClr val="C00000"/>
                </a:solidFill>
                <a:latin typeface="Times New Roman" panose="02020603050405020304" pitchFamily="18" charset="0"/>
                <a:cs typeface="Times New Roman" panose="02020603050405020304" pitchFamily="18" charset="0"/>
              </a:rPr>
              <a:t>Đ</a:t>
            </a:r>
            <a:r>
              <a:rPr lang="vi-VN" altLang="en-US" sz="5400" b="1" dirty="0">
                <a:solidFill>
                  <a:srgbClr val="C00000"/>
                </a:solidFill>
                <a:latin typeface="Times New Roman" panose="02020603050405020304" pitchFamily="18" charset="0"/>
                <a:cs typeface="Times New Roman" panose="02020603050405020304" pitchFamily="18" charset="0"/>
              </a:rPr>
              <a:t>ồng bằng Bắc Bộ</a:t>
            </a:r>
            <a:r>
              <a:rPr lang="en-US" altLang="en-US" sz="5400" b="1" dirty="0">
                <a:solidFill>
                  <a:srgbClr val="C00000"/>
                </a:solidFill>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l</a:t>
            </a:r>
            <a:r>
              <a:rPr lang="en-US" altLang="en-US" sz="5400" b="1" dirty="0" err="1">
                <a:latin typeface="Times New Roman" panose="02020603050405020304" pitchFamily="18" charset="0"/>
                <a:ea typeface="Calibri" panose="020F0502020204030204" pitchFamily="34" charset="0"/>
                <a:cs typeface="Times New Roman" panose="02020603050405020304" pitchFamily="18" charset="0"/>
              </a:rPr>
              <a:t>à</a:t>
            </a:r>
            <a:r>
              <a:rPr lang="en-US" altLang="en-US" sz="5400" b="1" dirty="0">
                <a:latin typeface="Times New Roman" panose="02020603050405020304" pitchFamily="18" charset="0"/>
                <a:cs typeface="Times New Roman" panose="02020603050405020304" pitchFamily="18" charset="0"/>
              </a:rPr>
              <a:t> </a:t>
            </a:r>
            <a:r>
              <a:rPr lang="vi-VN" altLang="en-US" sz="5400" b="1" dirty="0">
                <a:solidFill>
                  <a:srgbClr val="002060"/>
                </a:solidFill>
                <a:latin typeface="Times New Roman" panose="02020603050405020304" pitchFamily="18" charset="0"/>
                <a:cs typeface="Times New Roman" panose="02020603050405020304" pitchFamily="18" charset="0"/>
              </a:rPr>
              <a:t>vùng trồng nhiều rau xứ lạnh, nuôi nhiều lợn v</a:t>
            </a:r>
            <a:r>
              <a:rPr lang="vi-VN" altLang="en-US" sz="5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à</a:t>
            </a:r>
            <a:r>
              <a:rPr lang="vi-VN" altLang="en-US" sz="5400" b="1" dirty="0">
                <a:solidFill>
                  <a:srgbClr val="002060"/>
                </a:solidFill>
                <a:latin typeface="Times New Roman" panose="02020603050405020304" pitchFamily="18" charset="0"/>
                <a:cs typeface="Times New Roman" panose="02020603050405020304" pitchFamily="18" charset="0"/>
              </a:rPr>
              <a:t> gia cầm.</a:t>
            </a:r>
            <a:endParaRPr lang="vi-VN" altLang="en-US" sz="5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0" b="99107" l="178" r="100000"/>
                    </a14:imgEffect>
                  </a14:imgLayer>
                </a14:imgProps>
              </a:ext>
              <a:ext uri="{28A0092B-C50C-407E-A947-70E740481C1C}">
                <a14:useLocalDpi xmlns:a14="http://schemas.microsoft.com/office/drawing/2010/main" val="0"/>
              </a:ext>
            </a:extLst>
          </a:blip>
          <a:stretch>
            <a:fillRect/>
          </a:stretch>
        </p:blipFill>
        <p:spPr>
          <a:xfrm>
            <a:off x="9778134" y="-1446113"/>
            <a:ext cx="4045788" cy="402423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3939" y="3344731"/>
            <a:ext cx="3358605" cy="3358605"/>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p:blipFill>
        <p:spPr>
          <a:xfrm>
            <a:off x="6256319" y="3330040"/>
            <a:ext cx="3332117" cy="3332117"/>
          </a:xfrm>
          <a:prstGeom prst="rect">
            <a:avLst/>
          </a:prstGeom>
        </p:spPr>
      </p:pic>
    </p:spTree>
    <p:extLst>
      <p:ext uri="{BB962C8B-B14F-4D97-AF65-F5344CB8AC3E}">
        <p14:creationId xmlns:p14="http://schemas.microsoft.com/office/powerpoint/2010/main" val="372384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par>
                                <p:cTn id="12" presetID="2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20"/>
                                        </p:tgtEl>
                                        <p:attrNameLst>
                                          <p:attrName>ppt_w</p:attrName>
                                        </p:attrNameLst>
                                      </p:cBhvr>
                                      <p:tavLst>
                                        <p:tav tm="0">
                                          <p:val>
                                            <p:strVal val="ppt_w"/>
                                          </p:val>
                                        </p:tav>
                                        <p:tav tm="100000">
                                          <p:val>
                                            <p:fltVal val="0"/>
                                          </p:val>
                                        </p:tav>
                                      </p:tavLst>
                                    </p:anim>
                                    <p:anim calcmode="lin" valueType="num">
                                      <p:cBhvr>
                                        <p:cTn id="26" dur="500"/>
                                        <p:tgtEl>
                                          <p:spTgt spid="20"/>
                                        </p:tgtEl>
                                        <p:attrNameLst>
                                          <p:attrName>ppt_h</p:attrName>
                                        </p:attrNameLst>
                                      </p:cBhvr>
                                      <p:tavLst>
                                        <p:tav tm="0">
                                          <p:val>
                                            <p:strVal val="ppt_h"/>
                                          </p:val>
                                        </p:tav>
                                        <p:tav tm="100000">
                                          <p:val>
                                            <p:fltVal val="0"/>
                                          </p:val>
                                        </p:tav>
                                      </p:tavLst>
                                    </p:anim>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97175"/>
            <a:ext cx="9144000" cy="2387600"/>
          </a:xfrm>
        </p:spPr>
        <p:txBody>
          <a:bodyPr>
            <a:normAutofit fontScale="90000"/>
          </a:bodyPr>
          <a:lstStyle/>
          <a:p>
            <a:r>
              <a:rPr lang="en-US" dirty="0"/>
              <a:t>	</a:t>
            </a:r>
            <a:r>
              <a:rPr lang="en-US" sz="11400" b="1" dirty="0">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229522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F970ED-9498-4630-A92D-8C9D2E53DF9E}"/>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DA96254-116F-44D6-8F4E-48F1933E0B1E}"/>
              </a:ext>
            </a:extLst>
          </p:cNvPr>
          <p:cNvSpPr/>
          <p:nvPr/>
        </p:nvSpPr>
        <p:spPr>
          <a:xfrm>
            <a:off x="2471786" y="1281976"/>
            <a:ext cx="7688322" cy="2308324"/>
          </a:xfrm>
          <a:prstGeom prst="rect">
            <a:avLst/>
          </a:prstGeom>
          <a:noFill/>
        </p:spPr>
        <p:txBody>
          <a:bodyPr wrap="none" lIns="91440" tIns="45720" rIns="91440" bIns="45720">
            <a:spAutoFit/>
          </a:bodyPr>
          <a:lstStyle/>
          <a:p>
            <a:pPr algn="ctr"/>
            <a:r>
              <a:rPr lang="en-US" sz="48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Hoạt</a:t>
            </a:r>
            <a:r>
              <a:rPr lang="en-US" sz="48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48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động</a:t>
            </a:r>
            <a:r>
              <a:rPr lang="en-US" sz="48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48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sản</a:t>
            </a:r>
            <a:r>
              <a:rPr lang="en-US" sz="48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48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xuất</a:t>
            </a:r>
            <a:endParaRPr lang="en-US" sz="48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endParaRPr>
          </a:p>
          <a:p>
            <a:pPr algn="ctr"/>
            <a:r>
              <a:rPr lang="en-US" sz="48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của</a:t>
            </a:r>
            <a:r>
              <a:rPr lang="en-US" sz="48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48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người</a:t>
            </a:r>
            <a:r>
              <a:rPr lang="en-US" sz="48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48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dân</a:t>
            </a:r>
            <a:r>
              <a:rPr lang="en-US" sz="48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p>
          <a:p>
            <a:pPr algn="ctr"/>
            <a:r>
              <a:rPr lang="en-US" sz="48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ở </a:t>
            </a:r>
            <a:r>
              <a:rPr lang="en-US" sz="48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đồng</a:t>
            </a:r>
            <a:r>
              <a:rPr lang="en-US" sz="48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48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bằng</a:t>
            </a:r>
            <a:r>
              <a:rPr lang="en-US" sz="48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48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Bắc</a:t>
            </a:r>
            <a:r>
              <a:rPr lang="en-US" sz="48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48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Bộ</a:t>
            </a:r>
            <a:r>
              <a:rPr lang="en-US" sz="48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48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tt</a:t>
            </a:r>
            <a:r>
              <a:rPr lang="en-US" sz="48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a:t>
            </a:r>
          </a:p>
        </p:txBody>
      </p:sp>
      <p:pic>
        <p:nvPicPr>
          <p:cNvPr id="7" name="Picture 2" descr="Cerámica, La Arcilla, Royaltyfree imagen png - imagen transparente descarga  gratuita">
            <a:extLst>
              <a:ext uri="{FF2B5EF4-FFF2-40B4-BE49-F238E27FC236}">
                <a16:creationId xmlns:a16="http://schemas.microsoft.com/office/drawing/2014/main" id="{BBD7CA36-E16A-47C3-8CEA-C5DA161D81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3238" y="3841223"/>
            <a:ext cx="3878713" cy="30167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A7AF188-0444-40C6-A162-C61B80266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9470" y="3227564"/>
            <a:ext cx="3945623" cy="3945623"/>
          </a:xfrm>
          <a:prstGeom prst="rect">
            <a:avLst/>
          </a:prstGeom>
        </p:spPr>
      </p:pic>
      <p:sp>
        <p:nvSpPr>
          <p:cNvPr id="9" name="Rectangle 8">
            <a:extLst>
              <a:ext uri="{FF2B5EF4-FFF2-40B4-BE49-F238E27FC236}">
                <a16:creationId xmlns:a16="http://schemas.microsoft.com/office/drawing/2014/main" id="{EE559E8F-B8F8-48E3-AFFC-E8DD1EFE125A}"/>
              </a:ext>
            </a:extLst>
          </p:cNvPr>
          <p:cNvSpPr/>
          <p:nvPr/>
        </p:nvSpPr>
        <p:spPr>
          <a:xfrm>
            <a:off x="5561263" y="697201"/>
            <a:ext cx="1957587" cy="584775"/>
          </a:xfrm>
          <a:prstGeom prst="rect">
            <a:avLst/>
          </a:prstGeom>
          <a:noFill/>
        </p:spPr>
        <p:txBody>
          <a:bodyPr wrap="none" lIns="91440" tIns="45720" rIns="91440" bIns="45720">
            <a:spAutoFit/>
          </a:bodyPr>
          <a:lstStyle/>
          <a:p>
            <a:pPr algn="ctr"/>
            <a:r>
              <a:rPr lang="en-US" sz="3200" err="1">
                <a:ln w="0"/>
                <a:solidFill>
                  <a:srgbClr val="F3C85F"/>
                </a:solidFill>
                <a:effectLst>
                  <a:reflection blurRad="6350" stA="53000" endA="300" endPos="35500" dir="5400000" sy="-90000" algn="bl" rotWithShape="0"/>
                </a:effectLst>
                <a:latin typeface="UTM Nokia" panose="02040603050506020204" pitchFamily="18" charset="0"/>
              </a:rPr>
              <a:t>Địa</a:t>
            </a:r>
            <a:r>
              <a:rPr lang="en-US" sz="3200">
                <a:ln w="0"/>
                <a:solidFill>
                  <a:srgbClr val="F3C85F"/>
                </a:solidFill>
                <a:effectLst>
                  <a:reflection blurRad="6350" stA="53000" endA="300" endPos="35500" dir="5400000" sy="-90000" algn="bl" rotWithShape="0"/>
                </a:effectLst>
                <a:latin typeface="UTM Nokia" panose="02040603050506020204" pitchFamily="18" charset="0"/>
              </a:rPr>
              <a:t> lí</a:t>
            </a:r>
            <a:endParaRPr lang="en-US" sz="3200" b="0" cap="none" spc="0" dirty="0">
              <a:ln w="0"/>
              <a:solidFill>
                <a:srgbClr val="F3C85F"/>
              </a:solidFill>
              <a:effectLst>
                <a:reflection blurRad="6350" stA="53000" endA="300" endPos="35500" dir="5400000" sy="-90000" algn="bl" rotWithShape="0"/>
              </a:effectLst>
              <a:latin typeface="UTM Nokia" panose="02040603050506020204" pitchFamily="18" charset="0"/>
            </a:endParaRPr>
          </a:p>
        </p:txBody>
      </p:sp>
      <p:pic>
        <p:nvPicPr>
          <p:cNvPr id="10" name="Picture 4" descr="SaiGon75 Homepage">
            <a:extLst>
              <a:ext uri="{FF2B5EF4-FFF2-40B4-BE49-F238E27FC236}">
                <a16:creationId xmlns:a16="http://schemas.microsoft.com/office/drawing/2014/main" id="{470BC446-9488-4BA0-810C-6A6CE062CA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92023">
            <a:off x="8336079" y="3624649"/>
            <a:ext cx="3638345" cy="363834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47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by="(-#ppt_w*2)" calcmode="lin" valueType="num">
                                      <p:cBhvr rctx="PPT">
                                        <p:cTn id="25" dur="250" autoRev="1" fill="hold">
                                          <p:stCondLst>
                                            <p:cond delay="0"/>
                                          </p:stCondLst>
                                        </p:cTn>
                                        <p:tgtEl>
                                          <p:spTgt spid="9"/>
                                        </p:tgtEl>
                                        <p:attrNameLst>
                                          <p:attrName>ppt_w</p:attrName>
                                        </p:attrNameLst>
                                      </p:cBhvr>
                                    </p:anim>
                                    <p:anim by="(#ppt_w*0.50)" calcmode="lin" valueType="num">
                                      <p:cBhvr>
                                        <p:cTn id="26" dur="250" decel="50000" autoRev="1" fill="hold">
                                          <p:stCondLst>
                                            <p:cond delay="0"/>
                                          </p:stCondLst>
                                        </p:cTn>
                                        <p:tgtEl>
                                          <p:spTgt spid="9"/>
                                        </p:tgtEl>
                                        <p:attrNameLst>
                                          <p:attrName>ppt_x</p:attrName>
                                        </p:attrNameLst>
                                      </p:cBhvr>
                                    </p:anim>
                                    <p:anim from="(-#ppt_h/2)" to="(#ppt_y)" calcmode="lin" valueType="num">
                                      <p:cBhvr>
                                        <p:cTn id="27" dur="500" fill="hold">
                                          <p:stCondLst>
                                            <p:cond delay="0"/>
                                          </p:stCondLst>
                                        </p:cTn>
                                        <p:tgtEl>
                                          <p:spTgt spid="9"/>
                                        </p:tgtEl>
                                        <p:attrNameLst>
                                          <p:attrName>ppt_y</p:attrName>
                                        </p:attrNameLst>
                                      </p:cBhvr>
                                    </p:anim>
                                    <p:animRot by="21600000">
                                      <p:cBhvr>
                                        <p:cTn id="28" dur="500" fill="hold">
                                          <p:stCondLst>
                                            <p:cond delay="0"/>
                                          </p:stCondLst>
                                        </p:cTn>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6"/>
                                        </p:tgtEl>
                                        <p:attrNameLst>
                                          <p:attrName>style.visibility</p:attrName>
                                        </p:attrNameLst>
                                      </p:cBhvr>
                                      <p:to>
                                        <p:strVal val="visible"/>
                                      </p:to>
                                    </p:set>
                                    <p:anim by="(-#ppt_w*2)" calcmode="lin" valueType="num">
                                      <p:cBhvr rctx="PPT">
                                        <p:cTn id="33" dur="250" autoRev="1" fill="hold">
                                          <p:stCondLst>
                                            <p:cond delay="0"/>
                                          </p:stCondLst>
                                        </p:cTn>
                                        <p:tgtEl>
                                          <p:spTgt spid="6"/>
                                        </p:tgtEl>
                                        <p:attrNameLst>
                                          <p:attrName>ppt_w</p:attrName>
                                        </p:attrNameLst>
                                      </p:cBhvr>
                                    </p:anim>
                                    <p:anim by="(#ppt_w*0.50)" calcmode="lin" valueType="num">
                                      <p:cBhvr>
                                        <p:cTn id="34" dur="250" decel="50000" autoRev="1" fill="hold">
                                          <p:stCondLst>
                                            <p:cond delay="0"/>
                                          </p:stCondLst>
                                        </p:cTn>
                                        <p:tgtEl>
                                          <p:spTgt spid="6"/>
                                        </p:tgtEl>
                                        <p:attrNameLst>
                                          <p:attrName>ppt_x</p:attrName>
                                        </p:attrNameLst>
                                      </p:cBhvr>
                                    </p:anim>
                                    <p:anim from="(-#ppt_h/2)" to="(#ppt_y)" calcmode="lin" valueType="num">
                                      <p:cBhvr>
                                        <p:cTn id="35" dur="500" fill="hold">
                                          <p:stCondLst>
                                            <p:cond delay="0"/>
                                          </p:stCondLst>
                                        </p:cTn>
                                        <p:tgtEl>
                                          <p:spTgt spid="6"/>
                                        </p:tgtEl>
                                        <p:attrNameLst>
                                          <p:attrName>ppt_y</p:attrName>
                                        </p:attrNameLst>
                                      </p:cBhvr>
                                    </p:anim>
                                    <p:animRot by="21600000">
                                      <p:cBhvr>
                                        <p:cTn id="36"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4435" y="557384"/>
            <a:ext cx="10945905" cy="5960606"/>
          </a:xfrm>
          <a:prstGeom prst="rect">
            <a:avLst/>
          </a:prstGeom>
        </p:spPr>
        <p:txBody>
          <a:bodyPr wrap="square">
            <a:spAutoFit/>
          </a:bodyPr>
          <a:lstStyle/>
          <a:p>
            <a:pPr algn="ctr">
              <a:lnSpc>
                <a:spcPct val="150000"/>
              </a:lnSpc>
              <a:spcAft>
                <a:spcPts val="10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YÊU CẦU CẦN ĐẠT</a:t>
            </a:r>
          </a:p>
          <a:p>
            <a:pPr algn="just">
              <a:lnSpc>
                <a:spcPct val="150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nghề</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thủ</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chợ</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phiên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Bắc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50000"/>
              </a:lnSpc>
              <a:spcAft>
                <a:spcPts val="1000"/>
              </a:spcAft>
              <a:buFontTx/>
              <a:buChar char="-"/>
            </a:pPr>
            <a:r>
              <a:rPr lang="en-US" sz="3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gốm</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lnSpc>
                <a:spcPct val="150000"/>
              </a:lnSpc>
              <a:spcAft>
                <a:spcPts val="1000"/>
              </a:spcAft>
              <a:buFontTx/>
              <a:buChar char="-"/>
            </a:pP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a:t>
            </a:r>
          </a:p>
          <a:p>
            <a:pPr marL="285750" indent="-285750" algn="just">
              <a:lnSpc>
                <a:spcPct val="150000"/>
              </a:lnSpc>
              <a:spcAft>
                <a:spcPts val="1000"/>
              </a:spcAft>
              <a:buFontTx/>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5998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66732" y="109657"/>
            <a:ext cx="10121153" cy="870466"/>
          </a:xfrm>
          <a:prstGeom prst="roundRect">
            <a:avLst>
              <a:gd name="adj" fmla="val 50000"/>
            </a:avLst>
          </a:prstGeom>
          <a:solidFill>
            <a:schemeClr val="accent1">
              <a:lumMod val="40000"/>
              <a:lumOff val="60000"/>
              <a:alpha val="81000"/>
            </a:schemeClr>
          </a:solidFill>
          <a:ln w="3810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defRPr/>
            </a:pPr>
            <a:r>
              <a:rPr lang="vi-VN" altLang="en-US" sz="36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3. Nơi có hàng trăm nghề thủ công truyền thống</a:t>
            </a:r>
          </a:p>
        </p:txBody>
      </p:sp>
      <p:pic>
        <p:nvPicPr>
          <p:cNvPr id="1028" name="Picture 4" descr="Làng nghề truyền thống tiếp cận cách làm mới | Báo Dân tộc và Phát tr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762" y="1228018"/>
            <a:ext cx="5097567" cy="2676224"/>
          </a:xfrm>
          <a:prstGeom prst="rect">
            <a:avLst/>
          </a:prstGeom>
          <a:solidFill>
            <a:srgbClr val="FFFFFF">
              <a:shade val="85000"/>
            </a:srgbClr>
          </a:solidFill>
          <a:ln w="88900" cap="sq">
            <a:solidFill>
              <a:srgbClr val="FFFFFF"/>
            </a:solidFill>
            <a:miter lim="800000"/>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30" name="Picture 6" descr="Khám phá 5 làng nghề truyền thống nổi tiếng ở Hưng Y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7362" y="1228018"/>
            <a:ext cx="3693204" cy="2769904"/>
          </a:xfrm>
          <a:prstGeom prst="rect">
            <a:avLst/>
          </a:prstGeom>
          <a:noFill/>
          <a:ln w="38100">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111503" y="3522525"/>
            <a:ext cx="8607243" cy="3103019"/>
            <a:chOff x="2111503" y="3522525"/>
            <a:chExt cx="8607243" cy="3103019"/>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2111503" y="3522525"/>
              <a:ext cx="8607243" cy="3103019"/>
            </a:xfrm>
            <a:prstGeom prst="rect">
              <a:avLst/>
            </a:prstGeom>
          </p:spPr>
        </p:pic>
        <p:sp>
          <p:nvSpPr>
            <p:cNvPr id="7" name="Rectangle 6"/>
            <p:cNvSpPr/>
            <p:nvPr/>
          </p:nvSpPr>
          <p:spPr>
            <a:xfrm>
              <a:off x="2945221" y="4550646"/>
              <a:ext cx="6158752"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5">
                      <a:lumMod val="50000"/>
                    </a:schemeClr>
                  </a:solidFill>
                  <a:effectLst/>
                </a:rPr>
                <a:t>Nghề</a:t>
              </a:r>
              <a:r>
                <a:rPr lang="en-US" sz="5400" b="1" cap="none" spc="0" dirty="0">
                  <a:ln/>
                  <a:solidFill>
                    <a:schemeClr val="accent5">
                      <a:lumMod val="50000"/>
                    </a:schemeClr>
                  </a:solidFill>
                  <a:effectLst/>
                </a:rPr>
                <a:t> </a:t>
              </a:r>
              <a:r>
                <a:rPr lang="en-US" sz="5400" b="1" cap="none" spc="0" dirty="0" err="1">
                  <a:ln/>
                  <a:solidFill>
                    <a:schemeClr val="accent5">
                      <a:lumMod val="50000"/>
                    </a:schemeClr>
                  </a:solidFill>
                  <a:effectLst/>
                </a:rPr>
                <a:t>thủ</a:t>
              </a:r>
              <a:r>
                <a:rPr lang="en-US" sz="5400" b="1" cap="none" spc="0" dirty="0">
                  <a:ln/>
                  <a:solidFill>
                    <a:schemeClr val="accent5">
                      <a:lumMod val="50000"/>
                    </a:schemeClr>
                  </a:solidFill>
                  <a:effectLst/>
                </a:rPr>
                <a:t> </a:t>
              </a:r>
              <a:r>
                <a:rPr lang="en-US" sz="5400" b="1" cap="none" spc="0" dirty="0" err="1">
                  <a:ln/>
                  <a:solidFill>
                    <a:schemeClr val="accent5">
                      <a:lumMod val="50000"/>
                    </a:schemeClr>
                  </a:solidFill>
                  <a:effectLst/>
                </a:rPr>
                <a:t>công</a:t>
              </a:r>
              <a:r>
                <a:rPr lang="en-US" sz="5400" b="1" cap="none" spc="0" dirty="0">
                  <a:ln/>
                  <a:solidFill>
                    <a:schemeClr val="accent5">
                      <a:lumMod val="50000"/>
                    </a:schemeClr>
                  </a:solidFill>
                  <a:effectLst/>
                </a:rPr>
                <a:t> </a:t>
              </a:r>
              <a:r>
                <a:rPr lang="en-US" sz="5400" b="1" cap="none" spc="0" dirty="0" err="1">
                  <a:ln/>
                  <a:solidFill>
                    <a:schemeClr val="accent5">
                      <a:lumMod val="50000"/>
                    </a:schemeClr>
                  </a:solidFill>
                  <a:effectLst/>
                </a:rPr>
                <a:t>truyền</a:t>
              </a:r>
              <a:r>
                <a:rPr lang="en-US" sz="5400" b="1" cap="none" spc="0" dirty="0">
                  <a:ln/>
                  <a:solidFill>
                    <a:schemeClr val="accent5">
                      <a:lumMod val="50000"/>
                    </a:schemeClr>
                  </a:solidFill>
                  <a:effectLst/>
                </a:rPr>
                <a:t> </a:t>
              </a:r>
              <a:r>
                <a:rPr lang="en-US" sz="5400" b="1" cap="none" spc="0" dirty="0" err="1">
                  <a:ln/>
                  <a:solidFill>
                    <a:schemeClr val="accent5">
                      <a:lumMod val="50000"/>
                    </a:schemeClr>
                  </a:solidFill>
                  <a:effectLst/>
                </a:rPr>
                <a:t>thống</a:t>
              </a:r>
              <a:r>
                <a:rPr lang="en-US" sz="5400" b="1" cap="none" spc="0" dirty="0">
                  <a:ln/>
                  <a:solidFill>
                    <a:schemeClr val="accent5">
                      <a:lumMod val="50000"/>
                    </a:schemeClr>
                  </a:solidFill>
                  <a:effectLst/>
                </a:rPr>
                <a:t> </a:t>
              </a:r>
              <a:r>
                <a:rPr lang="en-US" sz="5400" b="1" cap="none" spc="0" dirty="0" err="1">
                  <a:ln/>
                  <a:solidFill>
                    <a:schemeClr val="accent5">
                      <a:lumMod val="50000"/>
                    </a:schemeClr>
                  </a:solidFill>
                  <a:effectLst/>
                </a:rPr>
                <a:t>là</a:t>
              </a:r>
              <a:r>
                <a:rPr lang="en-US" sz="5400" b="1" cap="none" spc="0" dirty="0">
                  <a:ln/>
                  <a:solidFill>
                    <a:schemeClr val="accent5">
                      <a:lumMod val="50000"/>
                    </a:schemeClr>
                  </a:solidFill>
                  <a:effectLst/>
                </a:rPr>
                <a:t> </a:t>
              </a:r>
              <a:r>
                <a:rPr lang="en-US" sz="5400" b="1" cap="none" spc="0" dirty="0" err="1">
                  <a:ln/>
                  <a:solidFill>
                    <a:schemeClr val="accent5">
                      <a:lumMod val="50000"/>
                    </a:schemeClr>
                  </a:solidFill>
                  <a:effectLst/>
                </a:rPr>
                <a:t>gì</a:t>
              </a:r>
              <a:r>
                <a:rPr lang="en-US" sz="5400" b="1" cap="none" spc="0" dirty="0">
                  <a:ln/>
                  <a:solidFill>
                    <a:schemeClr val="accent5">
                      <a:lumMod val="50000"/>
                    </a:schemeClr>
                  </a:solidFill>
                  <a:effectLst/>
                </a:rPr>
                <a:t>?</a:t>
              </a:r>
            </a:p>
          </p:txBody>
        </p:sp>
      </p:grpSp>
      <p:grpSp>
        <p:nvGrpSpPr>
          <p:cNvPr id="15" name="Group 14"/>
          <p:cNvGrpSpPr/>
          <p:nvPr/>
        </p:nvGrpSpPr>
        <p:grpSpPr>
          <a:xfrm>
            <a:off x="773097" y="4068362"/>
            <a:ext cx="11284054" cy="2557182"/>
            <a:chOff x="756919" y="1288086"/>
            <a:chExt cx="10678160" cy="2826714"/>
          </a:xfrm>
        </p:grpSpPr>
        <p:grpSp>
          <p:nvGrpSpPr>
            <p:cNvPr id="16" name="Group 15"/>
            <p:cNvGrpSpPr/>
            <p:nvPr/>
          </p:nvGrpSpPr>
          <p:grpSpPr>
            <a:xfrm>
              <a:off x="756919" y="1288086"/>
              <a:ext cx="10678160" cy="2826714"/>
              <a:chOff x="756919" y="1797589"/>
              <a:chExt cx="10678160" cy="1867373"/>
            </a:xfrm>
          </p:grpSpPr>
          <p:sp>
            <p:nvSpPr>
              <p:cNvPr id="18" name="Rounded Rectangle 17"/>
              <p:cNvSpPr/>
              <p:nvPr/>
            </p:nvSpPr>
            <p:spPr>
              <a:xfrm>
                <a:off x="756919" y="1797589"/>
                <a:ext cx="10678160" cy="1867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944878" y="1936260"/>
                <a:ext cx="10322562" cy="1586364"/>
              </a:xfrm>
              <a:prstGeom prst="roundRect">
                <a:avLst/>
              </a:prstGeom>
              <a:noFill/>
              <a:ln w="571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1148080" y="1668307"/>
              <a:ext cx="9906000" cy="1938992"/>
            </a:xfrm>
            <a:prstGeom prst="rect">
              <a:avLst/>
            </a:prstGeom>
            <a:noFill/>
          </p:spPr>
          <p:txBody>
            <a:bodyPr wrap="square" rtlCol="0">
              <a:spAutoFit/>
            </a:bodyPr>
            <a:lstStyle/>
            <a:p>
              <a:pPr algn="ctr"/>
              <a:r>
                <a:rPr lang="vi-VN" altLang="en-US" sz="4000" b="1" dirty="0">
                  <a:cs typeface="Times New Roman" panose="02020603050405020304" pitchFamily="18" charset="0"/>
                </a:rPr>
                <a:t>Nghề thủ công truyền thống là nghề chủ yếu làm bằng tay, dụng cụ làm đơn giản, sản phẩm đạt trình độ tinh xảo.</a:t>
              </a:r>
            </a:p>
          </p:txBody>
        </p:sp>
      </p:grpSp>
    </p:spTree>
    <p:extLst>
      <p:ext uri="{BB962C8B-B14F-4D97-AF65-F5344CB8AC3E}">
        <p14:creationId xmlns:p14="http://schemas.microsoft.com/office/powerpoint/2010/main" val="3348413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 calcmode="lin" valueType="num">
                                      <p:cBhvr>
                                        <p:cTn id="14" dur="500" fill="hold"/>
                                        <p:tgtEl>
                                          <p:spTgt spid="1030"/>
                                        </p:tgtEl>
                                        <p:attrNameLst>
                                          <p:attrName>ppt_w</p:attrName>
                                        </p:attrNameLst>
                                      </p:cBhvr>
                                      <p:tavLst>
                                        <p:tav tm="0">
                                          <p:val>
                                            <p:fltVal val="0"/>
                                          </p:val>
                                        </p:tav>
                                        <p:tav tm="100000">
                                          <p:val>
                                            <p:strVal val="#ppt_w"/>
                                          </p:val>
                                        </p:tav>
                                      </p:tavLst>
                                    </p:anim>
                                    <p:anim calcmode="lin" valueType="num">
                                      <p:cBhvr>
                                        <p:cTn id="15" dur="500" fill="hold"/>
                                        <p:tgtEl>
                                          <p:spTgt spid="1030"/>
                                        </p:tgtEl>
                                        <p:attrNameLst>
                                          <p:attrName>ppt_h</p:attrName>
                                        </p:attrNameLst>
                                      </p:cBhvr>
                                      <p:tavLst>
                                        <p:tav tm="0">
                                          <p:val>
                                            <p:fltVal val="0"/>
                                          </p:val>
                                        </p:tav>
                                        <p:tav tm="100000">
                                          <p:val>
                                            <p:strVal val="#ppt_h"/>
                                          </p:val>
                                        </p:tav>
                                      </p:tavLst>
                                    </p:anim>
                                    <p:animEffect transition="in" filter="fade">
                                      <p:cBhvr>
                                        <p:cTn id="16" dur="500"/>
                                        <p:tgtEl>
                                          <p:spTgt spid="1030"/>
                                        </p:tgtEl>
                                      </p:cBhvr>
                                    </p:animEffect>
                                  </p:childTnLst>
                                </p:cTn>
                              </p:par>
                              <p:par>
                                <p:cTn id="17" presetID="53" presetClass="entr" presetSubtype="16"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par>
                          <p:cTn id="22" fill="hold">
                            <p:stCondLst>
                              <p:cond delay="500"/>
                            </p:stCondLst>
                            <p:childTnLst>
                              <p:par>
                                <p:cTn id="23" presetID="31"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xit" presetSubtype="0" fill="hold" nodeType="clickEffect">
                                  <p:stCondLst>
                                    <p:cond delay="0"/>
                                  </p:stCondLst>
                                  <p:childTnLst>
                                    <p:anim calcmode="lin" valueType="num">
                                      <p:cBhvr>
                                        <p:cTn id="32" dur="1000"/>
                                        <p:tgtEl>
                                          <p:spTgt spid="11"/>
                                        </p:tgtEl>
                                        <p:attrNameLst>
                                          <p:attrName>ppt_w</p:attrName>
                                        </p:attrNameLst>
                                      </p:cBhvr>
                                      <p:tavLst>
                                        <p:tav tm="0">
                                          <p:val>
                                            <p:strVal val="ppt_w"/>
                                          </p:val>
                                        </p:tav>
                                        <p:tav tm="100000">
                                          <p:val>
                                            <p:fltVal val="0"/>
                                          </p:val>
                                        </p:tav>
                                      </p:tavLst>
                                    </p:anim>
                                    <p:anim calcmode="lin" valueType="num">
                                      <p:cBhvr>
                                        <p:cTn id="33" dur="1000"/>
                                        <p:tgtEl>
                                          <p:spTgt spid="11"/>
                                        </p:tgtEl>
                                        <p:attrNameLst>
                                          <p:attrName>ppt_h</p:attrName>
                                        </p:attrNameLst>
                                      </p:cBhvr>
                                      <p:tavLst>
                                        <p:tav tm="0">
                                          <p:val>
                                            <p:strVal val="ppt_h"/>
                                          </p:val>
                                        </p:tav>
                                        <p:tav tm="100000">
                                          <p:val>
                                            <p:fltVal val="0"/>
                                          </p:val>
                                        </p:tav>
                                      </p:tavLst>
                                    </p:anim>
                                    <p:anim calcmode="lin" valueType="num">
                                      <p:cBhvr>
                                        <p:cTn id="34" dur="1000"/>
                                        <p:tgtEl>
                                          <p:spTgt spid="11"/>
                                        </p:tgtEl>
                                        <p:attrNameLst>
                                          <p:attrName>style.rotation</p:attrName>
                                        </p:attrNameLst>
                                      </p:cBhvr>
                                      <p:tavLst>
                                        <p:tav tm="0">
                                          <p:val>
                                            <p:fltVal val="0"/>
                                          </p:val>
                                        </p:tav>
                                        <p:tav tm="100000">
                                          <p:val>
                                            <p:fltVal val="90"/>
                                          </p:val>
                                        </p:tav>
                                      </p:tavLst>
                                    </p:anim>
                                    <p:animEffect transition="out" filter="fade">
                                      <p:cBhvr>
                                        <p:cTn id="35" dur="1000"/>
                                        <p:tgtEl>
                                          <p:spTgt spid="11"/>
                                        </p:tgtEl>
                                      </p:cBhvr>
                                    </p:animEffect>
                                    <p:set>
                                      <p:cBhvr>
                                        <p:cTn id="36" dur="1" fill="hold">
                                          <p:stCondLst>
                                            <p:cond delay="999"/>
                                          </p:stCondLst>
                                        </p:cTn>
                                        <p:tgtEl>
                                          <p:spTgt spid="11"/>
                                        </p:tgtEl>
                                        <p:attrNameLst>
                                          <p:attrName>style.visibility</p:attrName>
                                        </p:attrNameLst>
                                      </p:cBhvr>
                                      <p:to>
                                        <p:strVal val="hidden"/>
                                      </p:to>
                                    </p:set>
                                  </p:childTnLst>
                                </p:cTn>
                              </p:par>
                              <p:par>
                                <p:cTn id="37" presetID="3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F9617A6-7681-4D85-BCFA-9B1F2CC9C904"/>
  <p:tag name="ISPRING_SCORM_RATE_SLIDES" val="1"/>
  <p:tag name="ISPRINGONLINEFOLDERID" val="0"/>
  <p:tag name="ISPRINGONLINEFOLDERPATH" val="Content List"/>
  <p:tag name="ISPRINGCLOUDFOLDERID" val="0"/>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儿童"/>
  <p:tag name="ISPRING_SCORM_RATE_QUIZZES" val="0"/>
  <p:tag name="ISPRING_SCORM_PASSING_SCORE" val="100.000000"/>
  <p:tag name="ISPRING_SCORM_ENDPOINT" val="&lt;endpoint&gt;&lt;enable&gt;0&lt;/enable&gt;&lt;lrs&gt;http://&lt;/lrs&gt;&lt;auth&gt;0&lt;/auth&gt;&lt;login&gt;&lt;/login&gt;&lt;password&gt;&lt;/password&gt;&lt;key&gt;&lt;/key&gt;&lt;name&gt;&lt;/name&gt;&lt;email&gt;&lt;/email&gt;&lt;/endpoint&gt;&#10;"/>
  <p:tag name="ISPRINGCLOUDFOLDERPATH" val="Repository"/>
  <p:tag name="ISPRING_OUTPUT_FOLDER" val="G:\第九批已完成作品\221115"/>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622</TotalTime>
  <Words>924</Words>
  <Application>Microsoft Office PowerPoint</Application>
  <PresentationFormat>Widescreen</PresentationFormat>
  <Paragraphs>85</Paragraphs>
  <Slides>22</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Merriweather</vt:lpstr>
      <vt:lpstr>Arial</vt:lpstr>
      <vt:lpstr>UTM Cooper Black</vt:lpstr>
      <vt:lpstr>Times New Roman</vt:lpstr>
      <vt:lpstr>UTM Alberta Heavy</vt:lpstr>
      <vt:lpstr>Calibri</vt:lpstr>
      <vt:lpstr>Calibri Light</vt:lpstr>
      <vt:lpstr>UTM Gradoo</vt:lpstr>
      <vt:lpstr>UTM Nokia</vt:lpstr>
      <vt:lpstr>UTM Cool Blue</vt:lpstr>
      <vt:lpstr>等线</vt:lpstr>
      <vt:lpstr>Office 主题</vt:lpstr>
      <vt:lpstr>PowerPoint Presentation</vt:lpstr>
      <vt:lpstr>PowerPoint Presentation</vt:lpstr>
      <vt:lpstr>PowerPoint Presentation</vt:lpstr>
      <vt:lpstr>PowerPoint Presentation</vt:lpstr>
      <vt:lpstr>PowerPoint Presentation</vt:lpstr>
      <vt:lpstr> 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KTUTS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Admin</dc:creator>
  <cp:keywords>BichHa</cp:keywords>
  <dc:description>KTUTS</dc:description>
  <cp:lastModifiedBy>ADMIN</cp:lastModifiedBy>
  <cp:revision>104</cp:revision>
  <dcterms:created xsi:type="dcterms:W3CDTF">2017-07-17T06:34:17Z</dcterms:created>
  <dcterms:modified xsi:type="dcterms:W3CDTF">2022-12-11T22:48:25Z</dcterms:modified>
  <cp:category>KTUTS;9Slide.vn</cp:category>
  <cp:version>H21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2052-10.1.0.6660</vt:lpwstr>
  </property>
</Properties>
</file>