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84" r:id="rId3"/>
  </p:sldMasterIdLst>
  <p:notesMasterIdLst>
    <p:notesMasterId r:id="rId26"/>
  </p:notesMasterIdLst>
  <p:sldIdLst>
    <p:sldId id="295" r:id="rId4"/>
    <p:sldId id="296" r:id="rId5"/>
    <p:sldId id="297" r:id="rId6"/>
    <p:sldId id="298" r:id="rId7"/>
    <p:sldId id="299" r:id="rId8"/>
    <p:sldId id="300" r:id="rId9"/>
    <p:sldId id="291" r:id="rId10"/>
    <p:sldId id="519" r:id="rId11"/>
    <p:sldId id="353" r:id="rId12"/>
    <p:sldId id="293" r:id="rId13"/>
    <p:sldId id="269" r:id="rId14"/>
    <p:sldId id="270" r:id="rId15"/>
    <p:sldId id="272" r:id="rId16"/>
    <p:sldId id="273" r:id="rId17"/>
    <p:sldId id="287" r:id="rId18"/>
    <p:sldId id="274" r:id="rId19"/>
    <p:sldId id="516" r:id="rId20"/>
    <p:sldId id="517" r:id="rId21"/>
    <p:sldId id="518" r:id="rId22"/>
    <p:sldId id="275" r:id="rId23"/>
    <p:sldId id="492" r:id="rId24"/>
    <p:sldId id="256" r:id="rId25"/>
  </p:sldIdLst>
  <p:sldSz cx="12192000" cy="6858000"/>
  <p:notesSz cx="6858000" cy="9144000"/>
  <p:embeddedFontLst>
    <p:embeddedFont>
      <p:font typeface=".VnTime" panose="020B7200000000000000" pitchFamily="34" charset="0"/>
      <p:regular r:id="rId27"/>
      <p:bold r:id="rId28"/>
      <p:italic r:id="rId29"/>
      <p:boldItalic r:id="rId30"/>
    </p:embeddedFont>
    <p:embeddedFont>
      <p:font typeface=".VnTimeH" panose="020B7200000000000000" pitchFamily="3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HP001 5 hàng" panose="020B0603050302020204" pitchFamily="34" charset="0"/>
      <p:regular r:id="rId41"/>
      <p:bold r:id="rId42"/>
    </p:embeddedFont>
    <p:embeddedFont>
      <p:font typeface="iCiel Cadena" panose="02000503000000020004" charset="0"/>
      <p:bold r:id="rId43"/>
    </p:embeddedFont>
    <p:embeddedFont>
      <p:font typeface="VNI-Times" pitchFamily="2" charset="0"/>
      <p:regular r:id="rId44"/>
      <p:bold r:id="rId45"/>
      <p:italic r:id="rId46"/>
      <p:boldItalic r:id="rId47"/>
    </p:embeddedFont>
  </p:embeddedFontLst>
  <p:custDataLst>
    <p:tags r:id="rId48"/>
  </p:custDataLst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CC33"/>
    <a:srgbClr val="CC00CC"/>
    <a:srgbClr val="0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18" autoAdjust="0"/>
    <p:restoredTop sz="94633" autoAdjust="0"/>
  </p:normalViewPr>
  <p:slideViewPr>
    <p:cSldViewPr snapToGrid="0">
      <p:cViewPr varScale="1">
        <p:scale>
          <a:sx n="61" d="100"/>
          <a:sy n="61" d="100"/>
        </p:scale>
        <p:origin x="64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8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3.fntdata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tags" Target="tags/tag1.xml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0" Type="http://schemas.openxmlformats.org/officeDocument/2006/relationships/slide" Target="slides/slide17.xml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DB2AB2B-77E0-4F8A-B1ED-6540EDBE3295}" type="datetimeFigureOut">
              <a:rPr lang="vi-VN"/>
              <a:pPr>
                <a:defRPr/>
              </a:pPr>
              <a:t>27/11/2022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vi-V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FD5164-ECB3-4018-99B6-EA6FAA14EF3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784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405F1-019D-43C8-AE15-4BC356175EF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409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7411" name="Header Placeholder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Thứ năm, ngày 9 tháng 3 năm 2017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07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752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588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2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2" y="3602038"/>
            <a:ext cx="91440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C4531-D081-4ABE-BBD6-0F7DAE5ED017}" type="datetimeFigureOut">
              <a:rPr lang="vi-VN"/>
              <a:pPr>
                <a:defRPr/>
              </a:pPr>
              <a:t>27/11/2022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CF88A-283B-4062-964C-7986FBBA728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BEA1-BA26-4F9B-9CFA-36CB639A2B51}" type="datetimeFigureOut">
              <a:rPr lang="vi-VN"/>
              <a:pPr>
                <a:defRPr/>
              </a:pPr>
              <a:t>27/11/2022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21F9-7B76-4BAC-BB71-C51178F304C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4711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BEA1-BA26-4F9B-9CFA-36CB639A2B51}" type="datetimeFigureOut">
              <a:rPr lang="vi-VN"/>
              <a:pPr>
                <a:defRPr/>
              </a:pPr>
              <a:t>27/11/2022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21F9-7B76-4BAC-BB71-C51178F304C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132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BEA1-BA26-4F9B-9CFA-36CB639A2B51}" type="datetimeFigureOut">
              <a:rPr lang="vi-VN"/>
              <a:pPr>
                <a:defRPr/>
              </a:pPr>
              <a:t>27/11/2022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21F9-7B76-4BAC-BB71-C51178F304C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1140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BEA1-BA26-4F9B-9CFA-36CB639A2B51}" type="datetimeFigureOut">
              <a:rPr lang="vi-VN"/>
              <a:pPr>
                <a:defRPr/>
              </a:pPr>
              <a:t>27/11/2022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21F9-7B76-4BAC-BB71-C51178F304C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7349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BEA1-BA26-4F9B-9CFA-36CB639A2B51}" type="datetimeFigureOut">
              <a:rPr lang="vi-VN"/>
              <a:pPr>
                <a:defRPr/>
              </a:pPr>
              <a:t>27/11/2022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21F9-7B76-4BAC-BB71-C51178F304C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3004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BEA1-BA26-4F9B-9CFA-36CB639A2B51}" type="datetimeFigureOut">
              <a:rPr lang="vi-VN"/>
              <a:pPr>
                <a:defRPr/>
              </a:pPr>
              <a:t>27/11/2022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21F9-7B76-4BAC-BB71-C51178F304C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7621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BEA1-BA26-4F9B-9CFA-36CB639A2B51}" type="datetimeFigureOut">
              <a:rPr lang="vi-VN"/>
              <a:pPr>
                <a:defRPr/>
              </a:pPr>
              <a:t>27/11/2022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21F9-7B76-4BAC-BB71-C51178F304C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884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BEA1-BA26-4F9B-9CFA-36CB639A2B51}" type="datetimeFigureOut">
              <a:rPr lang="vi-VN"/>
              <a:pPr>
                <a:defRPr/>
              </a:pPr>
              <a:t>27/11/2022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21F9-7B76-4BAC-BB71-C51178F304C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8401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BEA1-BA26-4F9B-9CFA-36CB639A2B51}" type="datetimeFigureOut">
              <a:rPr lang="vi-VN"/>
              <a:pPr>
                <a:defRPr/>
              </a:pPr>
              <a:t>27/11/2022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21F9-7B76-4BAC-BB71-C51178F304C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2574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8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50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D7394-025A-441B-8801-370D7992D5BB}" type="datetimeFigureOut">
              <a:rPr lang="vi-VN"/>
              <a:pPr>
                <a:defRPr/>
              </a:pPr>
              <a:t>27/11/2022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9A251-8CAA-4394-BADE-F793F783F8C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BEA1-BA26-4F9B-9CFA-36CB639A2B51}" type="datetimeFigureOut">
              <a:rPr lang="vi-VN"/>
              <a:pPr>
                <a:defRPr/>
              </a:pPr>
              <a:t>27/11/2022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21F9-7B76-4BAC-BB71-C51178F304C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3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DAF4-0147-42DA-8D19-DE9C5C104A9A}" type="datetimeFigureOut">
              <a:rPr lang="vi-VN"/>
              <a:pPr>
                <a:defRPr/>
              </a:pPr>
              <a:t>27/11/2022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50CEF-B187-4152-B684-F5FAC52DBCF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4EE31-BD9F-4FD3-AF64-8188DE55ABC7}" type="datetimeFigureOut">
              <a:rPr lang="vi-VN"/>
              <a:pPr>
                <a:defRPr/>
              </a:pPr>
              <a:t>27/11/2022</a:t>
            </a:fld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EF1B5-BD41-4C16-89E9-085456908A5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4D9A8-2442-472D-9184-D45472531746}" type="datetimeFigureOut">
              <a:rPr lang="vi-VN"/>
              <a:pPr>
                <a:defRPr/>
              </a:pPr>
              <a:t>27/11/2022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7AE37-B150-4D93-B4E5-1BEE9639A17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16846-7379-4A33-9953-F05BD6745E9A}" type="datetimeFigureOut">
              <a:rPr lang="vi-VN"/>
              <a:pPr>
                <a:defRPr/>
              </a:pPr>
              <a:t>27/11/2022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4C8A7-B7EB-4A8B-A41F-905F47F30A5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92FA2-EFCA-410C-BC88-C05F19CC1B69}" type="datetimeFigureOut">
              <a:rPr lang="vi-VN"/>
              <a:pPr>
                <a:defRPr/>
              </a:pPr>
              <a:t>27/11/2022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64D38-0E9A-4214-B24F-1D6C9D0DF50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71C26-A32D-4BD4-A114-FC0A640CE800}" type="datetimeFigureOut">
              <a:rPr lang="vi-VN"/>
              <a:pPr>
                <a:defRPr/>
              </a:pPr>
              <a:t>27/11/2022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6844C-5AE2-42C9-844D-AE10737A315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A56BD-C5A9-4F22-A904-5AD21B6B2099}" type="datetimeFigureOut">
              <a:rPr lang="vi-VN"/>
              <a:pPr>
                <a:defRPr/>
              </a:pPr>
              <a:t>27/11/2022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28C34-31B0-4440-BD6A-F8C83BFC1BD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78644-FB67-4C0E-A69C-9C095D73D367}" type="datetimeFigureOut">
              <a:rPr lang="vi-VN"/>
              <a:pPr>
                <a:defRPr/>
              </a:pPr>
              <a:t>27/11/2022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8FCC9-0019-4CF8-AADB-F2244595CEE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35856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68"/>
            <a:ext cx="103632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DF1A7BB-1C70-48F2-9A25-EAD328189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46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BEA1-BA26-4F9B-9CFA-36CB639A2B51}" type="datetimeFigureOut">
              <a:rPr lang="vi-VN"/>
              <a:pPr>
                <a:defRPr/>
              </a:pPr>
              <a:t>27/11/2022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21F9-7B76-4BAC-BB71-C51178F304C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80323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DAED06E-2ADA-49CB-B69A-BE3FDC76C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291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43"/>
            <a:ext cx="1036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3"/>
            <a:ext cx="103632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E1E3313-0433-4BC3-B411-5C09AA2BB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67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36EDCA0-5B9A-47D6-B805-70C2D6BE6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11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8F70BC0-7DBD-46D0-BC1A-AE5A404CA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683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81CD19B-9925-4DAB-9A51-56247897A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353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CAC993A-5942-40E4-A0E1-CCD6EF62B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30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93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45B23AC-D096-4E36-A352-AE7819D89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159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BF3338D-070A-4977-BD59-F9FB159C9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107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29BC1C6-A15F-4832-B856-E08B94F71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430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8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8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951F1AD-302C-47CC-8B47-931A21163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02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BEA1-BA26-4F9B-9CFA-36CB639A2B51}" type="datetimeFigureOut">
              <a:rPr lang="vi-VN"/>
              <a:pPr>
                <a:defRPr/>
              </a:pPr>
              <a:t>27/11/2022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21F9-7B76-4BAC-BB71-C51178F304C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91127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32"/>
            <a:ext cx="103632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779F2-BCC2-46F5-9E14-7037B8002E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0902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A6088-23C7-46C3-9019-DC0D0B5103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5161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7"/>
            <a:ext cx="1036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3"/>
            <a:ext cx="103632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54CF9-1DE5-47AA-AD7C-0E2042878C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4363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C0522-4891-47A3-8F23-FF98455FF6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4979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10529-CA43-48D1-B0F1-791071C9E1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3932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5AA49-9697-4575-A22C-F7523296FA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4575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968E3-8C23-47C4-8782-2B6EB96F7F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4909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968E3-8C23-47C4-8782-2B6EB96F7F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970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968E3-8C23-47C4-8782-2B6EB96F7F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3062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968E3-8C23-47C4-8782-2B6EB96F7F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460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BEA1-BA26-4F9B-9CFA-36CB639A2B51}" type="datetimeFigureOut">
              <a:rPr lang="vi-VN"/>
              <a:pPr>
                <a:defRPr/>
              </a:pPr>
              <a:t>27/11/2022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21F9-7B76-4BAC-BB71-C51178F304C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27700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7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9CD67-A893-402C-8EBF-DE53C78AC5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6748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47C1B-77CD-49A7-B23C-7236DBFFF4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308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B9EAC-8A39-42AD-886B-D5B172B66A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8988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476F2-64D6-46F1-8678-90A10D4637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165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454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BEA1-BA26-4F9B-9CFA-36CB639A2B51}" type="datetimeFigureOut">
              <a:rPr lang="vi-VN"/>
              <a:pPr>
                <a:defRPr/>
              </a:pPr>
              <a:t>27/11/2022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21F9-7B76-4BAC-BB71-C51178F304C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4026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BEA1-BA26-4F9B-9CFA-36CB639A2B51}" type="datetimeFigureOut">
              <a:rPr lang="vi-VN"/>
              <a:pPr>
                <a:defRPr/>
              </a:pPr>
              <a:t>27/11/2022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21F9-7B76-4BAC-BB71-C51178F304C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7106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BEA1-BA26-4F9B-9CFA-36CB639A2B51}" type="datetimeFigureOut">
              <a:rPr lang="vi-VN"/>
              <a:pPr>
                <a:defRPr/>
              </a:pPr>
              <a:t>27/11/2022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21F9-7B76-4BAC-BB71-C51178F304C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7501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BEA1-BA26-4F9B-9CFA-36CB639A2B51}" type="datetimeFigureOut">
              <a:rPr lang="vi-VN"/>
              <a:pPr>
                <a:defRPr/>
              </a:pPr>
              <a:t>27/11/2022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21F9-7B76-4BAC-BB71-C51178F304C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75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1" y="365129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1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3" y="6356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054822-70F3-42E7-8201-76983813D4B1}" type="datetimeFigureOut">
              <a:rPr lang="vi-VN"/>
              <a:pPr>
                <a:defRPr/>
              </a:pPr>
              <a:t>27/11/2022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F8544E-2D6C-402F-9749-35B446E2BB4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716" r:id="rId3"/>
    <p:sldLayoutId id="2147483715" r:id="rId4"/>
    <p:sldLayoutId id="2147483714" r:id="rId5"/>
    <p:sldLayoutId id="2147483713" r:id="rId6"/>
    <p:sldLayoutId id="2147483712" r:id="rId7"/>
    <p:sldLayoutId id="2147483710" r:id="rId8"/>
    <p:sldLayoutId id="2147483707" r:id="rId9"/>
    <p:sldLayoutId id="2147483706" r:id="rId10"/>
    <p:sldLayoutId id="2147483704" r:id="rId11"/>
    <p:sldLayoutId id="2147483703" r:id="rId12"/>
    <p:sldLayoutId id="2147483702" r:id="rId13"/>
    <p:sldLayoutId id="2147483701" r:id="rId14"/>
    <p:sldLayoutId id="2147483700" r:id="rId15"/>
    <p:sldLayoutId id="2147483699" r:id="rId16"/>
    <p:sldLayoutId id="2147483697" r:id="rId17"/>
    <p:sldLayoutId id="2147483696" r:id="rId18"/>
    <p:sldLayoutId id="2147483657" r:id="rId19"/>
    <p:sldLayoutId id="2147483656" r:id="rId20"/>
    <p:sldLayoutId id="2147483655" r:id="rId21"/>
    <p:sldLayoutId id="2147483654" r:id="rId22"/>
    <p:sldLayoutId id="2147483653" r:id="rId23"/>
    <p:sldLayoutId id="2147483652" r:id="rId24"/>
    <p:sldLayoutId id="2147483651" r:id="rId25"/>
    <p:sldLayoutId id="2147483650" r:id="rId26"/>
    <p:sldLayoutId id="2147483649" r:id="rId27"/>
    <p:sldLayoutId id="2147483708" r:id="rId28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BC44D3-FE17-4D68-BAAA-7B41576A2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0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1F4E71FE-B311-402B-B875-700AAE172995}" type="slidenum">
              <a:rPr lang="en-US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45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709" r:id="rId8"/>
    <p:sldLayoutId id="2147483705" r:id="rId9"/>
    <p:sldLayoutId id="2147483698" r:id="rId10"/>
    <p:sldLayoutId id="2147483692" r:id="rId11"/>
    <p:sldLayoutId id="2147483693" r:id="rId12"/>
    <p:sldLayoutId id="2147483694" r:id="rId13"/>
    <p:sldLayoutId id="2147483695" r:id="rId14"/>
    <p:sldLayoutId id="214748371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9.xml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5" Type="http://schemas.openxmlformats.org/officeDocument/2006/relationships/image" Target="../media/image16.jp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18" Type="http://schemas.openxmlformats.org/officeDocument/2006/relationships/image" Target="../media/image39.png"/><Relationship Id="rId3" Type="http://schemas.openxmlformats.org/officeDocument/2006/relationships/slideLayout" Target="../slideLayouts/slideLayout23.xml"/><Relationship Id="rId21" Type="http://schemas.openxmlformats.org/officeDocument/2006/relationships/image" Target="../media/image42.sv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17" Type="http://schemas.openxmlformats.org/officeDocument/2006/relationships/image" Target="../media/image38.svg"/><Relationship Id="rId2" Type="http://schemas.openxmlformats.org/officeDocument/2006/relationships/audio" Target="../media/media2.m4a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microsoft.com/office/2007/relationships/media" Target="../media/media2.m4a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5" Type="http://schemas.openxmlformats.org/officeDocument/2006/relationships/image" Target="../media/image36.svg"/><Relationship Id="rId23" Type="http://schemas.openxmlformats.org/officeDocument/2006/relationships/image" Target="../media/image17.png"/><Relationship Id="rId10" Type="http://schemas.openxmlformats.org/officeDocument/2006/relationships/image" Target="../media/image31.png"/><Relationship Id="rId19" Type="http://schemas.openxmlformats.org/officeDocument/2006/relationships/image" Target="../media/image40.sv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35.png"/><Relationship Id="rId22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6" Type="http://schemas.openxmlformats.org/officeDocument/2006/relationships/slide" Target="slide5.xml"/><Relationship Id="rId5" Type="http://schemas.openxmlformats.org/officeDocument/2006/relationships/image" Target="../media/image5.jpeg"/><Relationship Id="rId10" Type="http://schemas.openxmlformats.org/officeDocument/2006/relationships/image" Target="../media/image8.png"/><Relationship Id="rId4" Type="http://schemas.openxmlformats.org/officeDocument/2006/relationships/slide" Target="slide3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slide" Target="slide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2000" r="-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921327" y="2603074"/>
            <a:ext cx="10478654" cy="229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i="1" u="sng" dirty="0" err="1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Toán</a:t>
            </a:r>
            <a:r>
              <a:rPr lang="en-US" sz="4400" b="1" i="1" u="sng" dirty="0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6600" b="1" i="1" dirty="0" err="1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Nhân</a:t>
            </a:r>
            <a:r>
              <a:rPr lang="en-US" sz="6600" b="1" i="1" dirty="0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với</a:t>
            </a:r>
            <a:r>
              <a:rPr lang="en-US" sz="6600" b="1" i="1" dirty="0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số</a:t>
            </a:r>
            <a:r>
              <a:rPr lang="en-US" sz="6600" b="1" i="1" dirty="0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có</a:t>
            </a:r>
            <a:r>
              <a:rPr lang="en-US" sz="6600" b="1" i="1" dirty="0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ba</a:t>
            </a:r>
            <a:r>
              <a:rPr lang="en-US" sz="6600" b="1" i="1" dirty="0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chữ</a:t>
            </a:r>
            <a:r>
              <a:rPr lang="en-US" sz="6600" b="1" i="1" dirty="0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số</a:t>
            </a:r>
            <a:endParaRPr lang="en-US" sz="7200" b="1" i="1" dirty="0">
              <a:solidFill>
                <a:srgbClr val="FF0000"/>
              </a:solidFill>
              <a:latin typeface="HP001 5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6582" y="1311564"/>
            <a:ext cx="9190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solidFill>
                    <a:srgbClr val="FFC00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244117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1474" y="1575662"/>
            <a:ext cx="2561524" cy="523220"/>
          </a:xfrm>
          <a:prstGeom prst="rect">
            <a:avLst/>
          </a:prstGeom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  <a:cs typeface="Arial" charset="0"/>
              </a:rPr>
              <a:t>164 x 123 =</a:t>
            </a:r>
            <a:endParaRPr lang="vi-VN" sz="28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46941" y="1572718"/>
            <a:ext cx="3878013" cy="523220"/>
          </a:xfrm>
          <a:prstGeom prst="rect">
            <a:avLst/>
          </a:prstGeom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  <a:cs typeface="Arial" charset="0"/>
              </a:rPr>
              <a:t>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  <a:cs typeface="Arial" charset="0"/>
              </a:rPr>
              <a:t>( 100 + 20 + 3 )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05672" y="2570393"/>
            <a:ext cx="17880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/>
              </a:rPr>
              <a:t>= 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16400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93306" y="2528440"/>
            <a:ext cx="1486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3280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1689" y="2528440"/>
            <a:ext cx="1486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prstClr val="black"/>
                </a:solidFill>
                <a:latin typeface="Times New Roman"/>
              </a:rPr>
              <a:t>492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31343" y="2570393"/>
            <a:ext cx="4969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+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51584" y="2570393"/>
            <a:ext cx="4969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+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2921" y="1129855"/>
            <a:ext cx="167047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0070C0"/>
                </a:solidFill>
                <a:latin typeface="Times New Roman"/>
              </a:rPr>
              <a:t>Cách 1:</a:t>
            </a:r>
            <a:r>
              <a:rPr lang="vi-VN" sz="2800" b="1">
                <a:solidFill>
                  <a:srgbClr val="0070C0"/>
                </a:solidFill>
                <a:latin typeface="Times New Roman"/>
              </a:rPr>
              <a:t> 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61984" y="2095938"/>
            <a:ext cx="58372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= 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100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 + 164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20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 + 164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49840" y="3093613"/>
            <a:ext cx="2091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+mj-lt"/>
                <a:cs typeface="+mn-cs"/>
              </a:rPr>
              <a:t>= 20172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474" y="3476815"/>
            <a:ext cx="167047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0070C0"/>
                </a:solidFill>
                <a:latin typeface="Times New Roman"/>
              </a:rPr>
              <a:t>Cách 2:</a:t>
            </a:r>
            <a:r>
              <a:rPr lang="vi-VN" sz="2800" b="1">
                <a:solidFill>
                  <a:srgbClr val="0070C0"/>
                </a:solidFill>
                <a:latin typeface="Times New Roman"/>
              </a:rPr>
              <a:t> 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474" y="3989327"/>
            <a:ext cx="2561524" cy="523220"/>
          </a:xfrm>
          <a:prstGeom prst="rect">
            <a:avLst/>
          </a:prstGeom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  <a:cs typeface="Arial" charset="0"/>
              </a:rPr>
              <a:t>164 x 123 =</a:t>
            </a:r>
            <a:endParaRPr lang="vi-VN" sz="2800" b="1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46940" y="3987890"/>
            <a:ext cx="3878013" cy="523220"/>
          </a:xfrm>
          <a:prstGeom prst="rect">
            <a:avLst/>
          </a:prstGeom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  <a:cs typeface="Arial" charset="0"/>
              </a:rPr>
              <a:t>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  <a:cs typeface="Arial" charset="0"/>
              </a:rPr>
              <a:t>( 100 </a:t>
            </a:r>
            <a:r>
              <a:rPr lang="vi-VN" sz="2800" b="1">
                <a:solidFill>
                  <a:srgbClr val="FF0000"/>
                </a:solidFill>
                <a:latin typeface="Times New Roman"/>
                <a:cs typeface="Arial" charset="0"/>
              </a:rPr>
              <a:t>+ 2</a:t>
            </a:r>
            <a:r>
              <a:rPr lang="en-US" sz="2800" b="1">
                <a:solidFill>
                  <a:srgbClr val="FF0000"/>
                </a:solidFill>
                <a:latin typeface="Times New Roman"/>
                <a:cs typeface="Arial" charset="0"/>
              </a:rPr>
              <a:t>3</a:t>
            </a:r>
            <a:r>
              <a:rPr lang="vi-VN" sz="2800" b="1">
                <a:solidFill>
                  <a:srgbClr val="FF0000"/>
                </a:solidFill>
                <a:latin typeface="Times New Roman"/>
                <a:cs typeface="Arial" charset="0"/>
              </a:rPr>
              <a:t> )</a:t>
            </a:r>
            <a:endParaRPr lang="vi-VN" sz="2800" b="1" dirty="0">
              <a:solidFill>
                <a:srgbClr val="FF0000"/>
              </a:solidFill>
              <a:latin typeface="Times New Roman"/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70346" y="4525150"/>
            <a:ext cx="58372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= 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100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 + 164 </a:t>
            </a:r>
            <a:r>
              <a:rPr lang="vi-VN" sz="2800" b="1">
                <a:solidFill>
                  <a:prstClr val="black"/>
                </a:solidFill>
                <a:latin typeface="Times New Roman"/>
              </a:rPr>
              <a:t>x </a:t>
            </a:r>
            <a:r>
              <a:rPr lang="vi-VN" sz="2800" b="1">
                <a:solidFill>
                  <a:srgbClr val="FF0000"/>
                </a:solidFill>
                <a:latin typeface="Times New Roman"/>
              </a:rPr>
              <a:t>2</a:t>
            </a:r>
            <a:r>
              <a:rPr lang="en-US" sz="2800" b="1">
                <a:solidFill>
                  <a:srgbClr val="FF0000"/>
                </a:solidFill>
                <a:latin typeface="Times New Roman"/>
              </a:rPr>
              <a:t>3</a:t>
            </a:r>
            <a:endParaRPr lang="vi-VN" sz="2800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12044" y="5132965"/>
            <a:ext cx="17880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/>
              </a:rPr>
              <a:t>= 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16400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93155" y="5078636"/>
            <a:ext cx="4969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+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45706" y="5036683"/>
            <a:ext cx="1486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prstClr val="black"/>
                </a:solidFill>
                <a:latin typeface="Times New Roman"/>
              </a:rPr>
              <a:t>3772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56762" y="5618222"/>
            <a:ext cx="2091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+mj-lt"/>
                <a:cs typeface="+mn-cs"/>
              </a:rPr>
              <a:t>= 20172</a:t>
            </a:r>
          </a:p>
        </p:txBody>
      </p:sp>
      <p:sp>
        <p:nvSpPr>
          <p:cNvPr id="35" name="Line 47"/>
          <p:cNvSpPr>
            <a:spLocks noChangeShapeType="1"/>
          </p:cNvSpPr>
          <p:nvPr/>
        </p:nvSpPr>
        <p:spPr bwMode="auto">
          <a:xfrm flipH="1" flipV="1">
            <a:off x="6488487" y="-1"/>
            <a:ext cx="0" cy="6858000"/>
          </a:xfrm>
          <a:prstGeom prst="line">
            <a:avLst/>
          </a:prstGeom>
          <a:ln w="76200"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36" name="Group 17"/>
          <p:cNvGrpSpPr>
            <a:grpSpLocks/>
          </p:cNvGrpSpPr>
          <p:nvPr/>
        </p:nvGrpSpPr>
        <p:grpSpPr bwMode="auto">
          <a:xfrm>
            <a:off x="8218792" y="2061728"/>
            <a:ext cx="2166938" cy="1477446"/>
            <a:chOff x="2734" y="1451"/>
            <a:chExt cx="1365" cy="1116"/>
          </a:xfrm>
        </p:grpSpPr>
        <p:sp>
          <p:nvSpPr>
            <p:cNvPr id="37" name="Text Box 6"/>
            <p:cNvSpPr txBox="1">
              <a:spLocks noChangeArrowheads="1"/>
            </p:cNvSpPr>
            <p:nvPr/>
          </p:nvSpPr>
          <p:spPr bwMode="auto">
            <a:xfrm>
              <a:off x="3072" y="1451"/>
              <a:ext cx="751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0000FF"/>
                  </a:solidFill>
                  <a:latin typeface="VNI-Times" pitchFamily="2" charset="0"/>
                </a:rPr>
                <a:t>164</a:t>
              </a:r>
            </a:p>
          </p:txBody>
        </p:sp>
        <p:sp>
          <p:nvSpPr>
            <p:cNvPr id="38" name="Text Box 10"/>
            <p:cNvSpPr txBox="1">
              <a:spLocks noChangeArrowheads="1"/>
            </p:cNvSpPr>
            <p:nvPr/>
          </p:nvSpPr>
          <p:spPr bwMode="auto">
            <a:xfrm>
              <a:off x="2928" y="1977"/>
              <a:ext cx="1171" cy="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0000FF"/>
                  </a:solidFill>
                  <a:latin typeface="VNI-Times" pitchFamily="2" charset="0"/>
                </a:rPr>
                <a:t>  123</a:t>
              </a:r>
            </a:p>
          </p:txBody>
        </p:sp>
        <p:sp>
          <p:nvSpPr>
            <p:cNvPr id="39" name="Text Box 11"/>
            <p:cNvSpPr txBox="1">
              <a:spLocks noChangeArrowheads="1"/>
            </p:cNvSpPr>
            <p:nvPr/>
          </p:nvSpPr>
          <p:spPr bwMode="auto">
            <a:xfrm>
              <a:off x="2734" y="1652"/>
              <a:ext cx="38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0000FF"/>
                  </a:solidFill>
                  <a:latin typeface="VNI-Times" pitchFamily="2" charset="0"/>
                </a:rPr>
                <a:t>x</a:t>
              </a:r>
            </a:p>
          </p:txBody>
        </p:sp>
        <p:sp>
          <p:nvSpPr>
            <p:cNvPr id="40" name="Line 15"/>
            <p:cNvSpPr>
              <a:spLocks noChangeShapeType="1"/>
            </p:cNvSpPr>
            <p:nvPr/>
          </p:nvSpPr>
          <p:spPr bwMode="auto">
            <a:xfrm>
              <a:off x="3047" y="2567"/>
              <a:ext cx="751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852163" y="1052278"/>
            <a:ext cx="167047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0070C0"/>
                </a:solidFill>
                <a:latin typeface="Times New Roman"/>
              </a:rPr>
              <a:t>Cách 3:</a:t>
            </a:r>
            <a:r>
              <a:rPr lang="vi-VN" sz="2800" b="1">
                <a:solidFill>
                  <a:srgbClr val="0070C0"/>
                </a:solidFill>
                <a:latin typeface="Times New Roman"/>
              </a:rPr>
              <a:t> 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20484" y="0"/>
            <a:ext cx="12212484" cy="64633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>
                <a:solidFill>
                  <a:srgbClr val="FFFF00"/>
                </a:solidFill>
                <a:latin typeface="+mj-lt"/>
              </a:rPr>
              <a:t>164 x 123 =?</a:t>
            </a:r>
            <a:endParaRPr lang="vi-VN" sz="32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573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/>
      <p:bldP spid="18" grpId="0"/>
      <p:bldP spid="19" grpId="0"/>
      <p:bldP spid="20" grpId="0"/>
      <p:bldP spid="21" grpId="0"/>
      <p:bldP spid="22" grpId="0" animBg="1"/>
      <p:bldP spid="23" grpId="0"/>
      <p:bldP spid="24" grpId="0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5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1755778" y="53181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2060575" y="53181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2365375" y="53181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1755778" y="114145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2060575" y="111605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2365375" y="111605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1327151" y="757280"/>
            <a:ext cx="30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47119" name="Line 15"/>
          <p:cNvSpPr>
            <a:spLocks noChangeShapeType="1"/>
          </p:cNvSpPr>
          <p:nvPr/>
        </p:nvSpPr>
        <p:spPr bwMode="auto">
          <a:xfrm>
            <a:off x="1362077" y="1762125"/>
            <a:ext cx="1633539" cy="127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2386016" y="167005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2116139" y="169069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1811342" y="169069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7123" name="Text Box 19"/>
          <p:cNvSpPr txBox="1">
            <a:spLocks noChangeArrowheads="1"/>
          </p:cNvSpPr>
          <p:nvPr/>
        </p:nvSpPr>
        <p:spPr bwMode="auto">
          <a:xfrm>
            <a:off x="2122488" y="221936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47124" name="Text Box 20"/>
          <p:cNvSpPr txBox="1">
            <a:spLocks noChangeArrowheads="1"/>
          </p:cNvSpPr>
          <p:nvPr/>
        </p:nvSpPr>
        <p:spPr bwMode="auto">
          <a:xfrm>
            <a:off x="1797053" y="220508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7125" name="Text Box 21"/>
          <p:cNvSpPr txBox="1">
            <a:spLocks noChangeArrowheads="1"/>
          </p:cNvSpPr>
          <p:nvPr/>
        </p:nvSpPr>
        <p:spPr bwMode="auto">
          <a:xfrm>
            <a:off x="1492251" y="221936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7126" name="Text Box 22"/>
          <p:cNvSpPr txBox="1">
            <a:spLocks noChangeArrowheads="1"/>
          </p:cNvSpPr>
          <p:nvPr/>
        </p:nvSpPr>
        <p:spPr bwMode="auto">
          <a:xfrm>
            <a:off x="1771654" y="275276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1471613" y="2743242"/>
            <a:ext cx="482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7128" name="Text Box 24"/>
          <p:cNvSpPr txBox="1">
            <a:spLocks noChangeArrowheads="1"/>
          </p:cNvSpPr>
          <p:nvPr/>
        </p:nvSpPr>
        <p:spPr bwMode="auto">
          <a:xfrm>
            <a:off x="1146175" y="275276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7129" name="Line 25"/>
          <p:cNvSpPr>
            <a:spLocks noChangeShapeType="1"/>
          </p:cNvSpPr>
          <p:nvPr/>
        </p:nvSpPr>
        <p:spPr bwMode="auto">
          <a:xfrm>
            <a:off x="1200151" y="3524250"/>
            <a:ext cx="1633539" cy="269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30" name="Text Box 26"/>
          <p:cNvSpPr txBox="1">
            <a:spLocks noChangeArrowheads="1"/>
          </p:cNvSpPr>
          <p:nvPr/>
        </p:nvSpPr>
        <p:spPr bwMode="auto">
          <a:xfrm>
            <a:off x="2382842" y="167005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7131" name="Text Box 27"/>
          <p:cNvSpPr txBox="1">
            <a:spLocks noChangeArrowheads="1"/>
          </p:cNvSpPr>
          <p:nvPr/>
        </p:nvSpPr>
        <p:spPr bwMode="auto">
          <a:xfrm>
            <a:off x="2084388" y="358299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47132" name="Text Box 28"/>
          <p:cNvSpPr txBox="1">
            <a:spLocks noChangeArrowheads="1"/>
          </p:cNvSpPr>
          <p:nvPr/>
        </p:nvSpPr>
        <p:spPr bwMode="auto">
          <a:xfrm>
            <a:off x="1798639" y="3567119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7133" name="Text Box 29"/>
          <p:cNvSpPr txBox="1">
            <a:spLocks noChangeArrowheads="1"/>
          </p:cNvSpPr>
          <p:nvPr/>
        </p:nvSpPr>
        <p:spPr bwMode="auto">
          <a:xfrm>
            <a:off x="1479551" y="355759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7134" name="Text Box 30"/>
          <p:cNvSpPr txBox="1">
            <a:spLocks noChangeArrowheads="1"/>
          </p:cNvSpPr>
          <p:nvPr/>
        </p:nvSpPr>
        <p:spPr bwMode="auto">
          <a:xfrm>
            <a:off x="1200154" y="355759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7135" name="Text Box 31"/>
          <p:cNvSpPr txBox="1">
            <a:spLocks noChangeArrowheads="1"/>
          </p:cNvSpPr>
          <p:nvPr/>
        </p:nvSpPr>
        <p:spPr bwMode="auto">
          <a:xfrm>
            <a:off x="4286251" y="104812"/>
            <a:ext cx="2909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* 3 nhân 4 bằng 12, </a:t>
            </a:r>
          </a:p>
        </p:txBody>
      </p:sp>
      <p:sp>
        <p:nvSpPr>
          <p:cNvPr id="47136" name="Text Box 32"/>
          <p:cNvSpPr txBox="1">
            <a:spLocks noChangeArrowheads="1"/>
          </p:cNvSpPr>
          <p:nvPr/>
        </p:nvSpPr>
        <p:spPr bwMode="auto">
          <a:xfrm>
            <a:off x="6781800" y="106400"/>
            <a:ext cx="132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Viết 2,</a:t>
            </a:r>
          </a:p>
        </p:txBody>
      </p:sp>
      <p:sp>
        <p:nvSpPr>
          <p:cNvPr id="47137" name="Text Box 33"/>
          <p:cNvSpPr txBox="1">
            <a:spLocks noChangeArrowheads="1"/>
          </p:cNvSpPr>
          <p:nvPr/>
        </p:nvSpPr>
        <p:spPr bwMode="auto">
          <a:xfrm>
            <a:off x="7620004" y="103223"/>
            <a:ext cx="1328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Nhớ 1.</a:t>
            </a:r>
          </a:p>
        </p:txBody>
      </p:sp>
      <p:sp>
        <p:nvSpPr>
          <p:cNvPr id="47138" name="Text Box 34"/>
          <p:cNvSpPr txBox="1">
            <a:spLocks noChangeArrowheads="1"/>
          </p:cNvSpPr>
          <p:nvPr/>
        </p:nvSpPr>
        <p:spPr bwMode="auto">
          <a:xfrm>
            <a:off x="4495803" y="498512"/>
            <a:ext cx="4686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3 nhân 6 bằng 18, thêm 1 bằng 19,</a:t>
            </a:r>
          </a:p>
        </p:txBody>
      </p:sp>
      <p:sp>
        <p:nvSpPr>
          <p:cNvPr id="47139" name="Text Box 35"/>
          <p:cNvSpPr txBox="1">
            <a:spLocks noChangeArrowheads="1"/>
          </p:cNvSpPr>
          <p:nvPr/>
        </p:nvSpPr>
        <p:spPr bwMode="auto">
          <a:xfrm>
            <a:off x="8788400" y="474698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Viết 9,</a:t>
            </a:r>
          </a:p>
        </p:txBody>
      </p:sp>
      <p:sp>
        <p:nvSpPr>
          <p:cNvPr id="47140" name="Text Box 36"/>
          <p:cNvSpPr txBox="1">
            <a:spLocks noChangeArrowheads="1"/>
          </p:cNvSpPr>
          <p:nvPr/>
        </p:nvSpPr>
        <p:spPr bwMode="auto">
          <a:xfrm>
            <a:off x="9659939" y="455649"/>
            <a:ext cx="99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Nhớ1.</a:t>
            </a:r>
          </a:p>
        </p:txBody>
      </p:sp>
      <p:sp>
        <p:nvSpPr>
          <p:cNvPr id="47141" name="Text Box 37"/>
          <p:cNvSpPr txBox="1">
            <a:spLocks noChangeArrowheads="1"/>
          </p:cNvSpPr>
          <p:nvPr/>
        </p:nvSpPr>
        <p:spPr bwMode="auto">
          <a:xfrm>
            <a:off x="4521200" y="927141"/>
            <a:ext cx="439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3 nhân 1 bằng 3, thêm  1 bằng 4,</a:t>
            </a:r>
          </a:p>
        </p:txBody>
      </p:sp>
      <p:sp>
        <p:nvSpPr>
          <p:cNvPr id="47142" name="Text Box 38"/>
          <p:cNvSpPr txBox="1">
            <a:spLocks noChangeArrowheads="1"/>
          </p:cNvSpPr>
          <p:nvPr/>
        </p:nvSpPr>
        <p:spPr bwMode="auto">
          <a:xfrm>
            <a:off x="8547100" y="925554"/>
            <a:ext cx="132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Viết 4.</a:t>
            </a:r>
          </a:p>
        </p:txBody>
      </p:sp>
      <p:sp>
        <p:nvSpPr>
          <p:cNvPr id="47143" name="Text Box 39"/>
          <p:cNvSpPr txBox="1">
            <a:spLocks noChangeArrowheads="1"/>
          </p:cNvSpPr>
          <p:nvPr/>
        </p:nvSpPr>
        <p:spPr bwMode="auto">
          <a:xfrm>
            <a:off x="4329137" y="1333537"/>
            <a:ext cx="2638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* 2 nhân 4 bằng 8, </a:t>
            </a:r>
          </a:p>
        </p:txBody>
      </p:sp>
      <p:sp>
        <p:nvSpPr>
          <p:cNvPr id="47145" name="Text Box 41"/>
          <p:cNvSpPr txBox="1">
            <a:spLocks noChangeArrowheads="1"/>
          </p:cNvSpPr>
          <p:nvPr/>
        </p:nvSpPr>
        <p:spPr bwMode="auto">
          <a:xfrm>
            <a:off x="4521200" y="1795495"/>
            <a:ext cx="266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2 nhân 6 bằng 12, </a:t>
            </a:r>
          </a:p>
        </p:txBody>
      </p:sp>
      <p:sp>
        <p:nvSpPr>
          <p:cNvPr id="47146" name="Text Box 42"/>
          <p:cNvSpPr txBox="1">
            <a:spLocks noChangeArrowheads="1"/>
          </p:cNvSpPr>
          <p:nvPr/>
        </p:nvSpPr>
        <p:spPr bwMode="auto">
          <a:xfrm>
            <a:off x="6770691" y="1768506"/>
            <a:ext cx="11922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Viết 2,</a:t>
            </a:r>
          </a:p>
        </p:txBody>
      </p:sp>
      <p:sp>
        <p:nvSpPr>
          <p:cNvPr id="47147" name="Text Box 43"/>
          <p:cNvSpPr txBox="1">
            <a:spLocks noChangeArrowheads="1"/>
          </p:cNvSpPr>
          <p:nvPr/>
        </p:nvSpPr>
        <p:spPr bwMode="auto">
          <a:xfrm>
            <a:off x="7559675" y="1755808"/>
            <a:ext cx="132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 nhớ 1.</a:t>
            </a:r>
          </a:p>
        </p:txBody>
      </p:sp>
      <p:sp>
        <p:nvSpPr>
          <p:cNvPr id="47148" name="Text Box 44"/>
          <p:cNvSpPr txBox="1">
            <a:spLocks noChangeArrowheads="1"/>
          </p:cNvSpPr>
          <p:nvPr/>
        </p:nvSpPr>
        <p:spPr bwMode="auto">
          <a:xfrm>
            <a:off x="4521203" y="2244766"/>
            <a:ext cx="4686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2 nhân 1 bằng 2, thêm1 bằng 3,</a:t>
            </a:r>
          </a:p>
        </p:txBody>
      </p:sp>
      <p:sp>
        <p:nvSpPr>
          <p:cNvPr id="47149" name="Text Box 45"/>
          <p:cNvSpPr txBox="1">
            <a:spLocks noChangeArrowheads="1"/>
          </p:cNvSpPr>
          <p:nvPr/>
        </p:nvSpPr>
        <p:spPr bwMode="auto">
          <a:xfrm>
            <a:off x="8585224" y="2244767"/>
            <a:ext cx="1368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Viết 3.</a:t>
            </a:r>
          </a:p>
        </p:txBody>
      </p:sp>
      <p:sp>
        <p:nvSpPr>
          <p:cNvPr id="47150" name="Text Box 46"/>
          <p:cNvSpPr txBox="1">
            <a:spLocks noChangeArrowheads="1"/>
          </p:cNvSpPr>
          <p:nvPr/>
        </p:nvSpPr>
        <p:spPr bwMode="auto">
          <a:xfrm>
            <a:off x="4316414" y="2655929"/>
            <a:ext cx="266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* 1 nhân 4 bằng 4, </a:t>
            </a:r>
          </a:p>
        </p:txBody>
      </p:sp>
      <p:sp>
        <p:nvSpPr>
          <p:cNvPr id="47152" name="Text Box 48"/>
          <p:cNvSpPr txBox="1">
            <a:spLocks noChangeArrowheads="1"/>
          </p:cNvSpPr>
          <p:nvPr/>
        </p:nvSpPr>
        <p:spPr bwMode="auto">
          <a:xfrm>
            <a:off x="4522791" y="3132173"/>
            <a:ext cx="251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1 nhân 6 bằng 6,</a:t>
            </a:r>
          </a:p>
        </p:txBody>
      </p:sp>
      <p:sp>
        <p:nvSpPr>
          <p:cNvPr id="47153" name="Text Box 49"/>
          <p:cNvSpPr txBox="1">
            <a:spLocks noChangeArrowheads="1"/>
          </p:cNvSpPr>
          <p:nvPr/>
        </p:nvSpPr>
        <p:spPr bwMode="auto">
          <a:xfrm>
            <a:off x="6662740" y="3113124"/>
            <a:ext cx="1122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Viết 6.</a:t>
            </a:r>
          </a:p>
        </p:txBody>
      </p:sp>
      <p:sp>
        <p:nvSpPr>
          <p:cNvPr id="47154" name="Text Box 50"/>
          <p:cNvSpPr txBox="1">
            <a:spLocks noChangeArrowheads="1"/>
          </p:cNvSpPr>
          <p:nvPr/>
        </p:nvSpPr>
        <p:spPr bwMode="auto">
          <a:xfrm>
            <a:off x="4543428" y="3581407"/>
            <a:ext cx="236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1 nhân 1 bằng 1,</a:t>
            </a:r>
          </a:p>
        </p:txBody>
      </p:sp>
      <p:sp>
        <p:nvSpPr>
          <p:cNvPr id="47155" name="Text Box 51"/>
          <p:cNvSpPr txBox="1">
            <a:spLocks noChangeArrowheads="1"/>
          </p:cNvSpPr>
          <p:nvPr/>
        </p:nvSpPr>
        <p:spPr bwMode="auto">
          <a:xfrm>
            <a:off x="4343400" y="3997366"/>
            <a:ext cx="13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* Hạ 2 ;</a:t>
            </a:r>
          </a:p>
        </p:txBody>
      </p:sp>
      <p:sp>
        <p:nvSpPr>
          <p:cNvPr id="47156" name="Text Box 52"/>
          <p:cNvSpPr txBox="1">
            <a:spLocks noChangeArrowheads="1"/>
          </p:cNvSpPr>
          <p:nvPr/>
        </p:nvSpPr>
        <p:spPr bwMode="auto">
          <a:xfrm>
            <a:off x="4483103" y="4419641"/>
            <a:ext cx="4127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9 cộng 8 bằng 17, viết 7 nhớ 1. </a:t>
            </a:r>
          </a:p>
        </p:txBody>
      </p:sp>
      <p:sp>
        <p:nvSpPr>
          <p:cNvPr id="47157" name="Text Box 53"/>
          <p:cNvSpPr txBox="1">
            <a:spLocks noChangeArrowheads="1"/>
          </p:cNvSpPr>
          <p:nvPr/>
        </p:nvSpPr>
        <p:spPr bwMode="auto">
          <a:xfrm>
            <a:off x="4419604" y="4892717"/>
            <a:ext cx="6735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4 cộng 2 bằng 6; 6 cộng 4 bằng 10, thêm 1 bằng 11, viết 1 nhớ 1.</a:t>
            </a:r>
          </a:p>
        </p:txBody>
      </p:sp>
      <p:sp>
        <p:nvSpPr>
          <p:cNvPr id="47158" name="Text Box 54"/>
          <p:cNvSpPr txBox="1">
            <a:spLocks noChangeArrowheads="1"/>
          </p:cNvSpPr>
          <p:nvPr/>
        </p:nvSpPr>
        <p:spPr bwMode="auto">
          <a:xfrm>
            <a:off x="4495800" y="5756316"/>
            <a:ext cx="647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3 cộng 6 bằng 9, thêm 1 bằng 10, viết 0 nhớ 1.</a:t>
            </a:r>
          </a:p>
        </p:txBody>
      </p:sp>
      <p:sp>
        <p:nvSpPr>
          <p:cNvPr id="47160" name="Text Box 56"/>
          <p:cNvSpPr txBox="1">
            <a:spLocks noChangeArrowheads="1"/>
          </p:cNvSpPr>
          <p:nvPr/>
        </p:nvSpPr>
        <p:spPr bwMode="auto">
          <a:xfrm>
            <a:off x="6753228" y="3581407"/>
            <a:ext cx="1122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Viết 1.</a:t>
            </a:r>
          </a:p>
        </p:txBody>
      </p:sp>
      <p:sp>
        <p:nvSpPr>
          <p:cNvPr id="47161" name="Text Box 57"/>
          <p:cNvSpPr txBox="1">
            <a:spLocks noChangeArrowheads="1"/>
          </p:cNvSpPr>
          <p:nvPr/>
        </p:nvSpPr>
        <p:spPr bwMode="auto">
          <a:xfrm>
            <a:off x="4419600" y="6213517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1 thêm 1 bằng 2 , viết 2.</a:t>
            </a:r>
          </a:p>
        </p:txBody>
      </p:sp>
      <p:sp>
        <p:nvSpPr>
          <p:cNvPr id="23600" name="Text Box 59"/>
          <p:cNvSpPr txBox="1">
            <a:spLocks noChangeArrowheads="1"/>
          </p:cNvSpPr>
          <p:nvPr/>
        </p:nvSpPr>
        <p:spPr bwMode="auto">
          <a:xfrm>
            <a:off x="765178" y="4967288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64" name="Text Box 60"/>
          <p:cNvSpPr txBox="1">
            <a:spLocks noChangeArrowheads="1"/>
          </p:cNvSpPr>
          <p:nvPr/>
        </p:nvSpPr>
        <p:spPr bwMode="auto">
          <a:xfrm>
            <a:off x="358776" y="5184796"/>
            <a:ext cx="37068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 : </a:t>
            </a: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164 x 123 =20172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781826" y="1320842"/>
            <a:ext cx="20088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viết 8 (dưới 9)</a:t>
            </a:r>
            <a:endParaRPr lang="vi-VN" alt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696110" y="2676567"/>
            <a:ext cx="20088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4 (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 2)</a:t>
            </a:r>
            <a:endParaRPr lang="vi-VN" alt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 Box 60"/>
          <p:cNvSpPr txBox="1">
            <a:spLocks noChangeArrowheads="1"/>
          </p:cNvSpPr>
          <p:nvPr/>
        </p:nvSpPr>
        <p:spPr bwMode="auto">
          <a:xfrm>
            <a:off x="397668" y="14960"/>
            <a:ext cx="37068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 b="1">
                <a:latin typeface="Times New Roman" pitchFamily="18" charset="0"/>
                <a:cs typeface="Times New Roman" pitchFamily="18" charset="0"/>
              </a:rPr>
              <a:t>164 x 123 =</a:t>
            </a:r>
          </a:p>
        </p:txBody>
      </p:sp>
      <p:sp>
        <p:nvSpPr>
          <p:cNvPr id="54" name="Text Box 27">
            <a:extLst>
              <a:ext uri="{FF2B5EF4-FFF2-40B4-BE49-F238E27FC236}">
                <a16:creationId xmlns:a16="http://schemas.microsoft.com/office/drawing/2014/main" id="{0796C715-B651-4C28-B000-616D5AD1D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953" y="3566186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0" dur="250" autoRev="1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5" dur="250" autoRev="1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250" autoRev="1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7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47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7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34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10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10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7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7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 tmFilter="0,0; .5, 1; 1, 1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4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3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7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7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7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7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7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7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7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7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34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2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800" decel="100000"/>
                                        <p:tgtEl>
                                          <p:spTgt spid="47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800" decel="100000" fill="hold"/>
                                        <p:tgtEl>
                                          <p:spTgt spid="47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800" decel="100000" fill="hold"/>
                                        <p:tgtEl>
                                          <p:spTgt spid="47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800" decel="100000" fill="hold"/>
                                        <p:tgtEl>
                                          <p:spTgt spid="47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7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7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3" presetID="3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47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" presetID="34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47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47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47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47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4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 nodeType="clickPar">
                      <p:stCondLst>
                        <p:cond delay="indefinite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47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47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 nodeType="clickPar">
                      <p:stCondLst>
                        <p:cond delay="indefinite"/>
                      </p:stCondLst>
                      <p:childTnLst>
                        <p:par>
                          <p:cTn id="2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0" presetID="3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9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5" presetID="3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9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47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47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 nodeType="clickPar">
                      <p:stCondLst>
                        <p:cond delay="indefinite"/>
                      </p:stCondLst>
                      <p:childTnLst>
                        <p:par>
                          <p:cTn id="3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4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4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 nodeType="clickPar">
                      <p:stCondLst>
                        <p:cond delay="indefinite"/>
                      </p:stCondLst>
                      <p:childTnLst>
                        <p:par>
                          <p:cTn id="3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2222 L 0.00208 0.27592 " pathEditMode="relative" rAng="0" ptsTypes="AA">
                                      <p:cBhvr>
                                        <p:cTn id="321" dur="20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2685"/>
                                    </p:animMotion>
                                  </p:childTnLst>
                                </p:cTn>
                              </p:par>
                              <p:par>
                                <p:cTn id="3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4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4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 nodeType="clickPar">
                      <p:stCondLst>
                        <p:cond delay="indefinite"/>
                      </p:stCondLst>
                      <p:childTnLst>
                        <p:par>
                          <p:cTn id="3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2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7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47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47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47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 nodeType="clickPar">
                      <p:stCondLst>
                        <p:cond delay="indefinite"/>
                      </p:stCondLst>
                      <p:childTnLst>
                        <p:par>
                          <p:cTn id="3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6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3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3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 nodeType="clickPar">
                      <p:stCondLst>
                        <p:cond delay="indefinite"/>
                      </p:stCondLst>
                      <p:childTnLst>
                        <p:par>
                          <p:cTn id="3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47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47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47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 nodeType="clickPar">
                      <p:stCondLst>
                        <p:cond delay="indefinite"/>
                      </p:stCondLst>
                      <p:childTnLst>
                        <p:par>
                          <p:cTn id="3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39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39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47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47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 nodeType="clickPar">
                      <p:stCondLst>
                        <p:cond delay="indefinite"/>
                      </p:stCondLst>
                      <p:childTnLst>
                        <p:par>
                          <p:cTn id="4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0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0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47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47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1000"/>
                                        <p:tgtEl>
                                          <p:spTgt spid="47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9" dur="10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 nodeType="clickPar">
                      <p:stCondLst>
                        <p:cond delay="indefinite"/>
                      </p:stCondLst>
                      <p:childTnLst>
                        <p:par>
                          <p:cTn id="4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5" dur="1" fill="hold"/>
                                        <p:tgtEl>
                                          <p:spTgt spid="471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/>
      <p:bldP spid="47112" grpId="1"/>
      <p:bldP spid="47112" grpId="2"/>
      <p:bldP spid="47112" grpId="3"/>
      <p:bldP spid="47113" grpId="0"/>
      <p:bldP spid="47113" grpId="1"/>
      <p:bldP spid="47113" grpId="2"/>
      <p:bldP spid="47113" grpId="3"/>
      <p:bldP spid="47114" grpId="0"/>
      <p:bldP spid="47114" grpId="1"/>
      <p:bldP spid="47114" grpId="2"/>
      <p:bldP spid="47114" grpId="3"/>
      <p:bldP spid="47115" grpId="0"/>
      <p:bldP spid="47115" grpId="1"/>
      <p:bldP spid="47115" grpId="2"/>
      <p:bldP spid="47115" grpId="3"/>
      <p:bldP spid="47116" grpId="0"/>
      <p:bldP spid="47116" grpId="1"/>
      <p:bldP spid="47116" grpId="2"/>
      <p:bldP spid="47116" grpId="3"/>
      <p:bldP spid="47117" grpId="0"/>
      <p:bldP spid="47117" grpId="1"/>
      <p:bldP spid="47117" grpId="2"/>
      <p:bldP spid="47117" grpId="3"/>
      <p:bldP spid="47118" grpId="0"/>
      <p:bldP spid="47119" grpId="0" animBg="1"/>
      <p:bldP spid="47120" grpId="0"/>
      <p:bldP spid="47120" grpId="1"/>
      <p:bldP spid="47121" grpId="0"/>
      <p:bldP spid="47121" grpId="1"/>
      <p:bldP spid="47122" grpId="0"/>
      <p:bldP spid="47122" grpId="1"/>
      <p:bldP spid="47123" grpId="0"/>
      <p:bldP spid="47123" grpId="1"/>
      <p:bldP spid="47124" grpId="0"/>
      <p:bldP spid="47124" grpId="1"/>
      <p:bldP spid="47125" grpId="0"/>
      <p:bldP spid="47125" grpId="1"/>
      <p:bldP spid="47126" grpId="0"/>
      <p:bldP spid="47126" grpId="1"/>
      <p:bldP spid="47127" grpId="0"/>
      <p:bldP spid="47127" grpId="1"/>
      <p:bldP spid="47128" grpId="0"/>
      <p:bldP spid="47128" grpId="1"/>
      <p:bldP spid="47129" grpId="0" animBg="1"/>
      <p:bldP spid="47130" grpId="0"/>
      <p:bldP spid="47131" grpId="0"/>
      <p:bldP spid="47132" grpId="0"/>
      <p:bldP spid="47134" grpId="0"/>
      <p:bldP spid="47135" grpId="0"/>
      <p:bldP spid="47136" grpId="0"/>
      <p:bldP spid="47137" grpId="0"/>
      <p:bldP spid="47138" grpId="0"/>
      <p:bldP spid="47139" grpId="0"/>
      <p:bldP spid="47140" grpId="0"/>
      <p:bldP spid="47141" grpId="0"/>
      <p:bldP spid="47142" grpId="0"/>
      <p:bldP spid="47143" grpId="0"/>
      <p:bldP spid="47145" grpId="0"/>
      <p:bldP spid="47146" grpId="0"/>
      <p:bldP spid="47147" grpId="0"/>
      <p:bldP spid="47148" grpId="0"/>
      <p:bldP spid="47149" grpId="0"/>
      <p:bldP spid="47150" grpId="0"/>
      <p:bldP spid="47152" grpId="0"/>
      <p:bldP spid="47153" grpId="0"/>
      <p:bldP spid="47154" grpId="0"/>
      <p:bldP spid="47155" grpId="0"/>
      <p:bldP spid="47156" grpId="0"/>
      <p:bldP spid="47157" grpId="0"/>
      <p:bldP spid="47160" grpId="0"/>
      <p:bldP spid="47161" grpId="0"/>
      <p:bldP spid="47164" grpId="0"/>
      <p:bldP spid="2" grpId="0"/>
      <p:bldP spid="5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331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 LƯU Ý: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288733" y="1064302"/>
            <a:ext cx="38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593533" y="106430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898336" y="106430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288733" y="1673860"/>
            <a:ext cx="381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593533" y="1648460"/>
            <a:ext cx="381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898336" y="1648460"/>
            <a:ext cx="381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858523" y="1289727"/>
            <a:ext cx="30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895060" y="2294573"/>
            <a:ext cx="1633537" cy="127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918974" y="220250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649095" y="222313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1344295" y="222313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1655445" y="2751815"/>
            <a:ext cx="3810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1330011" y="2737485"/>
            <a:ext cx="381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1025208" y="2751815"/>
            <a:ext cx="3810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1304611" y="328521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1004571" y="3275690"/>
            <a:ext cx="482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79136" y="328521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731523" y="4056740"/>
            <a:ext cx="1635125" cy="269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1933259" y="411547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1615759" y="411547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1331595" y="409960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1012511" y="409007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731523" y="409007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528572" y="2577148"/>
            <a:ext cx="1674813" cy="0"/>
          </a:xfrm>
          <a:prstGeom prst="straightConnector1">
            <a:avLst/>
          </a:prstGeom>
          <a:ln w="38100">
            <a:solidFill>
              <a:srgbClr val="CC00C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455795" y="2307277"/>
            <a:ext cx="3784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 riêng thứ 1</a:t>
            </a:r>
            <a:endParaRPr lang="vi-VN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539683" y="3166110"/>
            <a:ext cx="1674812" cy="0"/>
          </a:xfrm>
          <a:prstGeom prst="straightConnector1">
            <a:avLst/>
          </a:prstGeom>
          <a:ln w="38100">
            <a:solidFill>
              <a:srgbClr val="CC00C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455818" y="2905779"/>
            <a:ext cx="29527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Tích riêng thứ 2</a:t>
            </a:r>
            <a:endParaRPr lang="vi-VN" sz="2800" b="1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539683" y="3737610"/>
            <a:ext cx="1674812" cy="0"/>
          </a:xfrm>
          <a:prstGeom prst="straightConnector1">
            <a:avLst/>
          </a:prstGeom>
          <a:ln w="38100">
            <a:solidFill>
              <a:srgbClr val="CC00C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455821" y="3459820"/>
            <a:ext cx="26733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Tích riêng thứ 3</a:t>
            </a:r>
            <a:endParaRPr lang="vi-VN" sz="28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2539683" y="4469448"/>
            <a:ext cx="1674812" cy="0"/>
          </a:xfrm>
          <a:prstGeom prst="straightConnector1">
            <a:avLst/>
          </a:prstGeom>
          <a:ln w="38100">
            <a:solidFill>
              <a:srgbClr val="CC00C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455799" y="4129765"/>
            <a:ext cx="2574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 chung</a:t>
            </a:r>
            <a:endParaRPr lang="vi-VN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7530580" y="172721"/>
            <a:ext cx="4511217" cy="1828800"/>
          </a:xfrm>
          <a:prstGeom prst="wedgeRoundRectCallout">
            <a:avLst>
              <a:gd name="adj1" fmla="val -58939"/>
              <a:gd name="adj2" fmla="val 113181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  <a:latin typeface="+mj-lt"/>
              </a:rPr>
              <a:t>Tích riêng thứ hai viết lùi sang bên trái một cột so với tích riêng thứ nhất. </a:t>
            </a:r>
            <a:endParaRPr lang="en-US"/>
          </a:p>
        </p:txBody>
      </p:sp>
      <p:sp>
        <p:nvSpPr>
          <p:cNvPr id="3" name="Rounded Rectangular Callout 2"/>
          <p:cNvSpPr/>
          <p:nvPr/>
        </p:nvSpPr>
        <p:spPr>
          <a:xfrm>
            <a:off x="7741920" y="4106587"/>
            <a:ext cx="4450080" cy="2261510"/>
          </a:xfrm>
          <a:prstGeom prst="wedgeRoundRectCallout">
            <a:avLst>
              <a:gd name="adj1" fmla="val -64283"/>
              <a:gd name="adj2" fmla="val -65089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FF00"/>
                </a:solidFill>
                <a:latin typeface="+mj-lt"/>
              </a:rPr>
              <a:t>Tích riêng thứ ba viết lùi sang bên trái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cột so với tích riêng thứ hai</a:t>
            </a:r>
            <a:r>
              <a:rPr lang="en-US" sz="2800" b="1">
                <a:solidFill>
                  <a:srgbClr val="FFFF00"/>
                </a:solidFill>
                <a:latin typeface="+mj-lt"/>
              </a:rPr>
              <a:t>,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 </a:t>
            </a:r>
            <a:r>
              <a:rPr lang="vi-VN" sz="2800" b="1">
                <a:solidFill>
                  <a:srgbClr val="FFFF00"/>
                </a:solidFill>
                <a:latin typeface="+mj-lt"/>
              </a:rPr>
              <a:t>hai cột so với tích riêng thứ nhất.</a:t>
            </a:r>
            <a:endParaRPr lang="en-US" sz="280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/>
      <p:bldP spid="27" grpId="0"/>
      <p:bldP spid="28" grpId="0"/>
      <p:bldP spid="29" grpId="0"/>
      <p:bldP spid="30" grpId="0"/>
      <p:bldP spid="33" grpId="0"/>
      <p:bldP spid="35" grpId="0"/>
      <p:bldP spid="37" grpId="0"/>
      <p:bldP spid="39" grpId="0"/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9567" y="1260475"/>
            <a:ext cx="118824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3200" b="1">
              <a:solidFill>
                <a:srgbClr val="92D050"/>
              </a:solidFill>
              <a:latin typeface="Times New Roman" pitchFamily="18" charset="0"/>
            </a:endParaRPr>
          </a:p>
          <a:p>
            <a:endParaRPr lang="vi-VN" sz="3200" b="1">
              <a:solidFill>
                <a:srgbClr val="92D050"/>
              </a:solidFill>
              <a:latin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94180" y="1457331"/>
            <a:ext cx="9096375" cy="10128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71992" y="2865438"/>
            <a:ext cx="8726487" cy="31085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1 : Đặt tính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 : Tính ( Tính từ phải sang trái)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Lần lượt lấy từng chữ số của thừa số </a:t>
            </a:r>
            <a:r>
              <a:rPr lang="vi-VN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hai</a:t>
            </a:r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hàng đơn vị, hàng chục, hàng trăm)</a:t>
            </a:r>
            <a:r>
              <a:rPr lang="vi-VN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với thừa số thứ nhất theo thứ tự từ phải sang trái.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 Ta cộng ba tích riêng vừa tìm được lại với nhau thì ta được kết quả của phép nhân số với ba chữ số.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98534" y="1564726"/>
            <a:ext cx="31242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solidFill>
                  <a:srgbClr val="0000FF"/>
                </a:solidFill>
                <a:latin typeface="Times New Roman" pitchFamily="18" charset="0"/>
              </a:rPr>
              <a:t>a) 248 x 321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894134" y="1577426"/>
            <a:ext cx="31242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solidFill>
                  <a:srgbClr val="0000FF"/>
                </a:solidFill>
                <a:latin typeface="Times New Roman" pitchFamily="18" charset="0"/>
              </a:rPr>
              <a:t>b) 1163 x 125</a:t>
            </a:r>
          </a:p>
        </p:txBody>
      </p:sp>
      <p:grpSp>
        <p:nvGrpSpPr>
          <p:cNvPr id="10" name="Group 49"/>
          <p:cNvGrpSpPr>
            <a:grpSpLocks/>
          </p:cNvGrpSpPr>
          <p:nvPr/>
        </p:nvGrpSpPr>
        <p:grpSpPr bwMode="auto">
          <a:xfrm>
            <a:off x="1455761" y="2263184"/>
            <a:ext cx="2012951" cy="1112838"/>
            <a:chOff x="288" y="1152"/>
            <a:chExt cx="1268" cy="701"/>
          </a:xfrm>
        </p:grpSpPr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624" y="1536"/>
              <a:ext cx="610" cy="245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400" b="1" dirty="0">
                  <a:latin typeface="Times New Roman" pitchFamily="18" charset="0"/>
                  <a:cs typeface="+mn-cs"/>
                </a:rPr>
                <a:t>321</a:t>
              </a:r>
            </a:p>
          </p:txBody>
        </p:sp>
        <p:grpSp>
          <p:nvGrpSpPr>
            <p:cNvPr id="27703" name="Group 19"/>
            <p:cNvGrpSpPr>
              <a:grpSpLocks/>
            </p:cNvGrpSpPr>
            <p:nvPr/>
          </p:nvGrpSpPr>
          <p:grpSpPr bwMode="auto">
            <a:xfrm>
              <a:off x="288" y="1152"/>
              <a:ext cx="1268" cy="701"/>
              <a:chOff x="508" y="960"/>
              <a:chExt cx="1268" cy="701"/>
            </a:xfrm>
          </p:grpSpPr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508" y="960"/>
                <a:ext cx="1268" cy="3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itchFamily="18" charset="0"/>
                    <a:cs typeface="+mn-cs"/>
                  </a:rPr>
                  <a:t>248</a:t>
                </a:r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566" y="1162"/>
                <a:ext cx="217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600" b="1" dirty="0">
                    <a:latin typeface="Times New Roman" pitchFamily="18" charset="0"/>
                    <a:cs typeface="+mn-cs"/>
                  </a:rPr>
                  <a:t>x</a:t>
                </a:r>
              </a:p>
            </p:txBody>
          </p:sp>
          <p:sp>
            <p:nvSpPr>
              <p:cNvPr id="27706" name="Line 14"/>
              <p:cNvSpPr>
                <a:spLocks noChangeShapeType="1"/>
              </p:cNvSpPr>
              <p:nvPr/>
            </p:nvSpPr>
            <p:spPr bwMode="auto">
              <a:xfrm>
                <a:off x="565" y="1661"/>
                <a:ext cx="109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6" name="Group 50"/>
          <p:cNvGrpSpPr>
            <a:grpSpLocks/>
          </p:cNvGrpSpPr>
          <p:nvPr/>
        </p:nvGrpSpPr>
        <p:grpSpPr bwMode="auto">
          <a:xfrm>
            <a:off x="4476748" y="2225084"/>
            <a:ext cx="2055812" cy="1181100"/>
            <a:chOff x="2191" y="1128"/>
            <a:chExt cx="1295" cy="744"/>
          </a:xfrm>
        </p:grpSpPr>
        <p:grpSp>
          <p:nvGrpSpPr>
            <p:cNvPr id="27697" name="Group 20"/>
            <p:cNvGrpSpPr>
              <a:grpSpLocks/>
            </p:cNvGrpSpPr>
            <p:nvPr/>
          </p:nvGrpSpPr>
          <p:grpSpPr bwMode="auto">
            <a:xfrm>
              <a:off x="2191" y="1128"/>
              <a:ext cx="1295" cy="614"/>
              <a:chOff x="3343" y="984"/>
              <a:chExt cx="1295" cy="614"/>
            </a:xfrm>
          </p:grpSpPr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3343" y="984"/>
                <a:ext cx="1295" cy="3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itchFamily="18" charset="0"/>
                    <a:cs typeface="+mn-cs"/>
                  </a:rPr>
                  <a:t>1163</a:t>
                </a: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3744" y="1353"/>
                <a:ext cx="610" cy="2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itchFamily="18" charset="0"/>
                    <a:cs typeface="+mn-cs"/>
                  </a:rPr>
                  <a:t>125</a:t>
                </a:r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3398" y="1178"/>
                <a:ext cx="217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600" b="1" dirty="0">
                    <a:latin typeface="Times New Roman" pitchFamily="18" charset="0"/>
                    <a:cs typeface="+mn-cs"/>
                  </a:rPr>
                  <a:t>x</a:t>
                </a:r>
              </a:p>
            </p:txBody>
          </p:sp>
        </p:grpSp>
        <p:sp>
          <p:nvSpPr>
            <p:cNvPr id="27698" name="Line 18"/>
            <p:cNvSpPr>
              <a:spLocks noChangeShapeType="1"/>
            </p:cNvSpPr>
            <p:nvPr/>
          </p:nvSpPr>
          <p:spPr bwMode="auto">
            <a:xfrm>
              <a:off x="2208" y="1872"/>
              <a:ext cx="109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1455761" y="3330026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248</a:t>
            </a: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1176361" y="3818976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496</a:t>
            </a: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912835" y="4323801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744</a:t>
            </a:r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>
            <a:off x="1303334" y="4917484"/>
            <a:ext cx="17414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Rectangle 32"/>
          <p:cNvSpPr>
            <a:spLocks noChangeArrowheads="1"/>
          </p:cNvSpPr>
          <p:nvPr/>
        </p:nvSpPr>
        <p:spPr bwMode="auto">
          <a:xfrm>
            <a:off x="4445023" y="3391939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5815</a:t>
            </a:r>
          </a:p>
        </p:txBody>
      </p:sp>
      <p:sp>
        <p:nvSpPr>
          <p:cNvPr id="27" name="Rectangle 33"/>
          <p:cNvSpPr>
            <a:spLocks noChangeArrowheads="1"/>
          </p:cNvSpPr>
          <p:nvPr/>
        </p:nvSpPr>
        <p:spPr bwMode="auto">
          <a:xfrm>
            <a:off x="4237059" y="3818976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2326</a:t>
            </a:r>
          </a:p>
        </p:txBody>
      </p:sp>
      <p:sp>
        <p:nvSpPr>
          <p:cNvPr id="28" name="Rectangle 35"/>
          <p:cNvSpPr>
            <a:spLocks noChangeArrowheads="1"/>
          </p:cNvSpPr>
          <p:nvPr/>
        </p:nvSpPr>
        <p:spPr bwMode="auto">
          <a:xfrm>
            <a:off x="3979885" y="4290464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1163</a:t>
            </a:r>
          </a:p>
        </p:txBody>
      </p:sp>
      <p:sp>
        <p:nvSpPr>
          <p:cNvPr id="29" name="Line 36"/>
          <p:cNvSpPr>
            <a:spLocks noChangeShapeType="1"/>
          </p:cNvSpPr>
          <p:nvPr/>
        </p:nvSpPr>
        <p:spPr bwMode="auto">
          <a:xfrm>
            <a:off x="4402134" y="4853984"/>
            <a:ext cx="17414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Rectangle 37"/>
          <p:cNvSpPr>
            <a:spLocks noChangeArrowheads="1"/>
          </p:cNvSpPr>
          <p:nvPr/>
        </p:nvSpPr>
        <p:spPr bwMode="auto">
          <a:xfrm>
            <a:off x="4275137" y="4850851"/>
            <a:ext cx="1924051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145375</a:t>
            </a:r>
          </a:p>
        </p:txBody>
      </p:sp>
      <p:sp>
        <p:nvSpPr>
          <p:cNvPr id="31" name="Rectangle 38"/>
          <p:cNvSpPr>
            <a:spLocks noChangeArrowheads="1"/>
          </p:cNvSpPr>
          <p:nvPr/>
        </p:nvSpPr>
        <p:spPr bwMode="auto">
          <a:xfrm>
            <a:off x="6842122" y="1521864"/>
            <a:ext cx="31242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solidFill>
                  <a:srgbClr val="0000FF"/>
                </a:solidFill>
                <a:latin typeface="Times New Roman" pitchFamily="18" charset="0"/>
              </a:rPr>
              <a:t>c) 3124 x 213</a:t>
            </a:r>
          </a:p>
        </p:txBody>
      </p:sp>
      <p:grpSp>
        <p:nvGrpSpPr>
          <p:cNvPr id="32" name="Group 51"/>
          <p:cNvGrpSpPr>
            <a:grpSpLocks/>
          </p:cNvGrpSpPr>
          <p:nvPr/>
        </p:nvGrpSpPr>
        <p:grpSpPr bwMode="auto">
          <a:xfrm>
            <a:off x="7462834" y="2225084"/>
            <a:ext cx="2032000" cy="1143000"/>
            <a:chOff x="4072" y="1128"/>
            <a:chExt cx="1280" cy="720"/>
          </a:xfrm>
        </p:grpSpPr>
        <p:grpSp>
          <p:nvGrpSpPr>
            <p:cNvPr id="27692" name="Group 39"/>
            <p:cNvGrpSpPr>
              <a:grpSpLocks/>
            </p:cNvGrpSpPr>
            <p:nvPr/>
          </p:nvGrpSpPr>
          <p:grpSpPr bwMode="auto">
            <a:xfrm>
              <a:off x="4084" y="1128"/>
              <a:ext cx="1268" cy="622"/>
              <a:chOff x="3340" y="976"/>
              <a:chExt cx="1268" cy="622"/>
            </a:xfrm>
          </p:grpSpPr>
          <p:sp>
            <p:nvSpPr>
              <p:cNvPr id="35" name="Rectangle 40"/>
              <p:cNvSpPr>
                <a:spLocks noChangeArrowheads="1"/>
              </p:cNvSpPr>
              <p:nvPr/>
            </p:nvSpPr>
            <p:spPr bwMode="auto">
              <a:xfrm>
                <a:off x="3340" y="976"/>
                <a:ext cx="1268" cy="3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itchFamily="18" charset="0"/>
                    <a:cs typeface="+mn-cs"/>
                  </a:rPr>
                  <a:t>3124</a:t>
                </a:r>
              </a:p>
            </p:txBody>
          </p:sp>
          <p:sp>
            <p:nvSpPr>
              <p:cNvPr id="36" name="Rectangle 41"/>
              <p:cNvSpPr>
                <a:spLocks noChangeArrowheads="1"/>
              </p:cNvSpPr>
              <p:nvPr/>
            </p:nvSpPr>
            <p:spPr bwMode="auto">
              <a:xfrm>
                <a:off x="3744" y="1353"/>
                <a:ext cx="648" cy="2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itchFamily="18" charset="0"/>
                    <a:cs typeface="+mn-cs"/>
                  </a:rPr>
                  <a:t>213</a:t>
                </a:r>
              </a:p>
            </p:txBody>
          </p:sp>
          <p:sp>
            <p:nvSpPr>
              <p:cNvPr id="37" name="Rectangle 42"/>
              <p:cNvSpPr>
                <a:spLocks noChangeArrowheads="1"/>
              </p:cNvSpPr>
              <p:nvPr/>
            </p:nvSpPr>
            <p:spPr bwMode="auto">
              <a:xfrm>
                <a:off x="3398" y="1178"/>
                <a:ext cx="217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600" b="1" dirty="0">
                    <a:latin typeface="Times New Roman" pitchFamily="18" charset="0"/>
                    <a:cs typeface="+mn-cs"/>
                  </a:rPr>
                  <a:t>x</a:t>
                </a:r>
              </a:p>
            </p:txBody>
          </p:sp>
        </p:grpSp>
        <p:sp>
          <p:nvSpPr>
            <p:cNvPr id="27693" name="Line 44"/>
            <p:cNvSpPr>
              <a:spLocks noChangeShapeType="1"/>
            </p:cNvSpPr>
            <p:nvPr/>
          </p:nvSpPr>
          <p:spPr bwMode="auto">
            <a:xfrm>
              <a:off x="4072" y="1848"/>
              <a:ext cx="109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Line 47"/>
          <p:cNvSpPr>
            <a:spLocks noChangeShapeType="1"/>
          </p:cNvSpPr>
          <p:nvPr/>
        </p:nvSpPr>
        <p:spPr bwMode="auto">
          <a:xfrm>
            <a:off x="7281862" y="4853984"/>
            <a:ext cx="20701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Rectangle 53"/>
          <p:cNvSpPr>
            <a:spLocks noChangeArrowheads="1"/>
          </p:cNvSpPr>
          <p:nvPr/>
        </p:nvSpPr>
        <p:spPr bwMode="auto">
          <a:xfrm>
            <a:off x="8651872" y="3382372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2</a:t>
            </a:r>
          </a:p>
        </p:txBody>
      </p:sp>
      <p:sp>
        <p:nvSpPr>
          <p:cNvPr id="40" name="Rectangle 54"/>
          <p:cNvSpPr>
            <a:spLocks noChangeArrowheads="1"/>
          </p:cNvSpPr>
          <p:nvPr/>
        </p:nvSpPr>
        <p:spPr bwMode="auto">
          <a:xfrm>
            <a:off x="8404222" y="3377609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7</a:t>
            </a:r>
          </a:p>
        </p:txBody>
      </p:sp>
      <p:sp>
        <p:nvSpPr>
          <p:cNvPr id="41" name="Rectangle 55"/>
          <p:cNvSpPr>
            <a:spLocks noChangeArrowheads="1"/>
          </p:cNvSpPr>
          <p:nvPr/>
        </p:nvSpPr>
        <p:spPr bwMode="auto">
          <a:xfrm>
            <a:off x="8161334" y="3377609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3</a:t>
            </a:r>
          </a:p>
        </p:txBody>
      </p:sp>
      <p:sp>
        <p:nvSpPr>
          <p:cNvPr id="42" name="Rectangle 56"/>
          <p:cNvSpPr>
            <a:spLocks noChangeArrowheads="1"/>
          </p:cNvSpPr>
          <p:nvPr/>
        </p:nvSpPr>
        <p:spPr bwMode="auto">
          <a:xfrm>
            <a:off x="7918448" y="3377609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9</a:t>
            </a:r>
          </a:p>
        </p:txBody>
      </p:sp>
      <p:sp>
        <p:nvSpPr>
          <p:cNvPr id="43" name="Rectangle 57"/>
          <p:cNvSpPr>
            <a:spLocks noChangeArrowheads="1"/>
          </p:cNvSpPr>
          <p:nvPr/>
        </p:nvSpPr>
        <p:spPr bwMode="auto">
          <a:xfrm>
            <a:off x="8389934" y="3801472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4</a:t>
            </a:r>
          </a:p>
        </p:txBody>
      </p:sp>
      <p:sp>
        <p:nvSpPr>
          <p:cNvPr id="44" name="Rectangle 58"/>
          <p:cNvSpPr>
            <a:spLocks noChangeArrowheads="1"/>
          </p:cNvSpPr>
          <p:nvPr/>
        </p:nvSpPr>
        <p:spPr bwMode="auto">
          <a:xfrm>
            <a:off x="8147046" y="3787184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2</a:t>
            </a:r>
          </a:p>
        </p:txBody>
      </p:sp>
      <p:sp>
        <p:nvSpPr>
          <p:cNvPr id="45" name="Rectangle 59"/>
          <p:cNvSpPr>
            <a:spLocks noChangeArrowheads="1"/>
          </p:cNvSpPr>
          <p:nvPr/>
        </p:nvSpPr>
        <p:spPr bwMode="auto">
          <a:xfrm>
            <a:off x="7870823" y="3787184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1</a:t>
            </a:r>
          </a:p>
        </p:txBody>
      </p:sp>
      <p:sp>
        <p:nvSpPr>
          <p:cNvPr id="46" name="Rectangle 60"/>
          <p:cNvSpPr>
            <a:spLocks noChangeArrowheads="1"/>
          </p:cNvSpPr>
          <p:nvPr/>
        </p:nvSpPr>
        <p:spPr bwMode="auto">
          <a:xfrm>
            <a:off x="7651748" y="3801472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3</a:t>
            </a:r>
          </a:p>
        </p:txBody>
      </p:sp>
      <p:sp>
        <p:nvSpPr>
          <p:cNvPr id="47" name="Rectangle 61"/>
          <p:cNvSpPr>
            <a:spLocks noChangeArrowheads="1"/>
          </p:cNvSpPr>
          <p:nvPr/>
        </p:nvSpPr>
        <p:spPr bwMode="auto">
          <a:xfrm>
            <a:off x="8156572" y="4239622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8</a:t>
            </a:r>
          </a:p>
        </p:txBody>
      </p:sp>
      <p:sp>
        <p:nvSpPr>
          <p:cNvPr id="48" name="Rectangle 62"/>
          <p:cNvSpPr>
            <a:spLocks noChangeArrowheads="1"/>
          </p:cNvSpPr>
          <p:nvPr/>
        </p:nvSpPr>
        <p:spPr bwMode="auto">
          <a:xfrm>
            <a:off x="7861297" y="4253909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4</a:t>
            </a:r>
          </a:p>
        </p:txBody>
      </p:sp>
      <p:sp>
        <p:nvSpPr>
          <p:cNvPr id="49" name="Rectangle 63"/>
          <p:cNvSpPr>
            <a:spLocks noChangeArrowheads="1"/>
          </p:cNvSpPr>
          <p:nvPr/>
        </p:nvSpPr>
        <p:spPr bwMode="auto">
          <a:xfrm>
            <a:off x="7618409" y="4244384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2</a:t>
            </a:r>
          </a:p>
        </p:txBody>
      </p:sp>
      <p:sp>
        <p:nvSpPr>
          <p:cNvPr id="50" name="Rectangle 64"/>
          <p:cNvSpPr>
            <a:spLocks noChangeArrowheads="1"/>
          </p:cNvSpPr>
          <p:nvPr/>
        </p:nvSpPr>
        <p:spPr bwMode="auto">
          <a:xfrm>
            <a:off x="7323134" y="4244384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6</a:t>
            </a:r>
          </a:p>
        </p:txBody>
      </p:sp>
      <p:sp>
        <p:nvSpPr>
          <p:cNvPr id="51" name="Rectangle 66"/>
          <p:cNvSpPr>
            <a:spLocks noChangeArrowheads="1"/>
          </p:cNvSpPr>
          <p:nvPr/>
        </p:nvSpPr>
        <p:spPr bwMode="auto">
          <a:xfrm>
            <a:off x="8694734" y="4896847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2</a:t>
            </a:r>
          </a:p>
        </p:txBody>
      </p:sp>
      <p:sp>
        <p:nvSpPr>
          <p:cNvPr id="52" name="Rectangle 67"/>
          <p:cNvSpPr>
            <a:spLocks noChangeArrowheads="1"/>
          </p:cNvSpPr>
          <p:nvPr/>
        </p:nvSpPr>
        <p:spPr bwMode="auto">
          <a:xfrm>
            <a:off x="8408984" y="4887322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1</a:t>
            </a:r>
          </a:p>
        </p:txBody>
      </p:sp>
      <p:sp>
        <p:nvSpPr>
          <p:cNvPr id="53" name="Rectangle 68"/>
          <p:cNvSpPr>
            <a:spLocks noChangeArrowheads="1"/>
          </p:cNvSpPr>
          <p:nvPr/>
        </p:nvSpPr>
        <p:spPr bwMode="auto">
          <a:xfrm>
            <a:off x="8147046" y="4939751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4</a:t>
            </a:r>
          </a:p>
        </p:txBody>
      </p:sp>
      <p:sp>
        <p:nvSpPr>
          <p:cNvPr id="54" name="Rectangle 69"/>
          <p:cNvSpPr>
            <a:spLocks noChangeArrowheads="1"/>
          </p:cNvSpPr>
          <p:nvPr/>
        </p:nvSpPr>
        <p:spPr bwMode="auto">
          <a:xfrm>
            <a:off x="7875584" y="4949276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5</a:t>
            </a:r>
          </a:p>
        </p:txBody>
      </p:sp>
      <p:sp>
        <p:nvSpPr>
          <p:cNvPr id="55" name="Rectangle 70"/>
          <p:cNvSpPr>
            <a:spLocks noChangeArrowheads="1"/>
          </p:cNvSpPr>
          <p:nvPr/>
        </p:nvSpPr>
        <p:spPr bwMode="auto">
          <a:xfrm>
            <a:off x="7594597" y="4944514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6</a:t>
            </a:r>
          </a:p>
        </p:txBody>
      </p:sp>
      <p:sp>
        <p:nvSpPr>
          <p:cNvPr id="56" name="Rectangle 71"/>
          <p:cNvSpPr>
            <a:spLocks noChangeArrowheads="1"/>
          </p:cNvSpPr>
          <p:nvPr/>
        </p:nvSpPr>
        <p:spPr bwMode="auto">
          <a:xfrm>
            <a:off x="7308848" y="4944514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6</a:t>
            </a:r>
          </a:p>
        </p:txBody>
      </p:sp>
      <p:sp>
        <p:nvSpPr>
          <p:cNvPr id="57" name="Rectangle 73"/>
          <p:cNvSpPr>
            <a:spLocks noChangeArrowheads="1"/>
          </p:cNvSpPr>
          <p:nvPr/>
        </p:nvSpPr>
        <p:spPr bwMode="auto">
          <a:xfrm>
            <a:off x="1176361" y="4981026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79608</a:t>
            </a:r>
            <a:endParaRPr lang="en-US" altLang="vi-VN" sz="3400" b="1" dirty="0">
              <a:latin typeface="Times New Roman" pitchFamily="18" charset="0"/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987425" y="709066"/>
            <a:ext cx="57959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: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2" grpId="0"/>
      <p:bldP spid="23" grpId="0"/>
      <p:bldP spid="24" grpId="0"/>
      <p:bldP spid="25" grpId="0" animBg="1"/>
      <p:bldP spid="26" grpId="0"/>
      <p:bldP spid="27" grpId="0"/>
      <p:bldP spid="28" grpId="0"/>
      <p:bldP spid="29" grpId="0" animBg="1"/>
      <p:bldP spid="30" grpId="0"/>
      <p:bldP spid="31" grpId="0"/>
      <p:bldP spid="38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67" name="Text Box 31"/>
          <p:cNvSpPr txBox="1">
            <a:spLocks noChangeArrowheads="1"/>
          </p:cNvSpPr>
          <p:nvPr/>
        </p:nvSpPr>
        <p:spPr bwMode="auto">
          <a:xfrm>
            <a:off x="1086168" y="925232"/>
            <a:ext cx="924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91193" name="Group 5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00749162"/>
              </p:ext>
            </p:extLst>
          </p:nvPr>
        </p:nvGraphicFramePr>
        <p:xfrm>
          <a:off x="911543" y="1972035"/>
          <a:ext cx="10223500" cy="2667001"/>
        </p:xfrm>
        <a:graphic>
          <a:graphicData uri="http://schemas.openxmlformats.org/drawingml/2006/table">
            <a:tbl>
              <a:tblPr/>
              <a:tblGrid>
                <a:gridCol w="255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5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5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7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262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262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263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0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130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131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131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9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a x b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0990" name="Text Box 90"/>
          <p:cNvSpPr txBox="1">
            <a:spLocks noChangeArrowheads="1"/>
          </p:cNvSpPr>
          <p:nvPr/>
        </p:nvSpPr>
        <p:spPr bwMode="auto">
          <a:xfrm>
            <a:off x="3637282" y="3992922"/>
            <a:ext cx="182880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.VnTime" pitchFamily="34" charset="0"/>
            </a:endParaRPr>
          </a:p>
        </p:txBody>
      </p:sp>
      <p:sp>
        <p:nvSpPr>
          <p:cNvPr id="91227" name="Text Box 91"/>
          <p:cNvSpPr txBox="1">
            <a:spLocks noChangeArrowheads="1"/>
          </p:cNvSpPr>
          <p:nvPr/>
        </p:nvSpPr>
        <p:spPr bwMode="auto">
          <a:xfrm>
            <a:off x="4049028" y="3718279"/>
            <a:ext cx="264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latin typeface=".VnTime" pitchFamily="34" charset="0"/>
              </a:rPr>
              <a:t>34060</a:t>
            </a:r>
          </a:p>
        </p:txBody>
      </p:sp>
      <p:sp>
        <p:nvSpPr>
          <p:cNvPr id="91228" name="Text Box 92"/>
          <p:cNvSpPr txBox="1">
            <a:spLocks noChangeArrowheads="1"/>
          </p:cNvSpPr>
          <p:nvPr/>
        </p:nvSpPr>
        <p:spPr bwMode="auto">
          <a:xfrm>
            <a:off x="6612339" y="3735287"/>
            <a:ext cx="264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latin typeface=".VnTime" pitchFamily="34" charset="0"/>
              </a:rPr>
              <a:t>34322</a:t>
            </a:r>
          </a:p>
        </p:txBody>
      </p:sp>
      <p:sp>
        <p:nvSpPr>
          <p:cNvPr id="91229" name="Text Box 93"/>
          <p:cNvSpPr txBox="1">
            <a:spLocks noChangeArrowheads="1"/>
          </p:cNvSpPr>
          <p:nvPr/>
        </p:nvSpPr>
        <p:spPr bwMode="auto">
          <a:xfrm>
            <a:off x="9185593" y="3739882"/>
            <a:ext cx="264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latin typeface=".VnTime" pitchFamily="34" charset="0"/>
              </a:rPr>
              <a:t>34453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227" grpId="0"/>
      <p:bldP spid="91228" grpId="0"/>
      <p:bldP spid="912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8622" y="864595"/>
            <a:ext cx="11480800" cy="193357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Bài 3 : </a:t>
            </a:r>
            <a:r>
              <a:rPr lang="vi-VN" sz="40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Tính diện tích của mảnh vườn hình vuông có </a:t>
            </a:r>
            <a:r>
              <a:rPr lang="vi-VN" sz="4000" b="1" dirty="0">
                <a:solidFill>
                  <a:srgbClr val="000000"/>
                </a:solidFill>
                <a:cs typeface="Arial" charset="0"/>
              </a:rPr>
              <a:t>cạnh dài 125m.</a:t>
            </a:r>
          </a:p>
          <a:p>
            <a:endParaRPr lang="vi-VN" sz="4000" b="1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123784" y="1456055"/>
            <a:ext cx="50601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7351" y="2069331"/>
            <a:ext cx="0" cy="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008188" y="1496280"/>
            <a:ext cx="2870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350962" y="3041968"/>
            <a:ext cx="1828801" cy="182880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r>
              <a:rPr lang="vi-VN" sz="4000" b="1" dirty="0">
                <a:latin typeface="+mj-lt"/>
              </a:rPr>
              <a:t>   </a:t>
            </a:r>
            <a:r>
              <a:rPr 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m</a:t>
            </a:r>
            <a:r>
              <a:rPr lang="vi-VN" sz="3600" b="1" baseline="30000" dirty="0">
                <a:solidFill>
                  <a:srgbClr val="FF0000"/>
                </a:solidFill>
                <a:latin typeface="+mj-lt"/>
              </a:rPr>
              <a:t>2</a:t>
            </a:r>
            <a:endParaRPr lang="vi-VN" sz="1600" dirty="0">
              <a:solidFill>
                <a:srgbClr val="FF0000"/>
              </a:solidFill>
            </a:endParaRPr>
          </a:p>
        </p:txBody>
      </p:sp>
      <p:sp>
        <p:nvSpPr>
          <p:cNvPr id="20" name="Right Brace 19"/>
          <p:cNvSpPr/>
          <p:nvPr/>
        </p:nvSpPr>
        <p:spPr>
          <a:xfrm rot="5400000">
            <a:off x="2162202" y="4200845"/>
            <a:ext cx="206375" cy="182880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21" name="TextBox 20"/>
          <p:cNvSpPr txBox="1"/>
          <p:nvPr/>
        </p:nvSpPr>
        <p:spPr>
          <a:xfrm>
            <a:off x="1350967" y="5245460"/>
            <a:ext cx="16859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+mj-lt"/>
                <a:cs typeface="+mn-cs"/>
              </a:rPr>
              <a:t>125 m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708528" y="2746735"/>
            <a:ext cx="15875" cy="3165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838952" y="2821309"/>
            <a:ext cx="2725739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srgbClr val="FF0000"/>
                </a:solidFill>
                <a:latin typeface="+mj-lt"/>
                <a:cs typeface="+mn-cs"/>
              </a:rPr>
              <a:t>BÀI GIẢI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51427" y="3259497"/>
            <a:ext cx="73628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latin typeface="+mj-lt"/>
                <a:cs typeface="+mn-cs"/>
              </a:rPr>
              <a:t>Diện tích mảnh vườn hình vuông là 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69003" y="3913547"/>
            <a:ext cx="501491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latin typeface="+mj-lt"/>
                <a:cs typeface="+mn-cs"/>
              </a:rPr>
              <a:t>125 x 125 = 15 625 ( m</a:t>
            </a:r>
            <a:r>
              <a:rPr lang="vi-VN" sz="3600" b="1" baseline="30000" dirty="0">
                <a:latin typeface="+mj-lt"/>
                <a:cs typeface="+mn-cs"/>
              </a:rPr>
              <a:t>2</a:t>
            </a:r>
            <a:r>
              <a:rPr lang="vi-VN" sz="3600" b="1" dirty="0">
                <a:latin typeface="+mj-lt"/>
                <a:cs typeface="+mn-cs"/>
              </a:rPr>
              <a:t>)</a:t>
            </a:r>
            <a:endParaRPr lang="vi-VN" sz="3600" b="1" baseline="30000" dirty="0">
              <a:latin typeface="+mj-lt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02392" y="4608872"/>
            <a:ext cx="443865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latin typeface="+mj-lt"/>
                <a:cs typeface="+mn-cs"/>
              </a:rPr>
              <a:t>Đáp số : </a:t>
            </a:r>
            <a:r>
              <a:rPr lang="vi-VN" sz="3600" b="1" dirty="0">
                <a:solidFill>
                  <a:srgbClr val="FF0000"/>
                </a:solidFill>
                <a:latin typeface="+mj-lt"/>
                <a:cs typeface="+mn-cs"/>
              </a:rPr>
              <a:t>15 625 m</a:t>
            </a:r>
            <a:r>
              <a:rPr lang="vi-VN" sz="3600" b="1" baseline="30000" dirty="0">
                <a:solidFill>
                  <a:srgbClr val="FF0000"/>
                </a:solidFill>
                <a:latin typeface="+mj-lt"/>
                <a:cs typeface="+mn-cs"/>
              </a:rPr>
              <a:t>2</a:t>
            </a:r>
            <a:endParaRPr lang="vi-VN" sz="3600" b="1" dirty="0">
              <a:solidFill>
                <a:srgbClr val="FF0000"/>
              </a:solidFill>
              <a:latin typeface="+mj-lt"/>
              <a:cs typeface="+mn-cs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505163" y="2133726"/>
            <a:ext cx="34334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5" grpId="0"/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8"/>
          <p:cNvSpPr txBox="1">
            <a:spLocks noChangeArrowheads="1"/>
          </p:cNvSpPr>
          <p:nvPr/>
        </p:nvSpPr>
        <p:spPr bwMode="auto">
          <a:xfrm>
            <a:off x="2547863" y="271019"/>
            <a:ext cx="6952326" cy="646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3599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vi-VN" sz="3599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599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vi-VN" sz="3599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599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vi-VN" sz="3599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599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vi-VN" sz="3599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599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vi-VN" sz="3599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599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altLang="vi-VN" sz="3599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599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altLang="vi-VN" sz="3599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Text Box 34"/>
          <p:cNvSpPr txBox="1">
            <a:spLocks noChangeArrowheads="1"/>
          </p:cNvSpPr>
          <p:nvPr/>
        </p:nvSpPr>
        <p:spPr bwMode="auto">
          <a:xfrm>
            <a:off x="3049102" y="2134068"/>
            <a:ext cx="1675794" cy="57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3199" b="1">
                <a:solidFill>
                  <a:srgbClr val="0000FF"/>
                </a:solidFill>
                <a:latin typeface=".VnTime" pitchFamily="34" charset="0"/>
              </a:rPr>
              <a:t>268</a:t>
            </a:r>
          </a:p>
        </p:txBody>
      </p:sp>
      <p:sp>
        <p:nvSpPr>
          <p:cNvPr id="32772" name="Text Box 35"/>
          <p:cNvSpPr txBox="1">
            <a:spLocks noChangeArrowheads="1"/>
          </p:cNvSpPr>
          <p:nvPr/>
        </p:nvSpPr>
        <p:spPr bwMode="auto">
          <a:xfrm>
            <a:off x="2792024" y="2467366"/>
            <a:ext cx="609381" cy="51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2799" b="1">
                <a:solidFill>
                  <a:srgbClr val="0000FF"/>
                </a:solidFill>
                <a:latin typeface=".VnTime" pitchFamily="34" charset="0"/>
              </a:rPr>
              <a:t>x</a:t>
            </a:r>
          </a:p>
        </p:txBody>
      </p:sp>
      <p:sp>
        <p:nvSpPr>
          <p:cNvPr id="32773" name="Text Box 36"/>
          <p:cNvSpPr txBox="1">
            <a:spLocks noChangeArrowheads="1"/>
          </p:cNvSpPr>
          <p:nvPr/>
        </p:nvSpPr>
        <p:spPr bwMode="auto">
          <a:xfrm>
            <a:off x="3007842" y="2778361"/>
            <a:ext cx="1371104" cy="57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3199" b="1">
                <a:solidFill>
                  <a:srgbClr val="0000FF"/>
                </a:solidFill>
                <a:latin typeface=".VnTime" pitchFamily="34" charset="0"/>
              </a:rPr>
              <a:t>235</a:t>
            </a:r>
          </a:p>
        </p:txBody>
      </p:sp>
      <p:sp>
        <p:nvSpPr>
          <p:cNvPr id="32774" name="Text Box 37"/>
          <p:cNvSpPr txBox="1">
            <a:spLocks noChangeArrowheads="1"/>
          </p:cNvSpPr>
          <p:nvPr/>
        </p:nvSpPr>
        <p:spPr bwMode="auto">
          <a:xfrm>
            <a:off x="2792023" y="3124353"/>
            <a:ext cx="1828140" cy="36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>
                <a:solidFill>
                  <a:srgbClr val="0000FF"/>
                </a:solidFill>
                <a:latin typeface=".VnTime" pitchFamily="34" charset="0"/>
              </a:rPr>
              <a:t>_________</a:t>
            </a:r>
          </a:p>
        </p:txBody>
      </p:sp>
      <p:sp>
        <p:nvSpPr>
          <p:cNvPr id="32775" name="Text Box 38"/>
          <p:cNvSpPr txBox="1">
            <a:spLocks noChangeArrowheads="1"/>
          </p:cNvSpPr>
          <p:nvPr/>
        </p:nvSpPr>
        <p:spPr bwMode="auto">
          <a:xfrm>
            <a:off x="3201448" y="3962207"/>
            <a:ext cx="685552" cy="57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vi-VN" altLang="vi-VN" sz="3199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32776" name="Text Box 39"/>
          <p:cNvSpPr txBox="1">
            <a:spLocks noChangeArrowheads="1"/>
          </p:cNvSpPr>
          <p:nvPr/>
        </p:nvSpPr>
        <p:spPr bwMode="auto">
          <a:xfrm>
            <a:off x="2542874" y="4149465"/>
            <a:ext cx="1675794" cy="57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3199" b="1">
                <a:solidFill>
                  <a:srgbClr val="0000FF"/>
                </a:solidFill>
                <a:latin typeface=".VnTime" pitchFamily="34" charset="0"/>
              </a:rPr>
              <a:t>536</a:t>
            </a:r>
          </a:p>
        </p:txBody>
      </p:sp>
      <p:sp>
        <p:nvSpPr>
          <p:cNvPr id="32777" name="Text Box 40"/>
          <p:cNvSpPr txBox="1">
            <a:spLocks noChangeArrowheads="1"/>
          </p:cNvSpPr>
          <p:nvPr/>
        </p:nvSpPr>
        <p:spPr bwMode="auto">
          <a:xfrm>
            <a:off x="2793607" y="3778124"/>
            <a:ext cx="1675794" cy="57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3199" b="1" dirty="0">
                <a:solidFill>
                  <a:srgbClr val="0000FF"/>
                </a:solidFill>
                <a:latin typeface=".VnTime" pitchFamily="34" charset="0"/>
              </a:rPr>
              <a:t>804</a:t>
            </a:r>
          </a:p>
        </p:txBody>
      </p:sp>
      <p:sp>
        <p:nvSpPr>
          <p:cNvPr id="32778" name="Text Box 41"/>
          <p:cNvSpPr txBox="1">
            <a:spLocks noChangeArrowheads="1"/>
          </p:cNvSpPr>
          <p:nvPr/>
        </p:nvSpPr>
        <p:spPr bwMode="auto">
          <a:xfrm>
            <a:off x="2439726" y="4433542"/>
            <a:ext cx="1828140" cy="36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>
                <a:solidFill>
                  <a:srgbClr val="0000FF"/>
                </a:solidFill>
                <a:latin typeface=".VnTime" pitchFamily="34" charset="0"/>
              </a:rPr>
              <a:t>____________</a:t>
            </a:r>
          </a:p>
        </p:txBody>
      </p:sp>
      <p:sp>
        <p:nvSpPr>
          <p:cNvPr id="32779" name="Text Box 42"/>
          <p:cNvSpPr txBox="1">
            <a:spLocks noChangeArrowheads="1"/>
          </p:cNvSpPr>
          <p:nvPr/>
        </p:nvSpPr>
        <p:spPr bwMode="auto">
          <a:xfrm>
            <a:off x="2509551" y="4627172"/>
            <a:ext cx="2056656" cy="57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3199" b="1">
                <a:solidFill>
                  <a:srgbClr val="0000FF"/>
                </a:solidFill>
                <a:latin typeface=".VnTime" pitchFamily="34" charset="0"/>
              </a:rPr>
              <a:t>62980</a:t>
            </a:r>
          </a:p>
        </p:txBody>
      </p:sp>
      <p:sp>
        <p:nvSpPr>
          <p:cNvPr id="32780" name="Text Box 43"/>
          <p:cNvSpPr txBox="1">
            <a:spLocks noChangeArrowheads="1"/>
          </p:cNvSpPr>
          <p:nvPr/>
        </p:nvSpPr>
        <p:spPr bwMode="auto">
          <a:xfrm>
            <a:off x="2811066" y="3305220"/>
            <a:ext cx="1675794" cy="57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3199" b="1">
                <a:solidFill>
                  <a:srgbClr val="0000FF"/>
                </a:solidFill>
                <a:latin typeface=".VnTime" pitchFamily="34" charset="0"/>
              </a:rPr>
              <a:t>1340</a:t>
            </a:r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4648724" y="2186446"/>
            <a:ext cx="2513691" cy="3070701"/>
            <a:chOff x="2112" y="1310"/>
            <a:chExt cx="1584" cy="1935"/>
          </a:xfrm>
        </p:grpSpPr>
        <p:sp>
          <p:nvSpPr>
            <p:cNvPr id="32809" name="Text Box 48"/>
            <p:cNvSpPr txBox="1">
              <a:spLocks noChangeArrowheads="1"/>
            </p:cNvSpPr>
            <p:nvPr/>
          </p:nvSpPr>
          <p:spPr bwMode="auto">
            <a:xfrm>
              <a:off x="2492" y="2364"/>
              <a:ext cx="10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3199" b="1">
                  <a:solidFill>
                    <a:srgbClr val="0000FF"/>
                  </a:solidFill>
                  <a:latin typeface=".VnTime" pitchFamily="34" charset="0"/>
                </a:rPr>
                <a:t>804</a:t>
              </a:r>
            </a:p>
          </p:txBody>
        </p:sp>
        <p:sp>
          <p:nvSpPr>
            <p:cNvPr id="32810" name="Text Box 44"/>
            <p:cNvSpPr txBox="1">
              <a:spLocks noChangeArrowheads="1"/>
            </p:cNvSpPr>
            <p:nvPr/>
          </p:nvSpPr>
          <p:spPr bwMode="auto">
            <a:xfrm>
              <a:off x="2474" y="1310"/>
              <a:ext cx="10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3199" b="1" dirty="0">
                  <a:solidFill>
                    <a:srgbClr val="0000FF"/>
                  </a:solidFill>
                  <a:latin typeface=".VnTime" pitchFamily="34" charset="0"/>
                </a:rPr>
                <a:t>268</a:t>
              </a:r>
            </a:p>
          </p:txBody>
        </p:sp>
        <p:sp>
          <p:nvSpPr>
            <p:cNvPr id="32811" name="Text Box 45"/>
            <p:cNvSpPr txBox="1">
              <a:spLocks noChangeArrowheads="1"/>
            </p:cNvSpPr>
            <p:nvPr/>
          </p:nvSpPr>
          <p:spPr bwMode="auto">
            <a:xfrm>
              <a:off x="2296" y="1538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2799" b="1" dirty="0">
                  <a:solidFill>
                    <a:srgbClr val="0000FF"/>
                  </a:solidFill>
                  <a:latin typeface=".VnTime" pitchFamily="34" charset="0"/>
                </a:rPr>
                <a:t>x</a:t>
              </a:r>
            </a:p>
          </p:txBody>
        </p:sp>
        <p:sp>
          <p:nvSpPr>
            <p:cNvPr id="32812" name="Text Box 46"/>
            <p:cNvSpPr txBox="1">
              <a:spLocks noChangeArrowheads="1"/>
            </p:cNvSpPr>
            <p:nvPr/>
          </p:nvSpPr>
          <p:spPr bwMode="auto">
            <a:xfrm>
              <a:off x="2476" y="1753"/>
              <a:ext cx="86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3199" b="1" dirty="0">
                  <a:solidFill>
                    <a:srgbClr val="0000FF"/>
                  </a:solidFill>
                  <a:latin typeface=".VnTime" pitchFamily="34" charset="0"/>
                </a:rPr>
                <a:t>235</a:t>
              </a:r>
            </a:p>
          </p:txBody>
        </p:sp>
        <p:sp>
          <p:nvSpPr>
            <p:cNvPr id="32813" name="Text Box 47"/>
            <p:cNvSpPr txBox="1">
              <a:spLocks noChangeArrowheads="1"/>
            </p:cNvSpPr>
            <p:nvPr/>
          </p:nvSpPr>
          <p:spPr bwMode="auto">
            <a:xfrm>
              <a:off x="2304" y="1968"/>
              <a:ext cx="11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>
                  <a:solidFill>
                    <a:srgbClr val="0000FF"/>
                  </a:solidFill>
                  <a:latin typeface=".VnTime" pitchFamily="34" charset="0"/>
                </a:rPr>
                <a:t>_________</a:t>
              </a:r>
            </a:p>
          </p:txBody>
        </p:sp>
        <p:sp>
          <p:nvSpPr>
            <p:cNvPr id="32814" name="Text Box 49"/>
            <p:cNvSpPr txBox="1">
              <a:spLocks noChangeArrowheads="1"/>
            </p:cNvSpPr>
            <p:nvPr/>
          </p:nvSpPr>
          <p:spPr bwMode="auto">
            <a:xfrm>
              <a:off x="2112" y="2772"/>
              <a:ext cx="115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>
                  <a:solidFill>
                    <a:srgbClr val="0000FF"/>
                  </a:solidFill>
                  <a:latin typeface=".VnTime" pitchFamily="34" charset="0"/>
                </a:rPr>
                <a:t>____________</a:t>
              </a:r>
            </a:p>
          </p:txBody>
        </p:sp>
        <p:sp>
          <p:nvSpPr>
            <p:cNvPr id="32815" name="Text Box 50"/>
            <p:cNvSpPr txBox="1">
              <a:spLocks noChangeArrowheads="1"/>
            </p:cNvSpPr>
            <p:nvPr/>
          </p:nvSpPr>
          <p:spPr bwMode="auto">
            <a:xfrm>
              <a:off x="2400" y="2880"/>
              <a:ext cx="129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3199" b="1">
                  <a:solidFill>
                    <a:srgbClr val="0000FF"/>
                  </a:solidFill>
                  <a:latin typeface=".VnTime" pitchFamily="34" charset="0"/>
                </a:rPr>
                <a:t>2680</a:t>
              </a:r>
            </a:p>
          </p:txBody>
        </p:sp>
        <p:sp>
          <p:nvSpPr>
            <p:cNvPr id="32816" name="Text Box 51"/>
            <p:cNvSpPr txBox="1">
              <a:spLocks noChangeArrowheads="1"/>
            </p:cNvSpPr>
            <p:nvPr/>
          </p:nvSpPr>
          <p:spPr bwMode="auto">
            <a:xfrm>
              <a:off x="2361" y="2121"/>
              <a:ext cx="10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3199" b="1" dirty="0">
                  <a:solidFill>
                    <a:srgbClr val="0000FF"/>
                  </a:solidFill>
                  <a:latin typeface=".VnTime" pitchFamily="34" charset="0"/>
                </a:rPr>
                <a:t>1340</a:t>
              </a:r>
            </a:p>
          </p:txBody>
        </p:sp>
        <p:sp>
          <p:nvSpPr>
            <p:cNvPr id="32817" name="Text Box 60"/>
            <p:cNvSpPr txBox="1">
              <a:spLocks noChangeArrowheads="1"/>
            </p:cNvSpPr>
            <p:nvPr/>
          </p:nvSpPr>
          <p:spPr bwMode="auto">
            <a:xfrm>
              <a:off x="2496" y="2640"/>
              <a:ext cx="10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3199" b="1">
                  <a:solidFill>
                    <a:srgbClr val="0000FF"/>
                  </a:solidFill>
                  <a:latin typeface=".VnTime" pitchFamily="34" charset="0"/>
                </a:rPr>
                <a:t>536</a:t>
              </a:r>
            </a:p>
          </p:txBody>
        </p:sp>
      </p:grpSp>
      <p:sp>
        <p:nvSpPr>
          <p:cNvPr id="32782" name="AutoShape 6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982454" y="1283539"/>
            <a:ext cx="685552" cy="685552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vi-VN" sz="3199" b="1" dirty="0">
                <a:solidFill>
                  <a:srgbClr val="FFFF00"/>
                </a:solidFill>
                <a:latin typeface=".VnTime" pitchFamily="34" charset="0"/>
              </a:rPr>
              <a:t>A</a:t>
            </a:r>
          </a:p>
        </p:txBody>
      </p:sp>
      <p:sp>
        <p:nvSpPr>
          <p:cNvPr id="95296" name="AutoShape 64"/>
          <p:cNvSpPr>
            <a:spLocks noChangeArrowheads="1"/>
          </p:cNvSpPr>
          <p:nvPr/>
        </p:nvSpPr>
        <p:spPr bwMode="auto">
          <a:xfrm>
            <a:off x="5254929" y="1241444"/>
            <a:ext cx="685552" cy="685552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vi-VN" sz="3199" b="1">
                <a:solidFill>
                  <a:srgbClr val="FFFF00"/>
                </a:solidFill>
                <a:latin typeface=".VnTime" pitchFamily="34" charset="0"/>
              </a:rPr>
              <a:t>B</a:t>
            </a:r>
          </a:p>
        </p:txBody>
      </p:sp>
      <p:sp>
        <p:nvSpPr>
          <p:cNvPr id="95297" name="AutoShape 65"/>
          <p:cNvSpPr>
            <a:spLocks noChangeArrowheads="1"/>
          </p:cNvSpPr>
          <p:nvPr/>
        </p:nvSpPr>
        <p:spPr bwMode="auto">
          <a:xfrm>
            <a:off x="7924139" y="1225575"/>
            <a:ext cx="685552" cy="685552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vi-VN" sz="3199" b="1">
                <a:solidFill>
                  <a:srgbClr val="FFFF00"/>
                </a:solidFill>
                <a:latin typeface=".VnTime" pitchFamily="34" charset="0"/>
              </a:rPr>
              <a:t>C</a:t>
            </a:r>
          </a:p>
        </p:txBody>
      </p:sp>
      <p:grpSp>
        <p:nvGrpSpPr>
          <p:cNvPr id="3" name="Group 114"/>
          <p:cNvGrpSpPr>
            <a:grpSpLocks/>
          </p:cNvGrpSpPr>
          <p:nvPr/>
        </p:nvGrpSpPr>
        <p:grpSpPr bwMode="auto">
          <a:xfrm>
            <a:off x="7435370" y="2286413"/>
            <a:ext cx="2324848" cy="3132593"/>
            <a:chOff x="3676" y="1336"/>
            <a:chExt cx="1465" cy="1974"/>
          </a:xfrm>
        </p:grpSpPr>
        <p:sp>
          <p:nvSpPr>
            <p:cNvPr id="32802" name="Text Box 115"/>
            <p:cNvSpPr txBox="1">
              <a:spLocks noChangeArrowheads="1"/>
            </p:cNvSpPr>
            <p:nvPr/>
          </p:nvSpPr>
          <p:spPr bwMode="auto">
            <a:xfrm>
              <a:off x="4085" y="1336"/>
              <a:ext cx="10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3199" b="1">
                  <a:solidFill>
                    <a:srgbClr val="0000FF"/>
                  </a:solidFill>
                  <a:latin typeface=".VnTime" pitchFamily="34" charset="0"/>
                </a:rPr>
                <a:t>268</a:t>
              </a:r>
            </a:p>
          </p:txBody>
        </p:sp>
        <p:sp>
          <p:nvSpPr>
            <p:cNvPr id="32803" name="Text Box 116"/>
            <p:cNvSpPr txBox="1">
              <a:spLocks noChangeArrowheads="1"/>
            </p:cNvSpPr>
            <p:nvPr/>
          </p:nvSpPr>
          <p:spPr bwMode="auto">
            <a:xfrm>
              <a:off x="3923" y="1546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2799" b="1">
                  <a:solidFill>
                    <a:srgbClr val="0000FF"/>
                  </a:solidFill>
                  <a:latin typeface=".VnTime" pitchFamily="34" charset="0"/>
                </a:rPr>
                <a:t>x</a:t>
              </a:r>
            </a:p>
          </p:txBody>
        </p:sp>
        <p:sp>
          <p:nvSpPr>
            <p:cNvPr id="32804" name="Text Box 117"/>
            <p:cNvSpPr txBox="1">
              <a:spLocks noChangeArrowheads="1"/>
            </p:cNvSpPr>
            <p:nvPr/>
          </p:nvSpPr>
          <p:spPr bwMode="auto">
            <a:xfrm>
              <a:off x="4059" y="1742"/>
              <a:ext cx="86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3199" b="1">
                  <a:solidFill>
                    <a:srgbClr val="0000FF"/>
                  </a:solidFill>
                  <a:latin typeface=".VnTime" pitchFamily="34" charset="0"/>
                </a:rPr>
                <a:t>235</a:t>
              </a:r>
            </a:p>
          </p:txBody>
        </p:sp>
        <p:sp>
          <p:nvSpPr>
            <p:cNvPr id="32805" name="Text Box 118"/>
            <p:cNvSpPr txBox="1">
              <a:spLocks noChangeArrowheads="1"/>
            </p:cNvSpPr>
            <p:nvPr/>
          </p:nvSpPr>
          <p:spPr bwMode="auto">
            <a:xfrm>
              <a:off x="3802" y="2370"/>
              <a:ext cx="10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3199" b="1" dirty="0">
                  <a:solidFill>
                    <a:srgbClr val="0000FF"/>
                  </a:solidFill>
                  <a:latin typeface=".VnTime" pitchFamily="34" charset="0"/>
                </a:rPr>
                <a:t>804</a:t>
              </a:r>
            </a:p>
          </p:txBody>
        </p:sp>
        <p:sp>
          <p:nvSpPr>
            <p:cNvPr id="32806" name="Text Box 119"/>
            <p:cNvSpPr txBox="1">
              <a:spLocks noChangeArrowheads="1"/>
            </p:cNvSpPr>
            <p:nvPr/>
          </p:nvSpPr>
          <p:spPr bwMode="auto">
            <a:xfrm>
              <a:off x="3676" y="2945"/>
              <a:ext cx="129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3199" b="1" dirty="0">
                  <a:solidFill>
                    <a:srgbClr val="0000FF"/>
                  </a:solidFill>
                  <a:latin typeface=".VnTime" pitchFamily="34" charset="0"/>
                </a:rPr>
                <a:t>135340</a:t>
              </a:r>
            </a:p>
          </p:txBody>
        </p:sp>
        <p:sp>
          <p:nvSpPr>
            <p:cNvPr id="32807" name="Text Box 120"/>
            <p:cNvSpPr txBox="1">
              <a:spLocks noChangeArrowheads="1"/>
            </p:cNvSpPr>
            <p:nvPr/>
          </p:nvSpPr>
          <p:spPr bwMode="auto">
            <a:xfrm>
              <a:off x="3935" y="2074"/>
              <a:ext cx="10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3199" b="1">
                  <a:solidFill>
                    <a:srgbClr val="0000FF"/>
                  </a:solidFill>
                  <a:latin typeface=".VnTime" pitchFamily="34" charset="0"/>
                </a:rPr>
                <a:t>1340</a:t>
              </a:r>
            </a:p>
          </p:txBody>
        </p:sp>
        <p:sp>
          <p:nvSpPr>
            <p:cNvPr id="32808" name="Text Box 121"/>
            <p:cNvSpPr txBox="1">
              <a:spLocks noChangeArrowheads="1"/>
            </p:cNvSpPr>
            <p:nvPr/>
          </p:nvSpPr>
          <p:spPr bwMode="auto">
            <a:xfrm>
              <a:off x="3796" y="2623"/>
              <a:ext cx="10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3199" b="1" dirty="0">
                  <a:solidFill>
                    <a:srgbClr val="0000FF"/>
                  </a:solidFill>
                  <a:latin typeface=".VnTime" pitchFamily="34" charset="0"/>
                </a:rPr>
                <a:t>536</a:t>
              </a:r>
            </a:p>
          </p:txBody>
        </p:sp>
      </p:grpSp>
      <p:sp>
        <p:nvSpPr>
          <p:cNvPr id="95354" name="Line 122"/>
          <p:cNvSpPr>
            <a:spLocks noChangeShapeType="1"/>
          </p:cNvSpPr>
          <p:nvPr/>
        </p:nvSpPr>
        <p:spPr bwMode="auto">
          <a:xfrm>
            <a:off x="7619450" y="3486130"/>
            <a:ext cx="1294931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55" name="Line 123"/>
          <p:cNvSpPr>
            <a:spLocks noChangeShapeType="1"/>
          </p:cNvSpPr>
          <p:nvPr/>
        </p:nvSpPr>
        <p:spPr bwMode="auto">
          <a:xfrm>
            <a:off x="7524235" y="4838190"/>
            <a:ext cx="1294931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2788" name="Picture 124" descr="Entertainment-02-jun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285487" y="6490180"/>
            <a:ext cx="380862" cy="36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Oval 8"/>
          <p:cNvSpPr>
            <a:spLocks noChangeArrowheads="1"/>
          </p:cNvSpPr>
          <p:nvPr/>
        </p:nvSpPr>
        <p:spPr bwMode="auto">
          <a:xfrm>
            <a:off x="4340888" y="5579285"/>
            <a:ext cx="841070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8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10</a:t>
            </a:r>
          </a:p>
        </p:txBody>
      </p:sp>
      <p:sp>
        <p:nvSpPr>
          <p:cNvPr id="39" name="Oval 9"/>
          <p:cNvSpPr>
            <a:spLocks noChangeArrowheads="1"/>
          </p:cNvSpPr>
          <p:nvPr/>
        </p:nvSpPr>
        <p:spPr bwMode="auto">
          <a:xfrm>
            <a:off x="4344063" y="5579285"/>
            <a:ext cx="841070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8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9</a:t>
            </a:r>
          </a:p>
        </p:txBody>
      </p:sp>
      <p:sp>
        <p:nvSpPr>
          <p:cNvPr id="40" name="Oval 10"/>
          <p:cNvSpPr>
            <a:spLocks noChangeArrowheads="1"/>
          </p:cNvSpPr>
          <p:nvPr/>
        </p:nvSpPr>
        <p:spPr bwMode="auto">
          <a:xfrm>
            <a:off x="4344063" y="5579285"/>
            <a:ext cx="841070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8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8</a:t>
            </a:r>
          </a:p>
        </p:txBody>
      </p:sp>
      <p:sp>
        <p:nvSpPr>
          <p:cNvPr id="41" name="Oval 11"/>
          <p:cNvSpPr>
            <a:spLocks noChangeArrowheads="1"/>
          </p:cNvSpPr>
          <p:nvPr/>
        </p:nvSpPr>
        <p:spPr bwMode="auto">
          <a:xfrm>
            <a:off x="4344063" y="5579285"/>
            <a:ext cx="841070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8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7</a:t>
            </a:r>
          </a:p>
        </p:txBody>
      </p:sp>
      <p:sp>
        <p:nvSpPr>
          <p:cNvPr id="42" name="Oval 12"/>
          <p:cNvSpPr>
            <a:spLocks noChangeArrowheads="1"/>
          </p:cNvSpPr>
          <p:nvPr/>
        </p:nvSpPr>
        <p:spPr bwMode="auto">
          <a:xfrm>
            <a:off x="4344063" y="5579285"/>
            <a:ext cx="841070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8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6</a:t>
            </a:r>
          </a:p>
        </p:txBody>
      </p:sp>
      <p:sp>
        <p:nvSpPr>
          <p:cNvPr id="43" name="Oval 13"/>
          <p:cNvSpPr>
            <a:spLocks noChangeArrowheads="1"/>
          </p:cNvSpPr>
          <p:nvPr/>
        </p:nvSpPr>
        <p:spPr bwMode="auto">
          <a:xfrm>
            <a:off x="4344063" y="5579285"/>
            <a:ext cx="841070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8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</a:t>
            </a:r>
          </a:p>
        </p:txBody>
      </p:sp>
      <p:sp>
        <p:nvSpPr>
          <p:cNvPr id="44" name="Oval 14"/>
          <p:cNvSpPr>
            <a:spLocks noChangeArrowheads="1"/>
          </p:cNvSpPr>
          <p:nvPr/>
        </p:nvSpPr>
        <p:spPr bwMode="auto">
          <a:xfrm>
            <a:off x="4344063" y="5579285"/>
            <a:ext cx="841070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8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4</a:t>
            </a:r>
          </a:p>
        </p:txBody>
      </p:sp>
      <p:sp>
        <p:nvSpPr>
          <p:cNvPr id="45" name="Oval 15"/>
          <p:cNvSpPr>
            <a:spLocks noChangeArrowheads="1"/>
          </p:cNvSpPr>
          <p:nvPr/>
        </p:nvSpPr>
        <p:spPr bwMode="auto">
          <a:xfrm>
            <a:off x="4344063" y="5579285"/>
            <a:ext cx="841070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8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</a:p>
        </p:txBody>
      </p:sp>
      <p:sp>
        <p:nvSpPr>
          <p:cNvPr id="46" name="Oval 16"/>
          <p:cNvSpPr>
            <a:spLocks noChangeArrowheads="1"/>
          </p:cNvSpPr>
          <p:nvPr/>
        </p:nvSpPr>
        <p:spPr bwMode="auto">
          <a:xfrm>
            <a:off x="4267891" y="5579285"/>
            <a:ext cx="841070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8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47" name="Oval 17"/>
          <p:cNvSpPr>
            <a:spLocks noChangeArrowheads="1"/>
          </p:cNvSpPr>
          <p:nvPr/>
        </p:nvSpPr>
        <p:spPr bwMode="auto">
          <a:xfrm>
            <a:off x="4267865" y="5579328"/>
            <a:ext cx="822028" cy="860114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8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</a:p>
        </p:txBody>
      </p:sp>
      <p:sp>
        <p:nvSpPr>
          <p:cNvPr id="48" name="Oval 18"/>
          <p:cNvSpPr>
            <a:spLocks noChangeArrowheads="1"/>
          </p:cNvSpPr>
          <p:nvPr/>
        </p:nvSpPr>
        <p:spPr bwMode="auto">
          <a:xfrm>
            <a:off x="4183758" y="5579327"/>
            <a:ext cx="990242" cy="961677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8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0</a:t>
            </a:r>
          </a:p>
        </p:txBody>
      </p:sp>
      <p:sp>
        <p:nvSpPr>
          <p:cNvPr id="49" name="AutoShape 19"/>
          <p:cNvSpPr>
            <a:spLocks noChangeArrowheads="1"/>
          </p:cNvSpPr>
          <p:nvPr/>
        </p:nvSpPr>
        <p:spPr bwMode="auto">
          <a:xfrm>
            <a:off x="5591358" y="5579286"/>
            <a:ext cx="1904311" cy="837897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999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H" pitchFamily="34" charset="0"/>
              </a:rPr>
              <a:t>Hết</a:t>
            </a:r>
            <a:r>
              <a:rPr lang="en-US" sz="2999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H" pitchFamily="34" charset="0"/>
              </a:rPr>
              <a:t> </a:t>
            </a:r>
            <a:r>
              <a:rPr lang="en-US" sz="2999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H" pitchFamily="34" charset="0"/>
              </a:rPr>
              <a:t>giờ</a:t>
            </a:r>
            <a:endParaRPr lang="en-US" sz="2999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H" pitchFamily="34" charset="0"/>
            </a:endParaRPr>
          </a:p>
        </p:txBody>
      </p:sp>
      <p:pic>
        <p:nvPicPr>
          <p:cNvPr id="32801" name="Picture 49">
            <a:hlinkClick r:id="" action="ppaction://noaction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522177" y="4728693"/>
            <a:ext cx="1331430" cy="125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AutoShape 70"/>
          <p:cNvSpPr>
            <a:spLocks noChangeArrowheads="1"/>
          </p:cNvSpPr>
          <p:nvPr/>
        </p:nvSpPr>
        <p:spPr bwMode="auto">
          <a:xfrm>
            <a:off x="130938" y="1388739"/>
            <a:ext cx="2082649" cy="3229403"/>
          </a:xfrm>
          <a:prstGeom prst="cloudCallout">
            <a:avLst>
              <a:gd name="adj1" fmla="val -43750"/>
              <a:gd name="adj2" fmla="val -4106"/>
            </a:avLst>
          </a:prstGeom>
          <a:solidFill>
            <a:srgbClr val="66FFFF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NHANH AI ĐÚNG</a:t>
            </a:r>
          </a:p>
        </p:txBody>
      </p:sp>
      <p:pic>
        <p:nvPicPr>
          <p:cNvPr id="51" name="流行钢琴曲文艺清新钢琴吉他鼓">
            <a:hlinkClick r:id="" action="ppaction://media"/>
            <a:extLst>
              <a:ext uri="{FF2B5EF4-FFF2-40B4-BE49-F238E27FC236}">
                <a16:creationId xmlns:a16="http://schemas.microsoft.com/office/drawing/2014/main" id="{5B23BB3A-F207-4BC7-82D3-27FBA8DEFF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0" out="5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851622" y="-164393"/>
            <a:ext cx="609459" cy="60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90942"/>
      </p:ext>
    </p:extLst>
  </p:cSld>
  <p:clrMapOvr>
    <a:masterClrMapping/>
  </p:clrMapOvr>
  <p:transition advTm="1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9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1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3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4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50"/>
                            </p:stCondLst>
                            <p:childTnLst>
                              <p:par>
                                <p:cTn id="42" presetID="4" presetClass="exit" presetSubtype="16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5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5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5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5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5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5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5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5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  <p:bldLst>
      <p:bldP spid="95296" grpId="0" animBg="1"/>
      <p:bldP spid="95297" grpId="0" animBg="1"/>
      <p:bldP spid="95354" grpId="0" animBg="1"/>
      <p:bldP spid="95355" grpId="0" animBg="1"/>
      <p:bldP spid="38" grpId="0" animBg="1" autoUpdateAnimBg="0"/>
      <p:bldP spid="39" grpId="0" animBg="1" autoUpdateAnimBg="0"/>
      <p:bldP spid="40" grpId="0" animBg="1" autoUpdateAnimBg="0"/>
      <p:bldP spid="41" grpId="0" animBg="1" autoUpdateAnimBg="0"/>
      <p:bldP spid="42" grpId="0" animBg="1" autoUpdateAnimBg="0"/>
      <p:bldP spid="43" grpId="0" animBg="1" autoUpdateAnimBg="0"/>
      <p:bldP spid="44" grpId="0" animBg="1" autoUpdateAnimBg="0"/>
      <p:bldP spid="45" grpId="0" animBg="1" autoUpdateAnimBg="0"/>
      <p:bldP spid="46" grpId="0" animBg="1" autoUpdateAnimBg="0"/>
      <p:bldP spid="47" grpId="0" animBg="1" autoUpdateAnimBg="0"/>
      <p:bldP spid="48" grpId="0" animBg="1" autoUpdateAnimBg="0"/>
      <p:bldP spid="49" grpId="0" animBg="1"/>
      <p:bldP spid="4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2907873" y="2686319"/>
            <a:ext cx="8602725" cy="2480366"/>
          </a:xfrm>
        </p:spPr>
        <p:txBody>
          <a:bodyPr>
            <a:normAutofit fontScale="92500" lnSpcReduction="10000"/>
          </a:bodyPr>
          <a:lstStyle/>
          <a:p>
            <a:pPr marL="742727" indent="-742727">
              <a:buFont typeface="Arial" charset="0"/>
              <a:buAutoNum type="alphaUcPeriod"/>
            </a:pPr>
            <a:r>
              <a:rPr lang="en-US" sz="3999" b="1">
                <a:latin typeface="Times New Roman" pitchFamily="18" charset="0"/>
                <a:cs typeface="Times New Roman" pitchFamily="18" charset="0"/>
              </a:rPr>
              <a:t>1340</a:t>
            </a:r>
          </a:p>
          <a:p>
            <a:pPr marL="742727" indent="-742727">
              <a:buFont typeface="Arial" charset="0"/>
              <a:buAutoNum type="alphaUcPeriod"/>
            </a:pPr>
            <a:r>
              <a:rPr lang="en-US" sz="3999" b="1">
                <a:latin typeface="Times New Roman" pitchFamily="18" charset="0"/>
                <a:cs typeface="Times New Roman" pitchFamily="18" charset="0"/>
              </a:rPr>
              <a:t>13400</a:t>
            </a:r>
          </a:p>
          <a:p>
            <a:pPr marL="742727" indent="-742727">
              <a:buFont typeface="Arial" charset="0"/>
              <a:buAutoNum type="alphaUcPeriod"/>
            </a:pPr>
            <a:r>
              <a:rPr lang="en-US" sz="3999" b="1">
                <a:latin typeface="Times New Roman" pitchFamily="18" charset="0"/>
                <a:cs typeface="Times New Roman" pitchFamily="18" charset="0"/>
              </a:rPr>
              <a:t>134000</a:t>
            </a:r>
          </a:p>
          <a:p>
            <a:pPr marL="742727" indent="-742727">
              <a:buFont typeface="Arial" charset="0"/>
              <a:buAutoNum type="alphaUcPeriod"/>
            </a:pPr>
            <a:r>
              <a:rPr lang="en-US" sz="3999" b="1">
                <a:latin typeface="Times New Roman" pitchFamily="18" charset="0"/>
                <a:cs typeface="Times New Roman" pitchFamily="18" charset="0"/>
              </a:rPr>
              <a:t>1340000</a:t>
            </a:r>
            <a:endParaRPr lang="vi-VN" sz="3999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637810" y="5269834"/>
            <a:ext cx="1331432" cy="125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4340888" y="5579285"/>
            <a:ext cx="841070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8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10</a:t>
            </a: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4344063" y="5579285"/>
            <a:ext cx="841070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8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9</a:t>
            </a: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344063" y="5579285"/>
            <a:ext cx="841070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8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8</a:t>
            </a:r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4344063" y="5579285"/>
            <a:ext cx="841070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8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7</a:t>
            </a: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344063" y="5579285"/>
            <a:ext cx="841070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8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6</a:t>
            </a: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4344063" y="5579285"/>
            <a:ext cx="841070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8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</a:t>
            </a:r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4344063" y="5579285"/>
            <a:ext cx="841070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8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4</a:t>
            </a:r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4344063" y="5579285"/>
            <a:ext cx="841070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8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4267891" y="5579285"/>
            <a:ext cx="841070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8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4267865" y="5579328"/>
            <a:ext cx="822028" cy="860114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8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183758" y="5579327"/>
            <a:ext cx="990242" cy="961677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8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0</a:t>
            </a:r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>
            <a:off x="5591358" y="5579286"/>
            <a:ext cx="1904311" cy="837897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999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H" pitchFamily="34" charset="0"/>
              </a:rPr>
              <a:t>Hết</a:t>
            </a:r>
            <a:r>
              <a:rPr lang="en-US" sz="2999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H" pitchFamily="34" charset="0"/>
              </a:rPr>
              <a:t> </a:t>
            </a:r>
            <a:r>
              <a:rPr lang="en-US" sz="2999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H" pitchFamily="34" charset="0"/>
              </a:rPr>
              <a:t>giờ</a:t>
            </a:r>
            <a:endParaRPr lang="en-US" sz="2999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H" pitchFamily="34" charset="0"/>
            </a:endParaRPr>
          </a:p>
        </p:txBody>
      </p:sp>
      <p:sp>
        <p:nvSpPr>
          <p:cNvPr id="31761" name="TextBox 20"/>
          <p:cNvSpPr txBox="1">
            <a:spLocks noChangeArrowheads="1"/>
          </p:cNvSpPr>
          <p:nvPr/>
        </p:nvSpPr>
        <p:spPr bwMode="auto">
          <a:xfrm>
            <a:off x="3491857" y="1108950"/>
            <a:ext cx="8358339" cy="144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399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399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99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399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99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399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99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399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99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399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99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399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r>
              <a:rPr lang="en-US" sz="4399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134 x 100 = ?</a:t>
            </a:r>
            <a:endParaRPr lang="vi-VN" sz="4399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7"/>
          <p:cNvSpPr>
            <a:spLocks noChangeArrowheads="1"/>
          </p:cNvSpPr>
          <p:nvPr/>
        </p:nvSpPr>
        <p:spPr bwMode="auto">
          <a:xfrm>
            <a:off x="2687287" y="3279829"/>
            <a:ext cx="933113" cy="7617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8" name="流行钢琴曲文艺清新钢琴吉他鼓">
            <a:hlinkClick r:id="" action="ppaction://media"/>
            <a:extLst>
              <a:ext uri="{FF2B5EF4-FFF2-40B4-BE49-F238E27FC236}">
                <a16:creationId xmlns:a16="http://schemas.microsoft.com/office/drawing/2014/main" id="{5B23BB3A-F207-4BC7-82D3-27FBA8DEFF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0" out="5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851622" y="-164393"/>
            <a:ext cx="609459" cy="60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7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9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1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3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4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50"/>
                            </p:stCondLst>
                            <p:childTnLst>
                              <p:par>
                                <p:cTn id="42" presetID="4" presetClass="exit" presetSubtype="16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" grpId="0" animBg="1" autoUpdateAnimBg="0"/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/>
      <p:bldP spid="16" grpId="1" animBg="1"/>
      <p:bldP spid="25" grpId="0" animBg="1"/>
      <p:bldP spid="2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101" descr="1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519" y="1507386"/>
            <a:ext cx="11853279" cy="43465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2683" y="3429000"/>
            <a:ext cx="8663030" cy="10156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99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46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711201" y="533409"/>
            <a:ext cx="1076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075" name="Picture 12" descr="blumen-pflanzen0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56447">
            <a:off x="406406" y="152400"/>
            <a:ext cx="181821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WordArt 6"/>
          <p:cNvSpPr>
            <a:spLocks noChangeArrowheads="1" noChangeShapeType="1" noTextEdit="1"/>
          </p:cNvSpPr>
          <p:nvPr/>
        </p:nvSpPr>
        <p:spPr bwMode="auto">
          <a:xfrm>
            <a:off x="2304990" y="1597819"/>
            <a:ext cx="7196282" cy="24802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KHỞI</a:t>
            </a:r>
            <a:r>
              <a:rPr kumimoji="0" lang="vi-VN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vi-VN" sz="360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ĐỘNG</a:t>
            </a:r>
            <a:endParaRPr kumimoji="0" lang="vi-VN" sz="36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43015" name="Picture 7" descr="1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609600"/>
            <a:ext cx="132080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72142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"/>
            <a:ext cx="12192000" cy="68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244200" y="1894157"/>
            <a:ext cx="8726487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ước 1 : Đặt tính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 : Tính (Tính từ phải sang trái)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+ Lần lượt lấy từng chữ số của thừa số thứ hai nhân với thừa số thứ nhất theo thứ tự từ phải sang trái.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+ Ta cộng ba tích riêng vừa tìm được lại với nhau thì ta được kết quả của phép nhân số với ba chữ số.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C04435E-3DE6-4845-B674-C56910FBD1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-86388"/>
            <a:ext cx="12187592" cy="6855520"/>
          </a:xfrm>
          <a:prstGeom prst="rect">
            <a:avLst/>
          </a:prstGeom>
        </p:spPr>
      </p:pic>
      <p:pic>
        <p:nvPicPr>
          <p:cNvPr id="9" name="图片 4108" descr="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18" y="4069"/>
            <a:ext cx="1881037" cy="102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4101" descr="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65767" y="822500"/>
            <a:ext cx="6660466" cy="3609344"/>
          </a:xfrm>
          <a:prstGeom prst="rect">
            <a:avLst/>
          </a:prstGeom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947539" y="2012356"/>
            <a:ext cx="5294224" cy="170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999" b="1" dirty="0">
                <a:solidFill>
                  <a:srgbClr val="0000FF"/>
                </a:solidFill>
              </a:rPr>
              <a:t>- </a:t>
            </a:r>
            <a:r>
              <a:rPr lang="en-US" altLang="en-US" sz="2999" b="1" dirty="0" err="1">
                <a:solidFill>
                  <a:srgbClr val="0000FF"/>
                </a:solidFill>
              </a:rPr>
              <a:t>Xem</a:t>
            </a:r>
            <a:r>
              <a:rPr lang="en-US" altLang="en-US" sz="2999" b="1" dirty="0">
                <a:solidFill>
                  <a:srgbClr val="0000FF"/>
                </a:solidFill>
              </a:rPr>
              <a:t> </a:t>
            </a:r>
            <a:r>
              <a:rPr lang="en-US" altLang="en-US" sz="2999" b="1" dirty="0" err="1">
                <a:solidFill>
                  <a:srgbClr val="0000FF"/>
                </a:solidFill>
              </a:rPr>
              <a:t>lại</a:t>
            </a:r>
            <a:r>
              <a:rPr lang="en-US" altLang="en-US" sz="2999" b="1" dirty="0">
                <a:solidFill>
                  <a:srgbClr val="0000FF"/>
                </a:solidFill>
              </a:rPr>
              <a:t> </a:t>
            </a:r>
            <a:r>
              <a:rPr lang="en-US" altLang="en-US" sz="2999" b="1" dirty="0" err="1">
                <a:solidFill>
                  <a:srgbClr val="0000FF"/>
                </a:solidFill>
              </a:rPr>
              <a:t>bài</a:t>
            </a:r>
            <a:r>
              <a:rPr lang="en-US" altLang="en-US" sz="2999" b="1" dirty="0">
                <a:solidFill>
                  <a:srgbClr val="0000FF"/>
                </a:solidFill>
              </a:rPr>
              <a:t> </a:t>
            </a:r>
            <a:r>
              <a:rPr lang="en-US" altLang="en-US" sz="2999" b="1" dirty="0" err="1">
                <a:solidFill>
                  <a:srgbClr val="0000FF"/>
                </a:solidFill>
              </a:rPr>
              <a:t>đã</a:t>
            </a:r>
            <a:r>
              <a:rPr lang="en-US" altLang="en-US" sz="2999" b="1" dirty="0">
                <a:solidFill>
                  <a:srgbClr val="0000FF"/>
                </a:solidFill>
              </a:rPr>
              <a:t> </a:t>
            </a:r>
            <a:r>
              <a:rPr lang="en-US" altLang="en-US" sz="2999" b="1" dirty="0" err="1">
                <a:solidFill>
                  <a:srgbClr val="0000FF"/>
                </a:solidFill>
              </a:rPr>
              <a:t>học</a:t>
            </a:r>
            <a:r>
              <a:rPr lang="en-US" altLang="en-US" sz="2999" b="1" dirty="0">
                <a:solidFill>
                  <a:srgbClr val="0000FF"/>
                </a:solidFill>
              </a:rPr>
              <a:t>.</a:t>
            </a:r>
          </a:p>
          <a:p>
            <a:pPr algn="just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999" b="1" dirty="0">
                <a:solidFill>
                  <a:srgbClr val="0000FF"/>
                </a:solidFill>
              </a:rPr>
              <a:t>- </a:t>
            </a:r>
            <a:r>
              <a:rPr lang="en-US" altLang="en-US" sz="2999" b="1" dirty="0" err="1">
                <a:solidFill>
                  <a:srgbClr val="0000FF"/>
                </a:solidFill>
              </a:rPr>
              <a:t>Xem</a:t>
            </a:r>
            <a:r>
              <a:rPr lang="en-US" altLang="en-US" sz="2999" b="1" dirty="0">
                <a:solidFill>
                  <a:srgbClr val="0000FF"/>
                </a:solidFill>
              </a:rPr>
              <a:t> </a:t>
            </a:r>
            <a:r>
              <a:rPr lang="en-US" altLang="en-US" sz="2999" b="1" dirty="0" err="1">
                <a:solidFill>
                  <a:srgbClr val="0000FF"/>
                </a:solidFill>
              </a:rPr>
              <a:t>trước</a:t>
            </a:r>
            <a:r>
              <a:rPr lang="en-US" altLang="en-US" sz="2999" b="1" dirty="0">
                <a:solidFill>
                  <a:srgbClr val="0000FF"/>
                </a:solidFill>
              </a:rPr>
              <a:t> </a:t>
            </a:r>
            <a:r>
              <a:rPr lang="en-US" altLang="en-US" sz="2999" b="1" dirty="0" err="1">
                <a:solidFill>
                  <a:srgbClr val="0000FF"/>
                </a:solidFill>
              </a:rPr>
              <a:t>bài</a:t>
            </a:r>
            <a:r>
              <a:rPr lang="en-US" altLang="en-US" sz="2999" b="1" dirty="0">
                <a:solidFill>
                  <a:srgbClr val="0000FF"/>
                </a:solidFill>
              </a:rPr>
              <a:t> </a:t>
            </a:r>
            <a:r>
              <a:rPr lang="en-US" altLang="en-US" sz="2999" b="1" dirty="0" err="1">
                <a:solidFill>
                  <a:srgbClr val="0000FF"/>
                </a:solidFill>
              </a:rPr>
              <a:t>Nhân</a:t>
            </a:r>
            <a:r>
              <a:rPr lang="en-US" altLang="en-US" sz="2999" b="1" dirty="0">
                <a:solidFill>
                  <a:srgbClr val="0000FF"/>
                </a:solidFill>
              </a:rPr>
              <a:t> </a:t>
            </a:r>
            <a:r>
              <a:rPr lang="en-US" altLang="en-US" sz="2999" b="1" dirty="0" err="1">
                <a:solidFill>
                  <a:srgbClr val="0000FF"/>
                </a:solidFill>
              </a:rPr>
              <a:t>với</a:t>
            </a:r>
            <a:r>
              <a:rPr lang="en-US" altLang="en-US" sz="2999" b="1" dirty="0">
                <a:solidFill>
                  <a:srgbClr val="0000FF"/>
                </a:solidFill>
              </a:rPr>
              <a:t> </a:t>
            </a:r>
            <a:r>
              <a:rPr lang="en-US" altLang="en-US" sz="2999" b="1" dirty="0" err="1">
                <a:solidFill>
                  <a:srgbClr val="0000FF"/>
                </a:solidFill>
              </a:rPr>
              <a:t>số</a:t>
            </a:r>
            <a:r>
              <a:rPr lang="en-US" altLang="en-US" sz="2999" b="1" dirty="0">
                <a:solidFill>
                  <a:srgbClr val="0000FF"/>
                </a:solidFill>
              </a:rPr>
              <a:t> </a:t>
            </a:r>
            <a:r>
              <a:rPr lang="en-US" altLang="en-US" sz="2999" b="1" dirty="0" err="1">
                <a:solidFill>
                  <a:srgbClr val="0000FF"/>
                </a:solidFill>
              </a:rPr>
              <a:t>có</a:t>
            </a:r>
            <a:r>
              <a:rPr lang="en-US" altLang="en-US" sz="2999" b="1" dirty="0">
                <a:solidFill>
                  <a:srgbClr val="0000FF"/>
                </a:solidFill>
              </a:rPr>
              <a:t> </a:t>
            </a:r>
            <a:r>
              <a:rPr lang="en-US" altLang="en-US" sz="2999" b="1" dirty="0" err="1">
                <a:solidFill>
                  <a:srgbClr val="0000FF"/>
                </a:solidFill>
              </a:rPr>
              <a:t>ba</a:t>
            </a:r>
            <a:r>
              <a:rPr lang="en-US" altLang="en-US" sz="2999" b="1" dirty="0">
                <a:solidFill>
                  <a:srgbClr val="0000FF"/>
                </a:solidFill>
              </a:rPr>
              <a:t> </a:t>
            </a:r>
            <a:r>
              <a:rPr lang="en-US" altLang="en-US" sz="2999" b="1" dirty="0" err="1">
                <a:solidFill>
                  <a:srgbClr val="0000FF"/>
                </a:solidFill>
              </a:rPr>
              <a:t>chữ</a:t>
            </a:r>
            <a:r>
              <a:rPr lang="en-US" altLang="en-US" sz="2999" b="1" dirty="0">
                <a:solidFill>
                  <a:srgbClr val="0000FF"/>
                </a:solidFill>
              </a:rPr>
              <a:t> </a:t>
            </a:r>
            <a:r>
              <a:rPr lang="en-US" altLang="en-US" sz="2999" b="1" dirty="0" err="1">
                <a:solidFill>
                  <a:srgbClr val="0000FF"/>
                </a:solidFill>
              </a:rPr>
              <a:t>số</a:t>
            </a:r>
            <a:r>
              <a:rPr lang="en-US" altLang="en-US" sz="2999" b="1" dirty="0">
                <a:solidFill>
                  <a:srgbClr val="0000FF"/>
                </a:solidFill>
              </a:rPr>
              <a:t> (</a:t>
            </a:r>
            <a:r>
              <a:rPr lang="en-US" altLang="en-US" sz="2999" b="1" dirty="0" err="1">
                <a:solidFill>
                  <a:srgbClr val="0000FF"/>
                </a:solidFill>
              </a:rPr>
              <a:t>tiếp</a:t>
            </a:r>
            <a:r>
              <a:rPr lang="en-US" altLang="en-US" sz="2999" b="1" dirty="0">
                <a:solidFill>
                  <a:srgbClr val="0000FF"/>
                </a:solidFill>
              </a:rPr>
              <a:t> </a:t>
            </a:r>
            <a:r>
              <a:rPr lang="en-US" altLang="en-US" sz="2999" b="1" dirty="0" err="1">
                <a:solidFill>
                  <a:srgbClr val="0000FF"/>
                </a:solidFill>
              </a:rPr>
              <a:t>theo</a:t>
            </a:r>
            <a:r>
              <a:rPr lang="en-US" altLang="en-US" sz="2999" b="1" dirty="0">
                <a:solidFill>
                  <a:srgbClr val="0000FF"/>
                </a:solidFill>
              </a:rPr>
              <a:t>)</a:t>
            </a:r>
          </a:p>
        </p:txBody>
      </p:sp>
      <p:pic>
        <p:nvPicPr>
          <p:cNvPr id="19" name="图片 4111" descr="PPT素材-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47539" y="5637655"/>
            <a:ext cx="9439037" cy="1007698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3856702" y="470202"/>
            <a:ext cx="3850940" cy="704595"/>
          </a:xfrm>
          <a:prstGeom prst="roundRect">
            <a:avLst/>
          </a:prstGeom>
          <a:solidFill>
            <a:srgbClr val="FF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sz="2799" b="1" dirty="0" err="1">
                <a:solidFill>
                  <a:srgbClr val="006600"/>
                </a:solidFill>
              </a:rPr>
              <a:t>Dặn</a:t>
            </a:r>
            <a:r>
              <a:rPr lang="en-US" altLang="en-US" sz="2799" b="1" dirty="0">
                <a:solidFill>
                  <a:srgbClr val="006600"/>
                </a:solidFill>
              </a:rPr>
              <a:t> </a:t>
            </a:r>
            <a:r>
              <a:rPr lang="en-US" altLang="en-US" sz="2799" b="1" dirty="0" err="1">
                <a:solidFill>
                  <a:srgbClr val="006600"/>
                </a:solidFill>
              </a:rPr>
              <a:t>dò</a:t>
            </a:r>
            <a:endParaRPr lang="vi-VN" altLang="en-US" sz="2799" b="1" dirty="0">
              <a:solidFill>
                <a:srgbClr val="006600"/>
              </a:solidFill>
            </a:endParaRPr>
          </a:p>
        </p:txBody>
      </p:sp>
      <p:pic>
        <p:nvPicPr>
          <p:cNvPr id="8" name="流行钢琴曲文艺清新钢琴吉他鼓">
            <a:hlinkClick r:id="" action="ppaction://media"/>
            <a:extLst>
              <a:ext uri="{FF2B5EF4-FFF2-40B4-BE49-F238E27FC236}">
                <a16:creationId xmlns:a16="http://schemas.microsoft.com/office/drawing/2014/main" id="{5B23BB3A-F207-4BC7-82D3-27FBA8DEFF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0" out="5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851622" y="-164393"/>
            <a:ext cx="609459" cy="60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2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,5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7" grpId="0"/>
      <p:bldP spid="1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499" b="30850"/>
          <a:stretch>
            <a:fillRect/>
          </a:stretch>
        </p:blipFill>
        <p:spPr>
          <a:xfrm rot="-1382617">
            <a:off x="1076765" y="2148312"/>
            <a:ext cx="2932537" cy="451111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32364">
            <a:off x="8242804" y="622172"/>
            <a:ext cx="3081878" cy="316828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3093487" y="-349647"/>
            <a:ext cx="5817031" cy="701615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3115233" y="1877167"/>
            <a:ext cx="6047027" cy="3339747"/>
            <a:chOff x="0" y="0"/>
            <a:chExt cx="3403061" cy="1879496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3407273" cy="1879496"/>
            </a:xfrm>
            <a:custGeom>
              <a:avLst/>
              <a:gdLst/>
              <a:ahLst/>
              <a:cxnLst/>
              <a:rect l="l" t="t" r="r" b="b"/>
              <a:pathLst>
                <a:path w="3407273" h="1879496">
                  <a:moveTo>
                    <a:pt x="278431" y="16918"/>
                  </a:moveTo>
                  <a:cubicBezTo>
                    <a:pt x="278431" y="16918"/>
                    <a:pt x="604014" y="12258"/>
                    <a:pt x="930760" y="12454"/>
                  </a:cubicBezTo>
                  <a:cubicBezTo>
                    <a:pt x="2337917" y="12671"/>
                    <a:pt x="3133206" y="0"/>
                    <a:pt x="3133206" y="0"/>
                  </a:cubicBezTo>
                  <a:cubicBezTo>
                    <a:pt x="3200669" y="0"/>
                    <a:pt x="3276606" y="0"/>
                    <a:pt x="3355379" y="85073"/>
                  </a:cubicBezTo>
                  <a:cubicBezTo>
                    <a:pt x="3398357" y="131488"/>
                    <a:pt x="3399426" y="240224"/>
                    <a:pt x="3399831" y="320281"/>
                  </a:cubicBezTo>
                  <a:cubicBezTo>
                    <a:pt x="3399831" y="320281"/>
                    <a:pt x="3398126" y="932605"/>
                    <a:pt x="3398126" y="1116912"/>
                  </a:cubicBezTo>
                  <a:cubicBezTo>
                    <a:pt x="3398126" y="1331071"/>
                    <a:pt x="3407274" y="1630250"/>
                    <a:pt x="3407274" y="1630250"/>
                  </a:cubicBezTo>
                  <a:cubicBezTo>
                    <a:pt x="3407274" y="1758918"/>
                    <a:pt x="3403105" y="1879496"/>
                    <a:pt x="3150267" y="1871362"/>
                  </a:cubicBezTo>
                  <a:cubicBezTo>
                    <a:pt x="3150267" y="1871362"/>
                    <a:pt x="2773794" y="1851063"/>
                    <a:pt x="2388311" y="1858662"/>
                  </a:cubicBezTo>
                  <a:cubicBezTo>
                    <a:pt x="1200217" y="1866796"/>
                    <a:pt x="304023" y="1879496"/>
                    <a:pt x="304023" y="1879496"/>
                  </a:cubicBezTo>
                  <a:cubicBezTo>
                    <a:pt x="132548" y="1879496"/>
                    <a:pt x="4213" y="1778427"/>
                    <a:pt x="8532" y="1575880"/>
                  </a:cubicBezTo>
                  <a:cubicBezTo>
                    <a:pt x="8532" y="1575880"/>
                    <a:pt x="9630" y="1077339"/>
                    <a:pt x="4815" y="93260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sp>
        <p:nvSpPr>
          <p:cNvPr id="9" name="Freeform 9"/>
          <p:cNvSpPr/>
          <p:nvPr/>
        </p:nvSpPr>
        <p:spPr>
          <a:xfrm rot="1006921">
            <a:off x="8823696" y="3735875"/>
            <a:ext cx="2596503" cy="2595464"/>
          </a:xfrm>
          <a:custGeom>
            <a:avLst/>
            <a:gdLst/>
            <a:ahLst/>
            <a:cxnLst/>
            <a:rect l="l" t="t" r="r" b="b"/>
            <a:pathLst>
              <a:path w="6350000" h="6347460">
                <a:moveTo>
                  <a:pt x="6350000" y="532130"/>
                </a:moveTo>
                <a:cubicBezTo>
                  <a:pt x="6350000" y="463550"/>
                  <a:pt x="6315710" y="402590"/>
                  <a:pt x="6263640" y="367030"/>
                </a:cubicBezTo>
                <a:cubicBezTo>
                  <a:pt x="6273800" y="360680"/>
                  <a:pt x="6282690" y="353060"/>
                  <a:pt x="6290310" y="344170"/>
                </a:cubicBezTo>
                <a:cubicBezTo>
                  <a:pt x="6328410" y="306070"/>
                  <a:pt x="6350000" y="255270"/>
                  <a:pt x="6350000" y="201930"/>
                </a:cubicBezTo>
                <a:cubicBezTo>
                  <a:pt x="6350000" y="148590"/>
                  <a:pt x="6328410" y="96520"/>
                  <a:pt x="6290310" y="59690"/>
                </a:cubicBezTo>
                <a:cubicBezTo>
                  <a:pt x="6252210" y="21590"/>
                  <a:pt x="6200140" y="0"/>
                  <a:pt x="6148070" y="0"/>
                </a:cubicBezTo>
                <a:cubicBezTo>
                  <a:pt x="6094730" y="0"/>
                  <a:pt x="6042660" y="21590"/>
                  <a:pt x="6005830" y="59690"/>
                </a:cubicBezTo>
                <a:cubicBezTo>
                  <a:pt x="5996940" y="68580"/>
                  <a:pt x="5990590" y="77470"/>
                  <a:pt x="5982970" y="86360"/>
                </a:cubicBezTo>
                <a:cubicBezTo>
                  <a:pt x="5946140" y="34290"/>
                  <a:pt x="5886450" y="0"/>
                  <a:pt x="5817870" y="0"/>
                </a:cubicBezTo>
                <a:cubicBezTo>
                  <a:pt x="5749290" y="0"/>
                  <a:pt x="5689600" y="34290"/>
                  <a:pt x="5652770" y="86360"/>
                </a:cubicBezTo>
                <a:cubicBezTo>
                  <a:pt x="5615940" y="34290"/>
                  <a:pt x="5556250" y="0"/>
                  <a:pt x="5487670" y="0"/>
                </a:cubicBezTo>
                <a:cubicBezTo>
                  <a:pt x="5419090" y="0"/>
                  <a:pt x="5359400" y="34290"/>
                  <a:pt x="5322570" y="86360"/>
                </a:cubicBezTo>
                <a:cubicBezTo>
                  <a:pt x="5285740" y="34290"/>
                  <a:pt x="5226050" y="0"/>
                  <a:pt x="5157470" y="0"/>
                </a:cubicBezTo>
                <a:cubicBezTo>
                  <a:pt x="5088890" y="0"/>
                  <a:pt x="5027930" y="34290"/>
                  <a:pt x="4992370" y="86360"/>
                </a:cubicBezTo>
                <a:cubicBezTo>
                  <a:pt x="4955540" y="34290"/>
                  <a:pt x="4894580" y="0"/>
                  <a:pt x="4827270" y="0"/>
                </a:cubicBezTo>
                <a:cubicBezTo>
                  <a:pt x="4758690" y="0"/>
                  <a:pt x="4699000" y="34290"/>
                  <a:pt x="4662170" y="86360"/>
                </a:cubicBezTo>
                <a:cubicBezTo>
                  <a:pt x="4625340" y="34290"/>
                  <a:pt x="4565650" y="0"/>
                  <a:pt x="4497070" y="0"/>
                </a:cubicBezTo>
                <a:cubicBezTo>
                  <a:pt x="4428490" y="0"/>
                  <a:pt x="4368800" y="34290"/>
                  <a:pt x="4331970" y="86360"/>
                </a:cubicBezTo>
                <a:cubicBezTo>
                  <a:pt x="4295140" y="34290"/>
                  <a:pt x="4235450" y="0"/>
                  <a:pt x="4166870" y="0"/>
                </a:cubicBezTo>
                <a:cubicBezTo>
                  <a:pt x="4098290" y="0"/>
                  <a:pt x="4038600" y="34290"/>
                  <a:pt x="4001770" y="86360"/>
                </a:cubicBezTo>
                <a:cubicBezTo>
                  <a:pt x="3964940" y="34290"/>
                  <a:pt x="3903980" y="0"/>
                  <a:pt x="3836670" y="0"/>
                </a:cubicBezTo>
                <a:cubicBezTo>
                  <a:pt x="3768090" y="0"/>
                  <a:pt x="3707130" y="34290"/>
                  <a:pt x="3671570" y="86360"/>
                </a:cubicBezTo>
                <a:cubicBezTo>
                  <a:pt x="3634740" y="34290"/>
                  <a:pt x="3575050" y="0"/>
                  <a:pt x="3506470" y="0"/>
                </a:cubicBezTo>
                <a:cubicBezTo>
                  <a:pt x="3437890" y="0"/>
                  <a:pt x="3378200" y="34290"/>
                  <a:pt x="3341370" y="86360"/>
                </a:cubicBezTo>
                <a:cubicBezTo>
                  <a:pt x="3304540" y="34290"/>
                  <a:pt x="3244850" y="0"/>
                  <a:pt x="3176270" y="0"/>
                </a:cubicBezTo>
                <a:cubicBezTo>
                  <a:pt x="3107690" y="0"/>
                  <a:pt x="3048000" y="34290"/>
                  <a:pt x="3011170" y="86360"/>
                </a:cubicBezTo>
                <a:cubicBezTo>
                  <a:pt x="2974340" y="34290"/>
                  <a:pt x="2914650" y="0"/>
                  <a:pt x="2846070" y="0"/>
                </a:cubicBezTo>
                <a:cubicBezTo>
                  <a:pt x="2777490" y="0"/>
                  <a:pt x="2716530" y="34290"/>
                  <a:pt x="2680970" y="86360"/>
                </a:cubicBezTo>
                <a:cubicBezTo>
                  <a:pt x="2644140" y="34290"/>
                  <a:pt x="2583180" y="0"/>
                  <a:pt x="2515870" y="0"/>
                </a:cubicBezTo>
                <a:cubicBezTo>
                  <a:pt x="2447290" y="0"/>
                  <a:pt x="2387600" y="34290"/>
                  <a:pt x="2350770" y="86360"/>
                </a:cubicBezTo>
                <a:cubicBezTo>
                  <a:pt x="2313940" y="34290"/>
                  <a:pt x="2254250" y="0"/>
                  <a:pt x="2185670" y="0"/>
                </a:cubicBezTo>
                <a:cubicBezTo>
                  <a:pt x="2117090" y="0"/>
                  <a:pt x="2057400" y="34290"/>
                  <a:pt x="2020570" y="86360"/>
                </a:cubicBezTo>
                <a:cubicBezTo>
                  <a:pt x="1983740" y="34290"/>
                  <a:pt x="1924050" y="0"/>
                  <a:pt x="1855470" y="0"/>
                </a:cubicBezTo>
                <a:cubicBezTo>
                  <a:pt x="1786890" y="0"/>
                  <a:pt x="1727200" y="34290"/>
                  <a:pt x="1690370" y="86360"/>
                </a:cubicBezTo>
                <a:cubicBezTo>
                  <a:pt x="1653540" y="34290"/>
                  <a:pt x="1593850" y="0"/>
                  <a:pt x="1525270" y="0"/>
                </a:cubicBezTo>
                <a:cubicBezTo>
                  <a:pt x="1456690" y="0"/>
                  <a:pt x="1395730" y="34290"/>
                  <a:pt x="1360170" y="86360"/>
                </a:cubicBezTo>
                <a:cubicBezTo>
                  <a:pt x="1324610" y="34290"/>
                  <a:pt x="1263650" y="0"/>
                  <a:pt x="1195070" y="0"/>
                </a:cubicBezTo>
                <a:cubicBezTo>
                  <a:pt x="1126490" y="0"/>
                  <a:pt x="1066800" y="34290"/>
                  <a:pt x="1029970" y="86360"/>
                </a:cubicBezTo>
                <a:cubicBezTo>
                  <a:pt x="990600" y="34290"/>
                  <a:pt x="930910" y="0"/>
                  <a:pt x="862330" y="0"/>
                </a:cubicBezTo>
                <a:cubicBezTo>
                  <a:pt x="793750" y="0"/>
                  <a:pt x="734060" y="34290"/>
                  <a:pt x="697230" y="86360"/>
                </a:cubicBezTo>
                <a:cubicBezTo>
                  <a:pt x="660400" y="34290"/>
                  <a:pt x="600710" y="0"/>
                  <a:pt x="532130" y="0"/>
                </a:cubicBezTo>
                <a:cubicBezTo>
                  <a:pt x="463550" y="0"/>
                  <a:pt x="402590" y="34290"/>
                  <a:pt x="367030" y="86360"/>
                </a:cubicBezTo>
                <a:cubicBezTo>
                  <a:pt x="360680" y="76200"/>
                  <a:pt x="353060" y="67310"/>
                  <a:pt x="344170" y="59690"/>
                </a:cubicBezTo>
                <a:cubicBezTo>
                  <a:pt x="306070" y="21590"/>
                  <a:pt x="254000" y="0"/>
                  <a:pt x="201930" y="0"/>
                </a:cubicBezTo>
                <a:cubicBezTo>
                  <a:pt x="148590" y="0"/>
                  <a:pt x="96520" y="21590"/>
                  <a:pt x="59690" y="59690"/>
                </a:cubicBezTo>
                <a:cubicBezTo>
                  <a:pt x="21590" y="96520"/>
                  <a:pt x="0" y="148590"/>
                  <a:pt x="0" y="201930"/>
                </a:cubicBezTo>
                <a:cubicBezTo>
                  <a:pt x="0" y="255270"/>
                  <a:pt x="21590" y="307340"/>
                  <a:pt x="59690" y="344170"/>
                </a:cubicBezTo>
                <a:cubicBezTo>
                  <a:pt x="68580" y="353060"/>
                  <a:pt x="77470" y="359410"/>
                  <a:pt x="86360" y="367030"/>
                </a:cubicBezTo>
                <a:cubicBezTo>
                  <a:pt x="34290" y="403860"/>
                  <a:pt x="0" y="463550"/>
                  <a:pt x="0" y="532130"/>
                </a:cubicBezTo>
                <a:cubicBezTo>
                  <a:pt x="0" y="600710"/>
                  <a:pt x="34290" y="660400"/>
                  <a:pt x="86360" y="697230"/>
                </a:cubicBezTo>
                <a:cubicBezTo>
                  <a:pt x="34290" y="734060"/>
                  <a:pt x="0" y="793750"/>
                  <a:pt x="0" y="862330"/>
                </a:cubicBezTo>
                <a:cubicBezTo>
                  <a:pt x="0" y="930910"/>
                  <a:pt x="34290" y="990600"/>
                  <a:pt x="86360" y="1027430"/>
                </a:cubicBezTo>
                <a:cubicBezTo>
                  <a:pt x="34290" y="1064260"/>
                  <a:pt x="0" y="1123950"/>
                  <a:pt x="0" y="1192530"/>
                </a:cubicBezTo>
                <a:cubicBezTo>
                  <a:pt x="0" y="1261110"/>
                  <a:pt x="34290" y="1322070"/>
                  <a:pt x="86360" y="1357630"/>
                </a:cubicBezTo>
                <a:cubicBezTo>
                  <a:pt x="34290" y="1393190"/>
                  <a:pt x="0" y="1454150"/>
                  <a:pt x="0" y="1522730"/>
                </a:cubicBezTo>
                <a:cubicBezTo>
                  <a:pt x="0" y="1591310"/>
                  <a:pt x="34290" y="1651000"/>
                  <a:pt x="86360" y="1687830"/>
                </a:cubicBezTo>
                <a:cubicBezTo>
                  <a:pt x="34290" y="1724660"/>
                  <a:pt x="0" y="1784350"/>
                  <a:pt x="0" y="1852930"/>
                </a:cubicBezTo>
                <a:cubicBezTo>
                  <a:pt x="0" y="1921510"/>
                  <a:pt x="34290" y="1981200"/>
                  <a:pt x="86360" y="2018030"/>
                </a:cubicBezTo>
                <a:cubicBezTo>
                  <a:pt x="34290" y="2054860"/>
                  <a:pt x="0" y="2114550"/>
                  <a:pt x="0" y="2183130"/>
                </a:cubicBezTo>
                <a:cubicBezTo>
                  <a:pt x="0" y="2251710"/>
                  <a:pt x="34290" y="2311400"/>
                  <a:pt x="86360" y="2348230"/>
                </a:cubicBezTo>
                <a:cubicBezTo>
                  <a:pt x="34290" y="2385060"/>
                  <a:pt x="0" y="2444750"/>
                  <a:pt x="0" y="2513330"/>
                </a:cubicBezTo>
                <a:cubicBezTo>
                  <a:pt x="0" y="2581910"/>
                  <a:pt x="34290" y="2642870"/>
                  <a:pt x="86360" y="2678430"/>
                </a:cubicBezTo>
                <a:cubicBezTo>
                  <a:pt x="34290" y="2713990"/>
                  <a:pt x="0" y="2774950"/>
                  <a:pt x="0" y="2843530"/>
                </a:cubicBezTo>
                <a:cubicBezTo>
                  <a:pt x="0" y="2912110"/>
                  <a:pt x="34290" y="2971800"/>
                  <a:pt x="86360" y="3008630"/>
                </a:cubicBezTo>
                <a:cubicBezTo>
                  <a:pt x="34290" y="3045460"/>
                  <a:pt x="0" y="3105150"/>
                  <a:pt x="0" y="3173730"/>
                </a:cubicBezTo>
                <a:cubicBezTo>
                  <a:pt x="0" y="3242310"/>
                  <a:pt x="34290" y="3302000"/>
                  <a:pt x="86360" y="3338830"/>
                </a:cubicBezTo>
                <a:cubicBezTo>
                  <a:pt x="34290" y="3375660"/>
                  <a:pt x="0" y="3435350"/>
                  <a:pt x="0" y="3503930"/>
                </a:cubicBezTo>
                <a:cubicBezTo>
                  <a:pt x="0" y="3572510"/>
                  <a:pt x="34290" y="3633470"/>
                  <a:pt x="86360" y="3669030"/>
                </a:cubicBezTo>
                <a:cubicBezTo>
                  <a:pt x="34290" y="3705860"/>
                  <a:pt x="0" y="3766820"/>
                  <a:pt x="0" y="3834130"/>
                </a:cubicBezTo>
                <a:cubicBezTo>
                  <a:pt x="0" y="3901440"/>
                  <a:pt x="34290" y="3962400"/>
                  <a:pt x="86360" y="3999230"/>
                </a:cubicBezTo>
                <a:cubicBezTo>
                  <a:pt x="34290" y="4036060"/>
                  <a:pt x="0" y="4095750"/>
                  <a:pt x="0" y="4164330"/>
                </a:cubicBezTo>
                <a:cubicBezTo>
                  <a:pt x="0" y="4232910"/>
                  <a:pt x="34290" y="4292600"/>
                  <a:pt x="86360" y="4329430"/>
                </a:cubicBezTo>
                <a:cubicBezTo>
                  <a:pt x="34290" y="4366260"/>
                  <a:pt x="0" y="4425950"/>
                  <a:pt x="0" y="4494530"/>
                </a:cubicBezTo>
                <a:cubicBezTo>
                  <a:pt x="0" y="4563110"/>
                  <a:pt x="34290" y="4622800"/>
                  <a:pt x="86360" y="4659630"/>
                </a:cubicBezTo>
                <a:cubicBezTo>
                  <a:pt x="34290" y="4696460"/>
                  <a:pt x="0" y="4756150"/>
                  <a:pt x="0" y="4824730"/>
                </a:cubicBezTo>
                <a:cubicBezTo>
                  <a:pt x="0" y="4893310"/>
                  <a:pt x="34290" y="4954270"/>
                  <a:pt x="86360" y="4989830"/>
                </a:cubicBezTo>
                <a:cubicBezTo>
                  <a:pt x="34290" y="5025390"/>
                  <a:pt x="0" y="5086350"/>
                  <a:pt x="0" y="5154930"/>
                </a:cubicBezTo>
                <a:cubicBezTo>
                  <a:pt x="0" y="5223510"/>
                  <a:pt x="34290" y="5283200"/>
                  <a:pt x="86360" y="5320030"/>
                </a:cubicBezTo>
                <a:cubicBezTo>
                  <a:pt x="34290" y="5356860"/>
                  <a:pt x="0" y="5416550"/>
                  <a:pt x="0" y="5485130"/>
                </a:cubicBezTo>
                <a:cubicBezTo>
                  <a:pt x="0" y="5553710"/>
                  <a:pt x="34290" y="5613400"/>
                  <a:pt x="86360" y="5650230"/>
                </a:cubicBezTo>
                <a:cubicBezTo>
                  <a:pt x="34290" y="5687060"/>
                  <a:pt x="0" y="5746750"/>
                  <a:pt x="0" y="5815330"/>
                </a:cubicBezTo>
                <a:cubicBezTo>
                  <a:pt x="0" y="5883910"/>
                  <a:pt x="34290" y="5944870"/>
                  <a:pt x="86360" y="5980430"/>
                </a:cubicBezTo>
                <a:cubicBezTo>
                  <a:pt x="76200" y="5986780"/>
                  <a:pt x="67310" y="5994400"/>
                  <a:pt x="59690" y="6003290"/>
                </a:cubicBezTo>
                <a:cubicBezTo>
                  <a:pt x="22860" y="6041390"/>
                  <a:pt x="0" y="6093460"/>
                  <a:pt x="0" y="6145530"/>
                </a:cubicBezTo>
                <a:cubicBezTo>
                  <a:pt x="0" y="6198870"/>
                  <a:pt x="20320" y="6249670"/>
                  <a:pt x="59690" y="6287770"/>
                </a:cubicBezTo>
                <a:cubicBezTo>
                  <a:pt x="97790" y="6325870"/>
                  <a:pt x="148590" y="6347460"/>
                  <a:pt x="201930" y="6347460"/>
                </a:cubicBezTo>
                <a:cubicBezTo>
                  <a:pt x="256540" y="6347460"/>
                  <a:pt x="307340" y="6325870"/>
                  <a:pt x="344170" y="6287770"/>
                </a:cubicBezTo>
                <a:cubicBezTo>
                  <a:pt x="353060" y="6278880"/>
                  <a:pt x="359410" y="6269990"/>
                  <a:pt x="367030" y="6261100"/>
                </a:cubicBezTo>
                <a:cubicBezTo>
                  <a:pt x="403860" y="6313170"/>
                  <a:pt x="463550" y="6347460"/>
                  <a:pt x="532130" y="6347460"/>
                </a:cubicBezTo>
                <a:cubicBezTo>
                  <a:pt x="600710" y="6347460"/>
                  <a:pt x="660400" y="6313170"/>
                  <a:pt x="697230" y="6261100"/>
                </a:cubicBezTo>
                <a:cubicBezTo>
                  <a:pt x="734060" y="6313170"/>
                  <a:pt x="793750" y="6347460"/>
                  <a:pt x="862330" y="6347460"/>
                </a:cubicBezTo>
                <a:cubicBezTo>
                  <a:pt x="930910" y="6347460"/>
                  <a:pt x="990600" y="6313170"/>
                  <a:pt x="1027430" y="6261100"/>
                </a:cubicBezTo>
                <a:cubicBezTo>
                  <a:pt x="1064260" y="6313170"/>
                  <a:pt x="1123950" y="6347460"/>
                  <a:pt x="1192530" y="6347460"/>
                </a:cubicBezTo>
                <a:cubicBezTo>
                  <a:pt x="1261110" y="6347460"/>
                  <a:pt x="1320800" y="6313170"/>
                  <a:pt x="1357630" y="6261100"/>
                </a:cubicBezTo>
                <a:cubicBezTo>
                  <a:pt x="1394460" y="6313170"/>
                  <a:pt x="1455420" y="6347460"/>
                  <a:pt x="1522730" y="6347460"/>
                </a:cubicBezTo>
                <a:cubicBezTo>
                  <a:pt x="1591310" y="6347460"/>
                  <a:pt x="1651000" y="6313170"/>
                  <a:pt x="1687830" y="6261100"/>
                </a:cubicBezTo>
                <a:cubicBezTo>
                  <a:pt x="1724660" y="6313170"/>
                  <a:pt x="1784350" y="6347460"/>
                  <a:pt x="1852930" y="6347460"/>
                </a:cubicBezTo>
                <a:cubicBezTo>
                  <a:pt x="1921510" y="6347460"/>
                  <a:pt x="1981200" y="6313170"/>
                  <a:pt x="2018030" y="6261100"/>
                </a:cubicBezTo>
                <a:cubicBezTo>
                  <a:pt x="2054860" y="6313170"/>
                  <a:pt x="2114550" y="6347460"/>
                  <a:pt x="2183130" y="6347460"/>
                </a:cubicBezTo>
                <a:cubicBezTo>
                  <a:pt x="2251710" y="6347460"/>
                  <a:pt x="2311400" y="6313170"/>
                  <a:pt x="2348230" y="6261100"/>
                </a:cubicBezTo>
                <a:cubicBezTo>
                  <a:pt x="2385060" y="6313170"/>
                  <a:pt x="2444750" y="6347460"/>
                  <a:pt x="2513330" y="6347460"/>
                </a:cubicBezTo>
                <a:cubicBezTo>
                  <a:pt x="2581910" y="6347460"/>
                  <a:pt x="2642870" y="6313170"/>
                  <a:pt x="2678430" y="6261100"/>
                </a:cubicBezTo>
                <a:cubicBezTo>
                  <a:pt x="2715260" y="6313170"/>
                  <a:pt x="2776220" y="6347460"/>
                  <a:pt x="2843530" y="6347460"/>
                </a:cubicBezTo>
                <a:cubicBezTo>
                  <a:pt x="2912110" y="6347460"/>
                  <a:pt x="2971800" y="6313170"/>
                  <a:pt x="3008630" y="6261100"/>
                </a:cubicBezTo>
                <a:cubicBezTo>
                  <a:pt x="3045460" y="6313170"/>
                  <a:pt x="3105150" y="6347460"/>
                  <a:pt x="3173730" y="6347460"/>
                </a:cubicBezTo>
                <a:cubicBezTo>
                  <a:pt x="3242310" y="6347460"/>
                  <a:pt x="3302000" y="6313170"/>
                  <a:pt x="3338830" y="6261100"/>
                </a:cubicBezTo>
                <a:cubicBezTo>
                  <a:pt x="3375660" y="6313170"/>
                  <a:pt x="3435350" y="6347460"/>
                  <a:pt x="3503930" y="6347460"/>
                </a:cubicBezTo>
                <a:cubicBezTo>
                  <a:pt x="3572510" y="6347460"/>
                  <a:pt x="3632200" y="6313170"/>
                  <a:pt x="3669030" y="6261100"/>
                </a:cubicBezTo>
                <a:cubicBezTo>
                  <a:pt x="3705860" y="6313170"/>
                  <a:pt x="3765550" y="6347460"/>
                  <a:pt x="3834130" y="6347460"/>
                </a:cubicBezTo>
                <a:cubicBezTo>
                  <a:pt x="3902710" y="6347460"/>
                  <a:pt x="3963670" y="6313170"/>
                  <a:pt x="3999230" y="6261100"/>
                </a:cubicBezTo>
                <a:cubicBezTo>
                  <a:pt x="4036060" y="6313170"/>
                  <a:pt x="4095750" y="6347460"/>
                  <a:pt x="4164330" y="6347460"/>
                </a:cubicBezTo>
                <a:cubicBezTo>
                  <a:pt x="4232910" y="6347460"/>
                  <a:pt x="4292600" y="6313170"/>
                  <a:pt x="4329430" y="6261100"/>
                </a:cubicBezTo>
                <a:cubicBezTo>
                  <a:pt x="4366260" y="6313170"/>
                  <a:pt x="4425950" y="6347460"/>
                  <a:pt x="4494530" y="6347460"/>
                </a:cubicBezTo>
                <a:cubicBezTo>
                  <a:pt x="4563110" y="6347460"/>
                  <a:pt x="4622800" y="6313170"/>
                  <a:pt x="4659630" y="6261100"/>
                </a:cubicBezTo>
                <a:cubicBezTo>
                  <a:pt x="4696460" y="6313170"/>
                  <a:pt x="4756150" y="6347460"/>
                  <a:pt x="4824730" y="6347460"/>
                </a:cubicBezTo>
                <a:cubicBezTo>
                  <a:pt x="4893310" y="6347460"/>
                  <a:pt x="4954270" y="6313170"/>
                  <a:pt x="4989830" y="6261100"/>
                </a:cubicBezTo>
                <a:cubicBezTo>
                  <a:pt x="5026660" y="6313170"/>
                  <a:pt x="5087620" y="6347460"/>
                  <a:pt x="5154930" y="6347460"/>
                </a:cubicBezTo>
                <a:cubicBezTo>
                  <a:pt x="5223510" y="6347460"/>
                  <a:pt x="5283200" y="6313170"/>
                  <a:pt x="5320030" y="6261100"/>
                </a:cubicBezTo>
                <a:cubicBezTo>
                  <a:pt x="5356860" y="6313170"/>
                  <a:pt x="5416550" y="6347460"/>
                  <a:pt x="5485130" y="6347460"/>
                </a:cubicBezTo>
                <a:cubicBezTo>
                  <a:pt x="5553710" y="6347460"/>
                  <a:pt x="5613400" y="6313170"/>
                  <a:pt x="5650230" y="6261100"/>
                </a:cubicBezTo>
                <a:cubicBezTo>
                  <a:pt x="5687060" y="6313170"/>
                  <a:pt x="5746750" y="6347460"/>
                  <a:pt x="5815330" y="6347460"/>
                </a:cubicBezTo>
                <a:cubicBezTo>
                  <a:pt x="5883910" y="6347460"/>
                  <a:pt x="5943600" y="6313170"/>
                  <a:pt x="5980430" y="6261100"/>
                </a:cubicBezTo>
                <a:cubicBezTo>
                  <a:pt x="5986780" y="6271260"/>
                  <a:pt x="5994400" y="6280150"/>
                  <a:pt x="6003290" y="6287770"/>
                </a:cubicBezTo>
                <a:cubicBezTo>
                  <a:pt x="6041390" y="6325870"/>
                  <a:pt x="6092190" y="6347460"/>
                  <a:pt x="6145530" y="6347460"/>
                </a:cubicBezTo>
                <a:cubicBezTo>
                  <a:pt x="6198870" y="6347460"/>
                  <a:pt x="6249670" y="6325870"/>
                  <a:pt x="6287770" y="6287770"/>
                </a:cubicBezTo>
                <a:cubicBezTo>
                  <a:pt x="6325870" y="6249670"/>
                  <a:pt x="6347460" y="6198870"/>
                  <a:pt x="6347460" y="6145530"/>
                </a:cubicBezTo>
                <a:cubicBezTo>
                  <a:pt x="6347460" y="6092190"/>
                  <a:pt x="6325870" y="6040120"/>
                  <a:pt x="6287770" y="6003290"/>
                </a:cubicBezTo>
                <a:cubicBezTo>
                  <a:pt x="6278880" y="5994400"/>
                  <a:pt x="6269990" y="5988050"/>
                  <a:pt x="6261100" y="5980430"/>
                </a:cubicBezTo>
                <a:cubicBezTo>
                  <a:pt x="6313170" y="5943600"/>
                  <a:pt x="6347460" y="5883910"/>
                  <a:pt x="6347460" y="5815330"/>
                </a:cubicBezTo>
                <a:cubicBezTo>
                  <a:pt x="6347460" y="5746750"/>
                  <a:pt x="6313170" y="5687060"/>
                  <a:pt x="6261100" y="5650230"/>
                </a:cubicBezTo>
                <a:cubicBezTo>
                  <a:pt x="6313170" y="5613400"/>
                  <a:pt x="6347460" y="5553710"/>
                  <a:pt x="6347460" y="5485130"/>
                </a:cubicBezTo>
                <a:cubicBezTo>
                  <a:pt x="6347460" y="5416550"/>
                  <a:pt x="6313170" y="5356860"/>
                  <a:pt x="6261100" y="5320030"/>
                </a:cubicBezTo>
                <a:cubicBezTo>
                  <a:pt x="6313170" y="5283200"/>
                  <a:pt x="6347460" y="5223510"/>
                  <a:pt x="6347460" y="5154930"/>
                </a:cubicBezTo>
                <a:cubicBezTo>
                  <a:pt x="6347460" y="5086350"/>
                  <a:pt x="6313170" y="5025390"/>
                  <a:pt x="6261100" y="4989830"/>
                </a:cubicBezTo>
                <a:cubicBezTo>
                  <a:pt x="6313170" y="4953000"/>
                  <a:pt x="6347460" y="4892040"/>
                  <a:pt x="6347460" y="4824730"/>
                </a:cubicBezTo>
                <a:cubicBezTo>
                  <a:pt x="6347460" y="4756150"/>
                  <a:pt x="6313170" y="4696460"/>
                  <a:pt x="6261100" y="4659630"/>
                </a:cubicBezTo>
                <a:cubicBezTo>
                  <a:pt x="6313170" y="4622800"/>
                  <a:pt x="6347460" y="4563110"/>
                  <a:pt x="6347460" y="4494530"/>
                </a:cubicBezTo>
                <a:cubicBezTo>
                  <a:pt x="6347460" y="4425950"/>
                  <a:pt x="6313170" y="4366260"/>
                  <a:pt x="6261100" y="4329430"/>
                </a:cubicBezTo>
                <a:cubicBezTo>
                  <a:pt x="6313170" y="4292600"/>
                  <a:pt x="6347460" y="4232910"/>
                  <a:pt x="6347460" y="4164330"/>
                </a:cubicBezTo>
                <a:cubicBezTo>
                  <a:pt x="6347460" y="4095750"/>
                  <a:pt x="6313170" y="4036060"/>
                  <a:pt x="6261100" y="3999230"/>
                </a:cubicBezTo>
                <a:cubicBezTo>
                  <a:pt x="6313170" y="3962400"/>
                  <a:pt x="6347460" y="3901440"/>
                  <a:pt x="6347460" y="3834130"/>
                </a:cubicBezTo>
                <a:cubicBezTo>
                  <a:pt x="6347460" y="3765550"/>
                  <a:pt x="6313170" y="3704590"/>
                  <a:pt x="6261100" y="3669030"/>
                </a:cubicBezTo>
                <a:cubicBezTo>
                  <a:pt x="6313170" y="3632200"/>
                  <a:pt x="6347460" y="3572510"/>
                  <a:pt x="6347460" y="3503930"/>
                </a:cubicBezTo>
                <a:cubicBezTo>
                  <a:pt x="6347460" y="3435350"/>
                  <a:pt x="6313170" y="3375660"/>
                  <a:pt x="6261100" y="3338830"/>
                </a:cubicBezTo>
                <a:cubicBezTo>
                  <a:pt x="6313170" y="3302000"/>
                  <a:pt x="6347460" y="3242310"/>
                  <a:pt x="6347460" y="3173730"/>
                </a:cubicBezTo>
                <a:cubicBezTo>
                  <a:pt x="6347460" y="3105150"/>
                  <a:pt x="6313170" y="3045460"/>
                  <a:pt x="6261100" y="3008630"/>
                </a:cubicBezTo>
                <a:cubicBezTo>
                  <a:pt x="6313170" y="2971800"/>
                  <a:pt x="6347460" y="2912110"/>
                  <a:pt x="6347460" y="2843530"/>
                </a:cubicBezTo>
                <a:cubicBezTo>
                  <a:pt x="6347460" y="2774950"/>
                  <a:pt x="6313170" y="2713990"/>
                  <a:pt x="6261100" y="2678430"/>
                </a:cubicBezTo>
                <a:cubicBezTo>
                  <a:pt x="6313170" y="2641600"/>
                  <a:pt x="6347460" y="2580640"/>
                  <a:pt x="6347460" y="2513330"/>
                </a:cubicBezTo>
                <a:cubicBezTo>
                  <a:pt x="6347460" y="2444750"/>
                  <a:pt x="6313170" y="2383790"/>
                  <a:pt x="6261100" y="2348230"/>
                </a:cubicBezTo>
                <a:cubicBezTo>
                  <a:pt x="6313170" y="2311400"/>
                  <a:pt x="6347460" y="2251710"/>
                  <a:pt x="6347460" y="2183130"/>
                </a:cubicBezTo>
                <a:cubicBezTo>
                  <a:pt x="6347460" y="2114550"/>
                  <a:pt x="6313170" y="2054860"/>
                  <a:pt x="6261100" y="2018030"/>
                </a:cubicBezTo>
                <a:cubicBezTo>
                  <a:pt x="6313170" y="1981200"/>
                  <a:pt x="6347460" y="1921510"/>
                  <a:pt x="6347460" y="1852930"/>
                </a:cubicBezTo>
                <a:cubicBezTo>
                  <a:pt x="6347460" y="1784350"/>
                  <a:pt x="6313170" y="1724660"/>
                  <a:pt x="6261100" y="1687830"/>
                </a:cubicBezTo>
                <a:cubicBezTo>
                  <a:pt x="6313170" y="1651000"/>
                  <a:pt x="6347460" y="1591310"/>
                  <a:pt x="6347460" y="1522730"/>
                </a:cubicBezTo>
                <a:cubicBezTo>
                  <a:pt x="6347460" y="1454150"/>
                  <a:pt x="6313170" y="1393190"/>
                  <a:pt x="6261100" y="1357630"/>
                </a:cubicBezTo>
                <a:cubicBezTo>
                  <a:pt x="6313170" y="1322070"/>
                  <a:pt x="6347460" y="1261110"/>
                  <a:pt x="6347460" y="1192530"/>
                </a:cubicBezTo>
                <a:cubicBezTo>
                  <a:pt x="6347460" y="1123950"/>
                  <a:pt x="6313170" y="1064260"/>
                  <a:pt x="6261100" y="1027430"/>
                </a:cubicBezTo>
                <a:cubicBezTo>
                  <a:pt x="6313170" y="990600"/>
                  <a:pt x="6347460" y="930910"/>
                  <a:pt x="6347460" y="862330"/>
                </a:cubicBezTo>
                <a:cubicBezTo>
                  <a:pt x="6347460" y="793750"/>
                  <a:pt x="6313170" y="734060"/>
                  <a:pt x="6261100" y="697230"/>
                </a:cubicBezTo>
                <a:cubicBezTo>
                  <a:pt x="6315710" y="660400"/>
                  <a:pt x="6350000" y="600710"/>
                  <a:pt x="6350000" y="532130"/>
                </a:cubicBezTo>
                <a:close/>
              </a:path>
            </a:pathLst>
          </a:custGeom>
          <a:solidFill>
            <a:srgbClr val="FD87B1"/>
          </a:solidFill>
        </p:spPr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180231">
            <a:off x="1460279" y="1496270"/>
            <a:ext cx="554555" cy="554555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180231">
            <a:off x="2106137" y="856164"/>
            <a:ext cx="815756" cy="833951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682344">
            <a:off x="600316" y="808756"/>
            <a:ext cx="1565616" cy="512383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9972054" y="2165022"/>
            <a:ext cx="740398" cy="826002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0677695" y="3035597"/>
            <a:ext cx="554555" cy="554555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0185448">
            <a:off x="1198131" y="4497005"/>
            <a:ext cx="1862300" cy="1862300"/>
          </a:xfrm>
          <a:prstGeom prst="rect">
            <a:avLst/>
          </a:prstGeom>
        </p:spPr>
      </p:pic>
      <p:grpSp>
        <p:nvGrpSpPr>
          <p:cNvPr id="33" name="Google Shape;920;p24">
            <a:extLst>
              <a:ext uri="{FF2B5EF4-FFF2-40B4-BE49-F238E27FC236}">
                <a16:creationId xmlns:a16="http://schemas.microsoft.com/office/drawing/2014/main" id="{6AAACC25-1EF5-44A0-9E3F-D954DCB94E06}"/>
              </a:ext>
            </a:extLst>
          </p:cNvPr>
          <p:cNvGrpSpPr/>
          <p:nvPr/>
        </p:nvGrpSpPr>
        <p:grpSpPr>
          <a:xfrm>
            <a:off x="3540324" y="2694458"/>
            <a:ext cx="5272825" cy="1685552"/>
            <a:chOff x="3079795" y="2059004"/>
            <a:chExt cx="6417490" cy="2528329"/>
          </a:xfrm>
        </p:grpSpPr>
        <p:sp>
          <p:nvSpPr>
            <p:cNvPr id="34" name="Google Shape;921;p24">
              <a:extLst>
                <a:ext uri="{FF2B5EF4-FFF2-40B4-BE49-F238E27FC236}">
                  <a16:creationId xmlns:a16="http://schemas.microsoft.com/office/drawing/2014/main" id="{4DA39F3A-3E87-49C6-9B3C-71B7F8468A67}"/>
                </a:ext>
              </a:extLst>
            </p:cNvPr>
            <p:cNvSpPr txBox="1"/>
            <p:nvPr/>
          </p:nvSpPr>
          <p:spPr>
            <a:xfrm>
              <a:off x="3079795" y="2059004"/>
              <a:ext cx="6032422" cy="23082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67" rIns="60950" bIns="30467" anchor="t" anchorCtr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vi-VN" sz="4800" dirty="0">
                  <a:solidFill>
                    <a:schemeClr val="accent1">
                      <a:lumMod val="75000"/>
                    </a:schemeClr>
                  </a:solidFill>
                  <a:latin typeface="iCiel Cadena" panose="02000503000000020004" pitchFamily="50" charset="0"/>
                  <a:cs typeface="Times New Roman" panose="02020603050405020304" pitchFamily="18" charset="0"/>
                </a:rPr>
                <a:t>Cảm ơn các con đã tham gia tiết học</a:t>
              </a:r>
              <a:endParaRPr sz="4800" dirty="0">
                <a:solidFill>
                  <a:schemeClr val="accent1">
                    <a:lumMod val="75000"/>
                  </a:schemeClr>
                </a:solidFill>
                <a:latin typeface="iCiel Cadena" panose="02000503000000020004" pitchFamily="50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5" name="Google Shape;922;p24">
              <a:extLst>
                <a:ext uri="{FF2B5EF4-FFF2-40B4-BE49-F238E27FC236}">
                  <a16:creationId xmlns:a16="http://schemas.microsoft.com/office/drawing/2014/main" id="{2CBA6C11-A7CA-4DC6-92EA-3EFC697B350A}"/>
                </a:ext>
              </a:extLst>
            </p:cNvPr>
            <p:cNvSpPr txBox="1"/>
            <p:nvPr/>
          </p:nvSpPr>
          <p:spPr>
            <a:xfrm>
              <a:off x="3464863" y="3140725"/>
              <a:ext cx="6032422" cy="1446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67" rIns="60950" bIns="30467" anchor="t" anchorCtr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sz="5867" dirty="0">
                <a:solidFill>
                  <a:srgbClr val="FF4D6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26" name="Picture 2" descr="Happy cartoon kids. Cute boy and girl children, group of school studen By  SpicyTruffel | TheHungryJPEG.com">
            <a:extLst>
              <a:ext uri="{FF2B5EF4-FFF2-40B4-BE49-F238E27FC236}">
                <a16:creationId xmlns:a16="http://schemas.microsoft.com/office/drawing/2014/main" id="{11BFD579-722A-4EBB-8284-8D388ABE0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9194">
            <a:off x="8878910" y="4206252"/>
            <a:ext cx="2429959" cy="18446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43C17224-87CF-4256-89C9-BF2737051F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819467" y="6485467"/>
            <a:ext cx="270933" cy="2709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88"/>
    </mc:Choice>
    <mc:Fallback xmlns="">
      <p:transition spd="slow" advTm="132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12192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WordArt 5"/>
          <p:cNvSpPr>
            <a:spLocks noChangeArrowheads="1" noChangeShapeType="1" noTextEdit="1"/>
          </p:cNvSpPr>
          <p:nvPr/>
        </p:nvSpPr>
        <p:spPr bwMode="auto">
          <a:xfrm>
            <a:off x="2489201" y="2438400"/>
            <a:ext cx="7213600" cy="3352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80276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Trò chơi : Hái quả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0" cap="none" spc="0" normalizeH="0" baseline="0" noProof="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19460" name="Picture 4" descr="HÃ¬nh áº£nh cÃ³ liÃ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13175"/>
            <a:ext cx="11176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HÃ¬nh áº£nh cÃ³ liÃªn qua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070" y="4267215"/>
            <a:ext cx="12192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HÃ¬nh áº£nh cÃ³ liÃªn quan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393" y="4416425"/>
            <a:ext cx="1314449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0" descr="HÃ¬nh áº£nh cÃ³ liÃªn quan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5"/>
            <a:ext cx="1295400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0" descr="HÃ¬nh áº£nh cÃ³ liÃªn quan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-6350"/>
            <a:ext cx="12954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39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8"/>
            <a:ext cx="12192000" cy="760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379" y="1383654"/>
            <a:ext cx="5811253" cy="3337193"/>
          </a:xfrm>
        </p:spPr>
        <p:txBody>
          <a:bodyPr rtlCol="0">
            <a:normAutofit/>
            <a:scene3d>
              <a:camera prst="obliqueTopLef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6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6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6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6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6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endParaRPr lang="en-US" sz="6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Ã¬nh áº£nh cÃ³ liÃ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8382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261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6264302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10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6267476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9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6267476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8</a:t>
            </a: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6267476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7</a:t>
            </a: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6267476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6</a:t>
            </a: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6267476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5</a:t>
            </a:r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6267476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6267476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6191259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6191255" y="5338805"/>
            <a:ext cx="822325" cy="860425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6107113" y="5338805"/>
            <a:ext cx="990600" cy="962025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0</a:t>
            </a:r>
          </a:p>
        </p:txBody>
      </p:sp>
      <p:sp>
        <p:nvSpPr>
          <p:cNvPr id="18" name="AutoShape 19"/>
          <p:cNvSpPr>
            <a:spLocks noChangeArrowheads="1"/>
          </p:cNvSpPr>
          <p:nvPr/>
        </p:nvSpPr>
        <p:spPr bwMode="auto">
          <a:xfrm>
            <a:off x="7716842" y="5360988"/>
            <a:ext cx="1905000" cy="8382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H" pitchFamily="34" charset="0"/>
                <a:ea typeface="+mn-ea"/>
                <a:cs typeface="Arial" charset="0"/>
              </a:rPr>
              <a:t>Hết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H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H" pitchFamily="34" charset="0"/>
                <a:ea typeface="+mn-ea"/>
                <a:cs typeface="Arial" charset="0"/>
              </a:rPr>
              <a:t>giờ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.VnTimeH" pitchFamily="34" charset="0"/>
              <a:ea typeface="+mn-ea"/>
              <a:cs typeface="Arial" charset="0"/>
            </a:endParaRPr>
          </a:p>
        </p:txBody>
      </p:sp>
      <p:sp>
        <p:nvSpPr>
          <p:cNvPr id="17422" name="TextBox 20"/>
          <p:cNvSpPr txBox="1">
            <a:spLocks noChangeArrowheads="1"/>
          </p:cNvSpPr>
          <p:nvPr/>
        </p:nvSpPr>
        <p:spPr bwMode="auto">
          <a:xfrm>
            <a:off x="0" y="127021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Hãy cho biết kết quả phép tính sau đúng hay sai :</a:t>
            </a:r>
            <a:endParaRPr kumimoji="0" lang="vi-VN" sz="4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423" name="TextBox 21"/>
          <p:cNvSpPr txBox="1">
            <a:spLocks noChangeArrowheads="1"/>
          </p:cNvSpPr>
          <p:nvPr/>
        </p:nvSpPr>
        <p:spPr bwMode="auto">
          <a:xfrm>
            <a:off x="452440" y="957281"/>
            <a:ext cx="1173956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nhẩm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phép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45 x 11 = 505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Theo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đúng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</a:t>
            </a: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ư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a?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9" name="Picture 8" descr="HÃ¬nh áº£nh cÃ³ liÃªn qua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20" y="1227221"/>
            <a:ext cx="9874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5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9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1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3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4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50"/>
                            </p:stCondLst>
                            <p:childTnLst>
                              <p:par>
                                <p:cTn id="42" presetID="4" presetClass="exit" presetSubtype="16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6038"/>
            <a:ext cx="12192000" cy="681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6869140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10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6872315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9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6872315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8</a:t>
            </a: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6872315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7</a:t>
            </a: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6872315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6</a:t>
            </a: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6872315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5</a:t>
            </a:r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6872315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6872315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6796091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6796091" y="5586455"/>
            <a:ext cx="822325" cy="860425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6711951" y="5586455"/>
            <a:ext cx="990600" cy="962025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0</a:t>
            </a:r>
          </a:p>
        </p:txBody>
      </p:sp>
      <p:sp>
        <p:nvSpPr>
          <p:cNvPr id="18" name="AutoShape 19"/>
          <p:cNvSpPr>
            <a:spLocks noChangeArrowheads="1"/>
          </p:cNvSpPr>
          <p:nvPr/>
        </p:nvSpPr>
        <p:spPr bwMode="auto">
          <a:xfrm>
            <a:off x="8321678" y="5608638"/>
            <a:ext cx="1905000" cy="8382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H" pitchFamily="34" charset="0"/>
                <a:ea typeface="+mn-ea"/>
                <a:cs typeface="Arial" charset="0"/>
              </a:rPr>
              <a:t>Hết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H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H" pitchFamily="34" charset="0"/>
                <a:ea typeface="+mn-ea"/>
                <a:cs typeface="Arial" charset="0"/>
              </a:rPr>
              <a:t>giờ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.VnTimeH" pitchFamily="34" charset="0"/>
              <a:ea typeface="+mn-ea"/>
              <a:cs typeface="Arial" charset="0"/>
            </a:endParaRPr>
          </a:p>
        </p:txBody>
      </p:sp>
      <p:sp>
        <p:nvSpPr>
          <p:cNvPr id="18446" name="TextBox 20"/>
          <p:cNvSpPr txBox="1">
            <a:spLocks noChangeArrowheads="1"/>
          </p:cNvSpPr>
          <p:nvPr/>
        </p:nvSpPr>
        <p:spPr bwMode="auto">
          <a:xfrm>
            <a:off x="727078" y="1111286"/>
            <a:ext cx="11464925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nhận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định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hay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nhân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tổng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ta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nhân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từng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hạng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tổng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,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rồi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cộng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kết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quả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.”</a:t>
            </a:r>
            <a:endParaRPr kumimoji="0" lang="vi-VN" sz="4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95665" y="3851317"/>
            <a:ext cx="2909887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HÃ¬nh áº£nh cÃ³ liÃªn qua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9" y="76212"/>
            <a:ext cx="9144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74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9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1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3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4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50"/>
                            </p:stCondLst>
                            <p:childTnLst>
                              <p:par>
                                <p:cTn id="42" presetID="4" presetClass="exit" presetSubtype="16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  <p:bldP spid="18" grpId="0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711201" y="533409"/>
            <a:ext cx="1076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2154372" y="351353"/>
            <a:ext cx="88283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vi-VN" sz="3600" b="1" i="1" dirty="0">
                <a:solidFill>
                  <a:prstClr val="black"/>
                </a:solidFill>
                <a:latin typeface="HP001 5 hàng" panose="020B0603050302020204" pitchFamily="34" charset="0"/>
              </a:rPr>
              <a:t>Thứ </a:t>
            </a:r>
            <a:r>
              <a:rPr lang="en-US" sz="3600" b="1" i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ba</a:t>
            </a:r>
            <a:r>
              <a:rPr lang="vi-VN" sz="3600" b="1" i="1" dirty="0">
                <a:solidFill>
                  <a:prstClr val="black"/>
                </a:solidFill>
                <a:latin typeface="HP001 5 hàng" panose="020B0603050302020204" pitchFamily="34" charset="0"/>
              </a:rPr>
              <a:t> ngày </a:t>
            </a:r>
            <a:r>
              <a:rPr lang="en-US" sz="3600" b="1" i="1" dirty="0">
                <a:solidFill>
                  <a:prstClr val="black"/>
                </a:solidFill>
                <a:latin typeface="HP001 5 hàng" panose="020B0603050302020204" pitchFamily="34" charset="0"/>
              </a:rPr>
              <a:t>29 </a:t>
            </a:r>
            <a:r>
              <a:rPr lang="vi-VN" sz="3600" b="1" i="1" dirty="0">
                <a:solidFill>
                  <a:prstClr val="black"/>
                </a:solidFill>
                <a:latin typeface="HP001 5 hàng" panose="020B0603050302020204" pitchFamily="34" charset="0"/>
              </a:rPr>
              <a:t>tháng </a:t>
            </a:r>
            <a:r>
              <a:rPr lang="en-US" sz="3600" b="1" i="1" dirty="0">
                <a:solidFill>
                  <a:prstClr val="black"/>
                </a:solidFill>
                <a:latin typeface="HP001 5 hàng" panose="020B0603050302020204" pitchFamily="34" charset="0"/>
              </a:rPr>
              <a:t>11 </a:t>
            </a:r>
            <a:r>
              <a:rPr lang="vi-VN" sz="3600" b="1" i="1" dirty="0">
                <a:solidFill>
                  <a:prstClr val="black"/>
                </a:solidFill>
                <a:latin typeface="HP001 5 hàng" panose="020B0603050302020204" pitchFamily="34" charset="0"/>
              </a:rPr>
              <a:t>năm 20</a:t>
            </a:r>
            <a:r>
              <a:rPr lang="en-US" sz="3600" b="1" i="1" dirty="0">
                <a:solidFill>
                  <a:prstClr val="black"/>
                </a:solidFill>
                <a:latin typeface="HP001 5 hàng" panose="020B0603050302020204" pitchFamily="34" charset="0"/>
              </a:rPr>
              <a:t>22</a:t>
            </a:r>
          </a:p>
          <a:p>
            <a:pPr lvl="0" algn="ctr"/>
            <a:r>
              <a:rPr lang="en-US" sz="3600" b="1" i="1" u="sng" dirty="0" err="1">
                <a:solidFill>
                  <a:srgbClr val="0070C0"/>
                </a:solidFill>
                <a:latin typeface="HP001 5 hàng" panose="020B0603050302020204" pitchFamily="34" charset="0"/>
              </a:rPr>
              <a:t>Toán</a:t>
            </a:r>
            <a:r>
              <a:rPr lang="en-US" sz="3600" b="1" i="1" u="sng" dirty="0">
                <a:solidFill>
                  <a:srgbClr val="0070C0"/>
                </a:solidFill>
                <a:latin typeface="HP001 5 hàng" panose="020B0603050302020204" pitchFamily="34" charset="0"/>
              </a:rPr>
              <a:t>:</a:t>
            </a: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2428692" y="1681887"/>
            <a:ext cx="79954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en-US" sz="4800" b="1">
                <a:solidFill>
                  <a:srgbClr val="FF0000"/>
                </a:solidFill>
                <a:latin typeface="HP001 5 hàng" panose="020B0603050302020204" pitchFamily="34" charset="0"/>
              </a:rPr>
              <a:t>Nhân với số có ba chữ số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5527116"/>
            <a:ext cx="12263120" cy="1330884"/>
            <a:chOff x="0" y="5527116"/>
            <a:chExt cx="12263120" cy="133088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527116"/>
              <a:ext cx="6228080" cy="133088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5040" y="5527116"/>
              <a:ext cx="6228080" cy="1330884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49802">
            <a:off x="-110696" y="2568"/>
            <a:ext cx="1176431" cy="12251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8005">
            <a:off x="11083321" y="48693"/>
            <a:ext cx="1176431" cy="122519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64053" y="1363336"/>
            <a:ext cx="1290319" cy="637101"/>
          </a:xfrm>
          <a:prstGeom prst="roundRect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Trang 72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6212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5E2C12-821A-4487-AE06-4EAA687F4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674487"/>
            <a:ext cx="9973420" cy="5509027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BDFAD58D-0EBC-419F-989B-85AF4FCD2125}"/>
              </a:ext>
            </a:extLst>
          </p:cNvPr>
          <p:cNvSpPr/>
          <p:nvPr/>
        </p:nvSpPr>
        <p:spPr>
          <a:xfrm>
            <a:off x="1990367" y="787401"/>
            <a:ext cx="7719886" cy="882421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pPr algn="ctr"/>
            <a:r>
              <a:rPr lang="en-US" sz="5334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iCiel Cadena" panose="02000503000000020004" pitchFamily="50" charset="0"/>
              </a:rPr>
              <a:t>MỤC TIÊU</a:t>
            </a:r>
          </a:p>
        </p:txBody>
      </p:sp>
      <p:sp>
        <p:nvSpPr>
          <p:cNvPr id="41" name="Google Shape;714;p44">
            <a:extLst>
              <a:ext uri="{FF2B5EF4-FFF2-40B4-BE49-F238E27FC236}">
                <a16:creationId xmlns:a16="http://schemas.microsoft.com/office/drawing/2014/main" id="{E0AE9B33-1992-4B29-A226-15230A211BC3}"/>
              </a:ext>
            </a:extLst>
          </p:cNvPr>
          <p:cNvSpPr/>
          <p:nvPr/>
        </p:nvSpPr>
        <p:spPr>
          <a:xfrm flipH="1">
            <a:off x="1876893" y="1813145"/>
            <a:ext cx="7823200" cy="11483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00B050"/>
            </a:solidFill>
            <a:prstDash val="lgDash"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60950" tIns="60950" rIns="60950" bIns="60950" anchor="ctr" anchorCtr="0">
            <a:noAutofit/>
          </a:bodyPr>
          <a:lstStyle/>
          <a:p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6" name="Google Shape;714;p44">
            <a:extLst>
              <a:ext uri="{FF2B5EF4-FFF2-40B4-BE49-F238E27FC236}">
                <a16:creationId xmlns:a16="http://schemas.microsoft.com/office/drawing/2014/main" id="{92CE15DC-0160-4759-832A-C158A1D0F5D9}"/>
              </a:ext>
            </a:extLst>
          </p:cNvPr>
          <p:cNvSpPr/>
          <p:nvPr/>
        </p:nvSpPr>
        <p:spPr>
          <a:xfrm flipH="1">
            <a:off x="1876893" y="3120855"/>
            <a:ext cx="7823200" cy="11483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00B050"/>
            </a:solidFill>
            <a:prstDash val="lgDash"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60950" tIns="60950" rIns="60950" bIns="60950" anchor="ctr" anchorCtr="0">
            <a:noAutofit/>
          </a:bodyPr>
          <a:lstStyle/>
          <a:p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1" name="Google Shape;714;p44">
            <a:extLst>
              <a:ext uri="{FF2B5EF4-FFF2-40B4-BE49-F238E27FC236}">
                <a16:creationId xmlns:a16="http://schemas.microsoft.com/office/drawing/2014/main" id="{4791C484-D973-4766-AF15-083CA7208125}"/>
              </a:ext>
            </a:extLst>
          </p:cNvPr>
          <p:cNvSpPr/>
          <p:nvPr/>
        </p:nvSpPr>
        <p:spPr>
          <a:xfrm flipH="1">
            <a:off x="1938709" y="4652184"/>
            <a:ext cx="7823200" cy="11483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00B050"/>
            </a:solidFill>
            <a:prstDash val="lgDash"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60950" tIns="60950" rIns="60950" bIns="60950" anchor="ctr" anchorCtr="0">
            <a:noAutofit/>
          </a:bodyPr>
          <a:lstStyle/>
          <a:p>
            <a:endParaRPr lang="en-US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88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53"/>
    </mc:Choice>
    <mc:Fallback xmlns="">
      <p:transition spd="slow" advTm="256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6" grpId="0" animBg="1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:a16="http://schemas.microsoft.com/office/drawing/2014/main" id="{8EC162DB-A19B-4EA6-8374-E4A8180730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id="{DF0C2167-4801-4265-AE22-C66EB1BD9578}"/>
              </a:ext>
            </a:extLst>
          </p:cNvPr>
          <p:cNvGrpSpPr/>
          <p:nvPr/>
        </p:nvGrpSpPr>
        <p:grpSpPr>
          <a:xfrm>
            <a:off x="3183013" y="2046690"/>
            <a:ext cx="5753388" cy="1923890"/>
            <a:chOff x="2802618" y="3136900"/>
            <a:chExt cx="6578600" cy="1018073"/>
          </a:xfrm>
        </p:grpSpPr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7E8F2543-D08F-42E3-BD60-96EAA3B98357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2C61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BD3A640C-EC8F-49A3-8AC3-562FC0169E4A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2C61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2447982" y="2193459"/>
            <a:ext cx="7384928" cy="150775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399" b="1" dirty="0">
                <a:solidFill>
                  <a:srgbClr val="FF0000"/>
                </a:solidFill>
                <a:latin typeface="+mj-lt"/>
              </a:rPr>
              <a:t>Ta có phép tính sau :</a:t>
            </a:r>
            <a:r>
              <a:rPr lang="vi-VN" sz="4399" b="1" dirty="0">
                <a:latin typeface="+mj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399" b="1" dirty="0">
                <a:latin typeface="+mj-lt"/>
              </a:rPr>
              <a:t>                     </a:t>
            </a:r>
            <a:r>
              <a:rPr lang="vi-VN" sz="4799" b="1" dirty="0">
                <a:latin typeface="+mj-lt"/>
              </a:rPr>
              <a:t>164 x 123 =?</a:t>
            </a:r>
            <a:endParaRPr lang="vi-VN" sz="4399" b="1" dirty="0">
              <a:latin typeface="+mj-lt"/>
            </a:endParaRPr>
          </a:p>
        </p:txBody>
      </p:sp>
      <p:pic>
        <p:nvPicPr>
          <p:cNvPr id="7" name="流行钢琴曲文艺清新钢琴吉他鼓">
            <a:hlinkClick r:id="" action="ppaction://media"/>
            <a:extLst>
              <a:ext uri="{FF2B5EF4-FFF2-40B4-BE49-F238E27FC236}">
                <a16:creationId xmlns:a16="http://schemas.microsoft.com/office/drawing/2014/main" id="{5B23BB3A-F207-4BC7-82D3-27FBA8DEFF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0" out="5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51622" y="-164393"/>
            <a:ext cx="609459" cy="60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3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6111647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</TotalTime>
  <Words>1049</Words>
  <Application>Microsoft Office PowerPoint</Application>
  <PresentationFormat>Widescreen</PresentationFormat>
  <Paragraphs>288</Paragraphs>
  <Slides>22</Slides>
  <Notes>4</Notes>
  <HiddenSlides>0</HiddenSlides>
  <MMClips>5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</vt:lpstr>
      <vt:lpstr>iCiel Cadena</vt:lpstr>
      <vt:lpstr>.VnTimeH</vt:lpstr>
      <vt:lpstr>HP001 5 hàng</vt:lpstr>
      <vt:lpstr>Calibri Light</vt:lpstr>
      <vt:lpstr>Calibri</vt:lpstr>
      <vt:lpstr>VNI-Times</vt:lpstr>
      <vt:lpstr>Times New Roman</vt:lpstr>
      <vt:lpstr>Wingdings</vt:lpstr>
      <vt:lpstr>.VnTime</vt:lpstr>
      <vt:lpstr>Office Theme</vt:lpstr>
      <vt:lpstr>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chau duc</dc:creator>
  <cp:lastModifiedBy>ADMIN</cp:lastModifiedBy>
  <cp:revision>235</cp:revision>
  <dcterms:created xsi:type="dcterms:W3CDTF">2017-11-03T06:59:44Z</dcterms:created>
  <dcterms:modified xsi:type="dcterms:W3CDTF">2022-11-27T02:31:59Z</dcterms:modified>
</cp:coreProperties>
</file>