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1" r:id="rId2"/>
    <p:sldId id="296" r:id="rId3"/>
    <p:sldId id="297" r:id="rId4"/>
    <p:sldId id="298" r:id="rId5"/>
    <p:sldId id="299" r:id="rId6"/>
    <p:sldId id="303" r:id="rId7"/>
    <p:sldId id="257" r:id="rId8"/>
    <p:sldId id="304" r:id="rId9"/>
    <p:sldId id="284" r:id="rId10"/>
    <p:sldId id="285" r:id="rId11"/>
    <p:sldId id="258" r:id="rId12"/>
    <p:sldId id="286" r:id="rId13"/>
    <p:sldId id="302" r:id="rId14"/>
    <p:sldId id="300" r:id="rId15"/>
    <p:sldId id="301" r:id="rId16"/>
    <p:sldId id="290" r:id="rId17"/>
    <p:sldId id="293" r:id="rId18"/>
    <p:sldId id="289" r:id="rId19"/>
    <p:sldId id="294" r:id="rId20"/>
    <p:sldId id="292" r:id="rId21"/>
    <p:sldId id="274" r:id="rId22"/>
    <p:sldId id="276" r:id="rId23"/>
    <p:sldId id="277" r:id="rId24"/>
    <p:sldId id="283" r:id="rId25"/>
  </p:sldIdLst>
  <p:sldSz cx="12192000" cy="6858000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D3"/>
    <a:srgbClr val="6DC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DD5F-8A93-4C58-B95B-90D5087A05B6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345E-E077-4AF0-A4E4-5A87E278A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EC04B5-9337-471C-85E3-2564FBA4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0198"/>
          <a:stretch/>
        </p:blipFill>
        <p:spPr>
          <a:xfrm>
            <a:off x="3439167" y="84726"/>
            <a:ext cx="8529282" cy="4601694"/>
          </a:xfrm>
          <a:prstGeom prst="rect">
            <a:avLst/>
          </a:prstGeom>
        </p:spPr>
      </p:pic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39135" y="1616264"/>
            <a:ext cx="638091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 LỚP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128" y="3714751"/>
            <a:ext cx="6073664" cy="35874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76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78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80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82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6"/>
          <p:cNvSpPr>
            <a:spLocks noChangeArrowheads="1"/>
          </p:cNvSpPr>
          <p:nvPr/>
        </p:nvSpPr>
        <p:spPr bwMode="auto">
          <a:xfrm>
            <a:off x="2005739" y="4595247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c/   100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</a:p>
          <a:p>
            <a:r>
              <a:rPr lang="en-US" altLang="en-US" sz="2800" b="1" dirty="0"/>
              <a:t>     800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</a:t>
            </a:r>
          </a:p>
          <a:p>
            <a:r>
              <a:rPr lang="en-US" altLang="en-US" sz="2800" b="1" dirty="0"/>
              <a:t>    1700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2005739" y="3064897"/>
            <a:ext cx="428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b/   1000 kg   =      </a:t>
            </a:r>
            <a:r>
              <a:rPr lang="en-US" altLang="en-US" sz="2800" b="1" dirty="0" err="1"/>
              <a:t>tấn</a:t>
            </a:r>
            <a:endParaRPr lang="en-US" altLang="en-US" sz="2800" b="1" dirty="0"/>
          </a:p>
          <a:p>
            <a:r>
              <a:rPr lang="en-US" altLang="en-US" sz="2800" b="1" dirty="0"/>
              <a:t>      8000 kg  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</a:t>
            </a:r>
          </a:p>
          <a:p>
            <a:r>
              <a:rPr lang="en-US" altLang="en-US" sz="2800" b="1" dirty="0"/>
              <a:t>     15 000 kg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     </a:t>
            </a:r>
            <a:endParaRPr lang="en-US" altLang="en-US" dirty="0"/>
          </a:p>
        </p:txBody>
      </p:sp>
      <p:sp>
        <p:nvSpPr>
          <p:cNvPr id="34825" name="Rectangle 24"/>
          <p:cNvSpPr>
            <a:spLocks noChangeArrowheads="1"/>
          </p:cNvSpPr>
          <p:nvPr/>
        </p:nvSpPr>
        <p:spPr bwMode="auto">
          <a:xfrm>
            <a:off x="2081939" y="1509147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 =       yến  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6242777" y="1623447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     100 kg   =        </a:t>
            </a:r>
            <a:r>
              <a:rPr lang="en-US" altLang="en-US" sz="2800" b="1" dirty="0" err="1"/>
              <a:t>tạ</a:t>
            </a:r>
            <a:endParaRPr lang="en-US" altLang="en-US" sz="2800" b="1" dirty="0"/>
          </a:p>
          <a:p>
            <a:r>
              <a:rPr lang="en-US" altLang="en-US" sz="2800" b="1" dirty="0"/>
              <a:t>     300 kg  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                        </a:t>
            </a:r>
          </a:p>
          <a:p>
            <a:r>
              <a:rPr lang="en-US" altLang="en-US" sz="2800" b="1" dirty="0"/>
              <a:t>     1200 kg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</a:t>
            </a:r>
          </a:p>
        </p:txBody>
      </p:sp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6685689" y="3298260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10 tạ   =       tấn 	</a:t>
            </a:r>
          </a:p>
          <a:p>
            <a:r>
              <a:rPr lang="en-US" altLang="en-US" sz="2800" b="1"/>
              <a:t>30 tạ   =       tấn               </a:t>
            </a:r>
          </a:p>
          <a:p>
            <a:r>
              <a:rPr lang="en-US" altLang="en-US" sz="2800" b="1"/>
              <a:t>200 tạ =       tấn</a:t>
            </a:r>
          </a:p>
        </p:txBody>
      </p:sp>
      <p:sp>
        <p:nvSpPr>
          <p:cNvPr id="34828" name="Rectangle 6"/>
          <p:cNvSpPr>
            <a:spLocks noChangeArrowheads="1"/>
          </p:cNvSpPr>
          <p:nvPr/>
        </p:nvSpPr>
        <p:spPr bwMode="auto">
          <a:xfrm>
            <a:off x="6653939" y="530486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100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900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1000 dm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=        m</a:t>
            </a:r>
            <a:r>
              <a:rPr lang="en-US" altLang="en-US" sz="2800" b="1" baseline="30000" dirty="0"/>
              <a:t>2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31402" y="14837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896452" y="19409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69477" y="235369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482739" y="1598047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519252" y="2029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330339" y="2410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15539" y="3143350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85145" y="3545653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15539" y="398564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66827" y="3247460"/>
            <a:ext cx="685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177939" y="3690372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025539" y="41110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4602" y="5077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291739" y="5535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126639" y="5966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74827" y="5281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8701814" y="5712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8558939" y="61176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626136" y="177275"/>
            <a:ext cx="7624235" cy="1079459"/>
            <a:chOff x="2935761" y="89887"/>
            <a:chExt cx="7624235" cy="1079459"/>
          </a:xfrm>
        </p:grpSpPr>
        <p:grpSp>
          <p:nvGrpSpPr>
            <p:cNvPr id="40" name="Group 39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99" y="773247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383" y="2806421"/>
            <a:ext cx="5675945" cy="1079459"/>
            <a:chOff x="2935761" y="89887"/>
            <a:chExt cx="5333218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935761" y="89887"/>
              <a:ext cx="2901508" cy="1079459"/>
              <a:chOff x="3083760" y="-725391"/>
              <a:chExt cx="2901508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2210434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2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13" y="779120"/>
            <a:ext cx="6573464" cy="158669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5381343" y="557783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95415" y="78820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A.  268  x 235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4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2719641"/>
            <a:ext cx="6573464" cy="1586699"/>
          </a:xfrm>
          <a:prstGeom prst="rect">
            <a:avLst/>
          </a:prstGeom>
        </p:spPr>
      </p:pic>
      <p:sp>
        <p:nvSpPr>
          <p:cNvPr id="25" name="Snip Diagonal Corner Rectangle 24"/>
          <p:cNvSpPr/>
          <p:nvPr/>
        </p:nvSpPr>
        <p:spPr>
          <a:xfrm>
            <a:off x="5344133" y="2498304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858205" y="272872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B.  475  x 205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7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4686008"/>
            <a:ext cx="6573464" cy="1586699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5344133" y="4464671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858205" y="4695092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Bell" panose="02040603050506020204" pitchFamily="18" charset="0"/>
              </a:rPr>
              <a:t>C. 45 x 12 + 8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pic>
        <p:nvPicPr>
          <p:cNvPr id="32" name="图片 35"/>
          <p:cNvPicPr>
            <a:picLocks noChangeAspect="1"/>
          </p:cNvPicPr>
          <p:nvPr/>
        </p:nvPicPr>
        <p:blipFill rotWithShape="1">
          <a:blip r:embed="rId8" cstate="hqprint"/>
          <a:srcRect b="32298"/>
          <a:stretch>
            <a:fillRect/>
          </a:stretch>
        </p:blipFill>
        <p:spPr>
          <a:xfrm rot="18749141">
            <a:off x="3539562" y="2541712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526" y="214250"/>
            <a:ext cx="9317570" cy="1294681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3335" y="312878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468090" y="302735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744068" y="2412509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235</a:t>
            </a:r>
          </a:p>
        </p:txBody>
      </p:sp>
      <p:sp>
        <p:nvSpPr>
          <p:cNvPr id="25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620549" y="1509765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268</a:t>
            </a:r>
          </a:p>
        </p:txBody>
      </p:sp>
      <p:sp>
        <p:nvSpPr>
          <p:cNvPr id="26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521842" y="1812816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VN Saigon" panose="00000400000000000000" pitchFamily="2" charset="0"/>
              </a:rPr>
              <a:t>x</a:t>
            </a:r>
            <a:endParaRPr lang="en-US" sz="6000" b="1" dirty="0">
              <a:latin typeface="UVN Saigon" panose="00000400000000000000" pitchFamily="2" charset="0"/>
            </a:endParaRPr>
          </a:p>
        </p:txBody>
      </p:sp>
      <p:sp>
        <p:nvSpPr>
          <p:cNvPr id="27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208" y="335387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1340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2DAF2A79-47D5-4F67-8443-DF9AD8A458A4}"/>
              </a:ext>
            </a:extLst>
          </p:cNvPr>
          <p:cNvSpPr txBox="1"/>
          <p:nvPr/>
        </p:nvSpPr>
        <p:spPr>
          <a:xfrm>
            <a:off x="5287949" y="4251823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804</a:t>
            </a:r>
          </a:p>
        </p:txBody>
      </p:sp>
      <p:sp>
        <p:nvSpPr>
          <p:cNvPr id="29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909302" y="499873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536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132646" y="5974955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5013822" y="5972747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62980</a:t>
            </a:r>
          </a:p>
        </p:txBody>
      </p:sp>
      <p:sp>
        <p:nvSpPr>
          <p:cNvPr id="32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346854" y="242485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796974" y="2416498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3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248862" y="2399831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521842" y="3345090"/>
            <a:ext cx="2508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8982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20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115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5160" y="148093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2084" y="335574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62757" y="341032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5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802571" y="2767415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205</a:t>
            </a:r>
          </a:p>
        </p:txBody>
      </p:sp>
      <p:sp>
        <p:nvSpPr>
          <p:cNvPr id="26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785715" y="2021220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475</a:t>
            </a:r>
          </a:p>
        </p:txBody>
      </p:sp>
      <p:sp>
        <p:nvSpPr>
          <p:cNvPr id="27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498106" y="2275725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x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106" y="3749221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2375</a:t>
            </a:r>
          </a:p>
        </p:txBody>
      </p:sp>
      <p:sp>
        <p:nvSpPr>
          <p:cNvPr id="30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930372" y="467119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095895" y="5593158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930372" y="5686852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97375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450101" y="2798700"/>
            <a:ext cx="493353" cy="1025770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865470" y="278997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0</a:t>
            </a:r>
          </a:p>
        </p:txBody>
      </p:sp>
      <p:sp>
        <p:nvSpPr>
          <p:cNvPr id="35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386533" y="2788206"/>
            <a:ext cx="463413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964018" y="3795715"/>
            <a:ext cx="21508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47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10" grpId="0"/>
      <p:bldP spid="21" grpId="0"/>
      <p:bldP spid="23" grpId="0"/>
      <p:bldP spid="28" grpId="0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0182" y="2555066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92596" y="4427704"/>
            <a:ext cx="2775600" cy="16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  540 + 8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4400" b="1" dirty="0">
                <a:latin typeface="UTM Avo" panose="02040603050506020204" pitchFamily="18" charset="0"/>
              </a:rPr>
              <a:t>   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548 </a:t>
            </a:r>
          </a:p>
        </p:txBody>
      </p:sp>
      <p:pic>
        <p:nvPicPr>
          <p:cNvPr id="2050" name="Picture 2" descr="Tập hợp rỗng – Wikipedia tiếng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8"/>
          <a:stretch/>
        </p:blipFill>
        <p:spPr bwMode="auto">
          <a:xfrm rot="16200000">
            <a:off x="3240441" y="4491107"/>
            <a:ext cx="991300" cy="12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062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3376827" y="5130881"/>
            <a:ext cx="8147511" cy="1345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4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2110764" y="3481167"/>
            <a:ext cx="6848335" cy="1298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722647" y="1889892"/>
            <a:ext cx="5424972" cy="12269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4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4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84936" y="274702"/>
            <a:ext cx="9352282" cy="1079459"/>
            <a:chOff x="2226554" y="47171"/>
            <a:chExt cx="8787569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74606" y="2041697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a.  2 x 39 x 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1142" y="3637009"/>
            <a:ext cx="707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b. 302 x 16 + 302 x 4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84773" y="5384722"/>
            <a:ext cx="63316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c. 769 x 86 – 769 x 75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3" grpId="0" animBg="1"/>
      <p:bldP spid="22" grpId="0"/>
      <p:bldP spid="2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847" y="1401596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872657" y="1534798"/>
            <a:ext cx="5124467" cy="6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latin typeface="UTM Avo" panose="02040603050506020204" pitchFamily="18" charset="0"/>
              </a:rPr>
              <a:t>   a/   2   x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80904" y="2898181"/>
            <a:ext cx="5477115" cy="15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(2 x  5)  x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10   x 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  390</a:t>
            </a:r>
          </a:p>
          <a:p>
            <a:endParaRPr lang="en-US" altLang="en-US" sz="4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6504167" y="1432972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4790891" y="4459147"/>
            <a:ext cx="5480720" cy="2139211"/>
            <a:chOff x="7597401" y="1083946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597401" y="1083946"/>
              <a:ext cx="5133609" cy="3174200"/>
            </a:xfrm>
            <a:prstGeom prst="cloudCallout">
              <a:avLst>
                <a:gd name="adj1" fmla="val -71178"/>
                <a:gd name="adj2" fmla="val -40677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22006" y="1848586"/>
              <a:ext cx="4251229" cy="1781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hoán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nhân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0" y="1853956"/>
            <a:ext cx="2773920" cy="5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9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54003" y="1217716"/>
            <a:ext cx="597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/>
              <a:t>b/   302 x 16 + 302 x 4 </a:t>
            </a:r>
            <a:endParaRPr lang="en-US" alt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35826" y="1893833"/>
              <a:ext cx="3828309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tổng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+ a x c = a x (b +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" y="1873817"/>
            <a:ext cx="2773920" cy="5296111"/>
          </a:xfrm>
          <a:prstGeom prst="rect">
            <a:avLst/>
          </a:prstGeom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846996" y="2177476"/>
            <a:ext cx="5549296" cy="18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302  x  20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6040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2480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35145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42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15049" y="1265517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/>
              <a:t>c/  769 x  85 - 769 x  75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407541" y="1795327"/>
              <a:ext cx="3339463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hiệu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- a x c = a x (b -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5" y="1936956"/>
            <a:ext cx="2773920" cy="5296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7828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3485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456201" y="2286782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769   x   (85 - 75)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769   x       10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      7690</a:t>
            </a:r>
          </a:p>
        </p:txBody>
      </p:sp>
    </p:spTree>
    <p:extLst>
      <p:ext uri="{BB962C8B-B14F-4D97-AF65-F5344CB8AC3E}">
        <p14:creationId xmlns:p14="http://schemas.microsoft.com/office/powerpoint/2010/main" val="34296570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919431" y="-79680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Khởi</a:t>
                </a:r>
                <a:r>
                  <a:rPr lang="en-US" altLang="zh-CN" sz="13800" dirty="0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 </a:t>
                </a:r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động</a:t>
                </a:r>
                <a:endParaRPr lang="zh-CN" altLang="en-US" sz="13800" dirty="0"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TM Deutsch Gothic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72269" y="1411288"/>
            <a:ext cx="43406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   a/   2   x 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80516" y="2538452"/>
            <a:ext cx="3124200" cy="16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</a:rPr>
              <a:t>=  (2 x  5)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10    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  390</a:t>
            </a:r>
          </a:p>
          <a:p>
            <a:endParaRPr lang="en-US" altLang="en-US" sz="4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306290" y="2092346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302  x     20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6040</a:t>
            </a: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3552825" y="4210111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/>
              <a:t>c/  769  x  85  -  769  x  75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21915" y="5048311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769   x   (85   -   75)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769   x         10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 7690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8175" y="1337966"/>
            <a:ext cx="513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b/   302 x 16 + 302 x 4 </a:t>
            </a:r>
            <a:endParaRPr lang="en-US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9284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>
            <a:extLst>
              <a:ext uri="{FF2B5EF4-FFF2-40B4-BE49-F238E27FC236}">
                <a16:creationId xmlns:a16="http://schemas.microsoft.com/office/drawing/2014/main" id="{CCB8673C-E9D5-463E-8CB7-ABDBE3F5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12903200" cy="145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: Hai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>
            <a:extLst>
              <a:ext uri="{FF2B5EF4-FFF2-40B4-BE49-F238E27FC236}">
                <a16:creationId xmlns:a16="http://schemas.microsoft.com/office/drawing/2014/main" id="{97E9B3AE-E2B1-47D4-9D05-728D69DE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49" y="2514624"/>
            <a:ext cx="589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993300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Đổi:1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= 75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25  X  75  =  1875 ( l )</a:t>
            </a: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15  X   75  =   1125 ( l )</a:t>
            </a: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1875   +   1125  =  3000 ( l )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3000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B2B1561A-5FD2-4666-A0CC-FD7F8920A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286000"/>
            <a:ext cx="568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993300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= 75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25  +  15  =  40 ( l )</a:t>
            </a: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40   X   75  =  3000 ( l )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3000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D91418-F5C6-4D54-B753-E8152A6C5887}"/>
              </a:ext>
            </a:extLst>
          </p:cNvPr>
          <p:cNvCxnSpPr/>
          <p:nvPr/>
        </p:nvCxnSpPr>
        <p:spPr>
          <a:xfrm>
            <a:off x="6399658" y="523982"/>
            <a:ext cx="0" cy="6226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>
            <a:extLst>
              <a:ext uri="{FF2B5EF4-FFF2-40B4-BE49-F238E27FC236}">
                <a16:creationId xmlns:a16="http://schemas.microsoft.com/office/drawing/2014/main" id="{E76917C3-555B-4555-B3AD-42C5CEC857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8454" y="471259"/>
            <a:ext cx="9815092" cy="193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5: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FontTx/>
              <a:buAutoNum type="alphaLcParenR"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FontTx/>
              <a:buAutoNum type="alphaLcParenR"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 = 25 m.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Nội dung 2">
            <a:extLst>
              <a:ext uri="{FF2B5EF4-FFF2-40B4-BE49-F238E27FC236}">
                <a16:creationId xmlns:a16="http://schemas.microsoft.com/office/drawing/2014/main" id="{08DAF9E6-2600-44EB-876E-EF759CE4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01" y="2646378"/>
            <a:ext cx="1097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AutoNum type="alphaLcParenR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    S = a x a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b)  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S = 25 x 25 = </a:t>
            </a:r>
            <a:r>
              <a:rPr lang="en-US" altLang="en-US" sz="3200" dirty="0">
                <a:solidFill>
                  <a:srgbClr val="000099"/>
                </a:solidFill>
              </a:rPr>
              <a:t>625  ( m</a:t>
            </a:r>
            <a:r>
              <a:rPr lang="en-US" altLang="en-US" sz="3200" baseline="30000" dirty="0">
                <a:solidFill>
                  <a:srgbClr val="000099"/>
                </a:solidFill>
              </a:rPr>
              <a:t>2</a:t>
            </a:r>
            <a:r>
              <a:rPr lang="en-US" altLang="en-US" sz="3200" dirty="0">
                <a:solidFill>
                  <a:srgbClr val="000099"/>
                </a:solidFill>
              </a:rPr>
              <a:t> )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200" dirty="0">
                <a:solidFill>
                  <a:srgbClr val="000099"/>
                </a:solidFill>
              </a:rPr>
              <a:t>                                           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99"/>
                </a:solidFill>
              </a:rPr>
              <a:t>: 625 m</a:t>
            </a:r>
            <a:r>
              <a:rPr lang="en-US" altLang="en-US" sz="3200" baseline="30000" dirty="0">
                <a:solidFill>
                  <a:srgbClr val="000099"/>
                </a:solidFill>
              </a:rPr>
              <a:t>2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104840" y="-187918"/>
            <a:ext cx="9702310" cy="6292312"/>
            <a:chOff x="1903944" y="1350176"/>
            <a:chExt cx="9638041" cy="6292312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30" name="组合 9">
              <a:extLst>
                <a:ext uri="{FF2B5EF4-FFF2-40B4-BE49-F238E27FC236}">
                  <a16:creationId xmlns:a16="http://schemas.microsoft.com/office/drawing/2014/main" id="{BF606C32-ED8B-4E8D-9B93-91EA24B2D993}"/>
                </a:ext>
              </a:extLst>
            </p:cNvPr>
            <p:cNvGrpSpPr/>
            <p:nvPr/>
          </p:nvGrpSpPr>
          <p:grpSpPr>
            <a:xfrm>
              <a:off x="4755089" y="3909015"/>
              <a:ext cx="184731" cy="1583261"/>
              <a:chOff x="3771007" y="1083236"/>
              <a:chExt cx="178482" cy="1583261"/>
            </a:xfrm>
          </p:grpSpPr>
          <p:sp>
            <p:nvSpPr>
              <p:cNvPr id="31" name="矩形 10">
                <a:extLst>
                  <a:ext uri="{FF2B5EF4-FFF2-40B4-BE49-F238E27FC236}">
                    <a16:creationId xmlns:a16="http://schemas.microsoft.com/office/drawing/2014/main" id="{0A585FB5-5645-4238-9891-79A3353E3EC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689EA033-6E8E-4551-B77D-0CA76AE9F7C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57" y="2767399"/>
            <a:ext cx="6237829" cy="368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1084881" y="4560317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2871" y="1679043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Dặn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dò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3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5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7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07788" y="1275606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646"/>
              </p:ext>
            </p:extLst>
          </p:nvPr>
        </p:nvGraphicFramePr>
        <p:xfrm>
          <a:off x="1812655" y="2641366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...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422"/>
              </p:ext>
            </p:extLst>
          </p:nvPr>
        </p:nvGraphicFramePr>
        <p:xfrm>
          <a:off x="1812653" y="2650213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tấn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tạ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yến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hg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dag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pic>
        <p:nvPicPr>
          <p:cNvPr id="1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9350" y="1175614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2" y="1694706"/>
            <a:ext cx="647388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7546" y="3204290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… x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7546" y="3204290"/>
            <a:ext cx="23402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x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" y="3042419"/>
            <a:ext cx="4310658" cy="431065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867" y="1124728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69" y="2075944"/>
            <a:ext cx="1002179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8219" y="3722186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a x (b + c) =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54058" y="3643214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a x b + a x 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8960"/>
          <a:stretch/>
        </p:blipFill>
        <p:spPr>
          <a:xfrm>
            <a:off x="1316099" y="3612397"/>
            <a:ext cx="2681208" cy="3459490"/>
          </a:xfrm>
          <a:prstGeom prst="ellipse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024" y="2193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4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8002" y="1292015"/>
            <a:ext cx="8309326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tập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chung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5" y="2584527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3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3" y="2910697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1" y="-22516"/>
            <a:ext cx="5664435" cy="69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2556996"/>
            <a:ext cx="11286565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87471" y="497194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c/  100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…...…..dm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800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………..dm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1700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1735084" y="3419368"/>
            <a:ext cx="4284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b/   1000 kg =  …..…..tấn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8000 kg =  ….……tấn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</a:rPr>
              <a:t>15000 kg = ……....tấn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1787471" y="1555643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……yến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= ……. 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=  …….yến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987996" y="1609618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100 kg =  ……  tạ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300 kg =  ……..tạ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1200 kg  = …....tạ 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6391221" y="3344756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 tạ    = ………tấn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 tạ   = ……… tấn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200 tạ  = ………tấn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6367409" y="525134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= ……….m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9103" y="118352"/>
            <a:ext cx="7624235" cy="1079459"/>
            <a:chOff x="2935761" y="89887"/>
            <a:chExt cx="7624235" cy="1079459"/>
          </a:xfrm>
        </p:grpSpPr>
        <p:grpSp>
          <p:nvGrpSpPr>
            <p:cNvPr id="6" name="Group 5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82" y="717065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570"/>
      </p:ext>
    </p:extLst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校园消防安全教育防火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996</Words>
  <Application>Microsoft Office PowerPoint</Application>
  <PresentationFormat>Widescreen</PresentationFormat>
  <Paragraphs>225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宋体</vt:lpstr>
      <vt:lpstr>Arial</vt:lpstr>
      <vt:lpstr>Brush Script MT</vt:lpstr>
      <vt:lpstr>Calibri</vt:lpstr>
      <vt:lpstr>Calibri Light</vt:lpstr>
      <vt:lpstr>等线</vt:lpstr>
      <vt:lpstr>Times New Roman</vt:lpstr>
      <vt:lpstr>UTM Avo</vt:lpstr>
      <vt:lpstr>UTM Azuki</vt:lpstr>
      <vt:lpstr>UTM Bell</vt:lpstr>
      <vt:lpstr>UTM Deutsch Gothic</vt:lpstr>
      <vt:lpstr>UTM Facebook</vt:lpstr>
      <vt:lpstr>UTM Guanine</vt:lpstr>
      <vt:lpstr>UTM Rockwell</vt:lpstr>
      <vt:lpstr>UVN Saigon</vt:lpstr>
      <vt:lpstr>VNI-Times</vt:lpstr>
      <vt:lpstr>字魂27号-布丁体</vt:lpstr>
      <vt:lpstr>杨任东竹石体-Heavy</vt:lpstr>
      <vt:lpstr>杨任东竹石体-Regular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 </vt:lpstr>
      <vt:lpstr>PowerPoint Presentation</vt:lpstr>
      <vt:lpstr>                    YÊU CẦU CẦN ĐẠT - Củng cố các đơn vị đo khối lượng, diện tích đã học - Kĩ năng thực hiện tính nhân - Các tính chất của phép nhân đã học - Lập công thức tính diện tích hình vuông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卡通校园消防安全教育防火课件PPT模板</dc:title>
  <dc:creator>Administrator</dc:creator>
  <cp:lastModifiedBy>Windows User</cp:lastModifiedBy>
  <cp:revision>74</cp:revision>
  <dcterms:created xsi:type="dcterms:W3CDTF">2017-09-27T12:27:00Z</dcterms:created>
  <dcterms:modified xsi:type="dcterms:W3CDTF">2022-11-26T08:06:07Z</dcterms:modified>
  <cp:version>Q32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