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0"/>
  </p:notesMasterIdLst>
  <p:sldIdLst>
    <p:sldId id="321" r:id="rId5"/>
    <p:sldId id="322" r:id="rId6"/>
    <p:sldId id="284" r:id="rId7"/>
    <p:sldId id="285" r:id="rId8"/>
    <p:sldId id="323" r:id="rId9"/>
    <p:sldId id="324" r:id="rId10"/>
    <p:sldId id="325" r:id="rId11"/>
    <p:sldId id="327" r:id="rId12"/>
    <p:sldId id="360" r:id="rId13"/>
    <p:sldId id="295" r:id="rId14"/>
    <p:sldId id="361" r:id="rId15"/>
    <p:sldId id="333" r:id="rId16"/>
    <p:sldId id="362" r:id="rId17"/>
    <p:sldId id="363" r:id="rId18"/>
    <p:sldId id="364" r:id="rId19"/>
    <p:sldId id="365" r:id="rId20"/>
    <p:sldId id="366" r:id="rId21"/>
    <p:sldId id="309" r:id="rId22"/>
    <p:sldId id="305" r:id="rId23"/>
    <p:sldId id="359" r:id="rId24"/>
    <p:sldId id="367" r:id="rId25"/>
    <p:sldId id="369" r:id="rId26"/>
    <p:sldId id="370" r:id="rId27"/>
    <p:sldId id="371" r:id="rId28"/>
    <p:sldId id="341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.VnTime" panose="020B7200000000000000" pitchFamily="34" charset="0"/>
      <p:regular r:id="rId35"/>
      <p:bold r:id="rId36"/>
      <p:italic r:id="rId37"/>
      <p:boldItalic r:id="rId38"/>
    </p:embeddedFont>
    <p:embeddedFont>
      <p:font typeface="SimSun" panose="02010600030101010101" pitchFamily="2" charset="-122"/>
      <p:regular r:id="rId39"/>
    </p:embeddedFont>
    <p:embeddedFont>
      <p:font typeface="UTM Avo" panose="02040603050506020204" pitchFamily="18" charset="0"/>
      <p:regular r:id="rId40"/>
      <p:bold r:id="rId41"/>
      <p:italic r:id="rId42"/>
      <p:boldItalic r:id="rId43"/>
    </p:embeddedFont>
    <p:embeddedFont>
      <p:font typeface="SimSun" panose="02010600030101010101" pitchFamily="2" charset="-122"/>
      <p:regular r:id="rId39"/>
    </p:embeddedFont>
    <p:embeddedFont>
      <p:font typeface="DFPOP1-W9" panose="020B0604020202020204" charset="-128"/>
      <p:regular r:id="rId44"/>
    </p:embeddedFont>
    <p:embeddedFont>
      <p:font typeface="Arial-Rounded" panose="020B0500000000000000" pitchFamily="34" charset="-93"/>
      <p:regular r:id="rId45"/>
    </p:embeddedFont>
  </p:embeddedFontLst>
  <p:custDataLst>
    <p:tags r:id="rId4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4CA420"/>
    <a:srgbClr val="C735FB"/>
    <a:srgbClr val="C34CE4"/>
    <a:srgbClr val="679C31"/>
    <a:srgbClr val="F14420"/>
    <a:srgbClr val="C4D836"/>
    <a:srgbClr val="920000"/>
    <a:srgbClr val="F56636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99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gs" Target="tags/tag1.xml"/><Relationship Id="rId20" Type="http://schemas.openxmlformats.org/officeDocument/2006/relationships/slide" Target="slides/slide16.xml"/><Relationship Id="rId41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bấm vào mảnh ghép để mở câu hỏi &gt; sau khi HS trả lời bấm tiếp vào mảnh ghép màu đen để lật mảnh ghépp</a:t>
            </a:r>
          </a:p>
          <a:p>
            <a:r>
              <a:rPr lang="en-US"/>
              <a:t>- HS lật được mảnh ghép mời HS xem 1 đoạn clip về hoạt động rất vui nhộn trong ngày Tết Trung thu (bấm vào dấu mũi tên để chuyển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zh-CN" alt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827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135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302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496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206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174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346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pPr algn="r"/>
              <a:t>25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9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51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slide" Target="slide8.xml"/><Relationship Id="rId18" Type="http://schemas.openxmlformats.org/officeDocument/2006/relationships/image" Target="../media/image29.png"/><Relationship Id="rId3" Type="http://schemas.openxmlformats.org/officeDocument/2006/relationships/audio" Target="../media/audio1.wav"/><Relationship Id="rId21" Type="http://schemas.openxmlformats.org/officeDocument/2006/relationships/image" Target="../media/image31.png"/><Relationship Id="rId7" Type="http://schemas.openxmlformats.org/officeDocument/2006/relationships/image" Target="../media/image21.png"/><Relationship Id="rId12" Type="http://schemas.openxmlformats.org/officeDocument/2006/relationships/image" Target="../media/image26.gif"/><Relationship Id="rId17" Type="http://schemas.openxmlformats.org/officeDocument/2006/relationships/slide" Target="slide5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20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3.png"/><Relationship Id="rId5" Type="http://schemas.openxmlformats.org/officeDocument/2006/relationships/image" Target="../media/image19.png"/><Relationship Id="rId15" Type="http://schemas.openxmlformats.org/officeDocument/2006/relationships/slide" Target="slide4.xml"/><Relationship Id="rId23" Type="http://schemas.openxmlformats.org/officeDocument/2006/relationships/slide" Target="slide7.xml"/><Relationship Id="rId10" Type="http://schemas.openxmlformats.org/officeDocument/2006/relationships/image" Target="../media/image24.gif"/><Relationship Id="rId19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openxmlformats.org/officeDocument/2006/relationships/image" Target="../media/image23.gif"/><Relationship Id="rId14" Type="http://schemas.openxmlformats.org/officeDocument/2006/relationships/image" Target="../media/image27.png"/><Relationship Id="rId2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0"/>
            <a:ext cx="9144000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4" y="-328155"/>
            <a:ext cx="9010705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2344"/>
            <a:ext cx="9144000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" y="3527679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86" y="1651912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10102" y="-84562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14300" y="-304694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4B498F6-CAE7-40AD-8A54-CE746BEA6B57}"/>
              </a:ext>
            </a:extLst>
          </p:cNvPr>
          <p:cNvSpPr txBox="1"/>
          <p:nvPr/>
        </p:nvSpPr>
        <p:spPr>
          <a:xfrm>
            <a:off x="2719244" y="1014466"/>
            <a:ext cx="4935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2998" y="1431395"/>
            <a:ext cx="6834030" cy="19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0"/>
    </mc:Choice>
    <mc:Fallback xmlns="">
      <p:transition spd="slow" advTm="8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3EDB5F4-69E8-45CC-8E37-35A02E247083}"/>
              </a:ext>
            </a:extLst>
          </p:cNvPr>
          <p:cNvSpPr txBox="1"/>
          <p:nvPr/>
        </p:nvSpPr>
        <p:spPr>
          <a:xfrm>
            <a:off x="414669" y="778242"/>
            <a:ext cx="4811232" cy="809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ai,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iêng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ươu</a:t>
            </a:r>
            <a:endParaRPr lang="en-US" sz="3600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B81AEE-E60A-4B7E-974A-4DC92B7FC2A0}"/>
              </a:ext>
            </a:extLst>
          </p:cNvPr>
          <p:cNvSpPr txBox="1"/>
          <p:nvPr/>
        </p:nvSpPr>
        <p:spPr>
          <a:xfrm>
            <a:off x="414669" y="1751269"/>
            <a:ext cx="8474149" cy="1640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vải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bay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endParaRPr lang="en-US" sz="3600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58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247"/>
    </mc:Choice>
    <mc:Fallback xmlns="">
      <p:transition advTm="11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D6903C-BDC2-451D-9484-F55366B79A33}"/>
              </a:ext>
            </a:extLst>
          </p:cNvPr>
          <p:cNvSpPr txBox="1"/>
          <p:nvPr/>
        </p:nvSpPr>
        <p:spPr>
          <a:xfrm>
            <a:off x="427961" y="0"/>
            <a:ext cx="6961667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           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endParaRPr lang="en-US" sz="3200" b="1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16027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nhô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3200" b="1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16027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rọi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sổ</a:t>
            </a:r>
            <a:endParaRPr lang="en-US" sz="3200" b="1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16027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ngái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3200" b="1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Mau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68580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</a:p>
          <a:p>
            <a:pPr marL="685800" marR="0" indent="-80010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giục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endParaRPr lang="en-US" sz="3200" b="1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685800" marR="0" indent="-80010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giục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trổ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endParaRPr lang="en-US" sz="3200" b="1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685800" marR="0" indent="-80010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endParaRPr lang="en-US" sz="3200" b="1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685800" marR="0" indent="-80010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6200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72261" y="1603134"/>
            <a:ext cx="3245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endParaRPr lang="en-US" altLang="zh-CN" sz="32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ĐỌC HIỂU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161"/>
    </mc:Choice>
    <mc:Fallback xmlns="">
      <p:transition advTm="9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3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3021E8-A891-4816-9643-02CF6E24AFBA}"/>
              </a:ext>
            </a:extLst>
          </p:cNvPr>
          <p:cNvSpPr txBox="1"/>
          <p:nvPr/>
        </p:nvSpPr>
        <p:spPr>
          <a:xfrm>
            <a:off x="223283" y="622306"/>
            <a:ext cx="8697433" cy="38988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endParaRPr lang="en-US" sz="28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My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Sau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tưới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bắt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sâu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chăm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sóc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chu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đáo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cối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lúc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cũng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mướt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đua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tỏa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hương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khoe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Khung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cảnh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nhà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rực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rỡ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15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C69CAC-1BDD-45A3-A86F-87AF93E5E1FA}"/>
              </a:ext>
            </a:extLst>
          </p:cNvPr>
          <p:cNvSpPr txBox="1"/>
          <p:nvPr/>
        </p:nvSpPr>
        <p:spPr>
          <a:xfrm>
            <a:off x="361507" y="404490"/>
            <a:ext cx="8569841" cy="43345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sz="24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445"/>
              </a:spcBef>
              <a:spcAft>
                <a:spcPts val="270"/>
              </a:spcAft>
            </a:pPr>
            <a:r>
              <a:rPr lang="en-US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1) </a:t>
            </a:r>
            <a:r>
              <a:rPr lang="vi-VN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Bài đọc </a:t>
            </a:r>
            <a:r>
              <a:rPr lang="en-US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“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Trường</a:t>
            </a:r>
            <a:r>
              <a:rPr lang="en-US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em</a:t>
            </a:r>
            <a:r>
              <a:rPr lang="en-US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”</a:t>
            </a:r>
            <a:r>
              <a:rPr lang="vi-VN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 có bao nhiêu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câu</a:t>
            </a:r>
            <a:r>
              <a:rPr lang="vi-VN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?</a:t>
            </a:r>
            <a:endParaRPr lang="en-US" sz="24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B. 5				C. 4</a:t>
            </a:r>
            <a:endParaRPr lang="en-US" sz="2400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>
              <a:spcBef>
                <a:spcPts val="445"/>
              </a:spcBef>
              <a:spcAft>
                <a:spcPts val="270"/>
              </a:spcAft>
            </a:pPr>
            <a:r>
              <a:rPr lang="en-US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2) </a:t>
            </a:r>
            <a:r>
              <a:rPr lang="vi-VN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Bài đọc </a:t>
            </a:r>
            <a:r>
              <a:rPr lang="en-US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“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Trường</a:t>
            </a:r>
            <a:r>
              <a:rPr lang="en-US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em</a:t>
            </a:r>
            <a:r>
              <a:rPr lang="en-US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”</a:t>
            </a:r>
            <a:r>
              <a:rPr lang="vi-VN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 có bao nhiêu tiếng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chứa</a:t>
            </a:r>
            <a:r>
              <a:rPr lang="vi-VN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 vần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ương</a:t>
            </a:r>
            <a:r>
              <a:rPr lang="vi-VN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?</a:t>
            </a:r>
            <a:endParaRPr lang="en-US" sz="24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				B. </a:t>
            </a:r>
            <a:r>
              <a:rPr lang="en-US" sz="2400" dirty="0"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 				C. 5</a:t>
            </a:r>
            <a:endParaRPr lang="en-US" sz="24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3)  Sau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My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4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nô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đùa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vui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vẻ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				B.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tưới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endParaRPr lang="en-US" sz="24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tưới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bắt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sâu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endParaRPr lang="en-US" sz="24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4) 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Khung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My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giống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4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Cánh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đồng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lúa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				B.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rực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rỡ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khu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rừng</a:t>
            </a:r>
            <a:endParaRPr lang="en-US" sz="24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52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D1D2CD-6210-4E41-A320-579F2FAB2D31}"/>
              </a:ext>
            </a:extLst>
          </p:cNvPr>
          <p:cNvSpPr txBox="1"/>
          <p:nvPr/>
        </p:nvSpPr>
        <p:spPr>
          <a:xfrm>
            <a:off x="138223" y="851124"/>
            <a:ext cx="5645889" cy="3591048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My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Sau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tưới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bắt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sâu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chăm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sóc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chu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đáo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cối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lúc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cũng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mướt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đua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tỏa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hương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khoe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Khung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cảnh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nhà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rực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rỡ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B6ED3-0686-4CBF-99AB-CB4143A58C97}"/>
              </a:ext>
            </a:extLst>
          </p:cNvPr>
          <p:cNvSpPr txBox="1"/>
          <p:nvPr/>
        </p:nvSpPr>
        <p:spPr>
          <a:xfrm>
            <a:off x="5914362" y="722884"/>
            <a:ext cx="3229638" cy="3719288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445"/>
              </a:spcBef>
              <a:spcAft>
                <a:spcPts val="270"/>
              </a:spcAft>
            </a:pPr>
            <a:r>
              <a:rPr lang="en-US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1) </a:t>
            </a:r>
            <a:r>
              <a:rPr lang="vi-VN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Bài đọc </a:t>
            </a:r>
            <a:r>
              <a:rPr lang="en-US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“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Trường</a:t>
            </a:r>
            <a:r>
              <a:rPr lang="en-US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em</a:t>
            </a:r>
            <a:r>
              <a:rPr lang="en-US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”</a:t>
            </a:r>
            <a:r>
              <a:rPr lang="vi-VN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 có bao nhiêu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câu</a:t>
            </a:r>
            <a:r>
              <a:rPr lang="vi-VN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?</a:t>
            </a:r>
            <a:endParaRPr lang="en-US" sz="22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2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    B. 5	C. 4</a:t>
            </a:r>
            <a:endParaRPr lang="en-US" sz="2200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>
              <a:lnSpc>
                <a:spcPct val="150000"/>
              </a:lnSpc>
              <a:spcBef>
                <a:spcPts val="445"/>
              </a:spcBef>
              <a:spcAft>
                <a:spcPts val="270"/>
              </a:spcAft>
            </a:pPr>
            <a:r>
              <a:rPr lang="en-US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2) </a:t>
            </a:r>
            <a:r>
              <a:rPr lang="vi-VN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Bài đọc </a:t>
            </a:r>
            <a:r>
              <a:rPr lang="en-US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“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Trường</a:t>
            </a:r>
            <a:r>
              <a:rPr lang="en-US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em</a:t>
            </a:r>
            <a:r>
              <a:rPr lang="en-US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”</a:t>
            </a:r>
            <a:r>
              <a:rPr lang="vi-VN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 có bao nhiêu tiếng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chứa</a:t>
            </a:r>
            <a:r>
              <a:rPr lang="vi-VN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 vần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ương</a:t>
            </a:r>
            <a:r>
              <a:rPr lang="vi-VN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?</a:t>
            </a:r>
            <a:endParaRPr lang="en-US" sz="22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	</a:t>
            </a:r>
            <a:r>
              <a:rPr lang="en-US" sz="2200" dirty="0"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</a:t>
            </a:r>
            <a:r>
              <a:rPr lang="en-US" sz="2200" dirty="0"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 	C. 5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B11725A-E269-42C3-97A1-BC4F757C3801}"/>
              </a:ext>
            </a:extLst>
          </p:cNvPr>
          <p:cNvSpPr/>
          <p:nvPr/>
        </p:nvSpPr>
        <p:spPr>
          <a:xfrm>
            <a:off x="6879265" y="1818167"/>
            <a:ext cx="414670" cy="4997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1E076A-DCFE-4D94-A89C-E55064FDA5B9}"/>
              </a:ext>
            </a:extLst>
          </p:cNvPr>
          <p:cNvSpPr/>
          <p:nvPr/>
        </p:nvSpPr>
        <p:spPr>
          <a:xfrm>
            <a:off x="7931888" y="3942441"/>
            <a:ext cx="414670" cy="4997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6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D1D2CD-6210-4E41-A320-579F2FAB2D31}"/>
              </a:ext>
            </a:extLst>
          </p:cNvPr>
          <p:cNvSpPr txBox="1"/>
          <p:nvPr/>
        </p:nvSpPr>
        <p:spPr>
          <a:xfrm>
            <a:off x="138223" y="851124"/>
            <a:ext cx="5645889" cy="3591048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My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Sau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tưới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bắt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sâu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chăm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sóc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chu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đáo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cối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lúc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cũng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mướt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đua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tỏa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hương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khoe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Khung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cảnh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nhà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rực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rỡ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B6ED3-0686-4CBF-99AB-CB4143A58C97}"/>
              </a:ext>
            </a:extLst>
          </p:cNvPr>
          <p:cNvSpPr txBox="1"/>
          <p:nvPr/>
        </p:nvSpPr>
        <p:spPr>
          <a:xfrm>
            <a:off x="5869172" y="722884"/>
            <a:ext cx="3274828" cy="3816429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3)  Sau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My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nô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đùa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vui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vẻ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sz="2200" dirty="0">
              <a:latin typeface="Arial-Rounded" panose="020B05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tưới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tưới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bắt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sâu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4) 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Khung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cảnh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My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giống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cái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đồng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lúa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	</a:t>
            </a:r>
            <a:endParaRPr lang="en-US" sz="2200" dirty="0">
              <a:latin typeface="Arial-Rounded" panose="020B05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rực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rỡ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200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rừng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F8BF20-AF2E-4199-937A-6FDF95131A3D}"/>
              </a:ext>
            </a:extLst>
          </p:cNvPr>
          <p:cNvSpPr/>
          <p:nvPr/>
        </p:nvSpPr>
        <p:spPr>
          <a:xfrm>
            <a:off x="5869172" y="2072020"/>
            <a:ext cx="382772" cy="3947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2401A3-9C61-4D80-AD97-35F142D6D30D}"/>
              </a:ext>
            </a:extLst>
          </p:cNvPr>
          <p:cNvSpPr/>
          <p:nvPr/>
        </p:nvSpPr>
        <p:spPr>
          <a:xfrm>
            <a:off x="5869172" y="3723611"/>
            <a:ext cx="382772" cy="3947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4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43056" y="1524636"/>
            <a:ext cx="3447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endParaRPr lang="en-US" altLang="zh-CN" sz="36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2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9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161"/>
    </mc:Choice>
    <mc:Fallback xmlns="">
      <p:transition advTm="9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43056" y="1524636"/>
            <a:ext cx="3541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endParaRPr lang="en-US" altLang="zh-CN" sz="36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 VIẾT VỞ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1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161"/>
    </mc:Choice>
    <mc:Fallback xmlns="">
      <p:transition advTm="9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t="71111" r="53217" b="8888"/>
          <a:stretch>
            <a:fillRect/>
          </a:stretch>
        </p:blipFill>
        <p:spPr bwMode="auto">
          <a:xfrm>
            <a:off x="0" y="0"/>
            <a:ext cx="4434348" cy="310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47778" r="51723" b="31111"/>
          <a:stretch>
            <a:fillRect/>
          </a:stretch>
        </p:blipFill>
        <p:spPr bwMode="auto">
          <a:xfrm>
            <a:off x="4434348" y="2123768"/>
            <a:ext cx="4709652" cy="30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163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667"/>
    </mc:Choice>
    <mc:Fallback xmlns="">
      <p:transition advTm="15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2A9E3A-BB53-4A9D-B964-289F11034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98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8084" y="1145545"/>
            <a:ext cx="7258406" cy="1819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C000"/>
                </a:solidFill>
                <a:latin typeface="UTM Avo" pitchFamily="18" charset="0"/>
                <a:cs typeface="Arial" panose="020B0604020202020204" pitchFamily="34" charset="0"/>
              </a:rPr>
              <a:t>KHỞI ĐỘNG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UTM Avo" pitchFamily="18" charset="0"/>
                <a:cs typeface="Arial" panose="020B0604020202020204" pitchFamily="34" charset="0"/>
              </a:rPr>
              <a:t>TRÒ CHƠI: “MẢNH GHÉP”</a:t>
            </a:r>
          </a:p>
        </p:txBody>
      </p:sp>
    </p:spTree>
    <p:extLst>
      <p:ext uri="{BB962C8B-B14F-4D97-AF65-F5344CB8AC3E}">
        <p14:creationId xmlns:p14="http://schemas.microsoft.com/office/powerpoint/2010/main" val="26840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30"/>
    </mc:Choice>
    <mc:Fallback xmlns="">
      <p:transition spd="slow" advTm="823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62167" y="598914"/>
            <a:ext cx="8098031" cy="40325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1.eo,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ương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uôc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uân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>
              <a:lnSpc>
                <a:spcPct val="130000"/>
              </a:lnSpc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2.ngôi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sao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vườn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én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xuân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>
              <a:lnSpc>
                <a:spcPct val="130000"/>
              </a:lnSpc>
              <a:tabLst>
                <a:tab pos="6453188" algn="l"/>
              </a:tabLst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3.Hôm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sinh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nhật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gấu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tặng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kẹo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mứt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mật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603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43056" y="1652229"/>
            <a:ext cx="3541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 TẬP CHÍNH TẢ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7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161"/>
    </mc:Choice>
    <mc:Fallback xmlns="">
      <p:transition advTm="9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6E4659-BB26-46E1-A583-34EF92D39F75}"/>
              </a:ext>
            </a:extLst>
          </p:cNvPr>
          <p:cNvSpPr txBox="1"/>
          <p:nvPr/>
        </p:nvSpPr>
        <p:spPr>
          <a:xfrm>
            <a:off x="510363" y="478185"/>
            <a:ext cx="8346558" cy="3964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Bài 1: Điền vào chỗ chấm :</a:t>
            </a:r>
          </a:p>
          <a:p>
            <a:pPr marL="742950" indent="-742950">
              <a:buAutoNum type="alphaLcParenR"/>
            </a:pPr>
            <a:r>
              <a:rPr lang="nl-NL" sz="4000" dirty="0"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ng hay ngh</a:t>
            </a:r>
            <a:r>
              <a:rPr lang="nl-NL" sz="40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indent="2625725">
              <a:lnSpc>
                <a:spcPct val="150000"/>
              </a:lnSpc>
            </a:pPr>
            <a:r>
              <a:rPr lang="nl-NL" sz="4000" dirty="0"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bắp ...........ô		</a:t>
            </a:r>
          </a:p>
          <a:p>
            <a:pPr indent="2625725">
              <a:lnSpc>
                <a:spcPct val="150000"/>
              </a:lnSpc>
            </a:pPr>
            <a:r>
              <a:rPr lang="nl-NL" sz="4000" dirty="0"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........iêng ngả</a:t>
            </a:r>
          </a:p>
          <a:p>
            <a:pPr indent="2625725">
              <a:lnSpc>
                <a:spcPct val="150000"/>
              </a:lnSpc>
            </a:pPr>
            <a:r>
              <a:rPr lang="nl-NL" sz="4000" dirty="0"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lắng ........e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0C4D-A03E-4AA2-AD50-1DABBF5D0DC6}"/>
              </a:ext>
            </a:extLst>
          </p:cNvPr>
          <p:cNvSpPr txBox="1"/>
          <p:nvPr/>
        </p:nvSpPr>
        <p:spPr>
          <a:xfrm>
            <a:off x="4807000" y="1863864"/>
            <a:ext cx="744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1F208C-59E6-4A55-990D-FD38E6628064}"/>
              </a:ext>
            </a:extLst>
          </p:cNvPr>
          <p:cNvSpPr txBox="1"/>
          <p:nvPr/>
        </p:nvSpPr>
        <p:spPr>
          <a:xfrm>
            <a:off x="3168502" y="2755669"/>
            <a:ext cx="1018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878C49-AA9D-49E9-84F8-3CD089B2FBCC}"/>
              </a:ext>
            </a:extLst>
          </p:cNvPr>
          <p:cNvSpPr txBox="1"/>
          <p:nvPr/>
        </p:nvSpPr>
        <p:spPr>
          <a:xfrm>
            <a:off x="4297887" y="3648804"/>
            <a:ext cx="1018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5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9AD195-EA97-4393-8CD6-34AC8A38BF1A}"/>
              </a:ext>
            </a:extLst>
          </p:cNvPr>
          <p:cNvSpPr txBox="1"/>
          <p:nvPr/>
        </p:nvSpPr>
        <p:spPr>
          <a:xfrm>
            <a:off x="499730" y="223004"/>
            <a:ext cx="83465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Bài 1: Điền vào chỗ chấm :</a:t>
            </a:r>
          </a:p>
          <a:p>
            <a:r>
              <a:rPr lang="nl-NL" sz="3200" dirty="0"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b) anh hay ênh: </a:t>
            </a:r>
            <a:endParaRPr lang="nl-NL" sz="3200" b="0" dirty="0">
              <a:effectLst/>
              <a:latin typeface="Arial-Rounded" panose="020B05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Bập Bênh Lò Xo 6 Chỗ - Bập Bênh Hình Thú Giá Rẻ">
            <a:extLst>
              <a:ext uri="{FF2B5EF4-FFF2-40B4-BE49-F238E27FC236}">
                <a16:creationId xmlns:a16="http://schemas.microsoft.com/office/drawing/2014/main" id="{8A5D51E2-8C41-4BD8-940B-3626DF2B6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19" y="1642995"/>
            <a:ext cx="3021356" cy="161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inh anh ve tranh con duong lang giua canh dong lua chin amia tsd 227">
            <a:extLst>
              <a:ext uri="{FF2B5EF4-FFF2-40B4-BE49-F238E27FC236}">
                <a16:creationId xmlns:a16="http://schemas.microsoft.com/office/drawing/2014/main" id="{5A1DE289-C8F4-4AA0-AAF3-142FAD8ECE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070" y="1561055"/>
            <a:ext cx="2815918" cy="169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 Thác Mơ.">
            <a:extLst>
              <a:ext uri="{FF2B5EF4-FFF2-40B4-BE49-F238E27FC236}">
                <a16:creationId xmlns:a16="http://schemas.microsoft.com/office/drawing/2014/main" id="{CD66B857-A942-49B7-BF4E-43AD82CBAB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09" y="1561055"/>
            <a:ext cx="2719603" cy="16925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4BE03A-B991-4D6E-9934-E4B960F9B600}"/>
              </a:ext>
            </a:extLst>
          </p:cNvPr>
          <p:cNvSpPr txBox="1"/>
          <p:nvPr/>
        </p:nvSpPr>
        <p:spPr>
          <a:xfrm>
            <a:off x="202019" y="3391784"/>
            <a:ext cx="8941980" cy="72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bập</a:t>
            </a:r>
            <a:r>
              <a:rPr lang="en-US" sz="3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b</a:t>
            </a:r>
            <a:r>
              <a:rPr lang="fr-FR" sz="3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……           </a:t>
            </a:r>
            <a:r>
              <a:rPr lang="fr-FR" sz="3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fr-FR" sz="3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tr…….        </a:t>
            </a:r>
            <a:r>
              <a:rPr lang="fr-FR" sz="3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thác</a:t>
            </a:r>
            <a:r>
              <a:rPr lang="fr-FR" sz="3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fr-FR" sz="3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gh</a:t>
            </a:r>
            <a:r>
              <a:rPr lang="fr-FR" sz="3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`….    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BB62CC-930A-40D0-8FE0-06F860654F29}"/>
              </a:ext>
            </a:extLst>
          </p:cNvPr>
          <p:cNvSpPr txBox="1"/>
          <p:nvPr/>
        </p:nvSpPr>
        <p:spPr>
          <a:xfrm>
            <a:off x="1799235" y="3534772"/>
            <a:ext cx="837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ênh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D6FADA-D986-4491-A9D8-2FA3710A0216}"/>
              </a:ext>
            </a:extLst>
          </p:cNvPr>
          <p:cNvSpPr txBox="1"/>
          <p:nvPr/>
        </p:nvSpPr>
        <p:spPr>
          <a:xfrm>
            <a:off x="4634528" y="3534772"/>
            <a:ext cx="853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0793C9-EB95-43EC-BBB4-FBA48B765244}"/>
              </a:ext>
            </a:extLst>
          </p:cNvPr>
          <p:cNvSpPr txBox="1"/>
          <p:nvPr/>
        </p:nvSpPr>
        <p:spPr>
          <a:xfrm>
            <a:off x="7792397" y="3514394"/>
            <a:ext cx="837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ênh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5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>
            <a:extLst>
              <a:ext uri="{FF2B5EF4-FFF2-40B4-BE49-F238E27FC236}">
                <a16:creationId xmlns:a16="http://schemas.microsoft.com/office/drawing/2014/main" id="{113482C3-788F-42C7-93CE-BADCF473D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10" y="1697902"/>
            <a:ext cx="2128726" cy="457200"/>
          </a:xfrm>
          <a:prstGeom prst="rect">
            <a:avLst/>
          </a:prstGeom>
          <a:noFill/>
          <a:ln w="914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Mùa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hè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04F49E7C-B32D-4CCA-9BEA-6C7C1F00A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428" y="1706541"/>
            <a:ext cx="3207485" cy="457200"/>
          </a:xfrm>
          <a:prstGeom prst="rect">
            <a:avLst/>
          </a:prstGeom>
          <a:noFill/>
          <a:ln w="914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sai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trĩu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quả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E4621D5C-9A14-4EEC-B93A-3344CE249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10" y="3193935"/>
            <a:ext cx="2128727" cy="457200"/>
          </a:xfrm>
          <a:prstGeom prst="rect">
            <a:avLst/>
          </a:prstGeom>
          <a:noFill/>
          <a:ln w="914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Chùm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nho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89BFAE80-8DDC-4B43-9046-05D1DFB04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9822" y="3211536"/>
            <a:ext cx="3191092" cy="457200"/>
          </a:xfrm>
          <a:prstGeom prst="rect">
            <a:avLst/>
          </a:prstGeom>
          <a:noFill/>
          <a:ln w="914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có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nhiều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cây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xanh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BB786D5-EE38-4502-A766-5BB20259A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11" y="4043247"/>
            <a:ext cx="2128727" cy="457200"/>
          </a:xfrm>
          <a:prstGeom prst="rect">
            <a:avLst/>
          </a:prstGeom>
          <a:noFill/>
          <a:ln w="914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Trường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em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435AB855-0CCC-412E-A127-27FF25389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581" y="4074660"/>
            <a:ext cx="3173331" cy="457200"/>
          </a:xfrm>
          <a:prstGeom prst="rect">
            <a:avLst/>
          </a:prstGeom>
          <a:noFill/>
          <a:ln w="914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vỗ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vào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bờ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B66386E8-013D-4552-B2F2-B203FA6B1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9029" y="2412373"/>
            <a:ext cx="2117208" cy="457200"/>
          </a:xfrm>
          <a:prstGeom prst="rect">
            <a:avLst/>
          </a:prstGeom>
          <a:noFill/>
          <a:ln w="914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Sóng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biển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1">
            <a:extLst>
              <a:ext uri="{FF2B5EF4-FFF2-40B4-BE49-F238E27FC236}">
                <a16:creationId xmlns:a16="http://schemas.microsoft.com/office/drawing/2014/main" id="{13C16E77-7F92-4AA0-A505-91B068E9F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429" y="2467268"/>
            <a:ext cx="3207485" cy="468313"/>
          </a:xfrm>
          <a:prstGeom prst="rect">
            <a:avLst/>
          </a:prstGeom>
          <a:noFill/>
          <a:ln w="914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nắng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chói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chang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9FF25C7B-15EC-4BDE-B21E-55540F83F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6974" y="400017"/>
            <a:ext cx="937172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Bài 2: Nối từ ngữ ở cột A với cột B để được câu phù hợp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                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DB0E8548-83F5-45F9-AD25-49A514D48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220" y="931664"/>
            <a:ext cx="18473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75CE15-0565-4319-A7B5-C29CEE92899B}"/>
              </a:ext>
            </a:extLst>
          </p:cNvPr>
          <p:cNvSpPr txBox="1"/>
          <p:nvPr/>
        </p:nvSpPr>
        <p:spPr>
          <a:xfrm>
            <a:off x="2658140" y="931664"/>
            <a:ext cx="574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A44763-F7E6-4624-9867-F747A4E0D427}"/>
              </a:ext>
            </a:extLst>
          </p:cNvPr>
          <p:cNvSpPr txBox="1"/>
          <p:nvPr/>
        </p:nvSpPr>
        <p:spPr>
          <a:xfrm>
            <a:off x="6620091" y="931664"/>
            <a:ext cx="574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23E790-6E59-4B27-AA58-B074B060D680}"/>
              </a:ext>
            </a:extLst>
          </p:cNvPr>
          <p:cNvCxnSpPr>
            <a:cxnSpLocks/>
            <a:stCxn id="3" idx="3"/>
            <a:endCxn id="10" idx="1"/>
          </p:cNvCxnSpPr>
          <p:nvPr/>
        </p:nvCxnSpPr>
        <p:spPr>
          <a:xfrm>
            <a:off x="4116236" y="1926502"/>
            <a:ext cx="1187193" cy="774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EC0E77-6DA8-44A7-A7F1-B979993ED05C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4116238" y="3440136"/>
            <a:ext cx="1203584" cy="8317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C2F1A6-C226-4FB9-B5AE-33C9E72A3F1A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4098477" y="1935141"/>
            <a:ext cx="1204951" cy="14271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54FEF41-4B06-4914-9D1D-32DE5E69F15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099842" y="2634109"/>
            <a:ext cx="1237739" cy="16691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82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538"/>
            <a:ext cx="9143999" cy="516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85" y="452642"/>
            <a:ext cx="7841051" cy="7811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2894595" y="3588932"/>
            <a:ext cx="4069431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73599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4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Chào</a:t>
            </a:r>
            <a:r>
              <a:rPr lang="en-US" altLang="zh-CN" sz="4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tạm</a:t>
            </a:r>
            <a:r>
              <a:rPr lang="en-US" altLang="zh-CN" sz="4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biệt</a:t>
            </a:r>
            <a:r>
              <a:rPr lang="en-US" altLang="zh-CN" sz="4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2056" name="文本框 2055"/>
          <p:cNvSpPr txBox="1"/>
          <p:nvPr/>
        </p:nvSpPr>
        <p:spPr>
          <a:xfrm rot="161662">
            <a:off x="2226836" y="2370087"/>
            <a:ext cx="5119769" cy="36292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prstTxWarp prst="textArchUp">
              <a:avLst>
                <a:gd name="adj" fmla="val 10282606"/>
              </a:avLst>
            </a:prstTxWarp>
            <a:spAutoFit/>
          </a:bodyPr>
          <a:lstStyle/>
          <a:p>
            <a:pPr algn="ctr" defTabSz="73599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HOẠT ĐỘNG TIẾP NỐI.</a:t>
            </a:r>
            <a:endParaRPr lang="en-US" altLang="zh-CN" sz="36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UTM Avo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57" y="487681"/>
            <a:ext cx="1513705" cy="5061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7005" y="452642"/>
            <a:ext cx="1695910" cy="78955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4123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9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C688D890-F798-4BCB-8373-A0D1C0BB9F06}"/>
              </a:ext>
            </a:extLst>
          </p:cNvPr>
          <p:cNvGrpSpPr/>
          <p:nvPr/>
        </p:nvGrpSpPr>
        <p:grpSpPr>
          <a:xfrm>
            <a:off x="4029516" y="449580"/>
            <a:ext cx="5170925" cy="4133778"/>
            <a:chOff x="4029516" y="449580"/>
            <a:chExt cx="5371413" cy="432816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41B94D9-DB10-4297-A1D4-AC3378DE6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9516" y="449580"/>
              <a:ext cx="5371413" cy="4328160"/>
            </a:xfrm>
            <a:prstGeom prst="rect">
              <a:avLst/>
            </a:prstGeom>
          </p:spPr>
        </p:pic>
        <p:sp>
          <p:nvSpPr>
            <p:cNvPr id="27" name="Text Box 7">
              <a:extLst>
                <a:ext uri="{FF2B5EF4-FFF2-40B4-BE49-F238E27FC236}">
                  <a16:creationId xmlns:a16="http://schemas.microsoft.com/office/drawing/2014/main" id="{3A31588C-25B4-4C42-B5F6-F6B4A06F7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2906" y="2085129"/>
              <a:ext cx="4803541" cy="1264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en-US" altLang="en-US" sz="29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VẬN DỤNG – THỰC HÀNH</a:t>
              </a:r>
            </a:p>
            <a:p>
              <a:pPr algn="ctr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en-US" altLang="en-US" sz="29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TIẾT 1 + 2</a:t>
              </a:r>
              <a:endParaRPr lang="en-US" altLang="en-US" sz="29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8" name="WordArt 5">
              <a:extLst>
                <a:ext uri="{FF2B5EF4-FFF2-40B4-BE49-F238E27FC236}">
                  <a16:creationId xmlns:a16="http://schemas.microsoft.com/office/drawing/2014/main" id="{A14343D5-03D3-4C94-8FC4-A550E73F9E9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627153" y="1291195"/>
              <a:ext cx="1976267" cy="453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595"/>
                </a:avLst>
              </a:prstTxWarp>
            </a:bodyPr>
            <a:lstStyle/>
            <a:p>
              <a:pPr algn="ctr"/>
              <a:r>
                <a:rPr lang="en-US" b="1" kern="10" dirty="0">
                  <a:ln w="9525">
                    <a:solidFill>
                      <a:srgbClr val="FF3399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TIẾNG VIỆT</a:t>
              </a:r>
            </a:p>
          </p:txBody>
        </p:sp>
      </p:grpSp>
      <p:pic>
        <p:nvPicPr>
          <p:cNvPr id="138" name="Picture 1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91"/>
          <a:stretch/>
        </p:blipFill>
        <p:spPr>
          <a:xfrm>
            <a:off x="25143" y="20004"/>
            <a:ext cx="8940060" cy="5144075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55" y="552770"/>
            <a:ext cx="2465902" cy="1988993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31" y="867243"/>
            <a:ext cx="2465902" cy="1979858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77" y="826090"/>
            <a:ext cx="876446" cy="876446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7" y="662982"/>
            <a:ext cx="795830" cy="79583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88" y="1303627"/>
            <a:ext cx="845678" cy="84567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38" y="-779255"/>
            <a:ext cx="1321423" cy="454496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54" y="3813838"/>
            <a:ext cx="485775" cy="678656"/>
          </a:xfrm>
          <a:prstGeom prst="rect">
            <a:avLst/>
          </a:prstGeom>
        </p:spPr>
      </p:pic>
      <p:pic>
        <p:nvPicPr>
          <p:cNvPr id="159" name="Picture 158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066" y="4153165"/>
            <a:ext cx="1235870" cy="1044757"/>
          </a:xfrm>
          <a:prstGeom prst="rect">
            <a:avLst/>
          </a:prstGeom>
        </p:spPr>
      </p:pic>
      <p:pic>
        <p:nvPicPr>
          <p:cNvPr id="139" name="mau1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55" y="581212"/>
            <a:ext cx="2496596" cy="1988993"/>
          </a:xfrm>
          <a:prstGeom prst="rect">
            <a:avLst/>
          </a:prstGeom>
        </p:spPr>
      </p:pic>
      <p:pic>
        <p:nvPicPr>
          <p:cNvPr id="140" name="mau2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981" y="814505"/>
            <a:ext cx="2482222" cy="197985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0F805F1-76F3-47BC-A028-F29DF1AF64BF}"/>
              </a:ext>
            </a:extLst>
          </p:cNvPr>
          <p:cNvGrpSpPr/>
          <p:nvPr/>
        </p:nvGrpSpPr>
        <p:grpSpPr>
          <a:xfrm>
            <a:off x="4024229" y="2282867"/>
            <a:ext cx="2440563" cy="1988993"/>
            <a:chOff x="4037125" y="2270958"/>
            <a:chExt cx="2440563" cy="1988993"/>
          </a:xfrm>
        </p:grpSpPr>
        <p:pic>
          <p:nvPicPr>
            <p:cNvPr id="127" name="den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7125" y="2270958"/>
              <a:ext cx="2440563" cy="1988993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68A9AFF-4E1B-4806-A2D9-A127C9A23C72}"/>
                </a:ext>
              </a:extLst>
            </p:cNvPr>
            <p:cNvSpPr/>
            <p:nvPr/>
          </p:nvSpPr>
          <p:spPr>
            <a:xfrm>
              <a:off x="5034328" y="2874398"/>
              <a:ext cx="914400" cy="999063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C5FACFA-F125-46C0-89D3-2E9E900DA936}"/>
              </a:ext>
            </a:extLst>
          </p:cNvPr>
          <p:cNvGrpSpPr/>
          <p:nvPr/>
        </p:nvGrpSpPr>
        <p:grpSpPr>
          <a:xfrm>
            <a:off x="4039522" y="2294652"/>
            <a:ext cx="2482222" cy="1988993"/>
            <a:chOff x="4023720" y="2278578"/>
            <a:chExt cx="2482222" cy="1988993"/>
          </a:xfrm>
        </p:grpSpPr>
        <p:pic>
          <p:nvPicPr>
            <p:cNvPr id="142" name="mau4">
              <a:hlinkClick r:id="rId20" action="ppaction://hlinksldjump"/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720" y="2278578"/>
              <a:ext cx="2482222" cy="1988993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70024B4-8B6E-47DF-888B-964CB91F617D}"/>
                </a:ext>
              </a:extLst>
            </p:cNvPr>
            <p:cNvSpPr/>
            <p:nvPr/>
          </p:nvSpPr>
          <p:spPr>
            <a:xfrm>
              <a:off x="5071079" y="2814774"/>
              <a:ext cx="914400" cy="999063"/>
            </a:xfrm>
            <a:prstGeom prst="rect">
              <a:avLst/>
            </a:prstGeom>
            <a:solidFill>
              <a:srgbClr val="C73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4AB4152-50A4-4F1B-AFAF-B5E3C4D49E79}"/>
              </a:ext>
            </a:extLst>
          </p:cNvPr>
          <p:cNvGrpSpPr/>
          <p:nvPr/>
        </p:nvGrpSpPr>
        <p:grpSpPr>
          <a:xfrm>
            <a:off x="6170445" y="2586559"/>
            <a:ext cx="2465901" cy="1979858"/>
            <a:chOff x="6151503" y="2520256"/>
            <a:chExt cx="2465901" cy="1979858"/>
          </a:xfrm>
        </p:grpSpPr>
        <p:pic>
          <p:nvPicPr>
            <p:cNvPr id="128" name="den5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1503" y="2520256"/>
              <a:ext cx="2465901" cy="197985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6DF4F5C-13C6-41D6-9BB1-05F70AAB6074}"/>
                </a:ext>
              </a:extLst>
            </p:cNvPr>
            <p:cNvSpPr/>
            <p:nvPr/>
          </p:nvSpPr>
          <p:spPr>
            <a:xfrm>
              <a:off x="7192467" y="2814474"/>
              <a:ext cx="914400" cy="9990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bg1">
                      <a:lumMod val="75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D0B6C28-A1EB-458E-AC8B-5998C99ADFC1}"/>
              </a:ext>
            </a:extLst>
          </p:cNvPr>
          <p:cNvGrpSpPr/>
          <p:nvPr/>
        </p:nvGrpSpPr>
        <p:grpSpPr>
          <a:xfrm>
            <a:off x="6164605" y="2540892"/>
            <a:ext cx="2465901" cy="1979858"/>
            <a:chOff x="5642522" y="5334236"/>
            <a:chExt cx="2465901" cy="1979858"/>
          </a:xfrm>
        </p:grpSpPr>
        <p:pic>
          <p:nvPicPr>
            <p:cNvPr id="143" name="mau5">
              <a:hlinkClick r:id="rId23" action="ppaction://hlinksldjump"/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522" y="5334236"/>
              <a:ext cx="2465901" cy="1979858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E50E8B2-03B0-4C1F-890C-A41E0461C800}"/>
                </a:ext>
              </a:extLst>
            </p:cNvPr>
            <p:cNvSpPr/>
            <p:nvPr/>
          </p:nvSpPr>
          <p:spPr>
            <a:xfrm>
              <a:off x="6591709" y="5681009"/>
              <a:ext cx="914400" cy="99906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>
            <a:extLst>
              <a:ext uri="{FF2B5EF4-FFF2-40B4-BE49-F238E27FC236}">
                <a16:creationId xmlns:a16="http://schemas.microsoft.com/office/drawing/2014/main" id="{51C20660-E8C3-44CC-BC4B-753AAC714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423">
            <a:off x="2502441" y="-642613"/>
            <a:ext cx="6782743" cy="5675702"/>
          </a:xfrm>
          <a:prstGeom prst="rect">
            <a:avLst/>
          </a:prstGeom>
        </p:spPr>
      </p:pic>
      <p:grpSp>
        <p:nvGrpSpPr>
          <p:cNvPr id="8" name="组合 5">
            <a:extLst>
              <a:ext uri="{FF2B5EF4-FFF2-40B4-BE49-F238E27FC236}">
                <a16:creationId xmlns:a16="http://schemas.microsoft.com/office/drawing/2014/main" id="{1F99E325-2C20-4958-9BBD-2B33E3CCF7DA}"/>
              </a:ext>
            </a:extLst>
          </p:cNvPr>
          <p:cNvGrpSpPr/>
          <p:nvPr/>
        </p:nvGrpSpPr>
        <p:grpSpPr>
          <a:xfrm>
            <a:off x="799972" y="475380"/>
            <a:ext cx="5126211" cy="726453"/>
            <a:chOff x="2454195" y="4528974"/>
            <a:chExt cx="6834948" cy="968604"/>
          </a:xfrm>
        </p:grpSpPr>
        <p:pic>
          <p:nvPicPr>
            <p:cNvPr id="9" name="图片 18">
              <a:extLst>
                <a:ext uri="{FF2B5EF4-FFF2-40B4-BE49-F238E27FC236}">
                  <a16:creationId xmlns:a16="http://schemas.microsoft.com/office/drawing/2014/main" id="{DAA928F0-26FE-45BE-B98D-59F030EEB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195" y="4766385"/>
              <a:ext cx="431893" cy="705501"/>
            </a:xfrm>
            <a:prstGeom prst="rect">
              <a:avLst/>
            </a:prstGeom>
          </p:spPr>
        </p:pic>
        <p:sp>
          <p:nvSpPr>
            <p:cNvPr id="10" name="矩形 15">
              <a:extLst>
                <a:ext uri="{FF2B5EF4-FFF2-40B4-BE49-F238E27FC236}">
                  <a16:creationId xmlns:a16="http://schemas.microsoft.com/office/drawing/2014/main" id="{8B410382-8FCE-4E24-8555-16D9C415E387}"/>
                </a:ext>
              </a:extLst>
            </p:cNvPr>
            <p:cNvSpPr/>
            <p:nvPr/>
          </p:nvSpPr>
          <p:spPr>
            <a:xfrm>
              <a:off x="3048503" y="4805890"/>
              <a:ext cx="6240640" cy="691688"/>
            </a:xfrm>
            <a:prstGeom prst="rect">
              <a:avLst/>
            </a:prstGeom>
            <a:solidFill>
              <a:srgbClr val="E75D5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9F6C4839-B98C-4758-A1AA-EB8388C2E02D}"/>
                </a:ext>
              </a:extLst>
            </p:cNvPr>
            <p:cNvSpPr/>
            <p:nvPr/>
          </p:nvSpPr>
          <p:spPr>
            <a:xfrm>
              <a:off x="2962185" y="4703888"/>
              <a:ext cx="6240640" cy="6916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2" name="矩形 19">
              <a:extLst>
                <a:ext uri="{FF2B5EF4-FFF2-40B4-BE49-F238E27FC236}">
                  <a16:creationId xmlns:a16="http://schemas.microsoft.com/office/drawing/2014/main" id="{1B948350-B6F1-4F2C-A795-599F618E42DA}"/>
                </a:ext>
              </a:extLst>
            </p:cNvPr>
            <p:cNvSpPr/>
            <p:nvPr/>
          </p:nvSpPr>
          <p:spPr>
            <a:xfrm>
              <a:off x="2954954" y="4528974"/>
              <a:ext cx="6247871" cy="881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Con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hãy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từ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sau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: </a:t>
              </a:r>
              <a:endPara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74669A1-9083-43EA-9481-5B0DE6078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7455" y1="49180" x2="77455" y2="49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9" y="2964180"/>
            <a:ext cx="3160426" cy="2103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87A42A-CF1A-45A3-ACBB-4AFEC791507C}"/>
              </a:ext>
            </a:extLst>
          </p:cNvPr>
          <p:cNvSpPr txBox="1"/>
          <p:nvPr/>
        </p:nvSpPr>
        <p:spPr>
          <a:xfrm>
            <a:off x="3926176" y="2143878"/>
            <a:ext cx="44143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võ</a:t>
            </a:r>
            <a:r>
              <a:rPr lang="en-US" sz="8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thuật</a:t>
            </a:r>
            <a:endParaRPr lang="en-US" sz="8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CD1F367B-2918-4987-981E-84B4FF17B3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13" y="4295788"/>
            <a:ext cx="1385886" cy="8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>
            <a:extLst>
              <a:ext uri="{FF2B5EF4-FFF2-40B4-BE49-F238E27FC236}">
                <a16:creationId xmlns:a16="http://schemas.microsoft.com/office/drawing/2014/main" id="{51C20660-E8C3-44CC-BC4B-753AAC714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423">
            <a:off x="2491208" y="-707560"/>
            <a:ext cx="6676557" cy="5893078"/>
          </a:xfrm>
          <a:prstGeom prst="rect">
            <a:avLst/>
          </a:prstGeom>
        </p:spPr>
      </p:pic>
      <p:grpSp>
        <p:nvGrpSpPr>
          <p:cNvPr id="8" name="组合 5">
            <a:extLst>
              <a:ext uri="{FF2B5EF4-FFF2-40B4-BE49-F238E27FC236}">
                <a16:creationId xmlns:a16="http://schemas.microsoft.com/office/drawing/2014/main" id="{1F99E325-2C20-4958-9BBD-2B33E3CCF7DA}"/>
              </a:ext>
            </a:extLst>
          </p:cNvPr>
          <p:cNvGrpSpPr/>
          <p:nvPr/>
        </p:nvGrpSpPr>
        <p:grpSpPr>
          <a:xfrm>
            <a:off x="799972" y="475380"/>
            <a:ext cx="5126211" cy="726453"/>
            <a:chOff x="2454195" y="4528974"/>
            <a:chExt cx="6834948" cy="968604"/>
          </a:xfrm>
        </p:grpSpPr>
        <p:pic>
          <p:nvPicPr>
            <p:cNvPr id="9" name="图片 18">
              <a:extLst>
                <a:ext uri="{FF2B5EF4-FFF2-40B4-BE49-F238E27FC236}">
                  <a16:creationId xmlns:a16="http://schemas.microsoft.com/office/drawing/2014/main" id="{DAA928F0-26FE-45BE-B98D-59F030EEB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195" y="4766385"/>
              <a:ext cx="431893" cy="705501"/>
            </a:xfrm>
            <a:prstGeom prst="rect">
              <a:avLst/>
            </a:prstGeom>
          </p:spPr>
        </p:pic>
        <p:sp>
          <p:nvSpPr>
            <p:cNvPr id="10" name="矩形 15">
              <a:extLst>
                <a:ext uri="{FF2B5EF4-FFF2-40B4-BE49-F238E27FC236}">
                  <a16:creationId xmlns:a16="http://schemas.microsoft.com/office/drawing/2014/main" id="{8B410382-8FCE-4E24-8555-16D9C415E387}"/>
                </a:ext>
              </a:extLst>
            </p:cNvPr>
            <p:cNvSpPr/>
            <p:nvPr/>
          </p:nvSpPr>
          <p:spPr>
            <a:xfrm>
              <a:off x="3048503" y="4805890"/>
              <a:ext cx="6240640" cy="691688"/>
            </a:xfrm>
            <a:prstGeom prst="rect">
              <a:avLst/>
            </a:prstGeom>
            <a:solidFill>
              <a:srgbClr val="E75D5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9F6C4839-B98C-4758-A1AA-EB8388C2E02D}"/>
                </a:ext>
              </a:extLst>
            </p:cNvPr>
            <p:cNvSpPr/>
            <p:nvPr/>
          </p:nvSpPr>
          <p:spPr>
            <a:xfrm>
              <a:off x="2962185" y="4703888"/>
              <a:ext cx="6240640" cy="6916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2" name="矩形 19">
              <a:extLst>
                <a:ext uri="{FF2B5EF4-FFF2-40B4-BE49-F238E27FC236}">
                  <a16:creationId xmlns:a16="http://schemas.microsoft.com/office/drawing/2014/main" id="{1B948350-B6F1-4F2C-A795-599F618E42DA}"/>
                </a:ext>
              </a:extLst>
            </p:cNvPr>
            <p:cNvSpPr/>
            <p:nvPr/>
          </p:nvSpPr>
          <p:spPr>
            <a:xfrm>
              <a:off x="2954954" y="4528974"/>
              <a:ext cx="6247871" cy="881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Con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hãy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từ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sau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: </a:t>
              </a:r>
              <a:endPara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74669A1-9083-43EA-9481-5B0DE6078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7455" y1="49180" x2="77455" y2="49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9" y="2964180"/>
            <a:ext cx="3160426" cy="2103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87A42A-CF1A-45A3-ACBB-4AFEC791507C}"/>
              </a:ext>
            </a:extLst>
          </p:cNvPr>
          <p:cNvSpPr txBox="1"/>
          <p:nvPr/>
        </p:nvSpPr>
        <p:spPr>
          <a:xfrm>
            <a:off x="3712131" y="2062962"/>
            <a:ext cx="4920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tóc</a:t>
            </a:r>
            <a:r>
              <a:rPr lang="en-US" sz="9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xoăn</a:t>
            </a:r>
            <a:endParaRPr lang="en-US" sz="9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774E9FFB-FB42-4E96-B85E-078916ABCC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13" y="4295788"/>
            <a:ext cx="1385886" cy="8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0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>
            <a:extLst>
              <a:ext uri="{FF2B5EF4-FFF2-40B4-BE49-F238E27FC236}">
                <a16:creationId xmlns:a16="http://schemas.microsoft.com/office/drawing/2014/main" id="{51C20660-E8C3-44CC-BC4B-753AAC714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423">
            <a:off x="2497881" y="-701625"/>
            <a:ext cx="6727124" cy="5886136"/>
          </a:xfrm>
          <a:prstGeom prst="rect">
            <a:avLst/>
          </a:prstGeom>
        </p:spPr>
      </p:pic>
      <p:grpSp>
        <p:nvGrpSpPr>
          <p:cNvPr id="8" name="组合 5">
            <a:extLst>
              <a:ext uri="{FF2B5EF4-FFF2-40B4-BE49-F238E27FC236}">
                <a16:creationId xmlns:a16="http://schemas.microsoft.com/office/drawing/2014/main" id="{1F99E325-2C20-4958-9BBD-2B33E3CCF7DA}"/>
              </a:ext>
            </a:extLst>
          </p:cNvPr>
          <p:cNvGrpSpPr/>
          <p:nvPr/>
        </p:nvGrpSpPr>
        <p:grpSpPr>
          <a:xfrm>
            <a:off x="799972" y="475380"/>
            <a:ext cx="5126211" cy="726453"/>
            <a:chOff x="2454195" y="4528974"/>
            <a:chExt cx="6834948" cy="968604"/>
          </a:xfrm>
        </p:grpSpPr>
        <p:pic>
          <p:nvPicPr>
            <p:cNvPr id="9" name="图片 18">
              <a:extLst>
                <a:ext uri="{FF2B5EF4-FFF2-40B4-BE49-F238E27FC236}">
                  <a16:creationId xmlns:a16="http://schemas.microsoft.com/office/drawing/2014/main" id="{DAA928F0-26FE-45BE-B98D-59F030EEB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195" y="4766385"/>
              <a:ext cx="431893" cy="705501"/>
            </a:xfrm>
            <a:prstGeom prst="rect">
              <a:avLst/>
            </a:prstGeom>
          </p:spPr>
        </p:pic>
        <p:sp>
          <p:nvSpPr>
            <p:cNvPr id="10" name="矩形 15">
              <a:extLst>
                <a:ext uri="{FF2B5EF4-FFF2-40B4-BE49-F238E27FC236}">
                  <a16:creationId xmlns:a16="http://schemas.microsoft.com/office/drawing/2014/main" id="{8B410382-8FCE-4E24-8555-16D9C415E387}"/>
                </a:ext>
              </a:extLst>
            </p:cNvPr>
            <p:cNvSpPr/>
            <p:nvPr/>
          </p:nvSpPr>
          <p:spPr>
            <a:xfrm>
              <a:off x="3048503" y="4805890"/>
              <a:ext cx="6240640" cy="691688"/>
            </a:xfrm>
            <a:prstGeom prst="rect">
              <a:avLst/>
            </a:prstGeom>
            <a:solidFill>
              <a:srgbClr val="E75D5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9F6C4839-B98C-4758-A1AA-EB8388C2E02D}"/>
                </a:ext>
              </a:extLst>
            </p:cNvPr>
            <p:cNvSpPr/>
            <p:nvPr/>
          </p:nvSpPr>
          <p:spPr>
            <a:xfrm>
              <a:off x="2962185" y="4703888"/>
              <a:ext cx="6240640" cy="6916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2" name="矩形 19">
              <a:extLst>
                <a:ext uri="{FF2B5EF4-FFF2-40B4-BE49-F238E27FC236}">
                  <a16:creationId xmlns:a16="http://schemas.microsoft.com/office/drawing/2014/main" id="{1B948350-B6F1-4F2C-A795-599F618E42DA}"/>
                </a:ext>
              </a:extLst>
            </p:cNvPr>
            <p:cNvSpPr/>
            <p:nvPr/>
          </p:nvSpPr>
          <p:spPr>
            <a:xfrm>
              <a:off x="2954954" y="4528974"/>
              <a:ext cx="6247871" cy="881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Con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hãy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từ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sau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: </a:t>
              </a:r>
              <a:endPara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74669A1-9083-43EA-9481-5B0DE6078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7455" y1="49180" x2="77455" y2="49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9" y="2964180"/>
            <a:ext cx="3160426" cy="2103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87A42A-CF1A-45A3-ACBB-4AFEC791507C}"/>
              </a:ext>
            </a:extLst>
          </p:cNvPr>
          <p:cNvSpPr txBox="1"/>
          <p:nvPr/>
        </p:nvSpPr>
        <p:spPr>
          <a:xfrm>
            <a:off x="3276956" y="2260174"/>
            <a:ext cx="55812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8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thuyền</a:t>
            </a:r>
            <a:endParaRPr lang="en-US" sz="8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5A0D029A-06CD-4EB4-98B0-47CE6DE4ED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13" y="4295788"/>
            <a:ext cx="1385886" cy="8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6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>
            <a:extLst>
              <a:ext uri="{FF2B5EF4-FFF2-40B4-BE49-F238E27FC236}">
                <a16:creationId xmlns:a16="http://schemas.microsoft.com/office/drawing/2014/main" id="{51C20660-E8C3-44CC-BC4B-753AAC714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16">
            <a:off x="-621793" y="-763985"/>
            <a:ext cx="9871818" cy="5531319"/>
          </a:xfrm>
          <a:prstGeom prst="rect">
            <a:avLst/>
          </a:prstGeom>
        </p:spPr>
      </p:pic>
      <p:grpSp>
        <p:nvGrpSpPr>
          <p:cNvPr id="8" name="组合 5">
            <a:extLst>
              <a:ext uri="{FF2B5EF4-FFF2-40B4-BE49-F238E27FC236}">
                <a16:creationId xmlns:a16="http://schemas.microsoft.com/office/drawing/2014/main" id="{1F99E325-2C20-4958-9BBD-2B33E3CCF7DA}"/>
              </a:ext>
            </a:extLst>
          </p:cNvPr>
          <p:cNvGrpSpPr/>
          <p:nvPr/>
        </p:nvGrpSpPr>
        <p:grpSpPr>
          <a:xfrm>
            <a:off x="799972" y="475380"/>
            <a:ext cx="5126211" cy="726453"/>
            <a:chOff x="2454195" y="4528974"/>
            <a:chExt cx="6834948" cy="968604"/>
          </a:xfrm>
        </p:grpSpPr>
        <p:pic>
          <p:nvPicPr>
            <p:cNvPr id="9" name="图片 18">
              <a:extLst>
                <a:ext uri="{FF2B5EF4-FFF2-40B4-BE49-F238E27FC236}">
                  <a16:creationId xmlns:a16="http://schemas.microsoft.com/office/drawing/2014/main" id="{DAA928F0-26FE-45BE-B98D-59F030EEB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195" y="4766385"/>
              <a:ext cx="431893" cy="705501"/>
            </a:xfrm>
            <a:prstGeom prst="rect">
              <a:avLst/>
            </a:prstGeom>
          </p:spPr>
        </p:pic>
        <p:sp>
          <p:nvSpPr>
            <p:cNvPr id="10" name="矩形 15">
              <a:extLst>
                <a:ext uri="{FF2B5EF4-FFF2-40B4-BE49-F238E27FC236}">
                  <a16:creationId xmlns:a16="http://schemas.microsoft.com/office/drawing/2014/main" id="{8B410382-8FCE-4E24-8555-16D9C415E387}"/>
                </a:ext>
              </a:extLst>
            </p:cNvPr>
            <p:cNvSpPr/>
            <p:nvPr/>
          </p:nvSpPr>
          <p:spPr>
            <a:xfrm>
              <a:off x="3048503" y="4805890"/>
              <a:ext cx="6240640" cy="691688"/>
            </a:xfrm>
            <a:prstGeom prst="rect">
              <a:avLst/>
            </a:prstGeom>
            <a:solidFill>
              <a:srgbClr val="E75D5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9F6C4839-B98C-4758-A1AA-EB8388C2E02D}"/>
                </a:ext>
              </a:extLst>
            </p:cNvPr>
            <p:cNvSpPr/>
            <p:nvPr/>
          </p:nvSpPr>
          <p:spPr>
            <a:xfrm>
              <a:off x="2962185" y="4703888"/>
              <a:ext cx="6240640" cy="6916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"/>
            </a:p>
          </p:txBody>
        </p:sp>
        <p:sp>
          <p:nvSpPr>
            <p:cNvPr id="12" name="矩形 19">
              <a:extLst>
                <a:ext uri="{FF2B5EF4-FFF2-40B4-BE49-F238E27FC236}">
                  <a16:creationId xmlns:a16="http://schemas.microsoft.com/office/drawing/2014/main" id="{1B948350-B6F1-4F2C-A795-599F618E42DA}"/>
                </a:ext>
              </a:extLst>
            </p:cNvPr>
            <p:cNvSpPr/>
            <p:nvPr/>
          </p:nvSpPr>
          <p:spPr>
            <a:xfrm>
              <a:off x="2954954" y="4528974"/>
              <a:ext cx="6247871" cy="773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Con </a:t>
              </a:r>
              <a:r>
                <a:rPr lang="en-US" altLang="zh-CN" sz="24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hãy</a:t>
              </a:r>
              <a:r>
                <a:rPr lang="en-US" altLang="zh-CN" sz="24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4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4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sau</a:t>
              </a:r>
              <a:r>
                <a:rPr lang="en-US" altLang="zh-CN" sz="24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: </a:t>
              </a:r>
              <a:endParaRPr lang="zh-CN" altLang="en-US" sz="2400" b="1" dirty="0">
                <a:solidFill>
                  <a:srgbClr val="FFC0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74669A1-9083-43EA-9481-5B0DE6078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7455" y1="49180" x2="77455" y2="49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9" y="3444948"/>
            <a:ext cx="2437959" cy="1622351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D05A9C0E-9043-4313-A0D9-3D8CCDC6FC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13" y="4295788"/>
            <a:ext cx="1385886" cy="8477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1998C4-6C2B-4AA3-8297-19BDEE579E3B}"/>
              </a:ext>
            </a:extLst>
          </p:cNvPr>
          <p:cNvSpPr txBox="1"/>
          <p:nvPr/>
        </p:nvSpPr>
        <p:spPr>
          <a:xfrm>
            <a:off x="648586" y="2214565"/>
            <a:ext cx="8208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Vườn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lại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đâm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chồi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nảy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lộc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9398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43056" y="1524636"/>
            <a:ext cx="3447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endParaRPr lang="en-US" altLang="zh-CN" sz="36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1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8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161"/>
    </mc:Choice>
    <mc:Fallback xmlns="">
      <p:transition advTm="9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43056" y="1930952"/>
            <a:ext cx="3447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 ĐỌC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4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161"/>
    </mc:Choice>
    <mc:Fallback xmlns="">
      <p:transition advTm="9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7.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2954521b-b4ab-4ce3-8aa8-8bfa99a4c36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597</Words>
  <Application>Microsoft Office PowerPoint</Application>
  <PresentationFormat>On-screen Show (16:9)</PresentationFormat>
  <Paragraphs>112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Times New Roman</vt:lpstr>
      <vt:lpstr>Calibri</vt:lpstr>
      <vt:lpstr>.VnTime</vt:lpstr>
      <vt:lpstr>Arial</vt:lpstr>
      <vt:lpstr>方正少儿简体</vt:lpstr>
      <vt:lpstr>SimSun</vt:lpstr>
      <vt:lpstr>UTM Avo</vt:lpstr>
      <vt:lpstr>华康少女文字W5</vt:lpstr>
      <vt:lpstr>SimSun</vt:lpstr>
      <vt:lpstr>DFPOP1-W9</vt:lpstr>
      <vt:lpstr>Arial-Rounded</vt:lpstr>
      <vt:lpstr>黑体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ASUS</cp:lastModifiedBy>
  <cp:revision>143</cp:revision>
  <dcterms:created xsi:type="dcterms:W3CDTF">2020-08-13T09:19:08Z</dcterms:created>
  <dcterms:modified xsi:type="dcterms:W3CDTF">2024-01-02T10:01:28Z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