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278" r:id="rId3"/>
    <p:sldId id="267" r:id="rId4"/>
    <p:sldId id="268" r:id="rId5"/>
    <p:sldId id="269" r:id="rId6"/>
    <p:sldId id="260" r:id="rId7"/>
    <p:sldId id="261" r:id="rId8"/>
    <p:sldId id="262" r:id="rId9"/>
    <p:sldId id="273" r:id="rId10"/>
    <p:sldId id="263" r:id="rId11"/>
    <p:sldId id="274" r:id="rId12"/>
    <p:sldId id="276" r:id="rId13"/>
    <p:sldId id="277" r:id="rId14"/>
    <p:sldId id="265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666" y="20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94855-9ED6-4DD7-97A4-51A997B10765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7F3C7-22E4-4B8D-AD54-3BF4F67BE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80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060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090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32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7F3C7-22E4-4B8D-AD54-3BF4F67BEE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78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84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12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3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2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gi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p3"/><Relationship Id="rId2" Type="http://schemas.microsoft.com/office/2007/relationships/media" Target="../media/media3.mp3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5" Type="http://schemas.openxmlformats.org/officeDocument/2006/relationships/image" Target="../media/image26.jpe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9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emf"/><Relationship Id="rId5" Type="http://schemas.openxmlformats.org/officeDocument/2006/relationships/image" Target="../media/image22.emf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12" Type="http://schemas.openxmlformats.org/officeDocument/2006/relationships/image" Target="../media/image12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5" Type="http://schemas.openxmlformats.org/officeDocument/2006/relationships/image" Target="../media/image7.jp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microsoft.com/office/2007/relationships/hdphoto" Target="../media/hdphoto2.wdp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2" Type="http://schemas.microsoft.com/office/2007/relationships/media" Target="../media/media2.mp3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440957" y="1534402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7629468" y="911422"/>
            <a:ext cx="1294536" cy="834191"/>
          </a:xfrm>
          <a:prstGeom prst="rect">
            <a:avLst/>
          </a:prstGeom>
        </p:spPr>
      </p:pic>
      <p:pic>
        <p:nvPicPr>
          <p:cNvPr id="3074" name="Picture 2" descr="hình nền động dây ngang đẹp 1 (135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266" y="5381804"/>
            <a:ext cx="2948009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ình nền động dây ngang đẹp 1 (135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630" y="5324811"/>
            <a:ext cx="2979788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3930265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84" y="399846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0" y="3637928"/>
            <a:ext cx="2288819" cy="19854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3F1C4FE-FCB3-4932-8201-14FC10BB6B0F}"/>
              </a:ext>
            </a:extLst>
          </p:cNvPr>
          <p:cNvSpPr txBox="1"/>
          <p:nvPr/>
        </p:nvSpPr>
        <p:spPr>
          <a:xfrm>
            <a:off x="2227492" y="598756"/>
            <a:ext cx="5682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TRƯỜNG TIỂU HỌC PHÚC LỢI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7014" y="2169892"/>
            <a:ext cx="6834030" cy="19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6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300">
        <p:circle/>
      </p:transition>
    </mc:Choice>
    <mc:Fallback xmlns="">
      <p:transition spd="slow" advTm="93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-762000" y="120869"/>
            <a:ext cx="5562600" cy="670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 Nắng</a:t>
            </a:r>
            <a:r>
              <a:rPr kumimoji="0" lang="en-US" sz="51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51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5100" b="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latin typeface="Arial-SGK-TV" pitchFamily="2" charset="0"/>
                <a:cs typeface="Arial-SGK-TV" pitchFamily="2" charset="0"/>
              </a:rPr>
              <a:t>		Qua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rét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lạnh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đông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ấm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Ngàn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hớn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hở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Đua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hé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nhụy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khoe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bầy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err="1">
                <a:latin typeface="Arial-SGK-TV" pitchFamily="2" charset="0"/>
                <a:cs typeface="Arial-SGK-TV" pitchFamily="2" charset="0"/>
              </a:rPr>
              <a:t>xây</a:t>
            </a:r>
            <a:r>
              <a:rPr lang="en-US" sz="3600" noProof="0">
                <a:latin typeface="Arial-SGK-TV" pitchFamily="2" charset="0"/>
                <a:cs typeface="Arial-SGK-TV" pitchFamily="2" charset="0"/>
              </a:rPr>
              <a:t> tổ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Rộn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rã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dậy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từng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không</a:t>
            </a:r>
            <a:endParaRPr kumimoji="0" lang="en-US" sz="3600" b="0" i="0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600" noProof="0">
                <a:latin typeface="Arial-SGK-TV" pitchFamily="2" charset="0"/>
                <a:cs typeface="Arial-SGK-TV" pitchFamily="2" charset="0"/>
              </a:rPr>
              <a:t>	Lúa 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non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ngời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biếc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</a:t>
            </a:r>
            <a:r>
              <a:rPr kumimoji="0" lang="en-US" sz="3600" b="0" i="0" u="none" strike="noStrike" kern="1200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Nắng 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lung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linh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cầu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vồng</a:t>
            </a:r>
            <a:endParaRPr kumimoji="0" lang="en-US" sz="3600" b="0" i="0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lớp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em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vui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mênh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mông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0"/>
            <a:ext cx="4114800" cy="6858000"/>
          </a:xfrm>
          <a:prstGeom prst="rect">
            <a:avLst/>
          </a:prstGeom>
        </p:spPr>
      </p:pic>
      <p:pic>
        <p:nvPicPr>
          <p:cNvPr id="2" name="[hanhtrangso.nxbgd.vn] Audio_ Nắng xuân hồng_HT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76400" y="25908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6990" objId="2"/>
        <p14:stopEvt time="63124" objId="2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-685800" y="120869"/>
            <a:ext cx="5486400" cy="670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Nắng</a:t>
            </a:r>
            <a:r>
              <a:rPr kumimoji="0" lang="en-US" sz="51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51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5100" b="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latin typeface="Arial-SGK-TV" pitchFamily="2" charset="0"/>
                <a:cs typeface="Arial-SGK-TV" pitchFamily="2" charset="0"/>
              </a:rPr>
              <a:t>		Qua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rét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lạnh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đông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ấm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Ngàn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hớn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hở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Đua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hé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nhụy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khoe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bầy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err="1">
                <a:latin typeface="Arial-SGK-TV" pitchFamily="2" charset="0"/>
                <a:cs typeface="Arial-SGK-TV" pitchFamily="2" charset="0"/>
              </a:rPr>
              <a:t>xây</a:t>
            </a:r>
            <a:r>
              <a:rPr lang="en-US" sz="3600" noProof="0">
                <a:latin typeface="Arial-SGK-TV" pitchFamily="2" charset="0"/>
                <a:cs typeface="Arial-SGK-TV" pitchFamily="2" charset="0"/>
              </a:rPr>
              <a:t> tổ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Rộn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rã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dậy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từng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không</a:t>
            </a:r>
            <a:endParaRPr kumimoji="0" lang="en-US" sz="3600" b="0" i="0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600" noProof="0">
                <a:latin typeface="Arial-SGK-TV" pitchFamily="2" charset="0"/>
                <a:cs typeface="Arial-SGK-TV" pitchFamily="2" charset="0"/>
              </a:rPr>
              <a:t>	Lúa 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non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ngời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biếc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</a:t>
            </a:r>
            <a:r>
              <a:rPr kumimoji="0" lang="en-US" sz="3600" b="0" i="0" u="none" strike="noStrike" kern="1200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Nắng 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lung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linh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cầu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vồng</a:t>
            </a:r>
            <a:endParaRPr kumimoji="0" lang="en-US" sz="3600" b="0" i="0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lớp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em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vui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mênh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mông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0"/>
            <a:ext cx="41148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3119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-685800" y="120869"/>
            <a:ext cx="5486400" cy="670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Nắng</a:t>
            </a:r>
            <a:r>
              <a:rPr kumimoji="0" lang="en-US" sz="51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51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5100" b="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latin typeface="Arial-SGK-TV" pitchFamily="2" charset="0"/>
                <a:cs typeface="Arial-SGK-TV" pitchFamily="2" charset="0"/>
              </a:rPr>
              <a:t>		Qua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rét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lạnh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đông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ấm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Ngàn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hớn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hở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Đua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hé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nhụy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khoe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bầy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err="1">
                <a:latin typeface="Arial-SGK-TV" pitchFamily="2" charset="0"/>
                <a:cs typeface="Arial-SGK-TV" pitchFamily="2" charset="0"/>
              </a:rPr>
              <a:t>xây</a:t>
            </a:r>
            <a:r>
              <a:rPr lang="en-US" sz="3600" noProof="0">
                <a:latin typeface="Arial-SGK-TV" pitchFamily="2" charset="0"/>
                <a:cs typeface="Arial-SGK-TV" pitchFamily="2" charset="0"/>
              </a:rPr>
              <a:t> tổ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Rộn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rã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dậy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từng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không</a:t>
            </a:r>
            <a:endParaRPr kumimoji="0" lang="en-US" sz="3600" b="0" i="0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600" noProof="0">
                <a:latin typeface="Arial-SGK-TV" pitchFamily="2" charset="0"/>
                <a:cs typeface="Arial-SGK-TV" pitchFamily="2" charset="0"/>
              </a:rPr>
              <a:t>	Lúa 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non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ngời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biếc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</a:t>
            </a:r>
            <a:r>
              <a:rPr kumimoji="0" lang="en-US" sz="3600" b="0" i="0" u="none" strike="noStrike" kern="1200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Nắng </a:t>
            </a:r>
            <a:r>
              <a:rPr kumimoji="0" lang="en-US" sz="3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lung </a:t>
            </a:r>
            <a:r>
              <a:rPr kumimoji="0" lang="en-US" sz="3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linh</a:t>
            </a:r>
            <a:r>
              <a:rPr kumimoji="0" lang="en-US" sz="3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cầu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vồng</a:t>
            </a:r>
            <a:endParaRPr kumimoji="0" lang="en-US" sz="3600" b="0" i="0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lớp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em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vui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mênh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mông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0"/>
            <a:ext cx="41148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142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-685800" y="120869"/>
            <a:ext cx="5486400" cy="670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Nắng</a:t>
            </a:r>
            <a:r>
              <a:rPr kumimoji="0" lang="en-US" sz="51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51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5100" b="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latin typeface="Arial-SGK-TV" pitchFamily="2" charset="0"/>
                <a:cs typeface="Arial-SGK-TV" pitchFamily="2" charset="0"/>
              </a:rPr>
              <a:t>		Qua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rét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lạnh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đông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ấm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Ngàn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hớn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hở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Đua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hé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nhụy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khoe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bầy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err="1">
                <a:latin typeface="Arial-SGK-TV" pitchFamily="2" charset="0"/>
                <a:cs typeface="Arial-SGK-TV" pitchFamily="2" charset="0"/>
              </a:rPr>
              <a:t>xây</a:t>
            </a:r>
            <a:r>
              <a:rPr lang="en-US" sz="3600" noProof="0">
                <a:latin typeface="Arial-SGK-TV" pitchFamily="2" charset="0"/>
                <a:cs typeface="Arial-SGK-TV" pitchFamily="2" charset="0"/>
              </a:rPr>
              <a:t> tổ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Rộn</a:t>
            </a:r>
            <a:r>
              <a:rPr kumimoji="0" lang="en-US" sz="3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rã</a:t>
            </a:r>
            <a:r>
              <a:rPr kumimoji="0" lang="en-US" sz="3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dậy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từng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không</a:t>
            </a:r>
            <a:endParaRPr kumimoji="0" lang="en-US" sz="3600" b="0" i="0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600" noProof="0">
                <a:latin typeface="Arial-SGK-TV" pitchFamily="2" charset="0"/>
                <a:cs typeface="Arial-SGK-TV" pitchFamily="2" charset="0"/>
              </a:rPr>
              <a:t>	Lúa 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non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ngời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biếc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Nắng lung linh cầu vồng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lớp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em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vui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mênh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mông</a:t>
            </a:r>
            <a:r>
              <a:rPr kumimoji="0" lang="en-US" sz="3600" b="0" i="0" u="none" strike="noStrike" kern="1200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0"/>
            <a:ext cx="4114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4876800"/>
            <a:ext cx="2209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lung</a:t>
            </a: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1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linh</a:t>
            </a:r>
            <a:endParaRPr lang="en-US" sz="3100"/>
          </a:p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502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6700" y="1981200"/>
            <a:ext cx="9677400" cy="2209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Làng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tôi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có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lũy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tre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xanh</a:t>
            </a:r>
            <a:endParaRPr lang="en-US" sz="4000" b="1" dirty="0">
              <a:solidFill>
                <a:schemeClr val="tx2"/>
              </a:solidFill>
              <a:latin typeface="HP001 4 hàng" panose="020B0603050302020204" pitchFamily="34" charset="0"/>
              <a:cs typeface="Arial-SGK-TV" pitchFamily="2" charset="0"/>
            </a:endParaRPr>
          </a:p>
          <a:p>
            <a:pPr algn="ctr">
              <a:buNone/>
            </a:pP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Có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dòng</a:t>
            </a:r>
            <a:r>
              <a:rPr lang="en-US" sz="4000" b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sông </a:t>
            </a: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nhỏ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uốn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quanh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xóm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làng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81303" y="304800"/>
            <a:ext cx="914400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4.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Viết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u the ngoi">
            <a:extLst>
              <a:ext uri="{FF2B5EF4-FFF2-40B4-BE49-F238E27FC236}">
                <a16:creationId xmlns:a16="http://schemas.microsoft.com/office/drawing/2014/main" id="{F4521842-4FF5-49BC-8195-1B97CA544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857251"/>
            <a:ext cx="4705350" cy="5144801"/>
          </a:xfrm>
          <a:prstGeom prst="rect">
            <a:avLst/>
          </a:prstGeom>
          <a:noFill/>
        </p:spPr>
      </p:pic>
      <p:pic>
        <p:nvPicPr>
          <p:cNvPr id="4" name="19" descr="6">
            <a:extLst>
              <a:ext uri="{FF2B5EF4-FFF2-40B4-BE49-F238E27FC236}">
                <a16:creationId xmlns:a16="http://schemas.microsoft.com/office/drawing/2014/main" id="{D183BD78-8FB3-425F-9E8A-C774B4FCD2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6789897" y="4706779"/>
            <a:ext cx="2353151" cy="1278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910" y="-28575"/>
            <a:ext cx="276312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1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356571" y="2002567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1366734" y="914400"/>
            <a:ext cx="6362734" cy="4595814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366734" y="3789252"/>
            <a:ext cx="6382907" cy="1291139"/>
          </a:xfrm>
          <a:prstGeom prst="rect">
            <a:avLst/>
          </a:prstGeom>
        </p:spPr>
      </p:pic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173661">
            <a:off x="1848972" y="2527345"/>
            <a:ext cx="4962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5400" b="1" dirty="0" smtClean="0">
                <a:ln w="0">
                  <a:noFill/>
                </a:ln>
                <a:solidFill>
                  <a:srgbClr val="ED5565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HOẠT ĐỘNG TIẾP NỐI</a:t>
            </a:r>
            <a:endParaRPr lang="zh-CN" altLang="en-US" sz="5400" b="1" dirty="0">
              <a:ln w="0">
                <a:noFill/>
              </a:ln>
              <a:solidFill>
                <a:srgbClr val="ED5565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581894" y="3005680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6230540" y="4641373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1283685" y="3532127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5411439" y="1656760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6963760" y="3150708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2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1692D260-300A-3897-711A-D6AF44101D6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9822" b="982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9;p3">
            <a:extLst>
              <a:ext uri="{FF2B5EF4-FFF2-40B4-BE49-F238E27FC236}">
                <a16:creationId xmlns:a16="http://schemas.microsoft.com/office/drawing/2014/main" id="{BE49A5A0-F25A-39BF-5AEE-1828A386AF2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91671" y="759248"/>
            <a:ext cx="4854161" cy="541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4;p2">
            <a:extLst>
              <a:ext uri="{FF2B5EF4-FFF2-40B4-BE49-F238E27FC236}">
                <a16:creationId xmlns:a16="http://schemas.microsoft.com/office/drawing/2014/main" id="{5D0CC8B9-22AA-DBC2-14EC-AA81CB129D2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33602" y="857250"/>
            <a:ext cx="904658" cy="855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69F90C-0346-838D-3EE8-90C4454F31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5132071"/>
            <a:ext cx="3090545" cy="10023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EEE89E-EAF9-0B9B-881E-482A9C95CA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1808" y="5132071"/>
            <a:ext cx="3090545" cy="1002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E49366-A316-C746-7631-8149CE53CC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38" b="100000" l="9863" r="898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2872" y="4050877"/>
            <a:ext cx="2286002" cy="2016692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FA0F0B25-E04B-2D9F-9145-D95214251321}"/>
              </a:ext>
            </a:extLst>
          </p:cNvPr>
          <p:cNvSpPr/>
          <p:nvPr/>
        </p:nvSpPr>
        <p:spPr>
          <a:xfrm>
            <a:off x="7351903" y="1398274"/>
            <a:ext cx="1120140" cy="494321"/>
          </a:xfrm>
          <a:prstGeom prst="cloud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DF61B14D-6128-057B-0E9A-BBF64BD12EB4}"/>
              </a:ext>
            </a:extLst>
          </p:cNvPr>
          <p:cNvSpPr/>
          <p:nvPr/>
        </p:nvSpPr>
        <p:spPr>
          <a:xfrm>
            <a:off x="8102183" y="1431684"/>
            <a:ext cx="1120140" cy="494321"/>
          </a:xfrm>
          <a:prstGeom prst="cloud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661EF6-F4BB-3EC5-B031-731186AE254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2" r="30661"/>
          <a:stretch/>
        </p:blipFill>
        <p:spPr>
          <a:xfrm>
            <a:off x="6080561" y="2371341"/>
            <a:ext cx="2184225" cy="3292357"/>
          </a:xfrm>
          <a:prstGeom prst="rect">
            <a:avLst/>
          </a:prstGeom>
        </p:spPr>
      </p:pic>
      <p:pic>
        <p:nvPicPr>
          <p:cNvPr id="11" name="Google Shape;90;p2">
            <a:extLst>
              <a:ext uri="{FF2B5EF4-FFF2-40B4-BE49-F238E27FC236}">
                <a16:creationId xmlns:a16="http://schemas.microsoft.com/office/drawing/2014/main" id="{C9CF8D1E-9EC8-C22A-1066-1782EFC78AD3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4084556" y="5622388"/>
            <a:ext cx="4818081" cy="91624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rò chơi hái táo">
            <a:extLst>
              <a:ext uri="{FF2B5EF4-FFF2-40B4-BE49-F238E27FC236}">
                <a16:creationId xmlns:a16="http://schemas.microsoft.com/office/drawing/2014/main" id="{411EF80A-D97B-B15D-5159-B1C40486AB5C}"/>
              </a:ext>
            </a:extLst>
          </p:cNvPr>
          <p:cNvSpPr/>
          <p:nvPr/>
        </p:nvSpPr>
        <p:spPr>
          <a:xfrm>
            <a:off x="3002569" y="13838"/>
            <a:ext cx="4517732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342900">
              <a:defRPr/>
            </a:pPr>
            <a:r>
              <a:rPr lang="en-US" sz="4500" b="1" kern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4500" b="1" kern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kern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500" b="1" kern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4500" b="1" kern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r>
              <a:rPr lang="en-US" sz="4500" b="1" kern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kern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táo</a:t>
            </a:r>
            <a:endParaRPr lang="en-US" sz="4500" b="1" kern="0" dirty="0">
              <a:ln w="6600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đèn pin">
            <a:extLst>
              <a:ext uri="{FF2B5EF4-FFF2-40B4-BE49-F238E27FC236}">
                <a16:creationId xmlns:a16="http://schemas.microsoft.com/office/drawing/2014/main" id="{E99AC070-D906-F664-FCF7-22C199068D57}"/>
              </a:ext>
            </a:extLst>
          </p:cNvPr>
          <p:cNvSpPr txBox="1"/>
          <p:nvPr/>
        </p:nvSpPr>
        <p:spPr>
          <a:xfrm>
            <a:off x="4678051" y="5734265"/>
            <a:ext cx="3678885" cy="692491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defRPr/>
            </a:pPr>
            <a:r>
              <a:rPr lang="es-ES" sz="405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s-ES" sz="4050" b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ầm</a:t>
            </a:r>
            <a:r>
              <a:rPr lang="es-ES" sz="4050" b="1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" sz="4050" b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uất</a:t>
            </a:r>
            <a:endParaRPr lang="es-ES" sz="405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mũ len">
            <a:extLst>
              <a:ext uri="{FF2B5EF4-FFF2-40B4-BE49-F238E27FC236}">
                <a16:creationId xmlns:a16="http://schemas.microsoft.com/office/drawing/2014/main" id="{A82BFDB1-5A66-DDEE-F2DF-36E93E52B6D4}"/>
              </a:ext>
            </a:extLst>
          </p:cNvPr>
          <p:cNvSpPr txBox="1"/>
          <p:nvPr/>
        </p:nvSpPr>
        <p:spPr>
          <a:xfrm>
            <a:off x="4650726" y="5734265"/>
            <a:ext cx="3733533" cy="692491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defRPr/>
            </a:pPr>
            <a:r>
              <a:rPr lang="es-ES" sz="405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</a:t>
            </a:r>
            <a:r>
              <a:rPr lang="es-ES" sz="4050" b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uê</a:t>
            </a:r>
            <a:r>
              <a:rPr lang="es-ES" sz="4050" b="1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" sz="4050" b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endParaRPr lang="es-ES" sz="405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mưa phùn">
            <a:extLst>
              <a:ext uri="{FF2B5EF4-FFF2-40B4-BE49-F238E27FC236}">
                <a16:creationId xmlns:a16="http://schemas.microsoft.com/office/drawing/2014/main" id="{C6CD33D2-6754-6C13-ACF5-B26E35B31770}"/>
              </a:ext>
            </a:extLst>
          </p:cNvPr>
          <p:cNvSpPr txBox="1"/>
          <p:nvPr/>
        </p:nvSpPr>
        <p:spPr>
          <a:xfrm>
            <a:off x="4650725" y="5721323"/>
            <a:ext cx="3678886" cy="692491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defRPr/>
            </a:pPr>
            <a:r>
              <a:rPr lang="es-ES" sz="405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s-ES" sz="4050" b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ức</a:t>
            </a:r>
            <a:r>
              <a:rPr lang="es-ES" sz="4050" b="1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" sz="4050" b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endParaRPr lang="es-ES" sz="405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dế mèn">
            <a:extLst>
              <a:ext uri="{FF2B5EF4-FFF2-40B4-BE49-F238E27FC236}">
                <a16:creationId xmlns:a16="http://schemas.microsoft.com/office/drawing/2014/main" id="{FA7969B2-ABB8-BCF2-61D5-847A86D7DBB4}"/>
              </a:ext>
            </a:extLst>
          </p:cNvPr>
          <p:cNvSpPr txBox="1"/>
          <p:nvPr/>
        </p:nvSpPr>
        <p:spPr>
          <a:xfrm>
            <a:off x="4698622" y="5708381"/>
            <a:ext cx="3678885" cy="692491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defRPr/>
            </a:pPr>
            <a:r>
              <a:rPr lang="es-ES" sz="4050" b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s-ES" sz="4050" b="1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" sz="4050" b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endParaRPr lang="es-ES" sz="405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bản tin">
            <a:extLst>
              <a:ext uri="{FF2B5EF4-FFF2-40B4-BE49-F238E27FC236}">
                <a16:creationId xmlns:a16="http://schemas.microsoft.com/office/drawing/2014/main" id="{A7D27D00-92AC-BB96-08F2-F1ACCD635CB8}"/>
              </a:ext>
            </a:extLst>
          </p:cNvPr>
          <p:cNvSpPr txBox="1"/>
          <p:nvPr/>
        </p:nvSpPr>
        <p:spPr>
          <a:xfrm>
            <a:off x="4671299" y="5721323"/>
            <a:ext cx="3678885" cy="692491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defRPr/>
            </a:pPr>
            <a:r>
              <a:rPr lang="es-ES" sz="405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s-ES" sz="4050" b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ườm</a:t>
            </a:r>
            <a:r>
              <a:rPr lang="es-ES" sz="4050" b="1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" sz="4050" b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nượp</a:t>
            </a:r>
            <a:endParaRPr lang="es-ES" sz="405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cun con">
            <a:extLst>
              <a:ext uri="{FF2B5EF4-FFF2-40B4-BE49-F238E27FC236}">
                <a16:creationId xmlns:a16="http://schemas.microsoft.com/office/drawing/2014/main" id="{52627B25-6A20-234D-4483-C1DA0A7EEA81}"/>
              </a:ext>
            </a:extLst>
          </p:cNvPr>
          <p:cNvSpPr txBox="1"/>
          <p:nvPr/>
        </p:nvSpPr>
        <p:spPr>
          <a:xfrm>
            <a:off x="4672644" y="5745748"/>
            <a:ext cx="3676193" cy="692491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defRPr/>
            </a:pPr>
            <a:r>
              <a:rPr lang="es-ES" sz="4050" b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óng</a:t>
            </a:r>
            <a:r>
              <a:rPr lang="es-ES" sz="4050" b="1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" sz="4050" b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mượt</a:t>
            </a:r>
            <a:endParaRPr lang="es-ES" sz="405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">
            <a:extLst>
              <a:ext uri="{FF2B5EF4-FFF2-40B4-BE49-F238E27FC236}">
                <a16:creationId xmlns:a16="http://schemas.microsoft.com/office/drawing/2014/main" id="{4EB4619A-369F-05A8-7837-83D18B673FF6}"/>
              </a:ext>
            </a:extLst>
          </p:cNvPr>
          <p:cNvGrpSpPr/>
          <p:nvPr/>
        </p:nvGrpSpPr>
        <p:grpSpPr>
          <a:xfrm>
            <a:off x="774205" y="1822230"/>
            <a:ext cx="804179" cy="809408"/>
            <a:chOff x="2341807" y="722423"/>
            <a:chExt cx="1167507" cy="107920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424DC41-1059-E1B7-A884-9155E60E9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1">
              <a:extLst>
                <a:ext uri="{FF2B5EF4-FFF2-40B4-BE49-F238E27FC236}">
                  <a16:creationId xmlns:a16="http://schemas.microsoft.com/office/drawing/2014/main" id="{4B6FC423-FE3E-3B35-193C-E7BEC2582F1D}"/>
                </a:ext>
              </a:extLst>
            </p:cNvPr>
            <p:cNvSpPr txBox="1"/>
            <p:nvPr/>
          </p:nvSpPr>
          <p:spPr>
            <a:xfrm>
              <a:off x="2341807" y="1001414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s-ES_tradnl" sz="33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  <a:endParaRPr lang="es-ES" sz="21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2" name="Group 2">
            <a:extLst>
              <a:ext uri="{FF2B5EF4-FFF2-40B4-BE49-F238E27FC236}">
                <a16:creationId xmlns:a16="http://schemas.microsoft.com/office/drawing/2014/main" id="{A50477C7-CB3B-79F0-0CF2-321435EA3741}"/>
              </a:ext>
            </a:extLst>
          </p:cNvPr>
          <p:cNvGrpSpPr/>
          <p:nvPr/>
        </p:nvGrpSpPr>
        <p:grpSpPr>
          <a:xfrm>
            <a:off x="3333806" y="2907789"/>
            <a:ext cx="898026" cy="809408"/>
            <a:chOff x="5632842" y="2105111"/>
            <a:chExt cx="1167507" cy="1079208"/>
          </a:xfrm>
        </p:grpSpPr>
        <p:pic>
          <p:nvPicPr>
            <p:cNvPr id="23" name="2">
              <a:extLst>
                <a:ext uri="{FF2B5EF4-FFF2-40B4-BE49-F238E27FC236}">
                  <a16:creationId xmlns:a16="http://schemas.microsoft.com/office/drawing/2014/main" id="{AAA201C8-693E-B8CD-605E-EBBA579F0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2">
              <a:extLst>
                <a:ext uri="{FF2B5EF4-FFF2-40B4-BE49-F238E27FC236}">
                  <a16:creationId xmlns:a16="http://schemas.microsoft.com/office/drawing/2014/main" id="{F8CAC1DA-7196-D934-345E-6DEACBBE80DE}"/>
                </a:ext>
              </a:extLst>
            </p:cNvPr>
            <p:cNvSpPr txBox="1"/>
            <p:nvPr/>
          </p:nvSpPr>
          <p:spPr>
            <a:xfrm>
              <a:off x="5632842" y="2384102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s-ES_tradnl" sz="33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endParaRPr lang="es-ES" sz="21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13">
            <a:extLst>
              <a:ext uri="{FF2B5EF4-FFF2-40B4-BE49-F238E27FC236}">
                <a16:creationId xmlns:a16="http://schemas.microsoft.com/office/drawing/2014/main" id="{2B8451FD-EF2C-4ADC-6D9A-8837436FA841}"/>
              </a:ext>
            </a:extLst>
          </p:cNvPr>
          <p:cNvGrpSpPr/>
          <p:nvPr/>
        </p:nvGrpSpPr>
        <p:grpSpPr>
          <a:xfrm>
            <a:off x="176280" y="3091707"/>
            <a:ext cx="804179" cy="809408"/>
            <a:chOff x="1559230" y="2459387"/>
            <a:chExt cx="1167507" cy="107920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DA88B2F-5E56-2758-37F0-A37720613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9978125-46D8-D3DE-93D9-BE54F6F713F4}"/>
                </a:ext>
              </a:extLst>
            </p:cNvPr>
            <p:cNvSpPr txBox="1"/>
            <p:nvPr/>
          </p:nvSpPr>
          <p:spPr>
            <a:xfrm>
              <a:off x="1559230" y="2738378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s-ES_tradnl" sz="33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endParaRPr lang="es-ES" sz="21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12D4467C-37AC-E786-C4E8-2F39DDFFA2CF}"/>
              </a:ext>
            </a:extLst>
          </p:cNvPr>
          <p:cNvGrpSpPr/>
          <p:nvPr/>
        </p:nvGrpSpPr>
        <p:grpSpPr>
          <a:xfrm>
            <a:off x="1784144" y="1000851"/>
            <a:ext cx="835046" cy="809408"/>
            <a:chOff x="1559230" y="2459387"/>
            <a:chExt cx="1167507" cy="107920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9045B60-C52C-1A03-7435-CB9135199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4">
              <a:extLst>
                <a:ext uri="{FF2B5EF4-FFF2-40B4-BE49-F238E27FC236}">
                  <a16:creationId xmlns:a16="http://schemas.microsoft.com/office/drawing/2014/main" id="{45AB42F6-A419-0E5B-F245-721401D82E5C}"/>
                </a:ext>
              </a:extLst>
            </p:cNvPr>
            <p:cNvSpPr txBox="1"/>
            <p:nvPr/>
          </p:nvSpPr>
          <p:spPr>
            <a:xfrm>
              <a:off x="1559230" y="2738378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s-ES_tradnl" sz="33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lang="es-ES" sz="21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1" name="Group 5">
            <a:extLst>
              <a:ext uri="{FF2B5EF4-FFF2-40B4-BE49-F238E27FC236}">
                <a16:creationId xmlns:a16="http://schemas.microsoft.com/office/drawing/2014/main" id="{C1E9C095-3FF7-5540-E211-2E9C79C52CDC}"/>
              </a:ext>
            </a:extLst>
          </p:cNvPr>
          <p:cNvGrpSpPr/>
          <p:nvPr/>
        </p:nvGrpSpPr>
        <p:grpSpPr>
          <a:xfrm>
            <a:off x="1835062" y="2390658"/>
            <a:ext cx="784128" cy="809408"/>
            <a:chOff x="1559230" y="2459387"/>
            <a:chExt cx="1167507" cy="1079208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31F5483-B946-8A41-CC2E-3DB5B4A86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5">
              <a:extLst>
                <a:ext uri="{FF2B5EF4-FFF2-40B4-BE49-F238E27FC236}">
                  <a16:creationId xmlns:a16="http://schemas.microsoft.com/office/drawing/2014/main" id="{115E1C85-8BC9-EC36-52FB-0034A56F12FD}"/>
                </a:ext>
              </a:extLst>
            </p:cNvPr>
            <p:cNvSpPr txBox="1"/>
            <p:nvPr/>
          </p:nvSpPr>
          <p:spPr>
            <a:xfrm>
              <a:off x="1559230" y="2738378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s-ES_tradnl" sz="33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  <a:endParaRPr lang="es-ES" sz="21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4" name="Group 22">
            <a:extLst>
              <a:ext uri="{FF2B5EF4-FFF2-40B4-BE49-F238E27FC236}">
                <a16:creationId xmlns:a16="http://schemas.microsoft.com/office/drawing/2014/main" id="{84DE2767-2669-8211-28F1-421EF97A65CA}"/>
              </a:ext>
            </a:extLst>
          </p:cNvPr>
          <p:cNvGrpSpPr/>
          <p:nvPr/>
        </p:nvGrpSpPr>
        <p:grpSpPr>
          <a:xfrm>
            <a:off x="3002569" y="2006856"/>
            <a:ext cx="804179" cy="809408"/>
            <a:chOff x="1559230" y="2459387"/>
            <a:chExt cx="1167507" cy="107920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EC62596-E9B6-C1D9-1555-2DB4EC02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591BF80-BE31-C437-8676-0DA9F082117F}"/>
                </a:ext>
              </a:extLst>
            </p:cNvPr>
            <p:cNvSpPr txBox="1"/>
            <p:nvPr/>
          </p:nvSpPr>
          <p:spPr>
            <a:xfrm>
              <a:off x="1559230" y="2738378"/>
              <a:ext cx="1167507" cy="800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s-ES_tradnl" sz="33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</a:t>
              </a:r>
              <a:endParaRPr lang="es-ES" sz="21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7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80356637-B969-8C3E-578A-F8FAEB6FDE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1452563" y="1231123"/>
            <a:ext cx="487363" cy="365522"/>
          </a:xfrm>
          <a:prstGeom prst="rect">
            <a:avLst/>
          </a:prstGeom>
        </p:spPr>
      </p:pic>
      <p:pic>
        <p:nvPicPr>
          <p:cNvPr id="38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37611869-4FB9-51B4-115C-C260FD00CC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1452564" y="1751970"/>
            <a:ext cx="487363" cy="365522"/>
          </a:xfrm>
          <a:prstGeom prst="rect">
            <a:avLst/>
          </a:prstGeom>
        </p:spPr>
      </p:pic>
      <p:pic>
        <p:nvPicPr>
          <p:cNvPr id="39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C84CB366-26B3-1F1F-19F1-414E505BD1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1452564" y="2145132"/>
            <a:ext cx="487363" cy="365522"/>
          </a:xfrm>
          <a:prstGeom prst="rect">
            <a:avLst/>
          </a:prstGeom>
        </p:spPr>
      </p:pic>
      <p:pic>
        <p:nvPicPr>
          <p:cNvPr id="40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1FDA6815-11ED-AAE4-D9EF-A900285E40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1543691" y="2497828"/>
            <a:ext cx="487363" cy="365522"/>
          </a:xfrm>
          <a:prstGeom prst="rect">
            <a:avLst/>
          </a:prstGeom>
        </p:spPr>
      </p:pic>
      <p:pic>
        <p:nvPicPr>
          <p:cNvPr id="41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93F408AC-75B4-B06A-2BD6-30C4AFE325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1562495" y="2823190"/>
            <a:ext cx="558928" cy="365522"/>
          </a:xfrm>
          <a:prstGeom prst="rect">
            <a:avLst/>
          </a:prstGeom>
        </p:spPr>
      </p:pic>
      <p:pic>
        <p:nvPicPr>
          <p:cNvPr id="42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6F84B1B0-8409-F3AE-D3A9-99DC72A0C9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1574013" y="3232543"/>
            <a:ext cx="487363" cy="365522"/>
          </a:xfrm>
          <a:prstGeom prst="rect">
            <a:avLst/>
          </a:prstGeom>
        </p:spPr>
      </p:pic>
      <p:sp>
        <p:nvSpPr>
          <p:cNvPr id="43" name="trò chơi hái táo">
            <a:extLst>
              <a:ext uri="{FF2B5EF4-FFF2-40B4-BE49-F238E27FC236}">
                <a16:creationId xmlns:a16="http://schemas.microsoft.com/office/drawing/2014/main" id="{DE8AD5E0-F868-BA4A-78B5-E979FEA5ACF8}"/>
              </a:ext>
            </a:extLst>
          </p:cNvPr>
          <p:cNvSpPr/>
          <p:nvPr/>
        </p:nvSpPr>
        <p:spPr>
          <a:xfrm>
            <a:off x="3002569" y="30175"/>
            <a:ext cx="4517732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342900">
              <a:defRPr/>
            </a:pPr>
            <a:r>
              <a:rPr lang="en-US" sz="4500" b="1" kern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4500" b="1" kern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kern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500" b="1" kern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4500" b="1" kern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r>
              <a:rPr lang="en-US" sz="4500" b="1" kern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kern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táo</a:t>
            </a:r>
            <a:endParaRPr lang="en-US" sz="4500" b="1" kern="0" dirty="0">
              <a:ln w="6600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4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D81EEBB1-AB2B-991E-2172-95A7E2E2AA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1574013" y="3899774"/>
            <a:ext cx="487363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2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45"/>
    </mc:Choice>
    <mc:Fallback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1.85185E-6 L 0.00026 -0.0233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1.85185E-6 L 0.00026 -0.02338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3218 L -0.03842 0.6495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3407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44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0.24323 0.341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61" y="1706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44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0.02708 0.3490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1745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3448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1921 L -0.09545 0.7622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12" y="3907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344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-0.12878 0.4564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5" y="22824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3448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0139 L -0.29974 0.4919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87" y="2465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3448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2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580639" y="740648"/>
            <a:ext cx="7846493" cy="43217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74898" y="3711640"/>
            <a:ext cx="4359371" cy="1350781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33" y="947974"/>
            <a:ext cx="1222772" cy="111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79745" y="929020"/>
            <a:ext cx="8979195" cy="4976037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59" y="4304918"/>
            <a:ext cx="3717160" cy="308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70" y="1681290"/>
            <a:ext cx="2763123" cy="43194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F2AD3E-7461-4FD0-9D49-D2BB84D6F0EC}"/>
              </a:ext>
            </a:extLst>
          </p:cNvPr>
          <p:cNvSpPr txBox="1"/>
          <p:nvPr/>
        </p:nvSpPr>
        <p:spPr>
          <a:xfrm>
            <a:off x="3558967" y="1681525"/>
            <a:ext cx="21574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ln>
                  <a:solidFill>
                    <a:schemeClr val="bg1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50000">
                      <a:srgbClr val="FFCC29"/>
                    </a:gs>
                    <a:gs pos="100000">
                      <a:srgbClr val="FFCC29"/>
                    </a:gs>
                  </a:gsLst>
                  <a:lin ang="54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VN-Poky's" panose="020B0606040200020203" pitchFamily="34" charset="0"/>
              </a:rPr>
              <a:t>Bài 83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FE87C-AE73-48AE-89CD-DE9C52987490}"/>
              </a:ext>
            </a:extLst>
          </p:cNvPr>
          <p:cNvSpPr txBox="1"/>
          <p:nvPr/>
        </p:nvSpPr>
        <p:spPr>
          <a:xfrm>
            <a:off x="1524000" y="2452723"/>
            <a:ext cx="5823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VN-Whimsy" panose="02040603050506020204" pitchFamily="18" charset="0"/>
              </a:rPr>
              <a:t>ÔN TẬP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4449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A1721143-9187-4038-91B5-8538C6FAFBB3}"/>
              </a:ext>
            </a:extLst>
          </p:cNvPr>
          <p:cNvSpPr/>
          <p:nvPr/>
        </p:nvSpPr>
        <p:spPr bwMode="auto">
          <a:xfrm>
            <a:off x="1458013" y="1663985"/>
            <a:ext cx="5628836" cy="331152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cs typeface="+mn-ea"/>
              <a:sym typeface="+mn-lt"/>
            </a:endParaRPr>
          </a:p>
        </p:txBody>
      </p:sp>
      <p:pic>
        <p:nvPicPr>
          <p:cNvPr id="3" name="10">
            <a:extLst>
              <a:ext uri="{FF2B5EF4-FFF2-40B4-BE49-F238E27FC236}">
                <a16:creationId xmlns:a16="http://schemas.microsoft.com/office/drawing/2014/main" id="{22153AFF-1623-4EFC-BD94-BB978DF7A13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7633206" y="326810"/>
            <a:ext cx="2041875" cy="1915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11">
            <a:extLst>
              <a:ext uri="{FF2B5EF4-FFF2-40B4-BE49-F238E27FC236}">
                <a16:creationId xmlns:a16="http://schemas.microsoft.com/office/drawing/2014/main" id="{A094065D-4566-4C17-AF1E-B8619C51D48A}"/>
              </a:ext>
            </a:extLst>
          </p:cNvPr>
          <p:cNvSpPr txBox="1"/>
          <p:nvPr/>
        </p:nvSpPr>
        <p:spPr>
          <a:xfrm>
            <a:off x="2927683" y="3651433"/>
            <a:ext cx="1699504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500">
                <a:ln w="0">
                  <a:noFill/>
                </a:ln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Đọc</a:t>
            </a:r>
            <a:endParaRPr lang="zh-CN" altLang="en-US" sz="7500" dirty="0">
              <a:ln w="0">
                <a:noFill/>
              </a:ln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14">
            <a:extLst>
              <a:ext uri="{FF2B5EF4-FFF2-40B4-BE49-F238E27FC236}">
                <a16:creationId xmlns:a16="http://schemas.microsoft.com/office/drawing/2014/main" id="{A38B60B8-008B-4B23-ABEB-5C84B1961D83}"/>
              </a:ext>
            </a:extLst>
          </p:cNvPr>
          <p:cNvSpPr txBox="1"/>
          <p:nvPr/>
        </p:nvSpPr>
        <p:spPr>
          <a:xfrm>
            <a:off x="2121546" y="1679573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0" i="1">
                <a:ln w="0">
                  <a:noFill/>
                </a:ln>
                <a:solidFill>
                  <a:srgbClr val="F6B8B9"/>
                </a:solidFill>
                <a:cs typeface="+mn-ea"/>
                <a:sym typeface="+mn-lt"/>
              </a:rPr>
              <a:t>1</a:t>
            </a:r>
            <a:endParaRPr lang="zh-CN" altLang="en-US" sz="15000" i="1" dirty="0">
              <a:ln w="0">
                <a:noFill/>
              </a:ln>
              <a:solidFill>
                <a:srgbClr val="F6B8B9"/>
              </a:solidFill>
              <a:cs typeface="+mn-ea"/>
              <a:sym typeface="+mn-lt"/>
            </a:endParaRPr>
          </a:p>
        </p:txBody>
      </p:sp>
      <p:pic>
        <p:nvPicPr>
          <p:cNvPr id="8" name="15">
            <a:extLst>
              <a:ext uri="{FF2B5EF4-FFF2-40B4-BE49-F238E27FC236}">
                <a16:creationId xmlns:a16="http://schemas.microsoft.com/office/drawing/2014/main" id="{EA8E1DC2-6BB1-446D-A4C9-CCB432E9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3353167" y="2732766"/>
            <a:ext cx="1332044" cy="708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A339DB3-1BDB-45EB-973B-44A25F1C5B19}"/>
              </a:ext>
            </a:extLst>
          </p:cNvPr>
          <p:cNvGrpSpPr/>
          <p:nvPr/>
        </p:nvGrpSpPr>
        <p:grpSpPr>
          <a:xfrm>
            <a:off x="-247923" y="5708879"/>
            <a:ext cx="18657284" cy="297315"/>
            <a:chOff x="-330564" y="6468838"/>
            <a:chExt cx="24876379" cy="396420"/>
          </a:xfrm>
        </p:grpSpPr>
        <p:pic>
          <p:nvPicPr>
            <p:cNvPr id="12" name="5">
              <a:extLst>
                <a:ext uri="{FF2B5EF4-FFF2-40B4-BE49-F238E27FC236}">
                  <a16:creationId xmlns:a16="http://schemas.microsoft.com/office/drawing/2014/main" id="{E3CDBE89-5EBA-4BE2-B83C-75FAC3C4F1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-330564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5">
              <a:extLst>
                <a:ext uri="{FF2B5EF4-FFF2-40B4-BE49-F238E27FC236}">
                  <a16:creationId xmlns:a16="http://schemas.microsoft.com/office/drawing/2014/main" id="{BD8D13D3-65F7-402C-9E2F-0C58973EBC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11945815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62" y="1185136"/>
            <a:ext cx="2089983" cy="380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8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29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29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7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3001" y="-1143001"/>
            <a:ext cx="6858000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6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76200" y="3429000"/>
            <a:ext cx="92964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				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Voi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,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hổ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và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khỉ</a:t>
            </a:r>
            <a:endParaRPr kumimoji="0" lang="en-US" sz="35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Thua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cuộc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tài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nộp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mạng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Khỉ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bày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mưu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Khỉ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cưỡi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gặp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điểm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hẹn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khỉ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quát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 -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Hổ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ở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	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tỏ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vẻ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lễ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   -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Thưa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ông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,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hổ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sắp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tới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rồi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ạ.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noProof="0">
                <a:latin typeface="Arial-SGK-TV" pitchFamily="2" charset="0"/>
                <a:cs typeface="Arial-SGK-TV" pitchFamily="2" charset="0"/>
              </a:rPr>
              <a:t>	Hổ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ngồi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bụi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mà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err="1">
                <a:latin typeface="Arial-SGK-TV" pitchFamily="2" charset="0"/>
                <a:cs typeface="Arial-SGK-TV" pitchFamily="2" charset="0"/>
              </a:rPr>
              <a:t>sợ</a:t>
            </a:r>
            <a:r>
              <a:rPr lang="en-US" sz="2800" noProof="0">
                <a:latin typeface="Arial-SGK-TV" pitchFamily="2" charset="0"/>
                <a:cs typeface="Arial-SGK-TV" pitchFamily="2" charset="0"/>
              </a:rPr>
              <a:t> một 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sợ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quá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liền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bỏ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Content Placeholder 6" descr="6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 rot="16200000">
            <a:off x="2857501" y="-2857500"/>
            <a:ext cx="3428999" cy="9143999"/>
          </a:xfrm>
        </p:spPr>
      </p:pic>
      <p:pic>
        <p:nvPicPr>
          <p:cNvPr id="4" name="[hanhtrangso.nxbgd.vn] Kể chuyện_ Voi, hổ và khỉ_HT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71600" y="1981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91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8896" objId="4"/>
        <p14:stopEvt time="41475" objId="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28" y="1041181"/>
            <a:ext cx="8686800" cy="83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17281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Trả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câu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hỏi</a:t>
            </a:r>
            <a:endParaRPr kumimoji="0" lang="en-US" sz="4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26276" y="1615144"/>
            <a:ext cx="11012214" cy="2166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Voi phả</a:t>
            </a: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nộp mạng cho hổ v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thua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hổ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tài.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26276" y="3009900"/>
            <a:ext cx="10922876" cy="1504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5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5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5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5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5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5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5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vóc</a:t>
            </a:r>
            <a:r>
              <a:rPr lang="en-US" sz="5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5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5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 </a:t>
            </a:r>
            <a:r>
              <a:rPr lang="en-US" sz="5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r>
              <a:rPr lang="en-US" sz="5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52800" y="3936780"/>
            <a:ext cx="3163614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to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5463628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  <p:bldP spid="8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36989"/>
            <a:ext cx="3276600" cy="838200"/>
          </a:xfrm>
        </p:spPr>
        <p:txBody>
          <a:bodyPr/>
          <a:lstStyle/>
          <a:p>
            <a:pPr>
              <a:buNone/>
            </a:pP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36786" y="884237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ngoài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văn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trên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tiếng có </a:t>
            </a:r>
            <a:r>
              <a:rPr kumimoji="0" lang="en-US" sz="40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chứa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vần: </a:t>
            </a:r>
            <a:endParaRPr kumimoji="0" lang="en-US" sz="4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anh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ang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A1721143-9187-4038-91B5-8538C6FAFBB3}"/>
              </a:ext>
            </a:extLst>
          </p:cNvPr>
          <p:cNvSpPr/>
          <p:nvPr/>
        </p:nvSpPr>
        <p:spPr bwMode="auto">
          <a:xfrm>
            <a:off x="1458013" y="1663985"/>
            <a:ext cx="5628836" cy="331152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cs typeface="+mn-ea"/>
              <a:sym typeface="+mn-lt"/>
            </a:endParaRPr>
          </a:p>
        </p:txBody>
      </p:sp>
      <p:pic>
        <p:nvPicPr>
          <p:cNvPr id="3" name="10">
            <a:extLst>
              <a:ext uri="{FF2B5EF4-FFF2-40B4-BE49-F238E27FC236}">
                <a16:creationId xmlns:a16="http://schemas.microsoft.com/office/drawing/2014/main" id="{22153AFF-1623-4EFC-BD94-BB978DF7A13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7633206" y="326810"/>
            <a:ext cx="2041875" cy="1915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11">
            <a:extLst>
              <a:ext uri="{FF2B5EF4-FFF2-40B4-BE49-F238E27FC236}">
                <a16:creationId xmlns:a16="http://schemas.microsoft.com/office/drawing/2014/main" id="{A094065D-4566-4C17-AF1E-B8619C51D48A}"/>
              </a:ext>
            </a:extLst>
          </p:cNvPr>
          <p:cNvSpPr txBox="1"/>
          <p:nvPr/>
        </p:nvSpPr>
        <p:spPr>
          <a:xfrm>
            <a:off x="2927683" y="3651433"/>
            <a:ext cx="1699504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500">
                <a:ln w="0">
                  <a:noFill/>
                </a:ln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Đọc</a:t>
            </a:r>
            <a:endParaRPr lang="zh-CN" altLang="en-US" sz="7500" dirty="0">
              <a:ln w="0">
                <a:noFill/>
              </a:ln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14">
            <a:extLst>
              <a:ext uri="{FF2B5EF4-FFF2-40B4-BE49-F238E27FC236}">
                <a16:creationId xmlns:a16="http://schemas.microsoft.com/office/drawing/2014/main" id="{A38B60B8-008B-4B23-ABEB-5C84B1961D83}"/>
              </a:ext>
            </a:extLst>
          </p:cNvPr>
          <p:cNvSpPr txBox="1"/>
          <p:nvPr/>
        </p:nvSpPr>
        <p:spPr>
          <a:xfrm>
            <a:off x="2121546" y="1679573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0" i="1">
                <a:ln w="0">
                  <a:noFill/>
                </a:ln>
                <a:solidFill>
                  <a:srgbClr val="F6B8B9"/>
                </a:solidFill>
                <a:cs typeface="+mn-ea"/>
                <a:sym typeface="+mn-lt"/>
              </a:rPr>
              <a:t>3</a:t>
            </a:r>
            <a:endParaRPr lang="zh-CN" altLang="en-US" sz="15000" i="1" dirty="0">
              <a:ln w="0">
                <a:noFill/>
              </a:ln>
              <a:solidFill>
                <a:srgbClr val="F6B8B9"/>
              </a:solidFill>
              <a:cs typeface="+mn-ea"/>
              <a:sym typeface="+mn-lt"/>
            </a:endParaRPr>
          </a:p>
        </p:txBody>
      </p:sp>
      <p:pic>
        <p:nvPicPr>
          <p:cNvPr id="8" name="15">
            <a:extLst>
              <a:ext uri="{FF2B5EF4-FFF2-40B4-BE49-F238E27FC236}">
                <a16:creationId xmlns:a16="http://schemas.microsoft.com/office/drawing/2014/main" id="{EA8E1DC2-6BB1-446D-A4C9-CCB432E9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3353167" y="2732766"/>
            <a:ext cx="1332044" cy="708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A339DB3-1BDB-45EB-973B-44A25F1C5B19}"/>
              </a:ext>
            </a:extLst>
          </p:cNvPr>
          <p:cNvGrpSpPr/>
          <p:nvPr/>
        </p:nvGrpSpPr>
        <p:grpSpPr>
          <a:xfrm>
            <a:off x="-247923" y="5708879"/>
            <a:ext cx="18657284" cy="297315"/>
            <a:chOff x="-330564" y="6468838"/>
            <a:chExt cx="24876379" cy="396420"/>
          </a:xfrm>
        </p:grpSpPr>
        <p:pic>
          <p:nvPicPr>
            <p:cNvPr id="12" name="5">
              <a:extLst>
                <a:ext uri="{FF2B5EF4-FFF2-40B4-BE49-F238E27FC236}">
                  <a16:creationId xmlns:a16="http://schemas.microsoft.com/office/drawing/2014/main" id="{E3CDBE89-5EBA-4BE2-B83C-75FAC3C4F1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-330564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5">
              <a:extLst>
                <a:ext uri="{FF2B5EF4-FFF2-40B4-BE49-F238E27FC236}">
                  <a16:creationId xmlns:a16="http://schemas.microsoft.com/office/drawing/2014/main" id="{BD8D13D3-65F7-402C-9E2F-0C58973EBC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11945815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62" y="1185136"/>
            <a:ext cx="2089983" cy="380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29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29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7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3.3|4.3|5.2|4.4|9.1|3.7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161</Words>
  <Application>Microsoft Office PowerPoint</Application>
  <PresentationFormat>On-screen Show (4:3)</PresentationFormat>
  <Paragraphs>102</Paragraphs>
  <Slides>16</Slides>
  <Notes>7</Notes>
  <HiddenSlides>0</HiddenSlides>
  <MMClips>9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Microsoft YaHei</vt:lpstr>
      <vt:lpstr>宋体</vt:lpstr>
      <vt:lpstr>A3.BoosterNextFYBlackRegular-San</vt:lpstr>
      <vt:lpstr>Arial</vt:lpstr>
      <vt:lpstr>Arial-Rounded</vt:lpstr>
      <vt:lpstr>Arial-SGK-TV</vt:lpstr>
      <vt:lpstr>Calibri</vt:lpstr>
      <vt:lpstr>等线</vt:lpstr>
      <vt:lpstr>HP001 4 hàng</vt:lpstr>
      <vt:lpstr>SVN-Poky's</vt:lpstr>
      <vt:lpstr>SVN-Whimsy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Viết vào vở các chữ số và từ chỉ số ( theo mẫu)</dc:title>
  <dc:creator>nga</dc:creator>
  <cp:lastModifiedBy>ASUS</cp:lastModifiedBy>
  <cp:revision>32</cp:revision>
  <dcterms:created xsi:type="dcterms:W3CDTF">2006-08-16T00:00:00Z</dcterms:created>
  <dcterms:modified xsi:type="dcterms:W3CDTF">2024-01-02T10:00:19Z</dcterms:modified>
</cp:coreProperties>
</file>