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349" r:id="rId2"/>
    <p:sldId id="257" r:id="rId3"/>
    <p:sldId id="259" r:id="rId4"/>
    <p:sldId id="293" r:id="rId5"/>
    <p:sldId id="328" r:id="rId6"/>
    <p:sldId id="300" r:id="rId7"/>
    <p:sldId id="346" r:id="rId8"/>
    <p:sldId id="321" r:id="rId9"/>
    <p:sldId id="347" r:id="rId10"/>
    <p:sldId id="284" r:id="rId11"/>
    <p:sldId id="335" r:id="rId12"/>
    <p:sldId id="348" r:id="rId13"/>
    <p:sldId id="276" r:id="rId14"/>
    <p:sldId id="329" r:id="rId15"/>
    <p:sldId id="306" r:id="rId16"/>
    <p:sldId id="324" r:id="rId17"/>
    <p:sldId id="339" r:id="rId18"/>
    <p:sldId id="330" r:id="rId19"/>
    <p:sldId id="326" r:id="rId20"/>
    <p:sldId id="344" r:id="rId21"/>
    <p:sldId id="350" r:id="rId22"/>
  </p:sldIdLst>
  <p:sldSz cx="12192000" cy="6858000"/>
  <p:notesSz cx="6858000" cy="9144000"/>
  <p:embeddedFontLst>
    <p:embeddedFont>
      <p:font typeface="HL Hoctro" panose="02000000000000000000" pitchFamily="2" charset="0"/>
      <p:regular r:id="rId24"/>
    </p:embeddedFont>
    <p:embeddedFont>
      <p:font typeface="#9Slide01 Noi dung ngan" panose="020B0604020202020204" charset="-93"/>
      <p:regular r:id="rId25"/>
    </p:embeddedFont>
    <p:embeddedFont>
      <p:font typeface="Impact" panose="020B0806030902050204" pitchFamily="34" charset="0"/>
      <p:regular r:id="rId26"/>
    </p:embeddedFont>
    <p:embeddedFont>
      <p:font typeface="Arial-Rounded" panose="020B0500000000000000" pitchFamily="34" charset="-93"/>
      <p:regular r:id="rId27"/>
    </p:embeddedFon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
      <p:font typeface=".VnArial" panose="020B7200000000000000"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01F"/>
    <a:srgbClr val="8E2690"/>
    <a:srgbClr val="EA4286"/>
    <a:srgbClr val="70C6E7"/>
    <a:srgbClr val="F5A3C5"/>
    <a:srgbClr val="FACEE0"/>
    <a:srgbClr val="9474B5"/>
    <a:srgbClr val="7D57A3"/>
    <a:srgbClr val="9772B7"/>
    <a:srgbClr val="806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84" d="100"/>
          <a:sy n="84" d="100"/>
        </p:scale>
        <p:origin x="629"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29767-F39A-440A-B0F5-B32CBEE2E356}"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CA6EE-D120-405B-A31A-77ED0FE27AE5}" type="slidenum">
              <a:rPr lang="en-US" smtClean="0"/>
              <a:t>‹#›</a:t>
            </a:fld>
            <a:endParaRPr lang="en-US"/>
          </a:p>
        </p:txBody>
      </p:sp>
    </p:spTree>
    <p:extLst>
      <p:ext uri="{BB962C8B-B14F-4D97-AF65-F5344CB8AC3E}">
        <p14:creationId xmlns:p14="http://schemas.microsoft.com/office/powerpoint/2010/main" val="31480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effectLst/>
                <a:latin typeface="Arial" panose="020B0604020202020204" pitchFamily="34" charset="0"/>
              </a:rPr>
              <a:t>Trong bức tranh là một bãi biển rộng lớn với trời xanh, nước biển trong xanh, bãi cát vàng. Ở đó, có rất nhiều người đang vui chơi.</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4</a:t>
            </a:fld>
            <a:endParaRPr lang="en-US"/>
          </a:p>
        </p:txBody>
      </p:sp>
    </p:spTree>
    <p:extLst>
      <p:ext uri="{BB962C8B-B14F-4D97-AF65-F5344CB8AC3E}">
        <p14:creationId xmlns:p14="http://schemas.microsoft.com/office/powerpoint/2010/main" val="396228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17</a:t>
            </a:fld>
            <a:endParaRPr lang="en-US"/>
          </a:p>
        </p:txBody>
      </p:sp>
    </p:spTree>
    <p:extLst>
      <p:ext uri="{BB962C8B-B14F-4D97-AF65-F5344CB8AC3E}">
        <p14:creationId xmlns:p14="http://schemas.microsoft.com/office/powerpoint/2010/main" val="292182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99B245-CA97-45A2-A8F7-C57AAF82E010}"/>
              </a:ext>
            </a:extLst>
          </p:cNvPr>
          <p:cNvPicPr>
            <a:picLocks noChangeAspect="1"/>
          </p:cNvPicPr>
          <p:nvPr userDrawn="1"/>
        </p:nvPicPr>
        <p:blipFill>
          <a:blip r:embed="rId2"/>
          <a:stretch>
            <a:fillRect/>
          </a:stretch>
        </p:blipFill>
        <p:spPr>
          <a:xfrm>
            <a:off x="2167344" y="2828623"/>
            <a:ext cx="9199661" cy="1956986"/>
          </a:xfrm>
          <a:prstGeom prst="rect">
            <a:avLst/>
          </a:prstGeom>
        </p:spPr>
      </p:pic>
      <p:sp>
        <p:nvSpPr>
          <p:cNvPr id="17" name="60">
            <a:extLst>
              <a:ext uri="{FF2B5EF4-FFF2-40B4-BE49-F238E27FC236}">
                <a16:creationId xmlns:a16="http://schemas.microsoft.com/office/drawing/2014/main" id="{B869F691-F7B6-474B-8E88-B60452543710}"/>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4" name="Picture 3">
            <a:extLst>
              <a:ext uri="{FF2B5EF4-FFF2-40B4-BE49-F238E27FC236}">
                <a16:creationId xmlns:a16="http://schemas.microsoft.com/office/drawing/2014/main" id="{4B30D46B-C734-489A-B2B1-EDC9BBFA0BB1}"/>
              </a:ext>
            </a:extLst>
          </p:cNvPr>
          <p:cNvPicPr>
            <a:picLocks noChangeAspect="1"/>
          </p:cNvPicPr>
          <p:nvPr userDrawn="1"/>
        </p:nvPicPr>
        <p:blipFill>
          <a:blip r:embed="rId3"/>
          <a:stretch>
            <a:fillRect/>
          </a:stretch>
        </p:blipFill>
        <p:spPr>
          <a:xfrm>
            <a:off x="1216286" y="627777"/>
            <a:ext cx="1902117" cy="4157832"/>
          </a:xfrm>
          <a:prstGeom prst="rect">
            <a:avLst/>
          </a:prstGeom>
        </p:spPr>
      </p:pic>
      <p:sp>
        <p:nvSpPr>
          <p:cNvPr id="19" name="PHẠM DUYÊN">
            <a:extLst>
              <a:ext uri="{FF2B5EF4-FFF2-40B4-BE49-F238E27FC236}">
                <a16:creationId xmlns:a16="http://schemas.microsoft.com/office/drawing/2014/main" id="{8084F99C-D59C-4098-B834-2695320AC4BE}"/>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0" name="63">
            <a:extLst>
              <a:ext uri="{FF2B5EF4-FFF2-40B4-BE49-F238E27FC236}">
                <a16:creationId xmlns:a16="http://schemas.microsoft.com/office/drawing/2014/main" id="{77B07D87-CCEF-4463-BF58-240A8C9B3D23}"/>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1" name="21">
            <a:extLst>
              <a:ext uri="{FF2B5EF4-FFF2-40B4-BE49-F238E27FC236}">
                <a16:creationId xmlns:a16="http://schemas.microsoft.com/office/drawing/2014/main" id="{645C648F-4E0C-44D7-8E6C-377D366B3F33}"/>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2" name="58">
            <a:extLst>
              <a:ext uri="{FF2B5EF4-FFF2-40B4-BE49-F238E27FC236}">
                <a16:creationId xmlns:a16="http://schemas.microsoft.com/office/drawing/2014/main" id="{2FE99999-830C-4F24-85B7-46A866E77291}"/>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8" name="Picture 7">
            <a:extLst>
              <a:ext uri="{FF2B5EF4-FFF2-40B4-BE49-F238E27FC236}">
                <a16:creationId xmlns:a16="http://schemas.microsoft.com/office/drawing/2014/main" id="{CEC8DABD-659F-49B1-97A2-8BB18508D774}"/>
              </a:ext>
            </a:extLst>
          </p:cNvPr>
          <p:cNvPicPr>
            <a:picLocks noChangeAspect="1"/>
          </p:cNvPicPr>
          <p:nvPr userDrawn="1"/>
        </p:nvPicPr>
        <p:blipFill>
          <a:blip r:embed="rId4"/>
          <a:stretch>
            <a:fillRect/>
          </a:stretch>
        </p:blipFill>
        <p:spPr>
          <a:xfrm>
            <a:off x="4831245" y="336619"/>
            <a:ext cx="3096904" cy="1239504"/>
          </a:xfrm>
          <a:prstGeom prst="rect">
            <a:avLst/>
          </a:prstGeom>
        </p:spPr>
      </p:pic>
      <p:pic>
        <p:nvPicPr>
          <p:cNvPr id="11" name="Picture 10">
            <a:extLst>
              <a:ext uri="{FF2B5EF4-FFF2-40B4-BE49-F238E27FC236}">
                <a16:creationId xmlns:a16="http://schemas.microsoft.com/office/drawing/2014/main" id="{75BEF45B-24AF-48EE-8ED9-E6C3B0A0C75C}"/>
              </a:ext>
            </a:extLst>
          </p:cNvPr>
          <p:cNvPicPr>
            <a:picLocks noChangeAspect="1"/>
          </p:cNvPicPr>
          <p:nvPr userDrawn="1"/>
        </p:nvPicPr>
        <p:blipFill rotWithShape="1">
          <a:blip r:embed="rId5"/>
          <a:srcRect r="39076" b="27772"/>
          <a:stretch/>
        </p:blipFill>
        <p:spPr>
          <a:xfrm>
            <a:off x="1957867" y="137912"/>
            <a:ext cx="2021281" cy="664660"/>
          </a:xfrm>
          <a:prstGeom prst="rect">
            <a:avLst/>
          </a:prstGeom>
        </p:spPr>
      </p:pic>
      <p:pic>
        <p:nvPicPr>
          <p:cNvPr id="12" name="Picture 11">
            <a:extLst>
              <a:ext uri="{FF2B5EF4-FFF2-40B4-BE49-F238E27FC236}">
                <a16:creationId xmlns:a16="http://schemas.microsoft.com/office/drawing/2014/main" id="{5FEE542F-477A-44AA-88D8-9B77596B1110}"/>
              </a:ext>
            </a:extLst>
          </p:cNvPr>
          <p:cNvPicPr>
            <a:picLocks noChangeAspect="1"/>
          </p:cNvPicPr>
          <p:nvPr userDrawn="1"/>
        </p:nvPicPr>
        <p:blipFill rotWithShape="1">
          <a:blip r:embed="rId6"/>
          <a:srcRect l="28729" t="19651" r="25218" b="36006"/>
          <a:stretch/>
        </p:blipFill>
        <p:spPr>
          <a:xfrm>
            <a:off x="2757013" y="627777"/>
            <a:ext cx="696383" cy="778991"/>
          </a:xfrm>
          <a:prstGeom prst="rect">
            <a:avLst/>
          </a:prstGeom>
        </p:spPr>
      </p:pic>
    </p:spTree>
    <p:extLst>
      <p:ext uri="{BB962C8B-B14F-4D97-AF65-F5344CB8AC3E}">
        <p14:creationId xmlns:p14="http://schemas.microsoft.com/office/powerpoint/2010/main" val="15908113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56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56000">
                                          <p:cBhvr additive="base">
                                            <p:cTn id="43" dur="150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44" dur="1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500" fill="hold"/>
                                            <p:tgtEl>
                                              <p:spTgt spid="4"/>
                                            </p:tgtEl>
                                            <p:attrNameLst>
                                              <p:attrName>ppt_x</p:attrName>
                                            </p:attrNameLst>
                                          </p:cBhvr>
                                          <p:tavLst>
                                            <p:tav tm="0">
                                              <p:val>
                                                <p:strVal val="#ppt_x"/>
                                              </p:val>
                                            </p:tav>
                                            <p:tav tm="100000">
                                              <p:val>
                                                <p:strVal val="#ppt_x"/>
                                              </p:val>
                                            </p:tav>
                                          </p:tavLst>
                                        </p:anim>
                                        <p:anim calcmode="lin" valueType="num">
                                          <p:cBhvr additive="base">
                                            <p:cTn id="44" dur="1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0258121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0B6560E7-D93E-4310-941D-611496C4C285}"/>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id="{8A529948-350F-429C-A5EA-630E407DFA38}"/>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66310005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97">
            <a:extLst>
              <a:ext uri="{FF2B5EF4-FFF2-40B4-BE49-F238E27FC236}">
                <a16:creationId xmlns:a16="http://schemas.microsoft.com/office/drawing/2014/main" id="{23EAD84B-CA07-4073-9A80-75CD5791E056}"/>
              </a:ext>
            </a:extLst>
          </p:cNvPr>
          <p:cNvCxnSpPr>
            <a:cxnSpLocks/>
          </p:cNvCxnSpPr>
          <p:nvPr userDrawn="1"/>
        </p:nvCxnSpPr>
        <p:spPr>
          <a:xfrm>
            <a:off x="336892"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01">
            <a:extLst>
              <a:ext uri="{FF2B5EF4-FFF2-40B4-BE49-F238E27FC236}">
                <a16:creationId xmlns:a16="http://schemas.microsoft.com/office/drawing/2014/main" id="{A51429CE-22C6-436F-BB4F-BDE6E1C14ABE}"/>
              </a:ext>
            </a:extLst>
          </p:cNvPr>
          <p:cNvCxnSpPr>
            <a:cxnSpLocks/>
          </p:cNvCxnSpPr>
          <p:nvPr userDrawn="1"/>
        </p:nvCxnSpPr>
        <p:spPr>
          <a:xfrm>
            <a:off x="336892"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97">
            <a:extLst>
              <a:ext uri="{FF2B5EF4-FFF2-40B4-BE49-F238E27FC236}">
                <a16:creationId xmlns:a16="http://schemas.microsoft.com/office/drawing/2014/main" id="{76F5E8FB-E764-4C8A-97D5-BC0EDF6FFBE8}"/>
              </a:ext>
            </a:extLst>
          </p:cNvPr>
          <p:cNvCxnSpPr>
            <a:cxnSpLocks/>
          </p:cNvCxnSpPr>
          <p:nvPr userDrawn="1"/>
        </p:nvCxnSpPr>
        <p:spPr>
          <a:xfrm>
            <a:off x="7892174"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101">
            <a:extLst>
              <a:ext uri="{FF2B5EF4-FFF2-40B4-BE49-F238E27FC236}">
                <a16:creationId xmlns:a16="http://schemas.microsoft.com/office/drawing/2014/main" id="{DA75C233-071E-4117-9D66-8A70A58EA5C1}"/>
              </a:ext>
            </a:extLst>
          </p:cNvPr>
          <p:cNvCxnSpPr>
            <a:cxnSpLocks/>
          </p:cNvCxnSpPr>
          <p:nvPr userDrawn="1"/>
        </p:nvCxnSpPr>
        <p:spPr>
          <a:xfrm>
            <a:off x="7892174"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21">
            <a:extLst>
              <a:ext uri="{FF2B5EF4-FFF2-40B4-BE49-F238E27FC236}">
                <a16:creationId xmlns:a16="http://schemas.microsoft.com/office/drawing/2014/main" id="{5DF2418A-53AC-4F7C-8173-923447226257}"/>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2" name="PHẠM DUYÊN">
            <a:extLst>
              <a:ext uri="{FF2B5EF4-FFF2-40B4-BE49-F238E27FC236}">
                <a16:creationId xmlns:a16="http://schemas.microsoft.com/office/drawing/2014/main" id="{EA11FCB9-16DF-41CC-816A-2460D103E2E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 name="Picture 1">
            <a:extLst>
              <a:ext uri="{FF2B5EF4-FFF2-40B4-BE49-F238E27FC236}">
                <a16:creationId xmlns:a16="http://schemas.microsoft.com/office/drawing/2014/main" id="{ED38E49A-9041-4B73-98D3-957AB88535B7}"/>
              </a:ext>
            </a:extLst>
          </p:cNvPr>
          <p:cNvPicPr>
            <a:picLocks noChangeAspect="1"/>
          </p:cNvPicPr>
          <p:nvPr userDrawn="1"/>
        </p:nvPicPr>
        <p:blipFill>
          <a:blip r:embed="rId2"/>
          <a:stretch>
            <a:fillRect/>
          </a:stretch>
        </p:blipFill>
        <p:spPr>
          <a:xfrm>
            <a:off x="4176974" y="185777"/>
            <a:ext cx="3794009" cy="1170529"/>
          </a:xfrm>
          <a:prstGeom prst="rect">
            <a:avLst/>
          </a:prstGeom>
        </p:spPr>
      </p:pic>
    </p:spTree>
    <p:extLst>
      <p:ext uri="{BB962C8B-B14F-4D97-AF65-F5344CB8AC3E}">
        <p14:creationId xmlns:p14="http://schemas.microsoft.com/office/powerpoint/2010/main" val="84792303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66A19588-8A0E-4846-8C3A-8EB49C7D590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id="{C72A4965-2C4D-4095-8A7B-1880FD0C619A}"/>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6" name="Picture 5">
            <a:extLst>
              <a:ext uri="{FF2B5EF4-FFF2-40B4-BE49-F238E27FC236}">
                <a16:creationId xmlns:a16="http://schemas.microsoft.com/office/drawing/2014/main" id="{7E41046C-0EA5-431E-B783-D8D8DEBC86D2}"/>
              </a:ext>
            </a:extLst>
          </p:cNvPr>
          <p:cNvPicPr>
            <a:picLocks noChangeAspect="1"/>
          </p:cNvPicPr>
          <p:nvPr userDrawn="1"/>
        </p:nvPicPr>
        <p:blipFill>
          <a:blip r:embed="rId2"/>
          <a:stretch>
            <a:fillRect/>
          </a:stretch>
        </p:blipFill>
        <p:spPr>
          <a:xfrm>
            <a:off x="-11683019" y="2999195"/>
            <a:ext cx="810838" cy="859611"/>
          </a:xfrm>
          <a:prstGeom prst="rect">
            <a:avLst/>
          </a:prstGeom>
        </p:spPr>
      </p:pic>
      <p:pic>
        <p:nvPicPr>
          <p:cNvPr id="7" name="Picture 6">
            <a:extLst>
              <a:ext uri="{FF2B5EF4-FFF2-40B4-BE49-F238E27FC236}">
                <a16:creationId xmlns:a16="http://schemas.microsoft.com/office/drawing/2014/main" id="{C1818B08-3E26-4350-9848-7C5951A8E15F}"/>
              </a:ext>
            </a:extLst>
          </p:cNvPr>
          <p:cNvPicPr>
            <a:picLocks noChangeAspect="1"/>
          </p:cNvPicPr>
          <p:nvPr userDrawn="1"/>
        </p:nvPicPr>
        <p:blipFill>
          <a:blip r:embed="rId2"/>
          <a:stretch>
            <a:fillRect/>
          </a:stretch>
        </p:blipFill>
        <p:spPr>
          <a:xfrm>
            <a:off x="5690581" y="13534721"/>
            <a:ext cx="810838" cy="859611"/>
          </a:xfrm>
          <a:prstGeom prst="rect">
            <a:avLst/>
          </a:prstGeom>
        </p:spPr>
      </p:pic>
      <p:pic>
        <p:nvPicPr>
          <p:cNvPr id="8" name="Picture 7">
            <a:extLst>
              <a:ext uri="{FF2B5EF4-FFF2-40B4-BE49-F238E27FC236}">
                <a16:creationId xmlns:a16="http://schemas.microsoft.com/office/drawing/2014/main" id="{BBF47B7B-BCA2-4E31-A253-420F3D349FA2}"/>
              </a:ext>
            </a:extLst>
          </p:cNvPr>
          <p:cNvPicPr>
            <a:picLocks noChangeAspect="1"/>
          </p:cNvPicPr>
          <p:nvPr userDrawn="1"/>
        </p:nvPicPr>
        <p:blipFill>
          <a:blip r:embed="rId2"/>
          <a:stretch>
            <a:fillRect/>
          </a:stretch>
        </p:blipFill>
        <p:spPr>
          <a:xfrm>
            <a:off x="23064181" y="2999195"/>
            <a:ext cx="810838" cy="859611"/>
          </a:xfrm>
          <a:prstGeom prst="rect">
            <a:avLst/>
          </a:prstGeom>
        </p:spPr>
      </p:pic>
      <p:pic>
        <p:nvPicPr>
          <p:cNvPr id="9" name="Picture 8">
            <a:extLst>
              <a:ext uri="{FF2B5EF4-FFF2-40B4-BE49-F238E27FC236}">
                <a16:creationId xmlns:a16="http://schemas.microsoft.com/office/drawing/2014/main" id="{F74560EF-B19B-44B9-9E2F-7962B55870FC}"/>
              </a:ext>
            </a:extLst>
          </p:cNvPr>
          <p:cNvPicPr>
            <a:picLocks noChangeAspect="1"/>
          </p:cNvPicPr>
          <p:nvPr userDrawn="1"/>
        </p:nvPicPr>
        <p:blipFill>
          <a:blip r:embed="rId2"/>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4313758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48000"/>
            <a:lum/>
          </a:blip>
          <a:srcRect/>
          <a:stretch>
            <a:fillRect/>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0494C369-D1A4-4018-A00C-6ED8EAE81A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5/4/2023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8"/>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8"/>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8"/>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8"/>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0851487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2F56AD-D043-D65A-C8F4-4EE9579F612B}"/>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8" name="Picture 7">
            <a:extLst>
              <a:ext uri="{FF2B5EF4-FFF2-40B4-BE49-F238E27FC236}">
                <a16:creationId xmlns:a16="http://schemas.microsoft.com/office/drawing/2014/main" id="{3241D2FC-01A5-042B-559D-B68B0181C4D5}"/>
              </a:ext>
            </a:extLst>
          </p:cNvPr>
          <p:cNvPicPr>
            <a:picLocks noChangeAspect="1"/>
          </p:cNvPicPr>
          <p:nvPr/>
        </p:nvPicPr>
        <p:blipFill>
          <a:blip r:embed="rId3"/>
          <a:stretch>
            <a:fillRect/>
          </a:stretch>
        </p:blipFill>
        <p:spPr>
          <a:xfrm>
            <a:off x="1303891" y="6116173"/>
            <a:ext cx="4468755" cy="762066"/>
          </a:xfrm>
          <a:prstGeom prst="rect">
            <a:avLst/>
          </a:prstGeom>
        </p:spPr>
      </p:pic>
      <p:pic>
        <p:nvPicPr>
          <p:cNvPr id="9" name="Picture 8">
            <a:extLst>
              <a:ext uri="{FF2B5EF4-FFF2-40B4-BE49-F238E27FC236}">
                <a16:creationId xmlns:a16="http://schemas.microsoft.com/office/drawing/2014/main" id="{ACF021F0-C3DB-9B12-766D-B1FDB70B92E1}"/>
              </a:ext>
            </a:extLst>
          </p:cNvPr>
          <p:cNvPicPr>
            <a:picLocks noChangeAspect="1"/>
          </p:cNvPicPr>
          <p:nvPr/>
        </p:nvPicPr>
        <p:blipFill>
          <a:blip r:embed="rId3"/>
          <a:stretch>
            <a:fillRect/>
          </a:stretch>
        </p:blipFill>
        <p:spPr>
          <a:xfrm>
            <a:off x="6488644" y="6116173"/>
            <a:ext cx="4468755" cy="762066"/>
          </a:xfrm>
          <a:prstGeom prst="rect">
            <a:avLst/>
          </a:prstGeom>
        </p:spPr>
      </p:pic>
      <p:sp>
        <p:nvSpPr>
          <p:cNvPr id="10" name="矩形 7">
            <a:extLst>
              <a:ext uri="{FF2B5EF4-FFF2-40B4-BE49-F238E27FC236}">
                <a16:creationId xmlns:a16="http://schemas.microsoft.com/office/drawing/2014/main" id="{2509B979-2263-6642-22EB-01F08BD074F1}"/>
              </a:ext>
            </a:extLst>
          </p:cNvPr>
          <p:cNvSpPr/>
          <p:nvPr/>
        </p:nvSpPr>
        <p:spPr>
          <a:xfrm>
            <a:off x="1723803" y="3293661"/>
            <a:ext cx="8655297" cy="1569660"/>
          </a:xfrm>
          <a:prstGeom prst="rect">
            <a:avLst/>
          </a:prstGeom>
        </p:spPr>
        <p:txBody>
          <a:bodyPr wrap="square">
            <a:spAutoFit/>
            <a:scene3d>
              <a:camera prst="orthographicFront"/>
              <a:lightRig rig="threePt" dir="t"/>
            </a:scene3d>
            <a:sp3d contourW="12700"/>
          </a:bodyPr>
          <a:lstStyle/>
          <a:p>
            <a:pPr algn="ctr"/>
            <a:r>
              <a:rPr lang="en-US" altLang="zh-CN" sz="9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11" name="矩形 7">
            <a:extLst>
              <a:ext uri="{FF2B5EF4-FFF2-40B4-BE49-F238E27FC236}">
                <a16:creationId xmlns:a16="http://schemas.microsoft.com/office/drawing/2014/main" id="{2A219E8A-2A8F-4E21-5A37-CDF5BE2891F9}"/>
              </a:ext>
            </a:extLst>
          </p:cNvPr>
          <p:cNvSpPr/>
          <p:nvPr/>
        </p:nvSpPr>
        <p:spPr>
          <a:xfrm>
            <a:off x="1723804" y="608030"/>
            <a:ext cx="8655297"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0000FF"/>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Tree>
    <p:extLst>
      <p:ext uri="{BB962C8B-B14F-4D97-AF65-F5344CB8AC3E}">
        <p14:creationId xmlns:p14="http://schemas.microsoft.com/office/powerpoint/2010/main" val="196997549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01</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75565" y="2613392"/>
            <a:ext cx="24316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hoang</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sơ</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2218685" y="2145999"/>
            <a:ext cx="3717435" cy="2554545"/>
          </a:xfrm>
          <a:prstGeom prst="rect">
            <a:avLst/>
          </a:prstGeom>
          <a:noFill/>
        </p:spPr>
        <p:txBody>
          <a:bodyPr wrap="square" rtlCol="0">
            <a:sp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hoàn toàn tự nhiên, chưa có tác động của con người</a:t>
            </a:r>
            <a:endParaRPr lang="en-US" sz="3800" b="1" spc="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927186" y="4662978"/>
            <a:ext cx="2341067" cy="109738"/>
          </a:xfrm>
          <a:prstGeom prst="rect">
            <a:avLst/>
          </a:prstGeom>
        </p:spPr>
      </p:pic>
    </p:spTree>
    <p:extLst>
      <p:ext uri="{BB962C8B-B14F-4D97-AF65-F5344CB8AC3E}">
        <p14:creationId xmlns:p14="http://schemas.microsoft.com/office/powerpoint/2010/main" val="84548013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2026173" y="2327392"/>
            <a:ext cx="4895737" cy="1938992"/>
          </a:xfrm>
          <a:prstGeom prst="rect">
            <a:avLst/>
          </a:prstGeom>
          <a:noFill/>
        </p:spPr>
        <p:txBody>
          <a:bodyPr wrap="square" rtlCol="0">
            <a:sp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có gì đó rất lạ lùng, làm cho người ta phải ca ngợi, khâm phục</a:t>
            </a:r>
            <a:endParaRPr lang="en-US" sz="40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752397"/>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2922905"/>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02</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362324" y="2759899"/>
            <a:ext cx="2431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kì</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diệu</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2887151"/>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3111225" y="4266384"/>
            <a:ext cx="2341067" cy="109738"/>
          </a:xfrm>
          <a:prstGeom prst="rect">
            <a:avLst/>
          </a:prstGeom>
        </p:spPr>
      </p:pic>
    </p:spTree>
    <p:extLst>
      <p:ext uri="{BB962C8B-B14F-4D97-AF65-F5344CB8AC3E}">
        <p14:creationId xmlns:p14="http://schemas.microsoft.com/office/powerpoint/2010/main" val="94096853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AF8F02-DF34-45E1-AE22-4CC9D866A0D8}"/>
              </a:ext>
            </a:extLst>
          </p:cNvPr>
          <p:cNvPicPr>
            <a:picLocks noChangeAspect="1"/>
          </p:cNvPicPr>
          <p:nvPr/>
        </p:nvPicPr>
        <p:blipFill>
          <a:blip r:embed="rId2"/>
          <a:stretch>
            <a:fillRect/>
          </a:stretch>
        </p:blipFill>
        <p:spPr>
          <a:xfrm>
            <a:off x="0" y="1117678"/>
            <a:ext cx="12192000" cy="5740321"/>
          </a:xfrm>
          <a:prstGeom prst="rect">
            <a:avLst/>
          </a:prstGeom>
          <a:ln>
            <a:noFill/>
          </a:ln>
          <a:effectLst>
            <a:softEdge rad="112500"/>
          </a:effectLst>
        </p:spPr>
      </p:pic>
      <p:sp>
        <p:nvSpPr>
          <p:cNvPr id="15" name="1">
            <a:extLst>
              <a:ext uri="{FF2B5EF4-FFF2-40B4-BE49-F238E27FC236}">
                <a16:creationId xmlns:a16="http://schemas.microsoft.com/office/drawing/2014/main" id="{6200B8B1-71E0-4967-9369-C7BA68ECD9B5}"/>
              </a:ext>
            </a:extLst>
          </p:cNvPr>
          <p:cNvSpPr/>
          <p:nvPr/>
        </p:nvSpPr>
        <p:spPr>
          <a:xfrm>
            <a:off x="-7675" y="1251903"/>
            <a:ext cx="12192000" cy="5606096"/>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algn="ct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Du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lịch</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Việt</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Nam</a:t>
            </a: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r>
              <a:rPr lang="en-US" altLang="zh-CN"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74350" y="1218483"/>
            <a:ext cx="11977620" cy="5478423"/>
          </a:xfrm>
          <a:prstGeom prst="rect">
            <a:avLst/>
          </a:prstGeom>
        </p:spPr>
        <p:txBody>
          <a:bodyPr wrap="square">
            <a:spAutoFit/>
          </a:bodyPr>
          <a:lstStyle/>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nước ta nơi đâu cũng đẹp. Thanh Hóa, Đà Nẵng, Khánh Hòa… có những bãi biển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nổi tiếng</a:t>
            </a:r>
            <a:r>
              <a:rPr lang="vi-VN" sz="3500" dirty="0">
                <a:latin typeface="Arial-Rounded" panose="020B0500000000000000" pitchFamily="34" charset="0"/>
                <a:ea typeface="Arial-Rounded" panose="020B0500000000000000" pitchFamily="34" charset="0"/>
                <a:cs typeface="Arial-Rounded" panose="020B0500000000000000" pitchFamily="34" charset="0"/>
              </a:rPr>
              <a:t>, được du khách yêu thích. Nhưng suốt chiều dài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đất nước </a:t>
            </a:r>
            <a:r>
              <a:rPr lang="vi-VN" sz="3500" dirty="0">
                <a:latin typeface="Arial-Rounded" panose="020B0500000000000000" pitchFamily="34" charset="0"/>
                <a:ea typeface="Arial-Rounded" panose="020B0500000000000000" pitchFamily="34" charset="0"/>
                <a:cs typeface="Arial-Rounded" panose="020B0500000000000000" pitchFamily="34" charset="0"/>
              </a:rPr>
              <a:t>cũng có nhiều bãi biển còn hoang sơ.</a:t>
            </a: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Đi biển, bạn sẽ được th</a:t>
            </a:r>
            <a:r>
              <a:rPr lang="en-US" sz="3500" dirty="0" err="1">
                <a:latin typeface="Arial-Rounded" panose="020B0500000000000000" pitchFamily="34" charset="0"/>
                <a:ea typeface="Arial-Rounded" panose="020B0500000000000000" pitchFamily="34" charset="0"/>
                <a:cs typeface="Arial-Rounded" panose="020B0500000000000000" pitchFamily="34" charset="0"/>
              </a:rPr>
              <a:t>oả</a:t>
            </a:r>
            <a:r>
              <a:rPr lang="vi-VN" sz="3500" dirty="0">
                <a:latin typeface="Arial-Rounded" panose="020B0500000000000000" pitchFamily="34" charset="0"/>
                <a:ea typeface="Arial-Rounded" panose="020B0500000000000000" pitchFamily="34" charset="0"/>
                <a:cs typeface="Arial-Rounded" panose="020B0500000000000000" pitchFamily="34" charset="0"/>
              </a:rPr>
              <a:t> sức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bơi lội</a:t>
            </a:r>
            <a:r>
              <a:rPr lang="vi-VN" sz="3500" dirty="0">
                <a:latin typeface="Arial-Rounded" panose="020B0500000000000000" pitchFamily="34" charset="0"/>
                <a:ea typeface="Arial-Rounded" panose="020B0500000000000000" pitchFamily="34" charset="0"/>
                <a:cs typeface="Arial-Rounded" panose="020B0500000000000000" pitchFamily="34" charset="0"/>
              </a:rPr>
              <a:t>,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nô đùa </a:t>
            </a:r>
            <a:r>
              <a:rPr lang="vi-VN" sz="3500" dirty="0">
                <a:latin typeface="Arial-Rounded" panose="020B0500000000000000" pitchFamily="34" charset="0"/>
                <a:ea typeface="Arial-Rounded" panose="020B0500000000000000" pitchFamily="34" charset="0"/>
                <a:cs typeface="Arial-Rounded" panose="020B0500000000000000" pitchFamily="34" charset="0"/>
              </a:rPr>
              <a:t>trên sóng, nhặt vỏ sò, xây lâu đài cát. Nếu đến Mũi Né, bạn sẽ được ngắm nhìn những đồi cát mênh mông. Cát bay làm cho hình dạng các đồi cát luôn thay đổi.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Trượt</a:t>
            </a:r>
            <a:r>
              <a:rPr lang="vi-VN" sz="3500" dirty="0">
                <a:latin typeface="Arial-Rounded" panose="020B0500000000000000" pitchFamily="34" charset="0"/>
                <a:ea typeface="Arial-Rounded" panose="020B0500000000000000" pitchFamily="34" charset="0"/>
                <a:cs typeface="Arial-Rounded" panose="020B0500000000000000" pitchFamily="34" charset="0"/>
              </a:rPr>
              <a:t> cát ở </a:t>
            </a:r>
            <a:r>
              <a:rPr lang="en-US" sz="3500" dirty="0">
                <a:latin typeface="Arial-Rounded" panose="020B0500000000000000" pitchFamily="34" charset="0"/>
                <a:ea typeface="Arial-Rounded" panose="020B0500000000000000" pitchFamily="34" charset="0"/>
                <a:cs typeface="Arial-Rounded" panose="020B0500000000000000" pitchFamily="34" charset="0"/>
              </a:rPr>
              <a:t>đ</a:t>
            </a:r>
            <a:r>
              <a:rPr lang="vi-VN" sz="3500" dirty="0">
                <a:latin typeface="Arial-Rounded" panose="020B0500000000000000" pitchFamily="34" charset="0"/>
                <a:ea typeface="Arial-Rounded" panose="020B0500000000000000" pitchFamily="34" charset="0"/>
                <a:cs typeface="Arial-Rounded" panose="020B0500000000000000" pitchFamily="34" charset="0"/>
              </a:rPr>
              <a:t>ây rất thú vị.</a:t>
            </a:r>
            <a:endParaRPr lang="en-US" sz="3500" dirty="0">
              <a:latin typeface="Arial-Rounded" panose="020B0500000000000000" pitchFamily="34" charset="0"/>
              <a:ea typeface="Arial-Rounded" panose="020B0500000000000000" pitchFamily="34" charset="0"/>
              <a:cs typeface="Arial-Rounded" panose="020B0500000000000000" pitchFamily="34" charset="0"/>
            </a:endParaRP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là món quà kì diệu mà thiên nhiên đã ban tặng cho nước ta.</a:t>
            </a:r>
          </a:p>
        </p:txBody>
      </p:sp>
      <p:sp>
        <p:nvSpPr>
          <p:cNvPr id="16" name="TextBox 15">
            <a:extLst>
              <a:ext uri="{FF2B5EF4-FFF2-40B4-BE49-F238E27FC236}">
                <a16:creationId xmlns:a16="http://schemas.microsoft.com/office/drawing/2014/main" id="{AEC0B744-77D5-4831-9D71-1EDF62B8AE58}"/>
              </a:ext>
            </a:extLst>
          </p:cNvPr>
          <p:cNvSpPr txBox="1"/>
          <p:nvPr/>
        </p:nvSpPr>
        <p:spPr>
          <a:xfrm>
            <a:off x="8957758" y="6367759"/>
            <a:ext cx="1843592" cy="461665"/>
          </a:xfrm>
          <a:prstGeom prst="rect">
            <a:avLst/>
          </a:prstGeom>
          <a:noFill/>
        </p:spPr>
        <p:txBody>
          <a:bodyPr wrap="square">
            <a:spAutoFit/>
          </a:bodyPr>
          <a:lstStyle/>
          <a:p>
            <a:pPr algn="ct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altLang="en-US" sz="2400" i="1" dirty="0" err="1">
                <a:latin typeface="Arial-Rounded" panose="020B0500000000000000" pitchFamily="34" charset="0"/>
                <a:ea typeface="Arial-Rounded" panose="020B0500000000000000" pitchFamily="34" charset="0"/>
                <a:cs typeface="Arial-Rounded" panose="020B0500000000000000" pitchFamily="34" charset="0"/>
              </a:rPr>
              <a:t>Cẩm</a:t>
            </a: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 Anh)</a:t>
            </a:r>
            <a:endParaRPr lang="en-US" sz="2400" dirty="0"/>
          </a:p>
        </p:txBody>
      </p:sp>
      <p:pic>
        <p:nvPicPr>
          <p:cNvPr id="11" name="Picture 10">
            <a:extLst>
              <a:ext uri="{FF2B5EF4-FFF2-40B4-BE49-F238E27FC236}">
                <a16:creationId xmlns:a16="http://schemas.microsoft.com/office/drawing/2014/main" id="{FB9A038D-EC33-415F-B1F9-5FF8BEE4C647}"/>
              </a:ext>
            </a:extLst>
          </p:cNvPr>
          <p:cNvPicPr>
            <a:picLocks noChangeAspect="1"/>
          </p:cNvPicPr>
          <p:nvPr/>
        </p:nvPicPr>
        <p:blipFill rotWithShape="1">
          <a:blip r:embed="rId3"/>
          <a:srcRect l="20762" t="12636" r="18835" b="29239"/>
          <a:stretch/>
        </p:blipFill>
        <p:spPr>
          <a:xfrm>
            <a:off x="80817" y="1238375"/>
            <a:ext cx="504497" cy="549267"/>
          </a:xfrm>
          <a:prstGeom prst="rect">
            <a:avLst/>
          </a:prstGeom>
        </p:spPr>
      </p:pic>
      <p:pic>
        <p:nvPicPr>
          <p:cNvPr id="12" name="Picture 11">
            <a:extLst>
              <a:ext uri="{FF2B5EF4-FFF2-40B4-BE49-F238E27FC236}">
                <a16:creationId xmlns:a16="http://schemas.microsoft.com/office/drawing/2014/main" id="{61C26C1C-E05C-4883-A2BB-D1A03664D554}"/>
              </a:ext>
            </a:extLst>
          </p:cNvPr>
          <p:cNvPicPr>
            <a:picLocks noChangeAspect="1"/>
          </p:cNvPicPr>
          <p:nvPr/>
        </p:nvPicPr>
        <p:blipFill rotWithShape="1">
          <a:blip r:embed="rId4"/>
          <a:srcRect l="19799" t="15984" r="19799" b="25890"/>
          <a:stretch/>
        </p:blipFill>
        <p:spPr>
          <a:xfrm>
            <a:off x="80817" y="3424506"/>
            <a:ext cx="504497" cy="549268"/>
          </a:xfrm>
          <a:prstGeom prst="rect">
            <a:avLst/>
          </a:prstGeom>
        </p:spPr>
      </p:pic>
    </p:spTree>
    <p:extLst>
      <p:ext uri="{BB962C8B-B14F-4D97-AF65-F5344CB8AC3E}">
        <p14:creationId xmlns:p14="http://schemas.microsoft.com/office/powerpoint/2010/main" val="172962651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2</a:t>
            </a:r>
          </a:p>
        </p:txBody>
      </p:sp>
    </p:spTree>
    <p:extLst>
      <p:ext uri="{BB962C8B-B14F-4D97-AF65-F5344CB8AC3E}">
        <p14:creationId xmlns:p14="http://schemas.microsoft.com/office/powerpoint/2010/main" val="9360632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03</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4" name="Picture 3">
            <a:extLst>
              <a:ext uri="{FF2B5EF4-FFF2-40B4-BE49-F238E27FC236}">
                <a16:creationId xmlns:a16="http://schemas.microsoft.com/office/drawing/2014/main" id="{12B4C3A9-86A0-43E1-BF81-96C48E77A9E7}"/>
              </a:ext>
            </a:extLst>
          </p:cNvPr>
          <p:cNvPicPr>
            <a:picLocks noChangeAspect="1"/>
          </p:cNvPicPr>
          <p:nvPr/>
        </p:nvPicPr>
        <p:blipFill>
          <a:blip r:embed="rId7"/>
          <a:stretch>
            <a:fillRect/>
          </a:stretch>
        </p:blipFill>
        <p:spPr>
          <a:xfrm>
            <a:off x="2445100" y="3939545"/>
            <a:ext cx="7142923" cy="1926503"/>
          </a:xfrm>
          <a:prstGeom prst="rect">
            <a:avLst/>
          </a:prstGeom>
        </p:spPr>
      </p:pic>
    </p:spTree>
    <p:extLst>
      <p:ext uri="{BB962C8B-B14F-4D97-AF65-F5344CB8AC3E}">
        <p14:creationId xmlns:p14="http://schemas.microsoft.com/office/powerpoint/2010/main" val="33577418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r>
              <a:rPr lang="en-US" altLang="zh-CN" sz="3600" b="1"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412456" y="957203"/>
            <a:ext cx="11327259" cy="1754326"/>
          </a:xfrm>
          <a:prstGeom prst="rect">
            <a:avLst/>
          </a:prstGeom>
        </p:spPr>
        <p:txBody>
          <a:bodyPr wrap="square">
            <a:spAutoFit/>
          </a:bodyPr>
          <a:lstStyle/>
          <a:p>
            <a:pPr algn="just"/>
            <a:r>
              <a:rPr lang="vi-VN" sz="5400" dirty="0">
                <a:solidFill>
                  <a:srgbClr val="8E2690"/>
                </a:solidFill>
                <a:latin typeface="Arial-Rounded" panose="020B0500000000000000" pitchFamily="34" charset="0"/>
                <a:ea typeface="Arial-Rounded" panose="020B0500000000000000" pitchFamily="34" charset="0"/>
                <a:cs typeface="Arial-Rounded" panose="020B0500000000000000" pitchFamily="34" charset="0"/>
              </a:rPr>
              <a:t>a. Trong bài đọc, những bãi biển nổi tiếng của nước ta có ở đâu?</a:t>
            </a:r>
          </a:p>
        </p:txBody>
      </p:sp>
      <p:sp>
        <p:nvSpPr>
          <p:cNvPr id="8" name="8">
            <a:extLst>
              <a:ext uri="{FF2B5EF4-FFF2-40B4-BE49-F238E27FC236}">
                <a16:creationId xmlns:a16="http://schemas.microsoft.com/office/drawing/2014/main" id="{AC790785-5CA6-40EA-BDCE-259906A53317}"/>
              </a:ext>
            </a:extLst>
          </p:cNvPr>
          <p:cNvSpPr/>
          <p:nvPr/>
        </p:nvSpPr>
        <p:spPr>
          <a:xfrm>
            <a:off x="1209752" y="2666515"/>
            <a:ext cx="10529963" cy="2308324"/>
          </a:xfrm>
          <a:prstGeom prst="rect">
            <a:avLst/>
          </a:prstGeom>
        </p:spPr>
        <p:txBody>
          <a:bodyPr wrap="square">
            <a:spAutoFit/>
          </a:bodyPr>
          <a:lstStyle/>
          <a:p>
            <a:pPr lvl="0" algn="just" eaLnBrk="0" fontAlgn="base" hangingPunct="0">
              <a:spcBef>
                <a:spcPct val="0"/>
              </a:spcBef>
              <a:spcAft>
                <a:spcPct val="0"/>
              </a:spcAft>
            </a:pP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Trong</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bài</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đọc</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bãi</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biển</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nổi</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của</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ta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có</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ở Thanh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Hóa</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Đà</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Nẵng</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Khánh</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Hòa</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a:t>
            </a:r>
            <a:endParaRPr lang="en-US" alt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21482" y="2812448"/>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4" name="Picture 13">
            <a:extLst>
              <a:ext uri="{FF2B5EF4-FFF2-40B4-BE49-F238E27FC236}">
                <a16:creationId xmlns:a16="http://schemas.microsoft.com/office/drawing/2014/main" id="{FB2B2FDE-D9C2-4E73-A20B-C049A39F12B6}"/>
              </a:ext>
            </a:extLst>
          </p:cNvPr>
          <p:cNvPicPr>
            <a:picLocks noChangeAspect="1"/>
          </p:cNvPicPr>
          <p:nvPr/>
        </p:nvPicPr>
        <p:blipFill>
          <a:blip r:embed="rId2"/>
          <a:stretch>
            <a:fillRect/>
          </a:stretch>
        </p:blipFill>
        <p:spPr>
          <a:xfrm>
            <a:off x="7452523" y="4312239"/>
            <a:ext cx="4183372" cy="2176031"/>
          </a:xfrm>
          <a:prstGeom prst="roundRect">
            <a:avLst>
              <a:gd name="adj" fmla="val 9388"/>
            </a:avLst>
          </a:prstGeom>
          <a:ln w="38100">
            <a:solidFill>
              <a:srgbClr val="F5A3C5"/>
            </a:solidFill>
          </a:ln>
        </p:spPr>
      </p:pic>
    </p:spTree>
    <p:extLst>
      <p:ext uri="{BB962C8B-B14F-4D97-AF65-F5344CB8AC3E}">
        <p14:creationId xmlns:p14="http://schemas.microsoft.com/office/powerpoint/2010/main" val="227552219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chemeClr val="bg2">
                    <a:lumMod val="25000"/>
                  </a:schemeClr>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r>
              <a:rPr lang="en-US" altLang="zh-CN" sz="3600" b="1"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412456" y="1167408"/>
            <a:ext cx="11327259" cy="830997"/>
          </a:xfrm>
          <a:prstGeom prst="rect">
            <a:avLst/>
          </a:prstGeom>
        </p:spPr>
        <p:txBody>
          <a:bodyPr wrap="square">
            <a:spAutoFit/>
          </a:bodyPr>
          <a:lstStyle/>
          <a:p>
            <a:pPr algn="just"/>
            <a:r>
              <a:rPr lang="vi-VN" sz="4800" dirty="0">
                <a:solidFill>
                  <a:srgbClr val="8E2690"/>
                </a:solidFill>
                <a:latin typeface="Arial-Rounded" panose="020B0500000000000000" pitchFamily="34" charset="0"/>
                <a:ea typeface="Arial-Rounded" panose="020B0500000000000000" pitchFamily="34" charset="0"/>
                <a:cs typeface="Arial-Rounded" panose="020B0500000000000000" pitchFamily="34" charset="0"/>
              </a:rPr>
              <a:t>b. Chúng ta có thể làm gì khi biển?</a:t>
            </a:r>
          </a:p>
        </p:txBody>
      </p:sp>
      <p:sp>
        <p:nvSpPr>
          <p:cNvPr id="8" name="8">
            <a:extLst>
              <a:ext uri="{FF2B5EF4-FFF2-40B4-BE49-F238E27FC236}">
                <a16:creationId xmlns:a16="http://schemas.microsoft.com/office/drawing/2014/main" id="{AC790785-5CA6-40EA-BDCE-259906A53317}"/>
              </a:ext>
            </a:extLst>
          </p:cNvPr>
          <p:cNvSpPr/>
          <p:nvPr/>
        </p:nvSpPr>
        <p:spPr>
          <a:xfrm>
            <a:off x="1209752" y="2149938"/>
            <a:ext cx="10665091" cy="1446550"/>
          </a:xfrm>
          <a:prstGeom prst="rect">
            <a:avLst/>
          </a:prstGeom>
        </p:spPr>
        <p:txBody>
          <a:bodyPr wrap="square">
            <a:spAutoFit/>
          </a:bodyPr>
          <a:lstStyle/>
          <a:p>
            <a:pPr lvl="0" algn="just" eaLnBrk="0" fontAlgn="base" hangingPunct="0">
              <a:spcBef>
                <a:spcPct val="0"/>
              </a:spcBef>
              <a:spcAft>
                <a:spcPct val="0"/>
              </a:spcAft>
            </a:pP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Đi</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biển</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chúng</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ta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thể</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thỏa</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sức</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bơi</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lội</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nô</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đùa</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trên</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sóng</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nhặt</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vỏ</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sò</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xây</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lâu</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đài</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cát</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en-US" alt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21482" y="2295871"/>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2" name="Picture 11">
            <a:extLst>
              <a:ext uri="{FF2B5EF4-FFF2-40B4-BE49-F238E27FC236}">
                <a16:creationId xmlns:a16="http://schemas.microsoft.com/office/drawing/2014/main" id="{189C275F-F125-49B9-A70D-BC3341866B5C}"/>
              </a:ext>
            </a:extLst>
          </p:cNvPr>
          <p:cNvPicPr>
            <a:picLocks noChangeAspect="1"/>
          </p:cNvPicPr>
          <p:nvPr/>
        </p:nvPicPr>
        <p:blipFill>
          <a:blip r:embed="rId2"/>
          <a:stretch>
            <a:fillRect/>
          </a:stretch>
        </p:blipFill>
        <p:spPr>
          <a:xfrm>
            <a:off x="3373395" y="3847922"/>
            <a:ext cx="5745892" cy="2590604"/>
          </a:xfrm>
          <a:prstGeom prst="rect">
            <a:avLst/>
          </a:prstGeom>
          <a:ln>
            <a:noFill/>
          </a:ln>
          <a:effectLst>
            <a:softEdge rad="112500"/>
          </a:effectLst>
        </p:spPr>
      </p:pic>
    </p:spTree>
    <p:extLst>
      <p:ext uri="{BB962C8B-B14F-4D97-AF65-F5344CB8AC3E}">
        <p14:creationId xmlns:p14="http://schemas.microsoft.com/office/powerpoint/2010/main" val="91528159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chemeClr val="bg2">
                    <a:lumMod val="25000"/>
                  </a:schemeClr>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r>
              <a:rPr lang="en-US" altLang="zh-CN" sz="3600" b="1"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340477" y="1297369"/>
            <a:ext cx="11511045" cy="1754326"/>
          </a:xfrm>
          <a:prstGeom prst="rect">
            <a:avLst/>
          </a:prstGeom>
        </p:spPr>
        <p:txBody>
          <a:bodyPr wrap="square">
            <a:spAutoFit/>
          </a:bodyPr>
          <a:lstStyle/>
          <a:p>
            <a:pPr algn="just"/>
            <a:r>
              <a:rPr lang="vi-VN" sz="5400" dirty="0">
                <a:solidFill>
                  <a:srgbClr val="8E2690"/>
                </a:solidFill>
                <a:latin typeface="Arial-Rounded" panose="020B0500000000000000" pitchFamily="34" charset="0"/>
                <a:ea typeface="Arial-Rounded" panose="020B0500000000000000" pitchFamily="34" charset="0"/>
                <a:cs typeface="Arial-Rounded" panose="020B0500000000000000" pitchFamily="34" charset="0"/>
              </a:rPr>
              <a:t>c. Vì sao hình dạng của những đồi cát luôn thay đổi?</a:t>
            </a:r>
            <a:endParaRPr lang="en-US" sz="5400" dirty="0">
              <a:solidFill>
                <a:srgbClr val="8E269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8">
            <a:extLst>
              <a:ext uri="{FF2B5EF4-FFF2-40B4-BE49-F238E27FC236}">
                <a16:creationId xmlns:a16="http://schemas.microsoft.com/office/drawing/2014/main" id="{AC790785-5CA6-40EA-BDCE-259906A53317}"/>
              </a:ext>
            </a:extLst>
          </p:cNvPr>
          <p:cNvSpPr/>
          <p:nvPr/>
        </p:nvSpPr>
        <p:spPr>
          <a:xfrm>
            <a:off x="1209752" y="2993837"/>
            <a:ext cx="10641770" cy="1569660"/>
          </a:xfrm>
          <a:prstGeom prst="rect">
            <a:avLst/>
          </a:prstGeom>
        </p:spPr>
        <p:txBody>
          <a:bodyPr wrap="square">
            <a:spAutoFit/>
          </a:bodyPr>
          <a:lstStyle/>
          <a:p>
            <a:pPr lvl="0" algn="just" eaLnBrk="0" fontAlgn="base" hangingPunct="0">
              <a:spcBef>
                <a:spcPct val="0"/>
              </a:spcBef>
              <a:spcAft>
                <a:spcPct val="0"/>
              </a:spcAft>
            </a:pP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Hình</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dạng</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đồi</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cát</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luôn</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thay</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đổi</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dirty="0" err="1">
                <a:latin typeface="Arial-Rounded" panose="020B0500000000000000" pitchFamily="34" charset="0"/>
                <a:ea typeface="Arial-Rounded" panose="020B0500000000000000" pitchFamily="34" charset="0"/>
                <a:cs typeface="Arial-Rounded" panose="020B0500000000000000" pitchFamily="34" charset="0"/>
              </a:rPr>
              <a:t>vì</a:t>
            </a:r>
            <a:r>
              <a:rPr lang="en-US" alt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800" b="1" dirty="0" err="1">
                <a:latin typeface="Arial-Rounded" panose="020B0500000000000000" pitchFamily="34" charset="0"/>
                <a:ea typeface="Arial-Rounded" panose="020B0500000000000000" pitchFamily="34" charset="0"/>
                <a:cs typeface="Arial-Rounded" panose="020B0500000000000000" pitchFamily="34" charset="0"/>
              </a:rPr>
              <a:t>cát</a:t>
            </a:r>
            <a:r>
              <a:rPr lang="en-US" altLang="en-US" sz="4800" b="1" dirty="0">
                <a:latin typeface="Arial-Rounded" panose="020B0500000000000000" pitchFamily="34" charset="0"/>
                <a:ea typeface="Arial-Rounded" panose="020B0500000000000000" pitchFamily="34" charset="0"/>
                <a:cs typeface="Arial-Rounded" panose="020B0500000000000000" pitchFamily="34" charset="0"/>
              </a:rPr>
              <a:t> bay.</a:t>
            </a:r>
            <a:endParaRPr lang="en-US" altLang="en-US" sz="66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21482" y="3139770"/>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1" name="Picture 10">
            <a:extLst>
              <a:ext uri="{FF2B5EF4-FFF2-40B4-BE49-F238E27FC236}">
                <a16:creationId xmlns:a16="http://schemas.microsoft.com/office/drawing/2014/main" id="{4A877687-C468-4730-BCAE-BCDB5CBB3B4D}"/>
              </a:ext>
            </a:extLst>
          </p:cNvPr>
          <p:cNvPicPr>
            <a:picLocks noChangeAspect="1"/>
          </p:cNvPicPr>
          <p:nvPr/>
        </p:nvPicPr>
        <p:blipFill>
          <a:blip r:embed="rId3"/>
          <a:srcRect l="4286" t="8333" r="52079" b="5837"/>
          <a:stretch>
            <a:fillRect/>
          </a:stretch>
        </p:blipFill>
        <p:spPr>
          <a:xfrm>
            <a:off x="3562274" y="4230092"/>
            <a:ext cx="3471038" cy="2208434"/>
          </a:xfrm>
          <a:custGeom>
            <a:avLst/>
            <a:gdLst>
              <a:gd name="connsiteX0" fmla="*/ 202226 w 3471038"/>
              <a:gd name="connsiteY0" fmla="*/ 0 h 2208434"/>
              <a:gd name="connsiteX1" fmla="*/ 3268812 w 3471038"/>
              <a:gd name="connsiteY1" fmla="*/ 0 h 2208434"/>
              <a:gd name="connsiteX2" fmla="*/ 3471038 w 3471038"/>
              <a:gd name="connsiteY2" fmla="*/ 202226 h 2208434"/>
              <a:gd name="connsiteX3" fmla="*/ 3471038 w 3471038"/>
              <a:gd name="connsiteY3" fmla="*/ 2006208 h 2208434"/>
              <a:gd name="connsiteX4" fmla="*/ 3268812 w 3471038"/>
              <a:gd name="connsiteY4" fmla="*/ 2208434 h 2208434"/>
              <a:gd name="connsiteX5" fmla="*/ 202226 w 3471038"/>
              <a:gd name="connsiteY5" fmla="*/ 2208434 h 2208434"/>
              <a:gd name="connsiteX6" fmla="*/ 0 w 3471038"/>
              <a:gd name="connsiteY6" fmla="*/ 2006208 h 2208434"/>
              <a:gd name="connsiteX7" fmla="*/ 0 w 3471038"/>
              <a:gd name="connsiteY7" fmla="*/ 202226 h 2208434"/>
              <a:gd name="connsiteX8" fmla="*/ 202226 w 3471038"/>
              <a:gd name="connsiteY8" fmla="*/ 0 h 22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1038" h="2208434">
                <a:moveTo>
                  <a:pt x="202226" y="0"/>
                </a:moveTo>
                <a:lnTo>
                  <a:pt x="3268812" y="0"/>
                </a:lnTo>
                <a:cubicBezTo>
                  <a:pt x="3380498" y="0"/>
                  <a:pt x="3471038" y="90540"/>
                  <a:pt x="3471038" y="202226"/>
                </a:cubicBezTo>
                <a:lnTo>
                  <a:pt x="3471038" y="2006208"/>
                </a:lnTo>
                <a:cubicBezTo>
                  <a:pt x="3471038" y="2117894"/>
                  <a:pt x="3380498" y="2208434"/>
                  <a:pt x="3268812" y="2208434"/>
                </a:cubicBezTo>
                <a:lnTo>
                  <a:pt x="202226" y="2208434"/>
                </a:lnTo>
                <a:cubicBezTo>
                  <a:pt x="90540" y="2208434"/>
                  <a:pt x="0" y="2117894"/>
                  <a:pt x="0" y="2006208"/>
                </a:cubicBezTo>
                <a:lnTo>
                  <a:pt x="0" y="202226"/>
                </a:lnTo>
                <a:cubicBezTo>
                  <a:pt x="0" y="90540"/>
                  <a:pt x="90540" y="0"/>
                  <a:pt x="202226" y="0"/>
                </a:cubicBezTo>
                <a:close/>
              </a:path>
            </a:pathLst>
          </a:custGeom>
          <a:ln w="38100">
            <a:solidFill>
              <a:srgbClr val="70C6E7"/>
            </a:solidFill>
          </a:ln>
        </p:spPr>
      </p:pic>
      <p:pic>
        <p:nvPicPr>
          <p:cNvPr id="13" name="Picture 12">
            <a:extLst>
              <a:ext uri="{FF2B5EF4-FFF2-40B4-BE49-F238E27FC236}">
                <a16:creationId xmlns:a16="http://schemas.microsoft.com/office/drawing/2014/main" id="{D5AA6CB0-AB83-4BB6-B284-98BCF386E5BB}"/>
              </a:ext>
            </a:extLst>
          </p:cNvPr>
          <p:cNvPicPr>
            <a:picLocks noChangeAspect="1"/>
          </p:cNvPicPr>
          <p:nvPr/>
        </p:nvPicPr>
        <p:blipFill>
          <a:blip r:embed="rId3"/>
          <a:srcRect l="52143" t="8333" r="4222" b="5837"/>
          <a:stretch>
            <a:fillRect/>
          </a:stretch>
        </p:blipFill>
        <p:spPr>
          <a:xfrm>
            <a:off x="7650315" y="4230092"/>
            <a:ext cx="3471038" cy="2208434"/>
          </a:xfrm>
          <a:custGeom>
            <a:avLst/>
            <a:gdLst>
              <a:gd name="connsiteX0" fmla="*/ 202226 w 3471038"/>
              <a:gd name="connsiteY0" fmla="*/ 0 h 2208434"/>
              <a:gd name="connsiteX1" fmla="*/ 3268812 w 3471038"/>
              <a:gd name="connsiteY1" fmla="*/ 0 h 2208434"/>
              <a:gd name="connsiteX2" fmla="*/ 3471038 w 3471038"/>
              <a:gd name="connsiteY2" fmla="*/ 202226 h 2208434"/>
              <a:gd name="connsiteX3" fmla="*/ 3471038 w 3471038"/>
              <a:gd name="connsiteY3" fmla="*/ 2006208 h 2208434"/>
              <a:gd name="connsiteX4" fmla="*/ 3268812 w 3471038"/>
              <a:gd name="connsiteY4" fmla="*/ 2208434 h 2208434"/>
              <a:gd name="connsiteX5" fmla="*/ 202226 w 3471038"/>
              <a:gd name="connsiteY5" fmla="*/ 2208434 h 2208434"/>
              <a:gd name="connsiteX6" fmla="*/ 0 w 3471038"/>
              <a:gd name="connsiteY6" fmla="*/ 2006208 h 2208434"/>
              <a:gd name="connsiteX7" fmla="*/ 0 w 3471038"/>
              <a:gd name="connsiteY7" fmla="*/ 202226 h 2208434"/>
              <a:gd name="connsiteX8" fmla="*/ 202226 w 3471038"/>
              <a:gd name="connsiteY8" fmla="*/ 0 h 22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1038" h="2208434">
                <a:moveTo>
                  <a:pt x="202226" y="0"/>
                </a:moveTo>
                <a:lnTo>
                  <a:pt x="3268812" y="0"/>
                </a:lnTo>
                <a:cubicBezTo>
                  <a:pt x="3380498" y="0"/>
                  <a:pt x="3471038" y="90540"/>
                  <a:pt x="3471038" y="202226"/>
                </a:cubicBezTo>
                <a:lnTo>
                  <a:pt x="3471038" y="2006208"/>
                </a:lnTo>
                <a:cubicBezTo>
                  <a:pt x="3471038" y="2117894"/>
                  <a:pt x="3380498" y="2208434"/>
                  <a:pt x="3268812" y="2208434"/>
                </a:cubicBezTo>
                <a:lnTo>
                  <a:pt x="202226" y="2208434"/>
                </a:lnTo>
                <a:cubicBezTo>
                  <a:pt x="90540" y="2208434"/>
                  <a:pt x="0" y="2117894"/>
                  <a:pt x="0" y="2006208"/>
                </a:cubicBezTo>
                <a:lnTo>
                  <a:pt x="0" y="202226"/>
                </a:lnTo>
                <a:cubicBezTo>
                  <a:pt x="0" y="90540"/>
                  <a:pt x="90540" y="0"/>
                  <a:pt x="202226" y="0"/>
                </a:cubicBezTo>
                <a:close/>
              </a:path>
            </a:pathLst>
          </a:custGeom>
          <a:ln w="38100">
            <a:solidFill>
              <a:srgbClr val="70C6E7"/>
            </a:solidFill>
          </a:ln>
        </p:spPr>
      </p:pic>
    </p:spTree>
    <p:extLst>
      <p:ext uri="{BB962C8B-B14F-4D97-AF65-F5344CB8AC3E}">
        <p14:creationId xmlns:p14="http://schemas.microsoft.com/office/powerpoint/2010/main" val="320761837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ppt_x"/>
                                          </p:val>
                                        </p:tav>
                                        <p:tav tm="100000">
                                          <p:val>
                                            <p:strVal val="#ppt_x"/>
                                          </p:val>
                                        </p:tav>
                                      </p:tavLst>
                                    </p:anim>
                                    <p:anim calcmode="lin" valueType="num">
                                      <p:cBhvr additive="base">
                                        <p:cTn id="2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04</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C101115C-DF74-4120-8081-5D690E756FB0}"/>
              </a:ext>
            </a:extLst>
          </p:cNvPr>
          <p:cNvPicPr>
            <a:picLocks noChangeAspect="1"/>
          </p:cNvPicPr>
          <p:nvPr/>
        </p:nvPicPr>
        <p:blipFill>
          <a:blip r:embed="rId7"/>
          <a:stretch>
            <a:fillRect/>
          </a:stretch>
        </p:blipFill>
        <p:spPr>
          <a:xfrm>
            <a:off x="4155489" y="3873935"/>
            <a:ext cx="3881022" cy="2057723"/>
          </a:xfrm>
          <a:prstGeom prst="rect">
            <a:avLst/>
          </a:prstGeom>
        </p:spPr>
      </p:pic>
    </p:spTree>
    <p:extLst>
      <p:ext uri="{BB962C8B-B14F-4D97-AF65-F5344CB8AC3E}">
        <p14:creationId xmlns:p14="http://schemas.microsoft.com/office/powerpoint/2010/main" val="390681972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0DFED7-5FD1-4195-A2D7-3ED5916926E0}"/>
              </a:ext>
            </a:extLst>
          </p:cNvPr>
          <p:cNvGrpSpPr/>
          <p:nvPr/>
        </p:nvGrpSpPr>
        <p:grpSpPr>
          <a:xfrm>
            <a:off x="110742" y="210911"/>
            <a:ext cx="863972" cy="1015663"/>
            <a:chOff x="412456" y="98253"/>
            <a:chExt cx="863972" cy="1015663"/>
          </a:xfrm>
        </p:grpSpPr>
        <p:sp>
          <p:nvSpPr>
            <p:cNvPr id="3" name="Oval 2">
              <a:extLst>
                <a:ext uri="{FF2B5EF4-FFF2-40B4-BE49-F238E27FC236}">
                  <a16:creationId xmlns:a16="http://schemas.microsoft.com/office/drawing/2014/main" id="{9C59FAA2-0B30-4E88-B5C9-3DC826E03E2D}"/>
                </a:ext>
              </a:extLst>
            </p:cNvPr>
            <p:cNvSpPr/>
            <p:nvPr/>
          </p:nvSpPr>
          <p:spPr>
            <a:xfrm>
              <a:off x="412456" y="214418"/>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EA3D935E-95F4-41B4-9E48-3DF77735EFDB}"/>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5" name="8">
            <a:extLst>
              <a:ext uri="{FF2B5EF4-FFF2-40B4-BE49-F238E27FC236}">
                <a16:creationId xmlns:a16="http://schemas.microsoft.com/office/drawing/2014/main" id="{5B82D3C2-0540-4BD7-BB1D-E8D86A3584E2}"/>
              </a:ext>
            </a:extLst>
          </p:cNvPr>
          <p:cNvSpPr/>
          <p:nvPr/>
        </p:nvSpPr>
        <p:spPr>
          <a:xfrm>
            <a:off x="1002422" y="275212"/>
            <a:ext cx="10632926" cy="1754326"/>
          </a:xfrm>
          <a:prstGeom prst="rect">
            <a:avLst/>
          </a:prstGeom>
        </p:spPr>
        <p:txBody>
          <a:bodyPr wrap="square">
            <a:spAutoFit/>
          </a:bodyPr>
          <a:lstStyle/>
          <a:p>
            <a:pPr algn="just"/>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b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c ở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solidFill>
                <a:schemeClr val="bg2">
                  <a:lumMod val="25000"/>
                </a:schemeClr>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96B7AF79-76DE-4B1B-B7FC-406D11922458}"/>
              </a:ext>
            </a:extLst>
          </p:cNvPr>
          <p:cNvSpPr/>
          <p:nvPr/>
        </p:nvSpPr>
        <p:spPr>
          <a:xfrm>
            <a:off x="2377316" y="5348143"/>
            <a:ext cx="7678878" cy="707886"/>
          </a:xfrm>
          <a:prstGeom prst="rect">
            <a:avLst/>
          </a:prstGeom>
        </p:spPr>
        <p:txBody>
          <a:bodyPr wrap="square">
            <a:spAutoFit/>
          </a:bodyPr>
          <a:lstStyle/>
          <a:p>
            <a:pPr algn="just"/>
            <a:r>
              <a:rPr lang="vi-VN" sz="4000" dirty="0">
                <a:solidFill>
                  <a:srgbClr val="8E2690"/>
                </a:solidFill>
                <a:latin typeface="Arial-Rounded" panose="020B0500000000000000" pitchFamily="34" charset="0"/>
                <a:ea typeface="Arial-Rounded" panose="020B0500000000000000" pitchFamily="34" charset="0"/>
                <a:cs typeface="Arial-Rounded" panose="020B0500000000000000" pitchFamily="34" charset="0"/>
              </a:rPr>
              <a:t>b. Chúng ta có thể làm gì khi biển?</a:t>
            </a:r>
          </a:p>
        </p:txBody>
      </p:sp>
      <p:grpSp>
        <p:nvGrpSpPr>
          <p:cNvPr id="8" name="Group 7">
            <a:extLst>
              <a:ext uri="{FF2B5EF4-FFF2-40B4-BE49-F238E27FC236}">
                <a16:creationId xmlns:a16="http://schemas.microsoft.com/office/drawing/2014/main" id="{2828BE13-EF05-4323-BC51-8B664950AB71}"/>
              </a:ext>
            </a:extLst>
          </p:cNvPr>
          <p:cNvGrpSpPr/>
          <p:nvPr/>
        </p:nvGrpSpPr>
        <p:grpSpPr>
          <a:xfrm>
            <a:off x="361730" y="5003372"/>
            <a:ext cx="11468540" cy="1458726"/>
            <a:chOff x="763481" y="6187030"/>
            <a:chExt cx="11172236" cy="1458726"/>
          </a:xfrm>
        </p:grpSpPr>
        <p:sp>
          <p:nvSpPr>
            <p:cNvPr id="9" name="Rectangle: Rounded Corners 8">
              <a:extLst>
                <a:ext uri="{FF2B5EF4-FFF2-40B4-BE49-F238E27FC236}">
                  <a16:creationId xmlns:a16="http://schemas.microsoft.com/office/drawing/2014/main" id="{DB84F54E-3B52-49E5-9847-F88BCEDC3BFA}"/>
                </a:ext>
              </a:extLst>
            </p:cNvPr>
            <p:cNvSpPr/>
            <p:nvPr/>
          </p:nvSpPr>
          <p:spPr>
            <a:xfrm>
              <a:off x="763481" y="6187030"/>
              <a:ext cx="11172236" cy="1458726"/>
            </a:xfrm>
            <a:prstGeom prst="roundRect">
              <a:avLst/>
            </a:prstGeom>
            <a:solidFill>
              <a:srgbClr val="FACEE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8">
              <a:extLst>
                <a:ext uri="{FF2B5EF4-FFF2-40B4-BE49-F238E27FC236}">
                  <a16:creationId xmlns:a16="http://schemas.microsoft.com/office/drawing/2014/main" id="{77AE6D98-11D0-4D53-BB18-CA4FCF7B2BB0}"/>
                </a:ext>
              </a:extLst>
            </p:cNvPr>
            <p:cNvSpPr/>
            <p:nvPr/>
          </p:nvSpPr>
          <p:spPr>
            <a:xfrm>
              <a:off x="948798" y="6190070"/>
              <a:ext cx="10801601" cy="1446550"/>
            </a:xfrm>
            <a:prstGeom prst="rect">
              <a:avLst/>
            </a:prstGeom>
          </p:spPr>
          <p:txBody>
            <a:bodyPr wrap="square">
              <a:spAutoFit/>
            </a:bodyPr>
            <a:lstStyle/>
            <a:p>
              <a:pPr lvl="0" algn="just" eaLnBrk="0" fontAlgn="base" hangingPunct="0">
                <a:spcBef>
                  <a:spcPct val="0"/>
                </a:spcBef>
                <a:spcAft>
                  <a:spcPct val="0"/>
                </a:spcAft>
              </a:pP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Đi</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biển</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chúng</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ta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latin typeface="Arial-Rounded" panose="020B0500000000000000" pitchFamily="34" charset="0"/>
                  <a:ea typeface="Arial-Rounded" panose="020B0500000000000000" pitchFamily="34" charset="0"/>
                  <a:cs typeface="Arial-Rounded" panose="020B0500000000000000" pitchFamily="34" charset="0"/>
                </a:rPr>
                <a:t>thể</a:t>
              </a:r>
              <a:r>
                <a:rPr lang="en-US" alt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thỏa</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sức</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bơi</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lội</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nô</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đùa</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trên</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sóng</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nhặt</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vỏ</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sò</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lâu</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đài</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4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cát</a:t>
              </a:r>
              <a:r>
                <a:rPr lang="en-US" altLang="en-US" sz="4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2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Rectangle: Rounded Corners 10">
            <a:extLst>
              <a:ext uri="{FF2B5EF4-FFF2-40B4-BE49-F238E27FC236}">
                <a16:creationId xmlns:a16="http://schemas.microsoft.com/office/drawing/2014/main" id="{A9BFC7F9-A06E-4A86-9400-1FF8422F0887}"/>
              </a:ext>
            </a:extLst>
          </p:cNvPr>
          <p:cNvSpPr/>
          <p:nvPr/>
        </p:nvSpPr>
        <p:spPr>
          <a:xfrm>
            <a:off x="6758995" y="5098450"/>
            <a:ext cx="4782216" cy="707886"/>
          </a:xfrm>
          <a:prstGeom prst="roundRect">
            <a:avLst/>
          </a:prstGeom>
          <a:solidFill>
            <a:srgbClr val="FA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2701F"/>
                </a:solidFill>
              </a:rPr>
              <a:t>(…)</a:t>
            </a:r>
          </a:p>
        </p:txBody>
      </p:sp>
      <p:pic>
        <p:nvPicPr>
          <p:cNvPr id="12" name="Picture 11">
            <a:extLst>
              <a:ext uri="{FF2B5EF4-FFF2-40B4-BE49-F238E27FC236}">
                <a16:creationId xmlns:a16="http://schemas.microsoft.com/office/drawing/2014/main" id="{49819B76-DD61-4851-8394-990983F3C44E}"/>
              </a:ext>
            </a:extLst>
          </p:cNvPr>
          <p:cNvPicPr>
            <a:picLocks noChangeAspect="1"/>
          </p:cNvPicPr>
          <p:nvPr/>
        </p:nvPicPr>
        <p:blipFill>
          <a:blip r:embed="rId2"/>
          <a:stretch>
            <a:fillRect/>
          </a:stretch>
        </p:blipFill>
        <p:spPr>
          <a:xfrm>
            <a:off x="2825135" y="1852778"/>
            <a:ext cx="6473800" cy="3119880"/>
          </a:xfrm>
          <a:prstGeom prst="rect">
            <a:avLst/>
          </a:prstGeom>
          <a:ln>
            <a:noFill/>
          </a:ln>
          <a:effectLst>
            <a:softEdge rad="112500"/>
          </a:effectLst>
        </p:spPr>
      </p:pic>
      <p:sp>
        <p:nvSpPr>
          <p:cNvPr id="14" name="Rectangle: Rounded Corners 13">
            <a:extLst>
              <a:ext uri="{FF2B5EF4-FFF2-40B4-BE49-F238E27FC236}">
                <a16:creationId xmlns:a16="http://schemas.microsoft.com/office/drawing/2014/main" id="{79D8844D-6F74-4645-83B1-4E83C80946A3}"/>
              </a:ext>
            </a:extLst>
          </p:cNvPr>
          <p:cNvSpPr/>
          <p:nvPr/>
        </p:nvSpPr>
        <p:spPr>
          <a:xfrm>
            <a:off x="650789" y="5806336"/>
            <a:ext cx="9753599" cy="610599"/>
          </a:xfrm>
          <a:prstGeom prst="roundRect">
            <a:avLst/>
          </a:prstGeom>
          <a:solidFill>
            <a:srgbClr val="FA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2701F"/>
              </a:solidFill>
            </a:endParaRPr>
          </a:p>
        </p:txBody>
      </p:sp>
    </p:spTree>
    <p:extLst>
      <p:ext uri="{BB962C8B-B14F-4D97-AF65-F5344CB8AC3E}">
        <p14:creationId xmlns:p14="http://schemas.microsoft.com/office/powerpoint/2010/main" val="94350739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1" grpId="0" animBg="1"/>
      <p:bldP spid="11"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latin typeface="Arial" panose="020B0604020202020204" pitchFamily="34" charset="0"/>
                <a:ea typeface="AvantGarde-Demi" panose="02020500000000000000" pitchFamily="18" charset="0"/>
                <a:cs typeface="Arial" panose="020B0604020202020204" pitchFamily="34" charset="0"/>
                <a:sym typeface="Arial"/>
              </a:rPr>
              <a:t>TIẾT </a:t>
            </a:r>
            <a:r>
              <a:rPr lang="en-US" sz="3733" b="1" kern="0" dirty="0">
                <a:solidFill>
                  <a:schemeClr val="tx1">
                    <a:lumMod val="75000"/>
                    <a:lumOff val="25000"/>
                  </a:schemeClr>
                </a:solidFill>
                <a:latin typeface="Arial" panose="020B0604020202020204" pitchFamily="34" charset="0"/>
                <a:ea typeface="AvantGarde-Demi" panose="02020500000000000000" pitchFamily="18" charset="0"/>
                <a:cs typeface="Arial" panose="020B0604020202020204" pitchFamily="34" charset="0"/>
                <a:sym typeface="Arial"/>
              </a:rPr>
              <a:t>1</a:t>
            </a:r>
          </a:p>
        </p:txBody>
      </p:sp>
    </p:spTree>
    <p:extLst>
      <p:ext uri="{BB962C8B-B14F-4D97-AF65-F5344CB8AC3E}">
        <p14:creationId xmlns:p14="http://schemas.microsoft.com/office/powerpoint/2010/main" val="417045821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0DFED7-5FD1-4195-A2D7-3ED5916926E0}"/>
              </a:ext>
            </a:extLst>
          </p:cNvPr>
          <p:cNvGrpSpPr/>
          <p:nvPr/>
        </p:nvGrpSpPr>
        <p:grpSpPr>
          <a:xfrm>
            <a:off x="110742" y="210911"/>
            <a:ext cx="863972" cy="1015663"/>
            <a:chOff x="412456" y="98253"/>
            <a:chExt cx="863972" cy="1015663"/>
          </a:xfrm>
        </p:grpSpPr>
        <p:sp>
          <p:nvSpPr>
            <p:cNvPr id="3" name="Oval 2">
              <a:extLst>
                <a:ext uri="{FF2B5EF4-FFF2-40B4-BE49-F238E27FC236}">
                  <a16:creationId xmlns:a16="http://schemas.microsoft.com/office/drawing/2014/main" id="{9C59FAA2-0B30-4E88-B5C9-3DC826E03E2D}"/>
                </a:ext>
              </a:extLst>
            </p:cNvPr>
            <p:cNvSpPr/>
            <p:nvPr/>
          </p:nvSpPr>
          <p:spPr>
            <a:xfrm>
              <a:off x="412456" y="214418"/>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EA3D935E-95F4-41B4-9E48-3DF77735EFDB}"/>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5" name="8">
            <a:extLst>
              <a:ext uri="{FF2B5EF4-FFF2-40B4-BE49-F238E27FC236}">
                <a16:creationId xmlns:a16="http://schemas.microsoft.com/office/drawing/2014/main" id="{5B82D3C2-0540-4BD7-BB1D-E8D86A3584E2}"/>
              </a:ext>
            </a:extLst>
          </p:cNvPr>
          <p:cNvSpPr/>
          <p:nvPr/>
        </p:nvSpPr>
        <p:spPr>
          <a:xfrm>
            <a:off x="1002422" y="275212"/>
            <a:ext cx="10632926" cy="1754326"/>
          </a:xfrm>
          <a:prstGeom prst="rect">
            <a:avLst/>
          </a:prstGeom>
        </p:spPr>
        <p:txBody>
          <a:bodyPr wrap="square">
            <a:spAutoFit/>
          </a:bodyPr>
          <a:lstStyle/>
          <a:p>
            <a:pPr algn="just"/>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b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c ở </a:t>
            </a:r>
            <a:r>
              <a:rPr lang="en-US" altLang="zh-CN" sz="5400" b="1" dirty="0" err="1">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solidFill>
                  <a:schemeClr val="bg2">
                    <a:lumMod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solidFill>
                <a:schemeClr val="bg2">
                  <a:lumMod val="25000"/>
                </a:schemeClr>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96B7AF79-76DE-4B1B-B7FC-406D11922458}"/>
              </a:ext>
            </a:extLst>
          </p:cNvPr>
          <p:cNvSpPr/>
          <p:nvPr/>
        </p:nvSpPr>
        <p:spPr>
          <a:xfrm>
            <a:off x="561638" y="5396454"/>
            <a:ext cx="11630362" cy="707886"/>
          </a:xfrm>
          <a:prstGeom prst="rect">
            <a:avLst/>
          </a:prstGeom>
        </p:spPr>
        <p:txBody>
          <a:bodyPr wrap="square">
            <a:spAutoFit/>
          </a:bodyPr>
          <a:lstStyle/>
          <a:p>
            <a:pPr algn="just"/>
            <a:r>
              <a:rPr lang="vi-VN" sz="4000" dirty="0">
                <a:solidFill>
                  <a:srgbClr val="8E2690"/>
                </a:solidFill>
                <a:latin typeface="Arial-Rounded" panose="020B0500000000000000" pitchFamily="34" charset="0"/>
                <a:ea typeface="Arial-Rounded" panose="020B0500000000000000" pitchFamily="34" charset="0"/>
                <a:cs typeface="Arial-Rounded" panose="020B0500000000000000" pitchFamily="34" charset="0"/>
              </a:rPr>
              <a:t>c. Vì sao hình dạng của những đồi cát luôn thay đổi?</a:t>
            </a:r>
            <a:endParaRPr lang="en-US" sz="4000" dirty="0">
              <a:solidFill>
                <a:srgbClr val="8E269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2828BE13-EF05-4323-BC51-8B664950AB71}"/>
              </a:ext>
            </a:extLst>
          </p:cNvPr>
          <p:cNvGrpSpPr/>
          <p:nvPr/>
        </p:nvGrpSpPr>
        <p:grpSpPr>
          <a:xfrm>
            <a:off x="589171" y="5196939"/>
            <a:ext cx="11013657" cy="917181"/>
            <a:chOff x="763481" y="6137601"/>
            <a:chExt cx="11172236" cy="917181"/>
          </a:xfrm>
        </p:grpSpPr>
        <p:sp>
          <p:nvSpPr>
            <p:cNvPr id="9" name="Rectangle: Rounded Corners 8">
              <a:extLst>
                <a:ext uri="{FF2B5EF4-FFF2-40B4-BE49-F238E27FC236}">
                  <a16:creationId xmlns:a16="http://schemas.microsoft.com/office/drawing/2014/main" id="{DB84F54E-3B52-49E5-9847-F88BCEDC3BFA}"/>
                </a:ext>
              </a:extLst>
            </p:cNvPr>
            <p:cNvSpPr/>
            <p:nvPr/>
          </p:nvSpPr>
          <p:spPr>
            <a:xfrm>
              <a:off x="763481" y="6137601"/>
              <a:ext cx="11172236" cy="917181"/>
            </a:xfrm>
            <a:prstGeom prst="roundRect">
              <a:avLst/>
            </a:prstGeom>
            <a:solidFill>
              <a:srgbClr val="FACEE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8">
              <a:extLst>
                <a:ext uri="{FF2B5EF4-FFF2-40B4-BE49-F238E27FC236}">
                  <a16:creationId xmlns:a16="http://schemas.microsoft.com/office/drawing/2014/main" id="{77AE6D98-11D0-4D53-BB18-CA4FCF7B2BB0}"/>
                </a:ext>
              </a:extLst>
            </p:cNvPr>
            <p:cNvSpPr/>
            <p:nvPr/>
          </p:nvSpPr>
          <p:spPr>
            <a:xfrm>
              <a:off x="948798" y="6190070"/>
              <a:ext cx="10801601" cy="707886"/>
            </a:xfrm>
            <a:prstGeom prst="rect">
              <a:avLst/>
            </a:prstGeom>
          </p:spPr>
          <p:txBody>
            <a:bodyPr wrap="square">
              <a:spAutoFit/>
            </a:bodyPr>
            <a:lstStyle/>
            <a:p>
              <a:pPr lvl="0" algn="just" eaLnBrk="0" fontAlgn="base" hangingPunct="0">
                <a:spcBef>
                  <a:spcPct val="0"/>
                </a:spcBef>
                <a:spcAft>
                  <a:spcPct val="0"/>
                </a:spcAft>
              </a:pP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Hình</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dạng</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đồi</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cát</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luôn</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thay</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đổi</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vì</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F2701F"/>
                  </a:solidFill>
                  <a:latin typeface="Arial-Rounded" panose="020B0500000000000000" pitchFamily="34" charset="0"/>
                  <a:ea typeface="Arial-Rounded" panose="020B0500000000000000" pitchFamily="34" charset="0"/>
                  <a:cs typeface="Arial-Rounded" panose="020B0500000000000000" pitchFamily="34" charset="0"/>
                </a:rPr>
                <a:t>cát</a:t>
              </a:r>
              <a:r>
                <a:rPr lang="en-US" altLang="en-US" sz="40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 bay.</a:t>
              </a:r>
              <a:endParaRPr lang="en-US" altLang="en-US" sz="54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Rectangle: Rounded Corners 10">
            <a:extLst>
              <a:ext uri="{FF2B5EF4-FFF2-40B4-BE49-F238E27FC236}">
                <a16:creationId xmlns:a16="http://schemas.microsoft.com/office/drawing/2014/main" id="{A9BFC7F9-A06E-4A86-9400-1FF8422F0887}"/>
              </a:ext>
            </a:extLst>
          </p:cNvPr>
          <p:cNvSpPr/>
          <p:nvPr/>
        </p:nvSpPr>
        <p:spPr>
          <a:xfrm>
            <a:off x="9473680" y="5290622"/>
            <a:ext cx="1946461" cy="707886"/>
          </a:xfrm>
          <a:prstGeom prst="roundRect">
            <a:avLst/>
          </a:prstGeom>
          <a:solidFill>
            <a:srgbClr val="FA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2701F"/>
                </a:solidFill>
              </a:rPr>
              <a:t>(…)</a:t>
            </a:r>
          </a:p>
        </p:txBody>
      </p:sp>
      <p:pic>
        <p:nvPicPr>
          <p:cNvPr id="14" name="Picture 13">
            <a:extLst>
              <a:ext uri="{FF2B5EF4-FFF2-40B4-BE49-F238E27FC236}">
                <a16:creationId xmlns:a16="http://schemas.microsoft.com/office/drawing/2014/main" id="{5E7C7A91-08B6-474D-AF1D-CE00F1997050}"/>
              </a:ext>
            </a:extLst>
          </p:cNvPr>
          <p:cNvPicPr>
            <a:picLocks noChangeAspect="1"/>
          </p:cNvPicPr>
          <p:nvPr/>
        </p:nvPicPr>
        <p:blipFill>
          <a:blip r:embed="rId2"/>
          <a:srcRect l="4286" t="8333" r="52079" b="5837"/>
          <a:stretch>
            <a:fillRect/>
          </a:stretch>
        </p:blipFill>
        <p:spPr>
          <a:xfrm>
            <a:off x="2007959" y="2385001"/>
            <a:ext cx="3841469" cy="2444119"/>
          </a:xfrm>
          <a:custGeom>
            <a:avLst/>
            <a:gdLst>
              <a:gd name="connsiteX0" fmla="*/ 202226 w 3471038"/>
              <a:gd name="connsiteY0" fmla="*/ 0 h 2208434"/>
              <a:gd name="connsiteX1" fmla="*/ 3268812 w 3471038"/>
              <a:gd name="connsiteY1" fmla="*/ 0 h 2208434"/>
              <a:gd name="connsiteX2" fmla="*/ 3471038 w 3471038"/>
              <a:gd name="connsiteY2" fmla="*/ 202226 h 2208434"/>
              <a:gd name="connsiteX3" fmla="*/ 3471038 w 3471038"/>
              <a:gd name="connsiteY3" fmla="*/ 2006208 h 2208434"/>
              <a:gd name="connsiteX4" fmla="*/ 3268812 w 3471038"/>
              <a:gd name="connsiteY4" fmla="*/ 2208434 h 2208434"/>
              <a:gd name="connsiteX5" fmla="*/ 202226 w 3471038"/>
              <a:gd name="connsiteY5" fmla="*/ 2208434 h 2208434"/>
              <a:gd name="connsiteX6" fmla="*/ 0 w 3471038"/>
              <a:gd name="connsiteY6" fmla="*/ 2006208 h 2208434"/>
              <a:gd name="connsiteX7" fmla="*/ 0 w 3471038"/>
              <a:gd name="connsiteY7" fmla="*/ 202226 h 2208434"/>
              <a:gd name="connsiteX8" fmla="*/ 202226 w 3471038"/>
              <a:gd name="connsiteY8" fmla="*/ 0 h 22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1038" h="2208434">
                <a:moveTo>
                  <a:pt x="202226" y="0"/>
                </a:moveTo>
                <a:lnTo>
                  <a:pt x="3268812" y="0"/>
                </a:lnTo>
                <a:cubicBezTo>
                  <a:pt x="3380498" y="0"/>
                  <a:pt x="3471038" y="90540"/>
                  <a:pt x="3471038" y="202226"/>
                </a:cubicBezTo>
                <a:lnTo>
                  <a:pt x="3471038" y="2006208"/>
                </a:lnTo>
                <a:cubicBezTo>
                  <a:pt x="3471038" y="2117894"/>
                  <a:pt x="3380498" y="2208434"/>
                  <a:pt x="3268812" y="2208434"/>
                </a:cubicBezTo>
                <a:lnTo>
                  <a:pt x="202226" y="2208434"/>
                </a:lnTo>
                <a:cubicBezTo>
                  <a:pt x="90540" y="2208434"/>
                  <a:pt x="0" y="2117894"/>
                  <a:pt x="0" y="2006208"/>
                </a:cubicBezTo>
                <a:lnTo>
                  <a:pt x="0" y="202226"/>
                </a:lnTo>
                <a:cubicBezTo>
                  <a:pt x="0" y="90540"/>
                  <a:pt x="90540" y="0"/>
                  <a:pt x="202226" y="0"/>
                </a:cubicBezTo>
                <a:close/>
              </a:path>
            </a:pathLst>
          </a:custGeom>
          <a:ln w="38100">
            <a:solidFill>
              <a:srgbClr val="70C6E7"/>
            </a:solidFill>
          </a:ln>
        </p:spPr>
      </p:pic>
      <p:pic>
        <p:nvPicPr>
          <p:cNvPr id="15" name="Picture 14">
            <a:extLst>
              <a:ext uri="{FF2B5EF4-FFF2-40B4-BE49-F238E27FC236}">
                <a16:creationId xmlns:a16="http://schemas.microsoft.com/office/drawing/2014/main" id="{3B727FD3-BC6F-4C07-BBFD-FCED032E93C0}"/>
              </a:ext>
            </a:extLst>
          </p:cNvPr>
          <p:cNvPicPr>
            <a:picLocks noChangeAspect="1"/>
          </p:cNvPicPr>
          <p:nvPr/>
        </p:nvPicPr>
        <p:blipFill>
          <a:blip r:embed="rId2"/>
          <a:srcRect l="52143" t="8333" r="4222" b="5837"/>
          <a:stretch>
            <a:fillRect/>
          </a:stretch>
        </p:blipFill>
        <p:spPr>
          <a:xfrm>
            <a:off x="6342574" y="2391179"/>
            <a:ext cx="3841469" cy="2444119"/>
          </a:xfrm>
          <a:custGeom>
            <a:avLst/>
            <a:gdLst>
              <a:gd name="connsiteX0" fmla="*/ 202226 w 3471038"/>
              <a:gd name="connsiteY0" fmla="*/ 0 h 2208434"/>
              <a:gd name="connsiteX1" fmla="*/ 3268812 w 3471038"/>
              <a:gd name="connsiteY1" fmla="*/ 0 h 2208434"/>
              <a:gd name="connsiteX2" fmla="*/ 3471038 w 3471038"/>
              <a:gd name="connsiteY2" fmla="*/ 202226 h 2208434"/>
              <a:gd name="connsiteX3" fmla="*/ 3471038 w 3471038"/>
              <a:gd name="connsiteY3" fmla="*/ 2006208 h 2208434"/>
              <a:gd name="connsiteX4" fmla="*/ 3268812 w 3471038"/>
              <a:gd name="connsiteY4" fmla="*/ 2208434 h 2208434"/>
              <a:gd name="connsiteX5" fmla="*/ 202226 w 3471038"/>
              <a:gd name="connsiteY5" fmla="*/ 2208434 h 2208434"/>
              <a:gd name="connsiteX6" fmla="*/ 0 w 3471038"/>
              <a:gd name="connsiteY6" fmla="*/ 2006208 h 2208434"/>
              <a:gd name="connsiteX7" fmla="*/ 0 w 3471038"/>
              <a:gd name="connsiteY7" fmla="*/ 202226 h 2208434"/>
              <a:gd name="connsiteX8" fmla="*/ 202226 w 3471038"/>
              <a:gd name="connsiteY8" fmla="*/ 0 h 22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1038" h="2208434">
                <a:moveTo>
                  <a:pt x="202226" y="0"/>
                </a:moveTo>
                <a:lnTo>
                  <a:pt x="3268812" y="0"/>
                </a:lnTo>
                <a:cubicBezTo>
                  <a:pt x="3380498" y="0"/>
                  <a:pt x="3471038" y="90540"/>
                  <a:pt x="3471038" y="202226"/>
                </a:cubicBezTo>
                <a:lnTo>
                  <a:pt x="3471038" y="2006208"/>
                </a:lnTo>
                <a:cubicBezTo>
                  <a:pt x="3471038" y="2117894"/>
                  <a:pt x="3380498" y="2208434"/>
                  <a:pt x="3268812" y="2208434"/>
                </a:cubicBezTo>
                <a:lnTo>
                  <a:pt x="202226" y="2208434"/>
                </a:lnTo>
                <a:cubicBezTo>
                  <a:pt x="90540" y="2208434"/>
                  <a:pt x="0" y="2117894"/>
                  <a:pt x="0" y="2006208"/>
                </a:cubicBezTo>
                <a:lnTo>
                  <a:pt x="0" y="202226"/>
                </a:lnTo>
                <a:cubicBezTo>
                  <a:pt x="0" y="90540"/>
                  <a:pt x="90540" y="0"/>
                  <a:pt x="202226" y="0"/>
                </a:cubicBezTo>
                <a:close/>
              </a:path>
            </a:pathLst>
          </a:custGeom>
          <a:ln w="38100">
            <a:solidFill>
              <a:srgbClr val="70C6E7"/>
            </a:solidFill>
          </a:ln>
        </p:spPr>
      </p:pic>
    </p:spTree>
    <p:extLst>
      <p:ext uri="{BB962C8B-B14F-4D97-AF65-F5344CB8AC3E}">
        <p14:creationId xmlns:p14="http://schemas.microsoft.com/office/powerpoint/2010/main" val="9447557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1000" fill="hold"/>
                                        <p:tgtEl>
                                          <p:spTgt spid="15"/>
                                        </p:tgtEl>
                                        <p:attrNameLst>
                                          <p:attrName>ppt_x</p:attrName>
                                        </p:attrNameLst>
                                      </p:cBhvr>
                                      <p:tavLst>
                                        <p:tav tm="0">
                                          <p:val>
                                            <p:strVal val="#ppt_x"/>
                                          </p:val>
                                        </p:tav>
                                        <p:tav tm="100000">
                                          <p:val>
                                            <p:strVal val="#ppt_x"/>
                                          </p:val>
                                        </p:tav>
                                      </p:tavLst>
                                    </p:anim>
                                    <p:anim calcmode="lin" valueType="num">
                                      <p:cBhvr additive="base">
                                        <p:cTn id="1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sp>
        <p:nvSpPr>
          <p:cNvPr id="9" name="TextBox 8">
            <a:extLst>
              <a:ext uri="{FF2B5EF4-FFF2-40B4-BE49-F238E27FC236}">
                <a16:creationId xmlns:a16="http://schemas.microsoft.com/office/drawing/2014/main" id="{5268694B-7F70-7AA5-FE45-A087EEABAEAA}"/>
              </a:ext>
            </a:extLst>
          </p:cNvPr>
          <p:cNvSpPr txBox="1"/>
          <p:nvPr/>
        </p:nvSpPr>
        <p:spPr>
          <a:xfrm>
            <a:off x="2916283" y="3645213"/>
            <a:ext cx="6359433"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 ĐỘNG TIẾP NỐI</a:t>
            </a:r>
          </a:p>
        </p:txBody>
      </p:sp>
    </p:spTree>
    <p:extLst>
      <p:ext uri="{BB962C8B-B14F-4D97-AF65-F5344CB8AC3E}">
        <p14:creationId xmlns:p14="http://schemas.microsoft.com/office/powerpoint/2010/main" val="197403265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01</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4" name="Picture 3">
            <a:extLst>
              <a:ext uri="{FF2B5EF4-FFF2-40B4-BE49-F238E27FC236}">
                <a16:creationId xmlns:a16="http://schemas.microsoft.com/office/drawing/2014/main" id="{39365582-8322-47D8-B00C-1A7A18E197CB}"/>
              </a:ext>
            </a:extLst>
          </p:cNvPr>
          <p:cNvPicPr>
            <a:picLocks noChangeAspect="1"/>
          </p:cNvPicPr>
          <p:nvPr/>
        </p:nvPicPr>
        <p:blipFill rotWithShape="1">
          <a:blip r:embed="rId3"/>
          <a:srcRect l="5043" t="11829" r="6258" b="27091"/>
          <a:stretch/>
        </p:blipFill>
        <p:spPr>
          <a:xfrm>
            <a:off x="3132772" y="3988820"/>
            <a:ext cx="5789554" cy="1704841"/>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7"/>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7"/>
          <a:stretch>
            <a:fillRect/>
          </a:stretch>
        </p:blipFill>
        <p:spPr>
          <a:xfrm>
            <a:off x="6488644" y="6116173"/>
            <a:ext cx="4468755" cy="762066"/>
          </a:xfrm>
          <a:prstGeom prst="rect">
            <a:avLst/>
          </a:prstGeom>
        </p:spPr>
      </p:pic>
    </p:spTree>
    <p:extLst>
      <p:ext uri="{BB962C8B-B14F-4D97-AF65-F5344CB8AC3E}">
        <p14:creationId xmlns:p14="http://schemas.microsoft.com/office/powerpoint/2010/main" val="248016103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334EE4-127F-4292-B76E-26DC39C72AE5}"/>
              </a:ext>
            </a:extLst>
          </p:cNvPr>
          <p:cNvPicPr>
            <a:picLocks noChangeAspect="1"/>
          </p:cNvPicPr>
          <p:nvPr/>
        </p:nvPicPr>
        <p:blipFill>
          <a:blip r:embed="rId3"/>
          <a:stretch>
            <a:fillRect/>
          </a:stretch>
        </p:blipFill>
        <p:spPr>
          <a:xfrm>
            <a:off x="0" y="1138769"/>
            <a:ext cx="12192000" cy="5496908"/>
          </a:xfrm>
          <a:prstGeom prst="rect">
            <a:avLst/>
          </a:prstGeom>
          <a:ln>
            <a:noFill/>
          </a:ln>
          <a:effectLst>
            <a:softEdge rad="112500"/>
          </a:effectLst>
        </p:spPr>
      </p:pic>
      <p:sp>
        <p:nvSpPr>
          <p:cNvPr id="2" name="8">
            <a:extLst>
              <a:ext uri="{FF2B5EF4-FFF2-40B4-BE49-F238E27FC236}">
                <a16:creationId xmlns:a16="http://schemas.microsoft.com/office/drawing/2014/main" id="{9E080222-55B3-4898-A805-F7398A7DB853}"/>
              </a:ext>
            </a:extLst>
          </p:cNvPr>
          <p:cNvSpPr/>
          <p:nvPr/>
        </p:nvSpPr>
        <p:spPr>
          <a:xfrm>
            <a:off x="1112807" y="394118"/>
            <a:ext cx="10673340" cy="1446550"/>
          </a:xfrm>
          <a:prstGeom prst="rect">
            <a:avLst/>
          </a:prstGeom>
        </p:spPr>
        <p:txBody>
          <a:bodyPr wrap="square">
            <a:spAutoFit/>
          </a:bodyPr>
          <a:lstStyle/>
          <a:p>
            <a:pPr algn="just"/>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Quan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sát</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cho</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biết</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thấy</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tranh</a:t>
            </a:r>
            <a:r>
              <a:rPr 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3" name="Group 2">
            <a:extLst>
              <a:ext uri="{FF2B5EF4-FFF2-40B4-BE49-F238E27FC236}">
                <a16:creationId xmlns:a16="http://schemas.microsoft.com/office/drawing/2014/main" id="{E3DFE416-C4BA-46AB-B9AD-26CF9F47E650}"/>
              </a:ext>
            </a:extLst>
          </p:cNvPr>
          <p:cNvGrpSpPr/>
          <p:nvPr/>
        </p:nvGrpSpPr>
        <p:grpSpPr>
          <a:xfrm>
            <a:off x="139809" y="204478"/>
            <a:ext cx="863972" cy="1015663"/>
            <a:chOff x="426137" y="296838"/>
            <a:chExt cx="863972" cy="1015663"/>
          </a:xfrm>
        </p:grpSpPr>
        <p:sp>
          <p:nvSpPr>
            <p:cNvPr id="4" name="Oval 3">
              <a:extLst>
                <a:ext uri="{FF2B5EF4-FFF2-40B4-BE49-F238E27FC236}">
                  <a16:creationId xmlns:a16="http://schemas.microsoft.com/office/drawing/2014/main" id="{ED6D5846-3624-4A04-9A0C-72F004E1ABFB}"/>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17228DDD-C80A-4AF9-AEDB-4060B91EB97D}"/>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1</a:t>
              </a:r>
            </a:p>
          </p:txBody>
        </p:sp>
      </p:grpSp>
    </p:spTree>
    <p:extLst>
      <p:ext uri="{BB962C8B-B14F-4D97-AF65-F5344CB8AC3E}">
        <p14:creationId xmlns:p14="http://schemas.microsoft.com/office/powerpoint/2010/main" val="120366322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02</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917D0881-1CB4-48A7-BFC9-31AFCA4D9E53}"/>
              </a:ext>
            </a:extLst>
          </p:cNvPr>
          <p:cNvPicPr>
            <a:picLocks noChangeAspect="1"/>
          </p:cNvPicPr>
          <p:nvPr/>
        </p:nvPicPr>
        <p:blipFill>
          <a:blip r:embed="rId7"/>
          <a:stretch>
            <a:fillRect/>
          </a:stretch>
        </p:blipFill>
        <p:spPr>
          <a:xfrm>
            <a:off x="3835469" y="3483494"/>
            <a:ext cx="4521062" cy="2838606"/>
          </a:xfrm>
          <a:prstGeom prst="rect">
            <a:avLst/>
          </a:prstGeom>
        </p:spPr>
      </p:pic>
    </p:spTree>
    <p:extLst>
      <p:ext uri="{BB962C8B-B14F-4D97-AF65-F5344CB8AC3E}">
        <p14:creationId xmlns:p14="http://schemas.microsoft.com/office/powerpoint/2010/main" val="228406695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AF8F02-DF34-45E1-AE22-4CC9D866A0D8}"/>
              </a:ext>
            </a:extLst>
          </p:cNvPr>
          <p:cNvPicPr>
            <a:picLocks noChangeAspect="1"/>
          </p:cNvPicPr>
          <p:nvPr/>
        </p:nvPicPr>
        <p:blipFill>
          <a:blip r:embed="rId2"/>
          <a:stretch>
            <a:fillRect/>
          </a:stretch>
        </p:blipFill>
        <p:spPr>
          <a:xfrm>
            <a:off x="0" y="1117678"/>
            <a:ext cx="12192000" cy="5740321"/>
          </a:xfrm>
          <a:prstGeom prst="rect">
            <a:avLst/>
          </a:prstGeom>
          <a:ln>
            <a:noFill/>
          </a:ln>
          <a:effectLst>
            <a:softEdge rad="112500"/>
          </a:effectLst>
        </p:spPr>
      </p:pic>
      <p:sp>
        <p:nvSpPr>
          <p:cNvPr id="15" name="1">
            <a:extLst>
              <a:ext uri="{FF2B5EF4-FFF2-40B4-BE49-F238E27FC236}">
                <a16:creationId xmlns:a16="http://schemas.microsoft.com/office/drawing/2014/main" id="{6200B8B1-71E0-4967-9369-C7BA68ECD9B5}"/>
              </a:ext>
            </a:extLst>
          </p:cNvPr>
          <p:cNvSpPr/>
          <p:nvPr/>
        </p:nvSpPr>
        <p:spPr>
          <a:xfrm>
            <a:off x="-7675" y="1251903"/>
            <a:ext cx="12192000" cy="5606096"/>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algn="ct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Du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lịch</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Việt</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Nam</a:t>
            </a: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r>
              <a:rPr lang="en-US" altLang="zh-CN"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74350" y="1218483"/>
            <a:ext cx="11977620" cy="5478423"/>
          </a:xfrm>
          <a:prstGeom prst="rect">
            <a:avLst/>
          </a:prstGeom>
        </p:spPr>
        <p:txBody>
          <a:bodyPr wrap="square">
            <a:spAutoFit/>
          </a:bodyPr>
          <a:lstStyle/>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nước ta nơi đâu cũng đẹp. Thanh Hóa, Đà Nẵng, Khánh Hòa… có những bãi biển nổi tiếng, được du khách yêu thích. Nhưng suốt chiều dài đất nước cũng có nhiều bãi biển còn hoang sơ.</a:t>
            </a: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Đi biển, bạn sẽ được th</a:t>
            </a:r>
            <a:r>
              <a:rPr lang="en-US" sz="3500" dirty="0" err="1">
                <a:latin typeface="Arial-Rounded" panose="020B0500000000000000" pitchFamily="34" charset="0"/>
                <a:ea typeface="Arial-Rounded" panose="020B0500000000000000" pitchFamily="34" charset="0"/>
                <a:cs typeface="Arial-Rounded" panose="020B0500000000000000" pitchFamily="34" charset="0"/>
              </a:rPr>
              <a:t>oả</a:t>
            </a:r>
            <a:r>
              <a:rPr lang="vi-VN" sz="3500" dirty="0">
                <a:latin typeface="Arial-Rounded" panose="020B0500000000000000" pitchFamily="34" charset="0"/>
                <a:ea typeface="Arial-Rounded" panose="020B0500000000000000" pitchFamily="34" charset="0"/>
                <a:cs typeface="Arial-Rounded" panose="020B0500000000000000" pitchFamily="34" charset="0"/>
              </a:rPr>
              <a:t> sức bơi lội, nô đùa trên sóng, nhặt vỏ sò, xây lâu đài cát. Nếu đến Mũi Né, bạn sẽ được ngắm nhìn những đồi cát mênh mông. Cát bay làm cho hình dạng các đồi cát luôn thay đổi. Trượt cát ở </a:t>
            </a:r>
            <a:r>
              <a:rPr lang="en-US" sz="3500" dirty="0">
                <a:latin typeface="Arial-Rounded" panose="020B0500000000000000" pitchFamily="34" charset="0"/>
                <a:ea typeface="Arial-Rounded" panose="020B0500000000000000" pitchFamily="34" charset="0"/>
                <a:cs typeface="Arial-Rounded" panose="020B0500000000000000" pitchFamily="34" charset="0"/>
              </a:rPr>
              <a:t>đ</a:t>
            </a:r>
            <a:r>
              <a:rPr lang="vi-VN" sz="3500" dirty="0">
                <a:latin typeface="Arial-Rounded" panose="020B0500000000000000" pitchFamily="34" charset="0"/>
                <a:ea typeface="Arial-Rounded" panose="020B0500000000000000" pitchFamily="34" charset="0"/>
                <a:cs typeface="Arial-Rounded" panose="020B0500000000000000" pitchFamily="34" charset="0"/>
              </a:rPr>
              <a:t>ây rất thú vị.</a:t>
            </a:r>
            <a:endParaRPr lang="en-US" sz="3500" dirty="0">
              <a:latin typeface="Arial-Rounded" panose="020B0500000000000000" pitchFamily="34" charset="0"/>
              <a:ea typeface="Arial-Rounded" panose="020B0500000000000000" pitchFamily="34" charset="0"/>
              <a:cs typeface="Arial-Rounded" panose="020B0500000000000000" pitchFamily="34" charset="0"/>
            </a:endParaRP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là món quà kì diệu mà thiên nhiên đã ban tặng cho nước ta.</a:t>
            </a:r>
          </a:p>
        </p:txBody>
      </p:sp>
      <p:sp>
        <p:nvSpPr>
          <p:cNvPr id="16" name="TextBox 15">
            <a:extLst>
              <a:ext uri="{FF2B5EF4-FFF2-40B4-BE49-F238E27FC236}">
                <a16:creationId xmlns:a16="http://schemas.microsoft.com/office/drawing/2014/main" id="{AEC0B744-77D5-4831-9D71-1EDF62B8AE58}"/>
              </a:ext>
            </a:extLst>
          </p:cNvPr>
          <p:cNvSpPr txBox="1"/>
          <p:nvPr/>
        </p:nvSpPr>
        <p:spPr>
          <a:xfrm>
            <a:off x="8957758" y="6367759"/>
            <a:ext cx="1843592" cy="461665"/>
          </a:xfrm>
          <a:prstGeom prst="rect">
            <a:avLst/>
          </a:prstGeom>
          <a:noFill/>
        </p:spPr>
        <p:txBody>
          <a:bodyPr wrap="square">
            <a:spAutoFit/>
          </a:bodyPr>
          <a:lstStyle/>
          <a:p>
            <a:pPr algn="ct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altLang="en-US" sz="2400" i="1" dirty="0" err="1">
                <a:latin typeface="Arial-Rounded" panose="020B0500000000000000" pitchFamily="34" charset="0"/>
                <a:ea typeface="Arial-Rounded" panose="020B0500000000000000" pitchFamily="34" charset="0"/>
                <a:cs typeface="Arial-Rounded" panose="020B0500000000000000" pitchFamily="34" charset="0"/>
              </a:rPr>
              <a:t>Cẩm</a:t>
            </a: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 Anh)</a:t>
            </a:r>
            <a:endParaRPr lang="en-US" sz="2400" dirty="0"/>
          </a:p>
        </p:txBody>
      </p:sp>
    </p:spTree>
    <p:extLst>
      <p:ext uri="{BB962C8B-B14F-4D97-AF65-F5344CB8AC3E}">
        <p14:creationId xmlns:p14="http://schemas.microsoft.com/office/powerpoint/2010/main" val="262374016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6" grpId="0"/>
      <p:bldP spid="9"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AF8F02-DF34-45E1-AE22-4CC9D866A0D8}"/>
              </a:ext>
            </a:extLst>
          </p:cNvPr>
          <p:cNvPicPr>
            <a:picLocks noChangeAspect="1"/>
          </p:cNvPicPr>
          <p:nvPr/>
        </p:nvPicPr>
        <p:blipFill>
          <a:blip r:embed="rId2"/>
          <a:stretch>
            <a:fillRect/>
          </a:stretch>
        </p:blipFill>
        <p:spPr>
          <a:xfrm>
            <a:off x="0" y="1117678"/>
            <a:ext cx="12192000" cy="5740321"/>
          </a:xfrm>
          <a:prstGeom prst="rect">
            <a:avLst/>
          </a:prstGeom>
          <a:ln>
            <a:noFill/>
          </a:ln>
          <a:effectLst>
            <a:softEdge rad="112500"/>
          </a:effectLst>
        </p:spPr>
      </p:pic>
      <p:sp>
        <p:nvSpPr>
          <p:cNvPr id="15" name="1">
            <a:extLst>
              <a:ext uri="{FF2B5EF4-FFF2-40B4-BE49-F238E27FC236}">
                <a16:creationId xmlns:a16="http://schemas.microsoft.com/office/drawing/2014/main" id="{6200B8B1-71E0-4967-9369-C7BA68ECD9B5}"/>
              </a:ext>
            </a:extLst>
          </p:cNvPr>
          <p:cNvSpPr/>
          <p:nvPr/>
        </p:nvSpPr>
        <p:spPr>
          <a:xfrm>
            <a:off x="-7675" y="1251903"/>
            <a:ext cx="12192000" cy="5606096"/>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algn="ct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Du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lịch</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Việt</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Nam</a:t>
            </a: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r>
              <a:rPr lang="en-US" altLang="zh-CN"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74350" y="1218483"/>
            <a:ext cx="11977620" cy="5478423"/>
          </a:xfrm>
          <a:prstGeom prst="rect">
            <a:avLst/>
          </a:prstGeom>
        </p:spPr>
        <p:txBody>
          <a:bodyPr wrap="square">
            <a:spAutoFit/>
          </a:bodyPr>
          <a:lstStyle/>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nước ta nơi đâu cũng đẹp. Thanh Hóa, Đà Nẵng, Khánh Hòa… có những bãi biển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nổi tiếng</a:t>
            </a:r>
            <a:r>
              <a:rPr lang="vi-VN" sz="3500" dirty="0">
                <a:latin typeface="Arial-Rounded" panose="020B0500000000000000" pitchFamily="34" charset="0"/>
                <a:ea typeface="Arial-Rounded" panose="020B0500000000000000" pitchFamily="34" charset="0"/>
                <a:cs typeface="Arial-Rounded" panose="020B0500000000000000" pitchFamily="34" charset="0"/>
              </a:rPr>
              <a:t>, được du khách yêu thích. Nhưng suốt chiều dài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đất nước </a:t>
            </a:r>
            <a:r>
              <a:rPr lang="vi-VN" sz="3500" dirty="0">
                <a:latin typeface="Arial-Rounded" panose="020B0500000000000000" pitchFamily="34" charset="0"/>
                <a:ea typeface="Arial-Rounded" panose="020B0500000000000000" pitchFamily="34" charset="0"/>
                <a:cs typeface="Arial-Rounded" panose="020B0500000000000000" pitchFamily="34" charset="0"/>
              </a:rPr>
              <a:t>cũng có nhiều bãi biển còn hoang sơ.</a:t>
            </a: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Đi biển, bạn sẽ được th</a:t>
            </a:r>
            <a:r>
              <a:rPr lang="en-US" sz="3500" dirty="0" err="1">
                <a:latin typeface="Arial-Rounded" panose="020B0500000000000000" pitchFamily="34" charset="0"/>
                <a:ea typeface="Arial-Rounded" panose="020B0500000000000000" pitchFamily="34" charset="0"/>
                <a:cs typeface="Arial-Rounded" panose="020B0500000000000000" pitchFamily="34" charset="0"/>
              </a:rPr>
              <a:t>oả</a:t>
            </a:r>
            <a:r>
              <a:rPr lang="vi-VN" sz="3500" dirty="0">
                <a:latin typeface="Arial-Rounded" panose="020B0500000000000000" pitchFamily="34" charset="0"/>
                <a:ea typeface="Arial-Rounded" panose="020B0500000000000000" pitchFamily="34" charset="0"/>
                <a:cs typeface="Arial-Rounded" panose="020B0500000000000000" pitchFamily="34" charset="0"/>
              </a:rPr>
              <a:t> sức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bơi lội</a:t>
            </a:r>
            <a:r>
              <a:rPr lang="vi-VN" sz="3500" dirty="0">
                <a:latin typeface="Arial-Rounded" panose="020B0500000000000000" pitchFamily="34" charset="0"/>
                <a:ea typeface="Arial-Rounded" panose="020B0500000000000000" pitchFamily="34" charset="0"/>
                <a:cs typeface="Arial-Rounded" panose="020B0500000000000000" pitchFamily="34" charset="0"/>
              </a:rPr>
              <a:t>,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nô đùa </a:t>
            </a:r>
            <a:r>
              <a:rPr lang="vi-VN" sz="3500" dirty="0">
                <a:latin typeface="Arial-Rounded" panose="020B0500000000000000" pitchFamily="34" charset="0"/>
                <a:ea typeface="Arial-Rounded" panose="020B0500000000000000" pitchFamily="34" charset="0"/>
                <a:cs typeface="Arial-Rounded" panose="020B0500000000000000" pitchFamily="34" charset="0"/>
              </a:rPr>
              <a:t>trên sóng, nhặt vỏ sò, xây lâu đài cát. Nếu đến Mũi Né, bạn sẽ được ngắm nhìn những đồi cát mênh mông. Cát bay làm cho hình dạng các đồi cát luôn thay đổi.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Trượt</a:t>
            </a:r>
            <a:r>
              <a:rPr lang="vi-VN" sz="3500" dirty="0">
                <a:latin typeface="Arial-Rounded" panose="020B0500000000000000" pitchFamily="34" charset="0"/>
                <a:ea typeface="Arial-Rounded" panose="020B0500000000000000" pitchFamily="34" charset="0"/>
                <a:cs typeface="Arial-Rounded" panose="020B0500000000000000" pitchFamily="34" charset="0"/>
              </a:rPr>
              <a:t> cát ở </a:t>
            </a:r>
            <a:r>
              <a:rPr lang="en-US" sz="3500" dirty="0">
                <a:latin typeface="Arial-Rounded" panose="020B0500000000000000" pitchFamily="34" charset="0"/>
                <a:ea typeface="Arial-Rounded" panose="020B0500000000000000" pitchFamily="34" charset="0"/>
                <a:cs typeface="Arial-Rounded" panose="020B0500000000000000" pitchFamily="34" charset="0"/>
              </a:rPr>
              <a:t>đ</a:t>
            </a:r>
            <a:r>
              <a:rPr lang="vi-VN" sz="3500" dirty="0">
                <a:latin typeface="Arial-Rounded" panose="020B0500000000000000" pitchFamily="34" charset="0"/>
                <a:ea typeface="Arial-Rounded" panose="020B0500000000000000" pitchFamily="34" charset="0"/>
                <a:cs typeface="Arial-Rounded" panose="020B0500000000000000" pitchFamily="34" charset="0"/>
              </a:rPr>
              <a:t>ây rất thú vị.</a:t>
            </a:r>
            <a:endParaRPr lang="en-US" sz="3500" dirty="0">
              <a:latin typeface="Arial-Rounded" panose="020B0500000000000000" pitchFamily="34" charset="0"/>
              <a:ea typeface="Arial-Rounded" panose="020B0500000000000000" pitchFamily="34" charset="0"/>
              <a:cs typeface="Arial-Rounded" panose="020B0500000000000000" pitchFamily="34" charset="0"/>
            </a:endParaRP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là món quà kì diệu mà thiên nhiên đã ban tặng cho nước ta.</a:t>
            </a:r>
          </a:p>
        </p:txBody>
      </p:sp>
      <p:sp>
        <p:nvSpPr>
          <p:cNvPr id="16" name="TextBox 15">
            <a:extLst>
              <a:ext uri="{FF2B5EF4-FFF2-40B4-BE49-F238E27FC236}">
                <a16:creationId xmlns:a16="http://schemas.microsoft.com/office/drawing/2014/main" id="{AEC0B744-77D5-4831-9D71-1EDF62B8AE58}"/>
              </a:ext>
            </a:extLst>
          </p:cNvPr>
          <p:cNvSpPr txBox="1"/>
          <p:nvPr/>
        </p:nvSpPr>
        <p:spPr>
          <a:xfrm>
            <a:off x="8957758" y="6367759"/>
            <a:ext cx="1843592" cy="461665"/>
          </a:xfrm>
          <a:prstGeom prst="rect">
            <a:avLst/>
          </a:prstGeom>
          <a:noFill/>
        </p:spPr>
        <p:txBody>
          <a:bodyPr wrap="square">
            <a:spAutoFit/>
          </a:bodyPr>
          <a:lstStyle/>
          <a:p>
            <a:pPr algn="ct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altLang="en-US" sz="2400" i="1" dirty="0" err="1">
                <a:latin typeface="Arial-Rounded" panose="020B0500000000000000" pitchFamily="34" charset="0"/>
                <a:ea typeface="Arial-Rounded" panose="020B0500000000000000" pitchFamily="34" charset="0"/>
                <a:cs typeface="Arial-Rounded" panose="020B0500000000000000" pitchFamily="34" charset="0"/>
              </a:rPr>
              <a:t>Cẩm</a:t>
            </a: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 Anh)</a:t>
            </a:r>
            <a:endParaRPr lang="en-US" sz="2400" dirty="0"/>
          </a:p>
        </p:txBody>
      </p:sp>
    </p:spTree>
    <p:extLst>
      <p:ext uri="{BB962C8B-B14F-4D97-AF65-F5344CB8AC3E}">
        <p14:creationId xmlns:p14="http://schemas.microsoft.com/office/powerpoint/2010/main" val="337667850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CA078A-E396-460A-9BE1-4A7FB2E7E845}"/>
              </a:ext>
            </a:extLst>
          </p:cNvPr>
          <p:cNvSpPr txBox="1"/>
          <p:nvPr/>
        </p:nvSpPr>
        <p:spPr>
          <a:xfrm>
            <a:off x="463383" y="1462799"/>
            <a:ext cx="11139827" cy="3046988"/>
          </a:xfrm>
          <a:prstGeom prst="rect">
            <a:avLst/>
          </a:prstGeom>
          <a:noFill/>
        </p:spPr>
        <p:txBody>
          <a:bodyPr wrap="square">
            <a:spAutoFit/>
          </a:bodyPr>
          <a:lstStyle/>
          <a:p>
            <a:pPr indent="457200" algn="just"/>
            <a:r>
              <a:rPr lang="vi-VN" sz="4800" dirty="0">
                <a:latin typeface="Arial-Rounded" panose="020B0500000000000000" pitchFamily="34" charset="0"/>
                <a:ea typeface="Arial-Rounded" panose="020B0500000000000000" pitchFamily="34" charset="0"/>
                <a:cs typeface="Arial-Rounded" panose="020B0500000000000000" pitchFamily="34" charset="0"/>
              </a:rPr>
              <a:t>Thanh Hóa, Đà Nẵng, Khánh Hòa… có những bãi biển nổi tiếng, được du khách yêu thích. Nhưng suốt chiều dài đất nước cũng có nhiều bãi biển còn hoang sơ.</a:t>
            </a:r>
          </a:p>
        </p:txBody>
      </p:sp>
      <p:cxnSp>
        <p:nvCxnSpPr>
          <p:cNvPr id="4" name="Straight Connector 3">
            <a:extLst>
              <a:ext uri="{FF2B5EF4-FFF2-40B4-BE49-F238E27FC236}">
                <a16:creationId xmlns:a16="http://schemas.microsoft.com/office/drawing/2014/main" id="{D4DEDB27-3CD0-4AE2-82AB-92DB657E7BC6}"/>
              </a:ext>
            </a:extLst>
          </p:cNvPr>
          <p:cNvCxnSpPr/>
          <p:nvPr/>
        </p:nvCxnSpPr>
        <p:spPr>
          <a:xfrm flipH="1">
            <a:off x="10724657" y="1568435"/>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5CAF15-3EE1-491E-9E34-1CF29953B8B1}"/>
              </a:ext>
            </a:extLst>
          </p:cNvPr>
          <p:cNvCxnSpPr/>
          <p:nvPr/>
        </p:nvCxnSpPr>
        <p:spPr>
          <a:xfrm flipH="1">
            <a:off x="7377480" y="2302155"/>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8BCF1A5-5D72-469A-8A25-002EBF209C28}"/>
              </a:ext>
            </a:extLst>
          </p:cNvPr>
          <p:cNvGrpSpPr/>
          <p:nvPr/>
        </p:nvGrpSpPr>
        <p:grpSpPr>
          <a:xfrm>
            <a:off x="10119533" y="3770565"/>
            <a:ext cx="249979" cy="628593"/>
            <a:chOff x="3075709" y="1064527"/>
            <a:chExt cx="324390" cy="826618"/>
          </a:xfrm>
        </p:grpSpPr>
        <p:cxnSp>
          <p:nvCxnSpPr>
            <p:cNvPr id="18" name="Straight Connector 17">
              <a:extLst>
                <a:ext uri="{FF2B5EF4-FFF2-40B4-BE49-F238E27FC236}">
                  <a16:creationId xmlns:a16="http://schemas.microsoft.com/office/drawing/2014/main" id="{56A4ADC1-648C-4AAD-B2F0-6128AC6F9AA9}"/>
                </a:ext>
              </a:extLst>
            </p:cNvPr>
            <p:cNvCxnSpPr/>
            <p:nvPr/>
          </p:nvCxnSpPr>
          <p:spPr>
            <a:xfrm flipH="1">
              <a:off x="3075709" y="1064527"/>
              <a:ext cx="226747"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165DAE-6DB4-4076-82D1-A75D2EC9611F}"/>
                </a:ext>
              </a:extLst>
            </p:cNvPr>
            <p:cNvCxnSpPr/>
            <p:nvPr/>
          </p:nvCxnSpPr>
          <p:spPr>
            <a:xfrm flipH="1">
              <a:off x="3173351" y="1064527"/>
              <a:ext cx="226748"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486B0A5D-085E-4DE5-A723-C9AAB6F96B2B}"/>
              </a:ext>
            </a:extLst>
          </p:cNvPr>
          <p:cNvPicPr>
            <a:picLocks noChangeAspect="1"/>
          </p:cNvPicPr>
          <p:nvPr/>
        </p:nvPicPr>
        <p:blipFill>
          <a:blip r:embed="rId2"/>
          <a:stretch>
            <a:fillRect/>
          </a:stretch>
        </p:blipFill>
        <p:spPr>
          <a:xfrm>
            <a:off x="2563626" y="270592"/>
            <a:ext cx="7555907" cy="1365942"/>
          </a:xfrm>
          <a:prstGeom prst="rect">
            <a:avLst/>
          </a:prstGeom>
        </p:spPr>
      </p:pic>
      <p:cxnSp>
        <p:nvCxnSpPr>
          <p:cNvPr id="13" name="Straight Connector 12">
            <a:extLst>
              <a:ext uri="{FF2B5EF4-FFF2-40B4-BE49-F238E27FC236}">
                <a16:creationId xmlns:a16="http://schemas.microsoft.com/office/drawing/2014/main" id="{3B61EE91-93B4-4847-9C24-3F05BE78F612}"/>
              </a:ext>
            </a:extLst>
          </p:cNvPr>
          <p:cNvCxnSpPr/>
          <p:nvPr/>
        </p:nvCxnSpPr>
        <p:spPr>
          <a:xfrm flipH="1">
            <a:off x="4107860" y="1568434"/>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05310B-0DE9-4718-B502-CF5FF03F09C2}"/>
              </a:ext>
            </a:extLst>
          </p:cNvPr>
          <p:cNvCxnSpPr/>
          <p:nvPr/>
        </p:nvCxnSpPr>
        <p:spPr>
          <a:xfrm flipH="1">
            <a:off x="11519192" y="3059365"/>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477E2A1C-8753-4278-B90B-DB8DD37E6B8D}"/>
              </a:ext>
            </a:extLst>
          </p:cNvPr>
          <p:cNvPicPr>
            <a:picLocks noChangeAspect="1"/>
          </p:cNvPicPr>
          <p:nvPr/>
        </p:nvPicPr>
        <p:blipFill>
          <a:blip r:embed="rId3"/>
          <a:stretch>
            <a:fillRect/>
          </a:stretch>
        </p:blipFill>
        <p:spPr>
          <a:xfrm>
            <a:off x="3299368" y="5790279"/>
            <a:ext cx="5901459" cy="1006388"/>
          </a:xfrm>
          <a:prstGeom prst="rect">
            <a:avLst/>
          </a:prstGeom>
        </p:spPr>
      </p:pic>
      <p:grpSp>
        <p:nvGrpSpPr>
          <p:cNvPr id="28" name="Group 27">
            <a:extLst>
              <a:ext uri="{FF2B5EF4-FFF2-40B4-BE49-F238E27FC236}">
                <a16:creationId xmlns:a16="http://schemas.microsoft.com/office/drawing/2014/main" id="{DA66A8D6-FD80-4AD7-96E9-F7E52429B89C}"/>
              </a:ext>
            </a:extLst>
          </p:cNvPr>
          <p:cNvGrpSpPr/>
          <p:nvPr/>
        </p:nvGrpSpPr>
        <p:grpSpPr>
          <a:xfrm>
            <a:off x="3036035" y="3003641"/>
            <a:ext cx="249979" cy="628593"/>
            <a:chOff x="3075709" y="1064527"/>
            <a:chExt cx="324390" cy="826618"/>
          </a:xfrm>
        </p:grpSpPr>
        <p:cxnSp>
          <p:nvCxnSpPr>
            <p:cNvPr id="29" name="Straight Connector 28">
              <a:extLst>
                <a:ext uri="{FF2B5EF4-FFF2-40B4-BE49-F238E27FC236}">
                  <a16:creationId xmlns:a16="http://schemas.microsoft.com/office/drawing/2014/main" id="{EA9A2A31-4108-419E-A6EB-46EC3FFB8C6B}"/>
                </a:ext>
              </a:extLst>
            </p:cNvPr>
            <p:cNvCxnSpPr/>
            <p:nvPr/>
          </p:nvCxnSpPr>
          <p:spPr>
            <a:xfrm flipH="1">
              <a:off x="3075709" y="1064527"/>
              <a:ext cx="226747"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6FFA10-BDBD-4479-A5E9-E930181C434E}"/>
                </a:ext>
              </a:extLst>
            </p:cNvPr>
            <p:cNvCxnSpPr/>
            <p:nvPr/>
          </p:nvCxnSpPr>
          <p:spPr>
            <a:xfrm flipH="1">
              <a:off x="3173351" y="1064527"/>
              <a:ext cx="226748"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EF045942-0E65-4FDF-87CE-C46F1B141145}"/>
              </a:ext>
            </a:extLst>
          </p:cNvPr>
          <p:cNvCxnSpPr/>
          <p:nvPr/>
        </p:nvCxnSpPr>
        <p:spPr>
          <a:xfrm flipH="1">
            <a:off x="6873019" y="1636534"/>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5643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AF8F02-DF34-45E1-AE22-4CC9D866A0D8}"/>
              </a:ext>
            </a:extLst>
          </p:cNvPr>
          <p:cNvPicPr>
            <a:picLocks noChangeAspect="1"/>
          </p:cNvPicPr>
          <p:nvPr/>
        </p:nvPicPr>
        <p:blipFill>
          <a:blip r:embed="rId2"/>
          <a:stretch>
            <a:fillRect/>
          </a:stretch>
        </p:blipFill>
        <p:spPr>
          <a:xfrm>
            <a:off x="0" y="1117678"/>
            <a:ext cx="12192000" cy="5740321"/>
          </a:xfrm>
          <a:prstGeom prst="rect">
            <a:avLst/>
          </a:prstGeom>
          <a:ln>
            <a:noFill/>
          </a:ln>
          <a:effectLst>
            <a:softEdge rad="112500"/>
          </a:effectLst>
        </p:spPr>
      </p:pic>
      <p:sp>
        <p:nvSpPr>
          <p:cNvPr id="15" name="1">
            <a:extLst>
              <a:ext uri="{FF2B5EF4-FFF2-40B4-BE49-F238E27FC236}">
                <a16:creationId xmlns:a16="http://schemas.microsoft.com/office/drawing/2014/main" id="{6200B8B1-71E0-4967-9369-C7BA68ECD9B5}"/>
              </a:ext>
            </a:extLst>
          </p:cNvPr>
          <p:cNvSpPr/>
          <p:nvPr/>
        </p:nvSpPr>
        <p:spPr>
          <a:xfrm>
            <a:off x="-7675" y="1251903"/>
            <a:ext cx="12192000" cy="5606096"/>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algn="ct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Du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lịch</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Việt</a:t>
            </a:r>
            <a:r>
              <a:rPr lang="en-US" altLang="zh-CN" sz="4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Nam</a:t>
            </a: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r>
              <a:rPr lang="en-US" altLang="zh-CN"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bg2">
                  <a:lumMod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74350" y="1218483"/>
            <a:ext cx="11977620" cy="5478423"/>
          </a:xfrm>
          <a:prstGeom prst="rect">
            <a:avLst/>
          </a:prstGeom>
        </p:spPr>
        <p:txBody>
          <a:bodyPr wrap="square">
            <a:spAutoFit/>
          </a:bodyPr>
          <a:lstStyle/>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nước ta nơi đâu cũng đẹp. Thanh Hóa, Đà Nẵng, Khánh Hòa… có những bãi biển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nổi tiếng</a:t>
            </a:r>
            <a:r>
              <a:rPr lang="vi-VN" sz="3500" dirty="0">
                <a:latin typeface="Arial-Rounded" panose="020B0500000000000000" pitchFamily="34" charset="0"/>
                <a:ea typeface="Arial-Rounded" panose="020B0500000000000000" pitchFamily="34" charset="0"/>
                <a:cs typeface="Arial-Rounded" panose="020B0500000000000000" pitchFamily="34" charset="0"/>
              </a:rPr>
              <a:t>, được du khách yêu thích. Nhưng suốt chiều dài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đất nước </a:t>
            </a:r>
            <a:r>
              <a:rPr lang="vi-VN" sz="3500" dirty="0">
                <a:latin typeface="Arial-Rounded" panose="020B0500000000000000" pitchFamily="34" charset="0"/>
                <a:ea typeface="Arial-Rounded" panose="020B0500000000000000" pitchFamily="34" charset="0"/>
                <a:cs typeface="Arial-Rounded" panose="020B0500000000000000" pitchFamily="34" charset="0"/>
              </a:rPr>
              <a:t>cũng có nhiều bãi biển còn hoang sơ.</a:t>
            </a: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Đi biển, bạn sẽ được th</a:t>
            </a:r>
            <a:r>
              <a:rPr lang="en-US" sz="3500" dirty="0" err="1">
                <a:latin typeface="Arial-Rounded" panose="020B0500000000000000" pitchFamily="34" charset="0"/>
                <a:ea typeface="Arial-Rounded" panose="020B0500000000000000" pitchFamily="34" charset="0"/>
                <a:cs typeface="Arial-Rounded" panose="020B0500000000000000" pitchFamily="34" charset="0"/>
              </a:rPr>
              <a:t>oả</a:t>
            </a:r>
            <a:r>
              <a:rPr lang="vi-VN" sz="3500" dirty="0">
                <a:latin typeface="Arial-Rounded" panose="020B0500000000000000" pitchFamily="34" charset="0"/>
                <a:ea typeface="Arial-Rounded" panose="020B0500000000000000" pitchFamily="34" charset="0"/>
                <a:cs typeface="Arial-Rounded" panose="020B0500000000000000" pitchFamily="34" charset="0"/>
              </a:rPr>
              <a:t> sức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bơi lội</a:t>
            </a:r>
            <a:r>
              <a:rPr lang="vi-VN" sz="3500" dirty="0">
                <a:latin typeface="Arial-Rounded" panose="020B0500000000000000" pitchFamily="34" charset="0"/>
                <a:ea typeface="Arial-Rounded" panose="020B0500000000000000" pitchFamily="34" charset="0"/>
                <a:cs typeface="Arial-Rounded" panose="020B0500000000000000" pitchFamily="34" charset="0"/>
              </a:rPr>
              <a:t>,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nô đùa </a:t>
            </a:r>
            <a:r>
              <a:rPr lang="vi-VN" sz="3500" dirty="0">
                <a:latin typeface="Arial-Rounded" panose="020B0500000000000000" pitchFamily="34" charset="0"/>
                <a:ea typeface="Arial-Rounded" panose="020B0500000000000000" pitchFamily="34" charset="0"/>
                <a:cs typeface="Arial-Rounded" panose="020B0500000000000000" pitchFamily="34" charset="0"/>
              </a:rPr>
              <a:t>trên sóng, nhặt vỏ sò, xây lâu đài cát. Nếu đến Mũi Né, bạn sẽ được ngắm nhìn những đồi cát mênh mông. Cát bay làm cho hình dạng các đồi cát luôn thay đổi. </a:t>
            </a:r>
            <a:r>
              <a:rPr lang="vi-VN" sz="3500" dirty="0">
                <a:solidFill>
                  <a:srgbClr val="EA4286"/>
                </a:solidFill>
                <a:latin typeface="Arial-Rounded" panose="020B0500000000000000" pitchFamily="34" charset="0"/>
                <a:ea typeface="Arial-Rounded" panose="020B0500000000000000" pitchFamily="34" charset="0"/>
                <a:cs typeface="Arial-Rounded" panose="020B0500000000000000" pitchFamily="34" charset="0"/>
              </a:rPr>
              <a:t>Trượt</a:t>
            </a:r>
            <a:r>
              <a:rPr lang="vi-VN" sz="3500" dirty="0">
                <a:latin typeface="Arial-Rounded" panose="020B0500000000000000" pitchFamily="34" charset="0"/>
                <a:ea typeface="Arial-Rounded" panose="020B0500000000000000" pitchFamily="34" charset="0"/>
                <a:cs typeface="Arial-Rounded" panose="020B0500000000000000" pitchFamily="34" charset="0"/>
              </a:rPr>
              <a:t> cát ở </a:t>
            </a:r>
            <a:r>
              <a:rPr lang="en-US" sz="3500" dirty="0">
                <a:latin typeface="Arial-Rounded" panose="020B0500000000000000" pitchFamily="34" charset="0"/>
                <a:ea typeface="Arial-Rounded" panose="020B0500000000000000" pitchFamily="34" charset="0"/>
                <a:cs typeface="Arial-Rounded" panose="020B0500000000000000" pitchFamily="34" charset="0"/>
              </a:rPr>
              <a:t>đ</a:t>
            </a:r>
            <a:r>
              <a:rPr lang="vi-VN" sz="3500" dirty="0">
                <a:latin typeface="Arial-Rounded" panose="020B0500000000000000" pitchFamily="34" charset="0"/>
                <a:ea typeface="Arial-Rounded" panose="020B0500000000000000" pitchFamily="34" charset="0"/>
                <a:cs typeface="Arial-Rounded" panose="020B0500000000000000" pitchFamily="34" charset="0"/>
              </a:rPr>
              <a:t>ây rất thú vị.</a:t>
            </a:r>
            <a:endParaRPr lang="en-US" sz="3500" dirty="0">
              <a:latin typeface="Arial-Rounded" panose="020B0500000000000000" pitchFamily="34" charset="0"/>
              <a:ea typeface="Arial-Rounded" panose="020B0500000000000000" pitchFamily="34" charset="0"/>
              <a:cs typeface="Arial-Rounded" panose="020B0500000000000000" pitchFamily="34" charset="0"/>
            </a:endParaRPr>
          </a:p>
          <a:p>
            <a:pPr indent="457200" algn="just"/>
            <a:r>
              <a:rPr lang="vi-VN" sz="3500" dirty="0">
                <a:latin typeface="Arial-Rounded" panose="020B0500000000000000" pitchFamily="34" charset="0"/>
                <a:ea typeface="Arial-Rounded" panose="020B0500000000000000" pitchFamily="34" charset="0"/>
                <a:cs typeface="Arial-Rounded" panose="020B0500000000000000" pitchFamily="34" charset="0"/>
              </a:rPr>
              <a:t>Biển là món quà kì diệu mà thiên nhiên đã ban tặng cho nước ta.</a:t>
            </a:r>
          </a:p>
        </p:txBody>
      </p:sp>
      <p:sp>
        <p:nvSpPr>
          <p:cNvPr id="16" name="TextBox 15">
            <a:extLst>
              <a:ext uri="{FF2B5EF4-FFF2-40B4-BE49-F238E27FC236}">
                <a16:creationId xmlns:a16="http://schemas.microsoft.com/office/drawing/2014/main" id="{AEC0B744-77D5-4831-9D71-1EDF62B8AE58}"/>
              </a:ext>
            </a:extLst>
          </p:cNvPr>
          <p:cNvSpPr txBox="1"/>
          <p:nvPr/>
        </p:nvSpPr>
        <p:spPr>
          <a:xfrm>
            <a:off x="8957758" y="6367759"/>
            <a:ext cx="1843592" cy="461665"/>
          </a:xfrm>
          <a:prstGeom prst="rect">
            <a:avLst/>
          </a:prstGeom>
          <a:noFill/>
        </p:spPr>
        <p:txBody>
          <a:bodyPr wrap="square">
            <a:spAutoFit/>
          </a:bodyPr>
          <a:lstStyle/>
          <a:p>
            <a:pPr algn="ct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a:t>
            </a:r>
            <a:r>
              <a:rPr lang="en-US" altLang="en-US" sz="2400" i="1" dirty="0" err="1">
                <a:latin typeface="Arial-Rounded" panose="020B0500000000000000" pitchFamily="34" charset="0"/>
                <a:ea typeface="Arial-Rounded" panose="020B0500000000000000" pitchFamily="34" charset="0"/>
                <a:cs typeface="Arial-Rounded" panose="020B0500000000000000" pitchFamily="34" charset="0"/>
              </a:rPr>
              <a:t>Cẩm</a:t>
            </a:r>
            <a:r>
              <a:rPr lang="en-US" altLang="en-US" sz="2400" i="1" dirty="0">
                <a:latin typeface="Arial-Rounded" panose="020B0500000000000000" pitchFamily="34" charset="0"/>
                <a:ea typeface="Arial-Rounded" panose="020B0500000000000000" pitchFamily="34" charset="0"/>
                <a:cs typeface="Arial-Rounded" panose="020B0500000000000000" pitchFamily="34" charset="0"/>
              </a:rPr>
              <a:t> Anh)</a:t>
            </a:r>
            <a:endParaRPr lang="en-US" sz="2400" dirty="0"/>
          </a:p>
        </p:txBody>
      </p:sp>
      <p:pic>
        <p:nvPicPr>
          <p:cNvPr id="11" name="Picture 10">
            <a:extLst>
              <a:ext uri="{FF2B5EF4-FFF2-40B4-BE49-F238E27FC236}">
                <a16:creationId xmlns:a16="http://schemas.microsoft.com/office/drawing/2014/main" id="{FB9A038D-EC33-415F-B1F9-5FF8BEE4C647}"/>
              </a:ext>
            </a:extLst>
          </p:cNvPr>
          <p:cNvPicPr>
            <a:picLocks noChangeAspect="1"/>
          </p:cNvPicPr>
          <p:nvPr/>
        </p:nvPicPr>
        <p:blipFill rotWithShape="1">
          <a:blip r:embed="rId3"/>
          <a:srcRect l="20762" t="12636" r="18835" b="29239"/>
          <a:stretch/>
        </p:blipFill>
        <p:spPr>
          <a:xfrm>
            <a:off x="80817" y="1238375"/>
            <a:ext cx="504497" cy="549267"/>
          </a:xfrm>
          <a:prstGeom prst="rect">
            <a:avLst/>
          </a:prstGeom>
        </p:spPr>
      </p:pic>
      <p:pic>
        <p:nvPicPr>
          <p:cNvPr id="12" name="Picture 11">
            <a:extLst>
              <a:ext uri="{FF2B5EF4-FFF2-40B4-BE49-F238E27FC236}">
                <a16:creationId xmlns:a16="http://schemas.microsoft.com/office/drawing/2014/main" id="{61C26C1C-E05C-4883-A2BB-D1A03664D554}"/>
              </a:ext>
            </a:extLst>
          </p:cNvPr>
          <p:cNvPicPr>
            <a:picLocks noChangeAspect="1"/>
          </p:cNvPicPr>
          <p:nvPr/>
        </p:nvPicPr>
        <p:blipFill rotWithShape="1">
          <a:blip r:embed="rId4"/>
          <a:srcRect l="19799" t="15984" r="19799" b="25890"/>
          <a:stretch/>
        </p:blipFill>
        <p:spPr>
          <a:xfrm>
            <a:off x="80817" y="3424506"/>
            <a:ext cx="504497" cy="549268"/>
          </a:xfrm>
          <a:prstGeom prst="rect">
            <a:avLst/>
          </a:prstGeom>
        </p:spPr>
      </p:pic>
    </p:spTree>
    <p:extLst>
      <p:ext uri="{BB962C8B-B14F-4D97-AF65-F5344CB8AC3E}">
        <p14:creationId xmlns:p14="http://schemas.microsoft.com/office/powerpoint/2010/main" val="347073462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816</TotalTime>
  <Words>901</Words>
  <Application>Microsoft Office PowerPoint</Application>
  <PresentationFormat>Widescreen</PresentationFormat>
  <Paragraphs>71</Paragraphs>
  <Slides>21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HL Hoctro</vt:lpstr>
      <vt:lpstr>#9Slide01 Noi dung ngan</vt:lpstr>
      <vt:lpstr>Impact</vt:lpstr>
      <vt:lpstr>思源黑体 CN Regular</vt:lpstr>
      <vt:lpstr>Arial-Rounded</vt:lpstr>
      <vt:lpstr>AvantGarde-Demi</vt:lpstr>
      <vt:lpstr>Calibri Light</vt:lpstr>
      <vt:lpstr>Calibri</vt:lpstr>
      <vt:lpstr>等线</vt:lpstr>
      <vt:lpstr>Arial</vt:lpstr>
      <vt:lpstr>.VnArial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ASUS</cp:lastModifiedBy>
  <cp:revision>519</cp:revision>
  <dcterms:created xsi:type="dcterms:W3CDTF">2021-08-21T07:02:17Z</dcterms:created>
  <dcterms:modified xsi:type="dcterms:W3CDTF">2023-05-04T02:18:03Z</dcterms:modified>
  <cp:category>9Slide.vn</cp:category>
</cp:coreProperties>
</file>