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45" r:id="rId2"/>
    <p:sldId id="346" r:id="rId3"/>
    <p:sldId id="347" r:id="rId4"/>
    <p:sldId id="348" r:id="rId5"/>
    <p:sldId id="349" r:id="rId6"/>
    <p:sldId id="350" r:id="rId7"/>
    <p:sldId id="257" r:id="rId8"/>
    <p:sldId id="259" r:id="rId9"/>
    <p:sldId id="260" r:id="rId10"/>
    <p:sldId id="262" r:id="rId11"/>
    <p:sldId id="263" r:id="rId12"/>
    <p:sldId id="285" r:id="rId13"/>
    <p:sldId id="351" r:id="rId14"/>
    <p:sldId id="338" r:id="rId15"/>
    <p:sldId id="339" r:id="rId16"/>
    <p:sldId id="340" r:id="rId17"/>
    <p:sldId id="352" r:id="rId18"/>
    <p:sldId id="276" r:id="rId19"/>
    <p:sldId id="264" r:id="rId20"/>
    <p:sldId id="342" r:id="rId21"/>
    <p:sldId id="270" r:id="rId22"/>
    <p:sldId id="343" r:id="rId23"/>
    <p:sldId id="344" r:id="rId24"/>
    <p:sldId id="265" r:id="rId25"/>
    <p:sldId id="275" r:id="rId26"/>
    <p:sldId id="353" r:id="rId27"/>
  </p:sldIdLst>
  <p:sldSz cx="12192000" cy="6858000"/>
  <p:notesSz cx="6858000" cy="9144000"/>
  <p:embeddedFontLst>
    <p:embeddedFont>
      <p:font typeface="#9Slide01 Noi dung ngan" panose="020B0604020202020204" charset="0"/>
      <p:regular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</p:embeddedFont>
    <p:embeddedFont>
      <p:font typeface="BigApple" pitchFamily="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Fuzzy Bubbles" panose="020B0604020202020204" charset="0"/>
      <p:regular r:id="rId42"/>
      <p:bold r:id="rId43"/>
    </p:embeddedFont>
    <p:embeddedFont>
      <p:font typeface="HL Hoctro" panose="02000000000000000000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1F"/>
    <a:srgbClr val="E31353"/>
    <a:srgbClr val="F15A88"/>
    <a:srgbClr val="F8A9B9"/>
    <a:srgbClr val="06C5F5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6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4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43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0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2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GV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hướng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dẫn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HS viết hoa chữ cái đầu câu; đặt dấu chấm, dấu phẩy đúng vị trí.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7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C30192-C9DB-4AC7-A650-1A42AB84D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387" y="2951345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CBD3-5B7E-4789-B7EB-02570885C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2853" y="773965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p:transition spd="slow"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53493"/>
      </p:ext>
    </p:extLst>
  </p:cSld>
  <p:clrMapOvr>
    <a:masterClrMapping/>
  </p:clrMapOvr>
  <p:transition spd="slow"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29B3-6139-4893-93CE-1FA0DE0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5E35-4722-42C8-A7FD-EE48DEA0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EFAA-23BA-49C2-AE83-0CEBDB2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3B86-A4BA-42A2-B969-4061771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3ABD6-BD23-476A-9C4B-1F5AFB9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8930327-BE3E-47C4-93DD-500462C32A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2.jp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3.gi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jpg"/><Relationship Id="rId10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860463" y="2994623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2015239" y="52254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357018714"/>
      </p:ext>
    </p:extLst>
  </p:cSld>
  <p:clrMapOvr>
    <a:masterClrMapping/>
  </p:clrMapOvr>
  <p:transition spd="slow"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02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D88F3-26BE-48D4-A71F-41CD4DB8E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99" y="342900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732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802"/>
            <a:ext cx="12192000" cy="596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000350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408988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chăn cừu 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632AA-052A-4F13-AD94-FF908FE1E746}"/>
              </a:ext>
            </a:extLst>
          </p:cNvPr>
          <p:cNvGrpSpPr/>
          <p:nvPr/>
        </p:nvGrpSpPr>
        <p:grpSpPr>
          <a:xfrm>
            <a:off x="466095" y="1057699"/>
            <a:ext cx="11200817" cy="5754808"/>
            <a:chOff x="495591" y="983811"/>
            <a:chExt cx="11200817" cy="57548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9514D0-9853-4A55-A47B-AEAEC3F012BD}"/>
                </a:ext>
              </a:extLst>
            </p:cNvPr>
            <p:cNvSpPr txBox="1"/>
            <p:nvPr/>
          </p:nvSpPr>
          <p:spPr>
            <a:xfrm>
              <a:off x="495591" y="983811"/>
              <a:ext cx="11200817" cy="5509200"/>
            </a:xfrm>
            <a:prstGeom prst="rect">
              <a:avLst/>
            </a:prstGeom>
            <a:blipFill dpi="0" rotWithShape="1">
              <a:blip r:embed="rId3">
                <a:alphaModFix amt="44000"/>
              </a:blip>
              <a:srcRect/>
              <a:stretch>
                <a:fillRect l="24000" t="13000" r="23000" b="20000"/>
              </a:stretch>
            </a:blip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indent="282575" algn="just"/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một chú bé chăn cừu thường thả 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ừ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 gần chân núi. Một hôm thấy buồn quá, chú nghĩ ra một trò đùa cho vui. Chú giả vờ kêu toáng lên: </a:t>
              </a:r>
              <a:endParaRPr lang="en-US" sz="32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/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S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C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ứu tôi với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2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 algn="just"/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tiếng kêu cứu, mấy bác nông dân đang làm việc gần đấy tức tốc chạy tới. Nhưng họ không thấy s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đâu. Thấy vậy, chú khoái chí lắm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282575" algn="just"/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hốt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hoảng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gào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lừa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thỏa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thuê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hết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cừu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6DC21F-21B3-468A-A5F4-5CBA03AFD152}"/>
                </a:ext>
              </a:extLst>
            </p:cNvPr>
            <p:cNvSpPr txBox="1"/>
            <p:nvPr/>
          </p:nvSpPr>
          <p:spPr>
            <a:xfrm>
              <a:off x="9200562" y="6369287"/>
              <a:ext cx="1489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 Theo Ê-</a:t>
              </a:r>
              <a:r>
                <a:rPr lang="en-US" sz="18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)</a:t>
              </a:r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942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5C715A5-7531-470F-A2C2-7BC27C535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226"/>
            <a:ext cx="12192000" cy="5730582"/>
          </a:xfrm>
          <a:prstGeom prst="rect">
            <a:avLst/>
          </a:prstGeom>
        </p:spPr>
      </p:pic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000350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408988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chăn cừu 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632AA-052A-4F13-AD94-FF908FE1E746}"/>
              </a:ext>
            </a:extLst>
          </p:cNvPr>
          <p:cNvGrpSpPr/>
          <p:nvPr/>
        </p:nvGrpSpPr>
        <p:grpSpPr>
          <a:xfrm>
            <a:off x="466095" y="1057699"/>
            <a:ext cx="11200817" cy="5754808"/>
            <a:chOff x="495591" y="983811"/>
            <a:chExt cx="11200817" cy="57548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9514D0-9853-4A55-A47B-AEAEC3F012BD}"/>
                </a:ext>
              </a:extLst>
            </p:cNvPr>
            <p:cNvSpPr txBox="1"/>
            <p:nvPr/>
          </p:nvSpPr>
          <p:spPr>
            <a:xfrm>
              <a:off x="495591" y="983811"/>
              <a:ext cx="11200817" cy="5509200"/>
            </a:xfrm>
            <a:prstGeom prst="rect">
              <a:avLst/>
            </a:prstGeom>
            <a:blipFill dpi="0" rotWithShape="1">
              <a:blip r:embed="rId2">
                <a:alphaModFix amt="44000"/>
              </a:blip>
              <a:srcRect/>
              <a:stretch>
                <a:fillRect l="24000" t="13000" r="23000" b="20000"/>
              </a:stretch>
            </a:blip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indent="282575" algn="just"/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một chú bé </a:t>
              </a:r>
              <a:r>
                <a:rPr lang="vi-VN" sz="3200" b="1" i="0" dirty="0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chăn cừu 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 thả 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ừ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 gần chân núi. Một hôm thấy buồn quá, chú nghĩ ra một trò đùa cho vui. Chú giả vờ kêu toáng lên: </a:t>
              </a:r>
              <a:endParaRPr lang="en-US" sz="32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/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S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C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ứu tôi với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2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 algn="just"/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tiếng </a:t>
              </a:r>
              <a:r>
                <a:rPr lang="vi-VN" sz="3200" b="1" i="0" dirty="0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 cứu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mấy bác nông dân đang làm việc gần đấy tức tốc chạy tới. Nhưng họ không thấy s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đâu. Thấy vậy, chú </a:t>
              </a:r>
              <a:r>
                <a:rPr lang="vi-VN" sz="3200" b="1" i="0" dirty="0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khoái chí 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282575" algn="just"/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hốt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hoảng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gào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lừa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thản</a:t>
              </a:r>
              <a:r>
                <a:rPr lang="en-US" sz="3200" b="1" i="0" dirty="0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thỏa</a:t>
              </a:r>
              <a:r>
                <a:rPr lang="en-US" sz="3200" b="1" i="0" dirty="0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thuê</a:t>
              </a:r>
              <a:r>
                <a:rPr lang="en-US" sz="3200" b="1" i="0" dirty="0">
                  <a:solidFill>
                    <a:srgbClr val="E3135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hết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cừu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6DC21F-21B3-468A-A5F4-5CBA03AFD152}"/>
                </a:ext>
              </a:extLst>
            </p:cNvPr>
            <p:cNvSpPr txBox="1"/>
            <p:nvPr/>
          </p:nvSpPr>
          <p:spPr>
            <a:xfrm>
              <a:off x="9200562" y="6369287"/>
              <a:ext cx="1489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 Theo Ê-</a:t>
              </a:r>
              <a:r>
                <a:rPr lang="en-US" sz="18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)</a:t>
              </a:r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69477"/>
      </p:ext>
    </p:extLst>
  </p:cSld>
  <p:clrMapOvr>
    <a:masterClrMapping/>
  </p:clrMapOvr>
  <p:transition spd="slow">
    <p:comb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986D8E-5C43-4F59-AF2E-5FF9BD5B4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802"/>
            <a:ext cx="12192000" cy="596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000350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408988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chăn cừu 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632AA-052A-4F13-AD94-FF908FE1E746}"/>
              </a:ext>
            </a:extLst>
          </p:cNvPr>
          <p:cNvGrpSpPr/>
          <p:nvPr/>
        </p:nvGrpSpPr>
        <p:grpSpPr>
          <a:xfrm>
            <a:off x="466095" y="1057699"/>
            <a:ext cx="11200817" cy="5754808"/>
            <a:chOff x="495591" y="983811"/>
            <a:chExt cx="11200817" cy="57548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9514D0-9853-4A55-A47B-AEAEC3F012BD}"/>
                </a:ext>
              </a:extLst>
            </p:cNvPr>
            <p:cNvSpPr txBox="1"/>
            <p:nvPr/>
          </p:nvSpPr>
          <p:spPr>
            <a:xfrm>
              <a:off x="495591" y="983811"/>
              <a:ext cx="11200817" cy="5509200"/>
            </a:xfrm>
            <a:prstGeom prst="rect">
              <a:avLst/>
            </a:prstGeom>
            <a:blipFill dpi="0" rotWithShape="1">
              <a:blip r:embed="rId3">
                <a:alphaModFix amt="44000"/>
              </a:blip>
              <a:srcRect/>
              <a:stretch>
                <a:fillRect l="24000" t="13000" r="23000" b="20000"/>
              </a:stretch>
            </a:blip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indent="282575" algn="just"/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một chú bé chăn cừu thường thả 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ừ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 gần chân núi. Một hôm thấy buồn quá, chú nghĩ ra một trò đùa cho vui. Chú giả vờ kêu toáng lên: </a:t>
              </a:r>
              <a:endParaRPr lang="en-US" sz="32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/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S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C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ứu tôi với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2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 algn="just"/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tiếng kêu cứu, mấy bác nông dân đang làm việc gần đấy tức tốc chạy tới. Nhưng họ không thấy s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vi-VN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đâu. Thấy vậy, chú khoái chí lắm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282575" algn="just"/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hốt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hoảng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gào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lừa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thỏa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thuê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hết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cừu</a:t>
              </a:r>
              <a:r>
                <a:rPr lang="en-US" sz="3200" i="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6DC21F-21B3-468A-A5F4-5CBA03AFD152}"/>
                </a:ext>
              </a:extLst>
            </p:cNvPr>
            <p:cNvSpPr txBox="1"/>
            <p:nvPr/>
          </p:nvSpPr>
          <p:spPr>
            <a:xfrm>
              <a:off x="9200562" y="6369287"/>
              <a:ext cx="1489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 Theo Ê-</a:t>
              </a:r>
              <a:r>
                <a:rPr lang="en-US" sz="18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)</a:t>
              </a:r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357" y="1000349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63660" y="1000349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4492" y="1467734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3558" y="2466720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0854" y="2457576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76594" y="2457576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419" y="2907318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2390" y="3437898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3836" y="3437898"/>
            <a:ext cx="33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6880" y="4384999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71404" y="4336955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9634" y="4867813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41345" y="4867813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85888" y="5375456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4862" y="5856180"/>
            <a:ext cx="89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797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15"/>
          <p:cNvSpPr/>
          <p:nvPr/>
        </p:nvSpPr>
        <p:spPr>
          <a:xfrm>
            <a:off x="3102768" y="3050464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PHẠM DUYÊN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1141412"/>
            <a:ext cx="8019905" cy="4486594"/>
          </a:xfrm>
          <a:prstGeom prst="roundRect">
            <a:avLst>
              <a:gd name="adj" fmla="val 15535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F8621-6CB9-4BC3-93A0-777B732FA2F4}"/>
              </a:ext>
            </a:extLst>
          </p:cNvPr>
          <p:cNvSpPr txBox="1"/>
          <p:nvPr/>
        </p:nvSpPr>
        <p:spPr>
          <a:xfrm>
            <a:off x="180910" y="5443184"/>
            <a:ext cx="2266321" cy="1323439"/>
          </a:xfrm>
          <a:prstGeom prst="rect">
            <a:avLst/>
          </a:prstGeom>
          <a:blipFill dpi="0" rotWithShape="1">
            <a:blip r:embed="rId4">
              <a:alphaModFix amt="84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en-US" sz="8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88559-2D02-4BAB-8420-476CDEF33527}"/>
              </a:ext>
            </a:extLst>
          </p:cNvPr>
          <p:cNvSpPr txBox="1"/>
          <p:nvPr/>
        </p:nvSpPr>
        <p:spPr>
          <a:xfrm>
            <a:off x="3478219" y="1338087"/>
            <a:ext cx="7843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0" dirty="0">
                <a:solidFill>
                  <a:srgbClr val="DB135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000" i="0" dirty="0">
                <a:solidFill>
                  <a:srgbClr val="DB135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tiếng kêu cứu, mấy bác nông dân đang làm việc gần đấy tức tốc chạy tới.</a:t>
            </a:r>
            <a:endParaRPr lang="en-US" sz="4000" dirty="0">
              <a:solidFill>
                <a:srgbClr val="DB135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197CA4-758D-496B-9213-E5754FA6C12A}"/>
              </a:ext>
            </a:extLst>
          </p:cNvPr>
          <p:cNvSpPr txBox="1"/>
          <p:nvPr/>
        </p:nvSpPr>
        <p:spPr>
          <a:xfrm>
            <a:off x="3478219" y="3378570"/>
            <a:ext cx="7843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00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4CD96A-90D0-4CBF-9314-A7E7E28B8D2F}"/>
              </a:ext>
            </a:extLst>
          </p:cNvPr>
          <p:cNvCxnSpPr/>
          <p:nvPr/>
        </p:nvCxnSpPr>
        <p:spPr>
          <a:xfrm flipH="1">
            <a:off x="9090539" y="1396493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293D0A-9693-43BD-97C2-77FD1E3F0350}"/>
              </a:ext>
            </a:extLst>
          </p:cNvPr>
          <p:cNvGrpSpPr/>
          <p:nvPr/>
        </p:nvGrpSpPr>
        <p:grpSpPr>
          <a:xfrm>
            <a:off x="6739689" y="2648486"/>
            <a:ext cx="249979" cy="628593"/>
            <a:chOff x="3075709" y="1064527"/>
            <a:chExt cx="324390" cy="82661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5791AC-C907-42C5-AD4F-CE6E83D7A10D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DF76764-E0F3-4B0C-8B5E-F81A87C32046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C0F3FC-EFC2-406C-9C18-12D9DF05D46F}"/>
              </a:ext>
            </a:extLst>
          </p:cNvPr>
          <p:cNvCxnSpPr/>
          <p:nvPr/>
        </p:nvCxnSpPr>
        <p:spPr>
          <a:xfrm flipH="1">
            <a:off x="5813021" y="2043881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601296-278D-4824-93AD-ECD0F0B1DB48}"/>
              </a:ext>
            </a:extLst>
          </p:cNvPr>
          <p:cNvCxnSpPr/>
          <p:nvPr/>
        </p:nvCxnSpPr>
        <p:spPr>
          <a:xfrm flipH="1">
            <a:off x="11172522" y="2043881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1E44F4C-42E3-4D05-9102-BBFDE944753B}"/>
              </a:ext>
            </a:extLst>
          </p:cNvPr>
          <p:cNvCxnSpPr/>
          <p:nvPr/>
        </p:nvCxnSpPr>
        <p:spPr>
          <a:xfrm flipH="1">
            <a:off x="10284339" y="3418704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4F3D58-240F-4250-B624-81C144993EFF}"/>
              </a:ext>
            </a:extLst>
          </p:cNvPr>
          <p:cNvCxnSpPr/>
          <p:nvPr/>
        </p:nvCxnSpPr>
        <p:spPr>
          <a:xfrm flipH="1">
            <a:off x="6453735" y="4057636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61ABC4-C4AD-4B17-AA33-0DBC00421062}"/>
              </a:ext>
            </a:extLst>
          </p:cNvPr>
          <p:cNvGrpSpPr/>
          <p:nvPr/>
        </p:nvGrpSpPr>
        <p:grpSpPr>
          <a:xfrm>
            <a:off x="5417919" y="4644522"/>
            <a:ext cx="249979" cy="628593"/>
            <a:chOff x="3075709" y="1064527"/>
            <a:chExt cx="324390" cy="82661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D0E4BB4-00FA-4617-9E2D-AD4BC800C2A8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B120575-717D-481C-BC6E-90C9279B64D2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  <p:bldP spid="12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5C715A5-7531-470F-A2C2-7BC27C535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226"/>
            <a:ext cx="12192000" cy="5730582"/>
          </a:xfrm>
          <a:prstGeom prst="rect">
            <a:avLst/>
          </a:prstGeom>
        </p:spPr>
      </p:pic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000350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408988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chăn cừu 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632AA-052A-4F13-AD94-FF908FE1E746}"/>
              </a:ext>
            </a:extLst>
          </p:cNvPr>
          <p:cNvGrpSpPr/>
          <p:nvPr/>
        </p:nvGrpSpPr>
        <p:grpSpPr>
          <a:xfrm>
            <a:off x="466095" y="1057699"/>
            <a:ext cx="11200817" cy="5754808"/>
            <a:chOff x="495591" y="983811"/>
            <a:chExt cx="11200817" cy="57548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9514D0-9853-4A55-A47B-AEAEC3F012BD}"/>
                </a:ext>
              </a:extLst>
            </p:cNvPr>
            <p:cNvSpPr txBox="1"/>
            <p:nvPr/>
          </p:nvSpPr>
          <p:spPr>
            <a:xfrm>
              <a:off x="495591" y="983811"/>
              <a:ext cx="11200817" cy="5509200"/>
            </a:xfrm>
            <a:prstGeom prst="rect">
              <a:avLst/>
            </a:prstGeom>
            <a:blipFill dpi="0" rotWithShape="1">
              <a:blip r:embed="rId3">
                <a:alphaModFix amt="44000"/>
              </a:blip>
              <a:srcRect/>
              <a:stretch>
                <a:fillRect l="24000" t="13000" r="23000" b="20000"/>
              </a:stretch>
            </a:blip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indent="282575" algn="just"/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một chú bé chăn cừu thường thả 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ừ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 gần chân núi. Một hôm thấy buồn quá, chú nghĩ ra một trò đùa cho vui. Chú giả vờ kêu toáng lên: </a:t>
              </a:r>
              <a:endParaRPr lang="en-US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S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C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ứu tôi với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 algn="just"/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tiếng kêu cứu, mấy bác nông dân đang làm việc gần đấy tức tốc chạy tới. Nhưng họ không thấy s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đâu. Thấy vậy, chú khoái chí lắm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282575" algn="just"/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hốt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hoảng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gào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lừa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thỏa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thuê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hết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cừu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6DC21F-21B3-468A-A5F4-5CBA03AFD152}"/>
                </a:ext>
              </a:extLst>
            </p:cNvPr>
            <p:cNvSpPr txBox="1"/>
            <p:nvPr/>
          </p:nvSpPr>
          <p:spPr>
            <a:xfrm>
              <a:off x="9200562" y="6369287"/>
              <a:ext cx="1489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 Theo Ê-</a:t>
              </a:r>
              <a:r>
                <a:rPr lang="en-US" sz="18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)</a:t>
              </a:r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F414C-E470-41E7-8919-C1BAD7DEE0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62" t="12636" r="18835" b="29239"/>
          <a:stretch/>
        </p:blipFill>
        <p:spPr>
          <a:xfrm>
            <a:off x="272838" y="1088446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C4A8E-13A7-4278-9E5F-C839C73A19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264219" y="4503414"/>
            <a:ext cx="504497" cy="549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9514D0-9853-4A55-A47B-AEAEC3F012BD}"/>
              </a:ext>
            </a:extLst>
          </p:cNvPr>
          <p:cNvSpPr txBox="1"/>
          <p:nvPr/>
        </p:nvSpPr>
        <p:spPr>
          <a:xfrm>
            <a:off x="463954" y="1056615"/>
            <a:ext cx="11200817" cy="3539430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 l="24000" t="13000" r="23000" b="20000"/>
            </a:stretch>
          </a:blip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282575" algn="just"/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một chú bé chăn cừu thường thả c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gần chân núi. Một hôm thấy buồn quá, chú nghĩ ra một trò đùa cho vui. Chú giả vờ kêu toáng lên: </a:t>
            </a:r>
            <a:endParaRPr lang="en-US" sz="3200" i="0" dirty="0">
              <a:solidFill>
                <a:schemeClr val="accent2">
                  <a:lumMod val="7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282575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</a:t>
            </a:r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</a:t>
            </a:r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C</a:t>
            </a:r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ứu tôi với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0" dirty="0">
              <a:solidFill>
                <a:schemeClr val="accent2">
                  <a:lumMod val="7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282575" algn="just"/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tiếng kêu cứu, mấy bác nông dân đang làm việc gần đấy tức tốc chạy tới. Nhưng họ không thấy s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</a:t>
            </a:r>
            <a:r>
              <a:rPr lang="vi-VN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đâu. Thấy vậy, chú khoái chí lắm</a:t>
            </a:r>
            <a:r>
              <a:rPr lang="en-US" sz="3200" i="0" dirty="0">
                <a:solidFill>
                  <a:schemeClr val="accent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9514D0-9853-4A55-A47B-AEAEC3F012BD}"/>
              </a:ext>
            </a:extLst>
          </p:cNvPr>
          <p:cNvSpPr txBox="1"/>
          <p:nvPr/>
        </p:nvSpPr>
        <p:spPr>
          <a:xfrm>
            <a:off x="463954" y="4458079"/>
            <a:ext cx="11200817" cy="2062103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 l="24000" t="13000" r="23000" b="20000"/>
            </a:stretch>
          </a:blip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282575" algn="just"/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0" dirty="0" err="1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3200" i="0" dirty="0">
                <a:solidFill>
                  <a:schemeClr val="accent5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31346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PHẠM DUYÊN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F8621-6CB9-4BC3-93A0-777B732FA2F4}"/>
              </a:ext>
            </a:extLst>
          </p:cNvPr>
          <p:cNvSpPr txBox="1"/>
          <p:nvPr/>
        </p:nvSpPr>
        <p:spPr>
          <a:xfrm>
            <a:off x="180910" y="5443184"/>
            <a:ext cx="2266321" cy="1323439"/>
          </a:xfrm>
          <a:prstGeom prst="rect">
            <a:avLst/>
          </a:prstGeom>
          <a:blipFill dpi="0" rotWithShape="1">
            <a:blip r:embed="rId4">
              <a:alphaModFix amt="84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en-US" sz="8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2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tức tốc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algn="ctr" defTabSz="9132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 một việc gì đó ngay lập tức, rất gấp</a:t>
                </a:r>
                <a:endParaRPr lang="zh-CN" altLang="en-US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2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thoả thuê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algn="ctr" defTabSz="9132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rất thoả, được tha hồ theo ý muốn</a:t>
                </a:r>
                <a:endParaRPr lang="zh-CN" altLang="en-US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273975" y="2164430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2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thản nhiên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algn="ctr" defTabSz="91325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 vẻ tự nhiên như bình thường, coi như không có chuyện gì</a:t>
                </a:r>
                <a:endParaRPr lang="zh-CN" altLang="en-US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9" name="20">
            <a:extLst>
              <a:ext uri="{FF2B5EF4-FFF2-40B4-BE49-F238E27FC236}">
                <a16:creationId xmlns:a16="http://schemas.microsoft.com/office/drawing/2014/main" id="{84B82595-6569-483B-BD95-F2908B4E29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584" y="584868"/>
            <a:ext cx="2112253" cy="2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884516" y="183917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5C715A5-7531-470F-A2C2-7BC27C535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226"/>
            <a:ext cx="12192000" cy="5730582"/>
          </a:xfrm>
          <a:prstGeom prst="rect">
            <a:avLst/>
          </a:prstGeom>
        </p:spPr>
      </p:pic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000350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408988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chăn cừu 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632AA-052A-4F13-AD94-FF908FE1E746}"/>
              </a:ext>
            </a:extLst>
          </p:cNvPr>
          <p:cNvGrpSpPr/>
          <p:nvPr/>
        </p:nvGrpSpPr>
        <p:grpSpPr>
          <a:xfrm>
            <a:off x="466095" y="1057699"/>
            <a:ext cx="11200817" cy="5754808"/>
            <a:chOff x="495591" y="983811"/>
            <a:chExt cx="11200817" cy="57548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9514D0-9853-4A55-A47B-AEAEC3F012BD}"/>
                </a:ext>
              </a:extLst>
            </p:cNvPr>
            <p:cNvSpPr txBox="1"/>
            <p:nvPr/>
          </p:nvSpPr>
          <p:spPr>
            <a:xfrm>
              <a:off x="495591" y="983811"/>
              <a:ext cx="11200817" cy="5509200"/>
            </a:xfrm>
            <a:prstGeom prst="rect">
              <a:avLst/>
            </a:prstGeom>
            <a:blipFill dpi="0" rotWithShape="1">
              <a:blip r:embed="rId3">
                <a:alphaModFix amt="44000"/>
              </a:blip>
              <a:srcRect/>
              <a:stretch>
                <a:fillRect l="24000" t="13000" r="23000" b="20000"/>
              </a:stretch>
            </a:blip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indent="282575" algn="just"/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một chú bé chăn cừu thường thả 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ừ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 gần chân núi. Một hôm thấy buồn quá, chú nghĩ ra một trò đùa cho vui. Chú giả vờ kêu toáng lên: </a:t>
              </a:r>
              <a:endParaRPr lang="en-US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S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C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ứu tôi với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 algn="just"/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tiếng kêu cứu, mấy bác nông dân đang làm việc gần đấy tức tốc chạy tới. Nhưng họ không thấy s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đâu. Thấy vậy, chú khoái chí lắm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282575" algn="just"/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hốt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hoảng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gào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lừa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thỏa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thuê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hết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cừu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6DC21F-21B3-468A-A5F4-5CBA03AFD152}"/>
                </a:ext>
              </a:extLst>
            </p:cNvPr>
            <p:cNvSpPr txBox="1"/>
            <p:nvPr/>
          </p:nvSpPr>
          <p:spPr>
            <a:xfrm>
              <a:off x="9200562" y="6369287"/>
              <a:ext cx="1489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 Theo Ê-</a:t>
              </a:r>
              <a:r>
                <a:rPr lang="en-US" sz="18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)</a:t>
              </a:r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4D6F28-5EAB-4DC8-AF45-1E070F42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" y="-59530"/>
            <a:ext cx="1096271" cy="1294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F414C-E470-41E7-8919-C1BAD7DEE0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62" t="12636" r="18835" b="29239"/>
          <a:stretch/>
        </p:blipFill>
        <p:spPr>
          <a:xfrm>
            <a:off x="272838" y="1088446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C4A8E-13A7-4278-9E5F-C839C73A19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264219" y="4503414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7525"/>
      </p:ext>
    </p:extLst>
  </p:cSld>
  <p:clrMapOvr>
    <a:masterClrMapping/>
  </p:clrMapOvr>
  <p:transition spd="slow">
    <p:comb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12138C-FE29-4BB2-BC08-F3423285E35B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5287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03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92912-53FE-4EB9-ADD1-1B8D1A29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39" y="3551434"/>
            <a:ext cx="8088590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082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igApple" pitchFamily="2" charset="-93"/>
              </a:rPr>
              <a:t>VƯỢT CHƯỚNG NGẠI VẬT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98527" y="3425729"/>
            <a:ext cx="459494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0212" y="3525589"/>
            <a:ext cx="34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Fuzzy Bubbles" pitchFamily="2" charset="-93"/>
              </a:rPr>
              <a:t>Team 1A</a:t>
            </a:r>
          </a:p>
        </p:txBody>
      </p:sp>
    </p:spTree>
    <p:extLst>
      <p:ext uri="{BB962C8B-B14F-4D97-AF65-F5344CB8AC3E}">
        <p14:creationId xmlns:p14="http://schemas.microsoft.com/office/powerpoint/2010/main" val="127370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5C715A5-7531-470F-A2C2-7BC27C535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226"/>
            <a:ext cx="12192000" cy="5730582"/>
          </a:xfrm>
          <a:prstGeom prst="rect">
            <a:avLst/>
          </a:prstGeom>
        </p:spPr>
      </p:pic>
      <p:sp>
        <p:nvSpPr>
          <p:cNvPr id="17" name="2">
            <a:extLst>
              <a:ext uri="{FF2B5EF4-FFF2-40B4-BE49-F238E27FC236}">
                <a16:creationId xmlns:a16="http://schemas.microsoft.com/office/drawing/2014/main" id="{FA720BD9-6140-41CF-9D1A-DCCCBBDE83AE}"/>
              </a:ext>
            </a:extLst>
          </p:cNvPr>
          <p:cNvSpPr/>
          <p:nvPr/>
        </p:nvSpPr>
        <p:spPr>
          <a:xfrm>
            <a:off x="188076" y="1000350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483E-F710-4A70-BB66-6FAC844D2DCE}"/>
              </a:ext>
            </a:extLst>
          </p:cNvPr>
          <p:cNvSpPr txBox="1"/>
          <p:nvPr/>
        </p:nvSpPr>
        <p:spPr>
          <a:xfrm>
            <a:off x="3985184" y="408988"/>
            <a:ext cx="42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E3135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chăn cừu </a:t>
            </a:r>
            <a:endParaRPr lang="en-US" sz="4000" dirty="0">
              <a:solidFill>
                <a:srgbClr val="E3135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632AA-052A-4F13-AD94-FF908FE1E746}"/>
              </a:ext>
            </a:extLst>
          </p:cNvPr>
          <p:cNvGrpSpPr/>
          <p:nvPr/>
        </p:nvGrpSpPr>
        <p:grpSpPr>
          <a:xfrm>
            <a:off x="466095" y="1057699"/>
            <a:ext cx="11200817" cy="5754808"/>
            <a:chOff x="495591" y="983811"/>
            <a:chExt cx="11200817" cy="57548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9514D0-9853-4A55-A47B-AEAEC3F012BD}"/>
                </a:ext>
              </a:extLst>
            </p:cNvPr>
            <p:cNvSpPr txBox="1"/>
            <p:nvPr/>
          </p:nvSpPr>
          <p:spPr>
            <a:xfrm>
              <a:off x="495591" y="983811"/>
              <a:ext cx="11200817" cy="5509200"/>
            </a:xfrm>
            <a:prstGeom prst="rect">
              <a:avLst/>
            </a:prstGeom>
            <a:blipFill dpi="0" rotWithShape="1">
              <a:blip r:embed="rId3">
                <a:alphaModFix amt="44000"/>
              </a:blip>
              <a:srcRect/>
              <a:stretch>
                <a:fillRect l="24000" t="13000" r="23000" b="20000"/>
              </a:stretch>
            </a:blip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indent="282575" algn="just"/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một chú bé chăn cừu thường thả 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ừ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 gần chân núi. Một hôm thấy buồn quá, chú nghĩ ra một trò đùa cho vui. Chú giả vờ kêu toáng lên: </a:t>
              </a:r>
              <a:endParaRPr lang="en-US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S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C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ứu tôi với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82575" algn="just"/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tiếng kêu cứu, mấy bác nông dân đang làm việc gần đấy tức tốc chạy tới. Nhưng họ không thấy s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vi-VN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đâu. Thấy vậy, chú khoái chí lắm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indent="282575" algn="just"/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Rồi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hốt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hoảng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gào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lừa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ói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thỏa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thuê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hết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cừu</a:t>
              </a:r>
              <a:r>
                <a:rPr lang="en-US" sz="32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6DC21F-21B3-468A-A5F4-5CBA03AFD152}"/>
                </a:ext>
              </a:extLst>
            </p:cNvPr>
            <p:cNvSpPr txBox="1"/>
            <p:nvPr/>
          </p:nvSpPr>
          <p:spPr>
            <a:xfrm>
              <a:off x="9200562" y="6369287"/>
              <a:ext cx="1489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 Theo Ê-</a:t>
              </a:r>
              <a:r>
                <a:rPr lang="en-US" sz="18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18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)</a:t>
              </a:r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0DF414C-E470-41E7-8919-C1BAD7DEE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2838" y="1088446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C4A8E-13A7-4278-9E5F-C839C73A1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4219" y="4503414"/>
            <a:ext cx="504497" cy="549268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6A7C4A8E-62EB-467C-BF63-781323FE49B8}"/>
              </a:ext>
            </a:extLst>
          </p:cNvPr>
          <p:cNvSpPr/>
          <p:nvPr/>
        </p:nvSpPr>
        <p:spPr>
          <a:xfrm>
            <a:off x="177429" y="191112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10">
            <a:extLst>
              <a:ext uri="{FF2B5EF4-FFF2-40B4-BE49-F238E27FC236}">
                <a16:creationId xmlns:a16="http://schemas.microsoft.com/office/drawing/2014/main" id="{A98F8965-A623-47B5-B0D2-59C2BB8C84BB}"/>
              </a:ext>
            </a:extLst>
          </p:cNvPr>
          <p:cNvSpPr/>
          <p:nvPr/>
        </p:nvSpPr>
        <p:spPr>
          <a:xfrm>
            <a:off x="218391" y="810384"/>
            <a:ext cx="1111787" cy="10882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835822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221538" y="1154473"/>
            <a:ext cx="1170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F15A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Ban đầu, nghe tiếng kêu cứu, mấy bác nông dân đã làm gì?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18834" y="2719848"/>
            <a:ext cx="1090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đầu, nghe tiếng kêu cứu, mấy bác nông dân đã tức tốc chạy tớ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30564" y="286578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3B911-63AE-4D46-A186-3536CD4DB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824" y="4225569"/>
            <a:ext cx="4530288" cy="238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221538" y="1154473"/>
            <a:ext cx="1170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15A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Vì sao bầy sói có thể thỏa thuê ăn thịt cừu?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18834" y="2041422"/>
            <a:ext cx="1090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 sói có thể thỏa thuê ăn thịt cừu vì không có ai đến cứu giúp cậu bé cả.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30564" y="218735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A5D2C-8C66-441D-AE46-4988009E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131" y="3672967"/>
            <a:ext cx="5501737" cy="282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38598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F15A8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221538" y="1154473"/>
            <a:ext cx="117058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500" dirty="0">
                <a:solidFill>
                  <a:srgbClr val="F15A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Em rút ra được bài học gì từ câu chuyện này?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018833" y="1992262"/>
            <a:ext cx="110453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330564" y="213819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D5825-E001-42F0-9C59-241CB5B1C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69" y="4165080"/>
            <a:ext cx="3334394" cy="24286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10871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04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A2A15-AECD-42AE-AC55-88742F11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33" y="3767784"/>
            <a:ext cx="3692534" cy="21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74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747BF096-6FDF-4899-A303-934DBB000CB8}"/>
              </a:ext>
            </a:extLst>
          </p:cNvPr>
          <p:cNvSpPr/>
          <p:nvPr/>
        </p:nvSpPr>
        <p:spPr>
          <a:xfrm>
            <a:off x="477020" y="5038228"/>
            <a:ext cx="11316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Em rút ra được bài học gì từ câu chuyện này</a:t>
            </a:r>
            <a:r>
              <a:rPr lang="en-US" sz="4400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49CDE-402B-4524-82A7-B5B771C5AFED}"/>
              </a:ext>
            </a:extLst>
          </p:cNvPr>
          <p:cNvGrpSpPr/>
          <p:nvPr/>
        </p:nvGrpSpPr>
        <p:grpSpPr>
          <a:xfrm>
            <a:off x="178750" y="5108490"/>
            <a:ext cx="11768740" cy="1015664"/>
            <a:chOff x="1690050" y="6097104"/>
            <a:chExt cx="8737600" cy="15481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21023F-F962-40AD-ACD3-83C127BB07C2}"/>
                </a:ext>
              </a:extLst>
            </p:cNvPr>
            <p:cNvSpPr/>
            <p:nvPr/>
          </p:nvSpPr>
          <p:spPr>
            <a:xfrm>
              <a:off x="1690050" y="6097104"/>
              <a:ext cx="8737600" cy="1548109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8">
              <a:extLst>
                <a:ext uri="{FF2B5EF4-FFF2-40B4-BE49-F238E27FC236}">
                  <a16:creationId xmlns:a16="http://schemas.microsoft.com/office/drawing/2014/main" id="{8F13F829-76FC-4FEF-AC31-85BE365D364D}"/>
                </a:ext>
              </a:extLst>
            </p:cNvPr>
            <p:cNvSpPr/>
            <p:nvPr/>
          </p:nvSpPr>
          <p:spPr>
            <a:xfrm>
              <a:off x="2263403" y="6258436"/>
              <a:ext cx="7579292" cy="1172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alt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alt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rằng</a:t>
              </a:r>
              <a:r>
                <a:rPr lang="en-US" alt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altLang="en-US" sz="4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altLang="en-US" sz="4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altLang="en-US" sz="4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altLang="en-US" sz="4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sz="4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dirty="0" err="1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dối</a:t>
              </a:r>
              <a:r>
                <a:rPr lang="en-US" altLang="en-US" sz="44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24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30CFD-5188-4E9B-AB91-7C10FED40FC2}"/>
              </a:ext>
            </a:extLst>
          </p:cNvPr>
          <p:cNvSpPr/>
          <p:nvPr/>
        </p:nvSpPr>
        <p:spPr>
          <a:xfrm>
            <a:off x="4277496" y="5198946"/>
            <a:ext cx="6488827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3056E1-5BB0-49A9-B3AB-6AAF98D56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182" y="1918366"/>
            <a:ext cx="6056670" cy="318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17629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996297079"/>
      </p:ext>
    </p:extLst>
  </p:cSld>
  <p:clrMapOvr>
    <a:masterClrMapping/>
  </p:clrMapOvr>
  <p:transition spd="slow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4792" y="472961"/>
            <a:ext cx="8273894" cy="3642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chuyền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2943" y="1954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AD72E0-2DD3-CA70-45D3-BC31727C61D2}"/>
              </a:ext>
            </a:extLst>
          </p:cNvPr>
          <p:cNvGrpSpPr/>
          <p:nvPr/>
        </p:nvGrpSpPr>
        <p:grpSpPr>
          <a:xfrm>
            <a:off x="19388508" y="4990217"/>
            <a:ext cx="1286109" cy="1337553"/>
            <a:chOff x="19786541" y="4705964"/>
            <a:chExt cx="1286109" cy="1337553"/>
          </a:xfrm>
        </p:grpSpPr>
        <p:pic>
          <p:nvPicPr>
            <p:cNvPr id="34" name="c2 2">
              <a:hlinkClick r:id="rId8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541" y="4705964"/>
              <a:ext cx="1286109" cy="133755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BFF6E68-3EF7-68DE-97C6-21C3762024F0}"/>
                </a:ext>
              </a:extLst>
            </p:cNvPr>
            <p:cNvSpPr/>
            <p:nvPr/>
          </p:nvSpPr>
          <p:spPr>
            <a:xfrm>
              <a:off x="20134262" y="4949936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73971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97591 0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5026" y="470485"/>
            <a:ext cx="7745494" cy="40298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    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	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	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alt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</a:p>
          <a:p>
            <a:pPr algn="just"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alt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2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90121" y="7194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3" y="3892729"/>
            <a:ext cx="3078838" cy="2907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DE4434-626F-1F64-BF7E-07EE44739298}"/>
              </a:ext>
            </a:extLst>
          </p:cNvPr>
          <p:cNvGrpSpPr/>
          <p:nvPr/>
        </p:nvGrpSpPr>
        <p:grpSpPr>
          <a:xfrm>
            <a:off x="19793257" y="4698027"/>
            <a:ext cx="1286109" cy="1297196"/>
            <a:chOff x="22215320" y="4308212"/>
            <a:chExt cx="1286109" cy="1297196"/>
          </a:xfrm>
        </p:grpSpPr>
        <p:pic>
          <p:nvPicPr>
            <p:cNvPr id="34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5320" y="4308212"/>
              <a:ext cx="1286109" cy="129719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F6AC64-349D-DE34-56E5-B82716650151}"/>
                </a:ext>
              </a:extLst>
            </p:cNvPr>
            <p:cNvSpPr/>
            <p:nvPr/>
          </p:nvSpPr>
          <p:spPr>
            <a:xfrm>
              <a:off x="22468040" y="4573494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75223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99179 3.7037E-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 3.7037E-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5691" y="33370"/>
            <a:ext cx="8066975" cy="44370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ctr"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85279" y="-645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20" y="2184518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95263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12138C-FE29-4BB2-BC08-F3423285E35B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01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F74ABC-145D-481D-8B0E-63FA0595A5E4}"/>
              </a:ext>
            </a:extLst>
          </p:cNvPr>
          <p:cNvSpPr/>
          <p:nvPr/>
        </p:nvSpPr>
        <p:spPr>
          <a:xfrm>
            <a:off x="1110338" y="312667"/>
            <a:ext cx="107277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37846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2CCB040-A192-4DB4-B31D-2E332B38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1986"/>
            <a:ext cx="12192000" cy="494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314</TotalTime>
  <Words>1554</Words>
  <Application>Microsoft Office PowerPoint</Application>
  <PresentationFormat>Widescreen</PresentationFormat>
  <Paragraphs>124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Arial-Rounded</vt:lpstr>
      <vt:lpstr>Times New Roman</vt:lpstr>
      <vt:lpstr>BigApple</vt:lpstr>
      <vt:lpstr>Calibri Light</vt:lpstr>
      <vt:lpstr>Calibri</vt:lpstr>
      <vt:lpstr>Fuzzy Bubbles</vt:lpstr>
      <vt:lpstr>#9Slide01 Noi dung ngan</vt:lpstr>
      <vt:lpstr>.VnArial</vt:lpstr>
      <vt:lpstr>Arial</vt:lpstr>
      <vt:lpstr>HL Hoctro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194</cp:revision>
  <dcterms:created xsi:type="dcterms:W3CDTF">2021-08-21T07:02:17Z</dcterms:created>
  <dcterms:modified xsi:type="dcterms:W3CDTF">2023-03-26T11:53:20Z</dcterms:modified>
  <cp:category>9Slide.vn</cp:category>
</cp:coreProperties>
</file>