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916" r:id="rId3"/>
    <p:sldMasterId id="2147483930" r:id="rId4"/>
    <p:sldMasterId id="2147483944" r:id="rId5"/>
  </p:sldMasterIdLst>
  <p:notesMasterIdLst>
    <p:notesMasterId r:id="rId18"/>
  </p:notesMasterIdLst>
  <p:sldIdLst>
    <p:sldId id="338" r:id="rId6"/>
    <p:sldId id="257" r:id="rId7"/>
    <p:sldId id="394" r:id="rId8"/>
    <p:sldId id="384" r:id="rId9"/>
    <p:sldId id="395" r:id="rId10"/>
    <p:sldId id="397" r:id="rId11"/>
    <p:sldId id="396" r:id="rId12"/>
    <p:sldId id="399" r:id="rId13"/>
    <p:sldId id="400" r:id="rId14"/>
    <p:sldId id="381" r:id="rId15"/>
    <p:sldId id="401" r:id="rId16"/>
    <p:sldId id="389" r:id="rId17"/>
  </p:sldIdLst>
  <p:sldSz cx="12192000" cy="6858000"/>
  <p:notesSz cx="6858000" cy="9144000"/>
  <p:embeddedFontLst>
    <p:embeddedFont>
      <p:font typeface="Calibri Light" panose="020F0302020204030204" pitchFamily="34" charset="0"/>
      <p:regular r:id="rId19"/>
      <p:italic r:id="rId20"/>
    </p:embeddedFont>
    <p:embeddedFont>
      <p:font typeface="#9Slide07 Cadena" panose="02000503000000020004" pitchFamily="2" charset="-93"/>
      <p:bold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Arrus-Black" panose="02020500000000000000" pitchFamily="18" charset="-93"/>
      <p:regular r:id="rId30"/>
    </p:embeddedFont>
    <p:embeddedFont>
      <p:font typeface="等线" panose="020B0604020202020204" charset="-122"/>
      <p:regular r:id="rId31"/>
      <p:bold r:id="rId32"/>
    </p:embeddedFont>
    <p:embeddedFont>
      <p:font typeface="Arial-SGK-TV" panose="020B0604020202020204" charset="0"/>
      <p:regular r:id="rId33"/>
      <p:bold r:id="rId34"/>
      <p:italic r:id="rId35"/>
    </p:embeddedFont>
    <p:embeddedFont>
      <p:font typeface="宋体" panose="02010600030101010101" pitchFamily="2" charset="-122"/>
      <p:regular r:id="rId36"/>
    </p:embeddedFont>
    <p:embeddedFont>
      <p:font typeface="Arial-Rounded" panose="020B0500000000000000" pitchFamily="34" charset="-93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FCFCB3"/>
    <a:srgbClr val="CCEDFE"/>
    <a:srgbClr val="CAEBFC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91" autoAdjust="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38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32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32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287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33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2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85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608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715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9"/>
            <a:ext cx="1049339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6" y="155586"/>
            <a:ext cx="560939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n-ea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7668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951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75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665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951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013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5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359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1053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3832" y="0"/>
            <a:ext cx="3058168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3581400"/>
            <a:ext cx="52832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251200" y="1447800"/>
            <a:ext cx="52832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7773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8553301" y="6400800"/>
            <a:ext cx="609600" cy="152400"/>
          </a:xfrm>
        </p:spPr>
        <p:txBody>
          <a:bodyPr/>
          <a:lstStyle>
            <a:lvl1pPr algn="r">
              <a:defRPr/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4775201" y="6296248"/>
            <a:ext cx="3761316" cy="152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364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48768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3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0" y="0"/>
            <a:ext cx="3058168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11197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5488517" y="6400800"/>
            <a:ext cx="711200" cy="152400"/>
          </a:xfrm>
        </p:spPr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117601" y="6296248"/>
            <a:ext cx="3761316" cy="1524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9600" y="1828800"/>
            <a:ext cx="4267200" cy="17526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601" y="3578225"/>
            <a:ext cx="4267527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6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4290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572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75238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675288"/>
            <a:ext cx="47752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99" y="3429000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99" y="3840162"/>
            <a:ext cx="47752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83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0" y="457200"/>
            <a:ext cx="5283200" cy="571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455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697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0" y="1676401"/>
            <a:ext cx="33528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6266688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8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1" y="1676400"/>
            <a:ext cx="6262623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08800" y="1676400"/>
            <a:ext cx="33528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02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019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35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9681882"/>
      </p:ext>
    </p:extLst>
  </p:cSld>
  <p:clrMapOvr>
    <a:masterClrMapping/>
  </p:clrMapOvr>
  <p:transition spd="slow" advClick="0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48803"/>
      </p:ext>
    </p:extLst>
  </p:cSld>
  <p:clrMapOvr>
    <a:masterClrMapping/>
  </p:clrMapOvr>
  <p:transition spd="slow" advClick="0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549366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748531"/>
      </p:ext>
    </p:extLst>
  </p:cSld>
  <p:clrMapOvr>
    <a:masterClrMapping/>
  </p:clrMapOvr>
  <p:transition spd="slow" advClick="0" advTm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485264"/>
      </p:ext>
    </p:extLst>
  </p:cSld>
  <p:clrMapOvr>
    <a:masterClrMapping/>
  </p:clrMapOvr>
  <p:transition spd="slow" advClick="0" advTm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8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24030"/>
      </p:ext>
    </p:extLst>
  </p:cSld>
  <p:clrMapOvr>
    <a:masterClrMapping/>
  </p:clrMapOvr>
  <p:transition spd="slow" advClick="0" advTm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411807"/>
      </p:ext>
    </p:extLst>
  </p:cSld>
  <p:clrMapOvr>
    <a:masterClrMapping/>
  </p:clrMapOvr>
  <p:transition spd="slow" advClick="0" advTm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861351"/>
      </p:ext>
    </p:extLst>
  </p:cSld>
  <p:clrMapOvr>
    <a:masterClrMapping/>
  </p:clrMapOvr>
  <p:transition spd="slow" advClick="0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52206"/>
      </p:ext>
    </p:extLst>
  </p:cSld>
  <p:clrMapOvr>
    <a:masterClrMapping/>
  </p:clrMapOvr>
  <p:transition spd="slow" advClick="0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5386"/>
      </p:ext>
    </p:extLst>
  </p:cSld>
  <p:clrMapOvr>
    <a:masterClrMapping/>
  </p:clrMapOvr>
  <p:transition spd="slow" advClick="0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463757"/>
      </p:ext>
    </p:extLst>
  </p:cSld>
  <p:clrMapOvr>
    <a:masterClrMapping/>
  </p:clrMapOvr>
  <p:transition spd="slow" advClick="0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74109"/>
      </p:ext>
    </p:extLst>
  </p:cSld>
  <p:clrMapOvr>
    <a:masterClrMapping/>
  </p:clrMapOvr>
  <p:transition spd="slow" advClick="0"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550244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7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6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764925" y="0"/>
            <a:ext cx="42707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0" y="457200"/>
            <a:ext cx="37592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7201"/>
            <a:ext cx="48768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363200" y="6400800"/>
            <a:ext cx="711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502402" y="6426202"/>
            <a:ext cx="37591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6500285" y="6296248"/>
            <a:ext cx="3761316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2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69" r:id="rId12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93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</p:sldLayoutIdLst>
  <p:transition spd="slow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4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5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34.jpeg"/><Relationship Id="rId9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68" y="2324318"/>
            <a:ext cx="1498259" cy="1496371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88266" y="175757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159434"/>
              </a:avLst>
            </a:prstTxWarp>
          </a:bodyPr>
          <a:lstStyle/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TRƯỜNG TIỂU HỌC PHÚC LỢI</a:t>
            </a:r>
            <a:endParaRPr lang="en-US" sz="3733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8" name="圆角矩形 1"/>
          <p:cNvSpPr/>
          <p:nvPr/>
        </p:nvSpPr>
        <p:spPr>
          <a:xfrm>
            <a:off x="1818585" y="4258844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5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HOẠT ĐỘNG TRẢI NGHIỆM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3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31007" y="2052496"/>
            <a:ext cx="10144624" cy="229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53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xã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hội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45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9444212" y="357118"/>
            <a:ext cx="2552868" cy="1281921"/>
          </a:xfrm>
          <a:prstGeom prst="cloudCallout">
            <a:avLst>
              <a:gd name="adj1" fmla="val -35698"/>
              <a:gd name="adj2" fmla="val 10093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607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1750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thơ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31007" y="1417253"/>
            <a:ext cx="10144624" cy="263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5333" b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5333" b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800" b="1" smtClean="0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Ai yêu các nhi đồng bằng Bác Hồ Chí Minh</a:t>
            </a:r>
          </a:p>
          <a:p>
            <a:pPr defTabSz="914377"/>
            <a:r>
              <a:rPr lang="en-US" altLang="zh-CN" sz="2800" b="1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       Tính các cháu ngoan ngoãn, mặt các cháu xinh xinh</a:t>
            </a:r>
          </a:p>
          <a:p>
            <a:pPr defTabSz="914377"/>
            <a:r>
              <a:rPr lang="en-US" altLang="zh-CN" sz="2800" b="1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           Mong các cháu cố gắng thi đua học và hành</a:t>
            </a:r>
          </a:p>
          <a:p>
            <a:pPr defTabSz="914377"/>
            <a:r>
              <a:rPr lang="en-US" altLang="zh-CN" sz="2800" b="1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       Tuổi nhỏ làm việc nhỏ, tùy theo sức của mình</a:t>
            </a:r>
          </a:p>
          <a:p>
            <a:pPr defTabSz="914377"/>
            <a:r>
              <a:rPr lang="en-US" altLang="zh-CN" sz="2800" b="1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      Các cháu hãy cố gắng, cháu Bác Hồ Chí Minh.</a:t>
            </a:r>
            <a:endParaRPr lang="vi-VN" altLang="zh-CN" sz="2800" b="1" dirty="0">
              <a:solidFill>
                <a:srgbClr val="83B40D"/>
              </a:solidFill>
              <a:latin typeface="Arial-SGK-TV" pitchFamily="2" charset="0"/>
              <a:ea typeface="Arrus-Black" pitchFamily="18" charset="0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279364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63">
            <a:off x="145505" y="-1208859"/>
            <a:ext cx="11137191" cy="4676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8829" y="894626"/>
            <a:ext cx="2465740" cy="1334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Dặn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dò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722" y="3398550"/>
            <a:ext cx="521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Nhận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xét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tiết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học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529" y="4332521"/>
            <a:ext cx="114282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Áp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dụng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kiến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thức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̃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học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vào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cuộc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sống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hằng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ngày</a:t>
            </a:r>
            <a:endParaRPr kumimoji="0" lang="en-GB" sz="39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45005" y="3451986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45005" y="4439591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Kết">
            <a:hlinkClick r:id="" action="ppaction://media"/>
            <a:extLst>
              <a:ext uri="{FF2B5EF4-FFF2-40B4-BE49-F238E27FC236}">
                <a16:creationId xmlns:a16="http://schemas.microsoft.com/office/drawing/2014/main" id="{6C677582-8466-423E-98AA-03CD89BCE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45769" y="3093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93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16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33012" y="927874"/>
            <a:ext cx="2988859" cy="846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1631" y="1856096"/>
            <a:ext cx="99130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(tiết</a:t>
            </a:r>
            <a:r>
              <a:rPr kumimoji="0" lang="en-US" sz="50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2 )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14" y="182385"/>
            <a:ext cx="42291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660" y="1099771"/>
            <a:ext cx="9317407" cy="462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34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91" y="1107634"/>
            <a:ext cx="5614639" cy="487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11108" y="1612260"/>
            <a:ext cx="457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-SGK-TV" pitchFamily="2" charset="0"/>
                <a:cs typeface="Arial-SGK-TV" pitchFamily="2" charset="0"/>
              </a:rPr>
              <a:t>Hỏi bạn xem bạn đang gặp chuyện gì? </a:t>
            </a: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8338" y="2221860"/>
            <a:ext cx="433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-SGK-TV" pitchFamily="2" charset="0"/>
                <a:cs typeface="Arial-SGK-TV" pitchFamily="2" charset="0"/>
              </a:rPr>
              <a:t>Bạn có cần giúp đỡ gì không? </a:t>
            </a: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45569" y="2843183"/>
            <a:ext cx="433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Động viên, chia sẻ với bạn. </a:t>
            </a:r>
            <a:endParaRPr lang="en-US" sz="20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45569" y="3364915"/>
            <a:ext cx="4337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Cùng nhau giúp đỡ bạn như: nói cho cô giáo biết bạn đang gặp khó khăn, chia sẻ với người thân để nhờ sự giúp đỡ…. </a:t>
            </a:r>
            <a:endParaRPr lang="en-US" sz="20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2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98" y="1023938"/>
            <a:ext cx="4773856" cy="465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8400" y="1230923"/>
            <a:ext cx="4654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-SGK-TV" pitchFamily="2" charset="0"/>
                <a:cs typeface="Arial-SGK-TV" pitchFamily="2" charset="0"/>
              </a:rPr>
              <a:t>Lập kế hoạch cá nhân hoặc nhóm như :</a:t>
            </a: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8739" y="1922585"/>
            <a:ext cx="4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Nuôi heo đất từ tiền tiết kiệm để quyên góp, ủng hộ các bạn.</a:t>
            </a:r>
            <a:endParaRPr lang="en-US" sz="200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8739" y="2657735"/>
            <a:ext cx="4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Quyên góp, gửi tặng các bạn sách vở, đồ dùng học tập.</a:t>
            </a:r>
            <a:endParaRPr lang="en-US" sz="200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7355" y="3435960"/>
            <a:ext cx="4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Quyên góp, gửi tặng các bạn quần áo, đồ dùng sinh hoạt cần thiết.</a:t>
            </a:r>
            <a:endParaRPr lang="en-US" sz="200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1140" y="4285621"/>
            <a:ext cx="4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Chia sẻ với người thân để nhận được thêm sự giúp đỡ cho kế hoạch đề ra.</a:t>
            </a:r>
            <a:endParaRPr lang="en-US" sz="200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204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806" y="-19315"/>
            <a:ext cx="12188388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7010" y="2130460"/>
            <a:ext cx="1183798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b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* </a:t>
            </a:r>
            <a:r>
              <a:rPr lang="en-US" altLang="zh-CN" sz="3200" b="1" smtClean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Biết quan tâm, chia sẻ với bạn điều đó giúp bạn có thêm niềm vui và vơi đi bớt sự khó khăn.</a:t>
            </a:r>
          </a:p>
          <a:p>
            <a:pPr defTabSz="914377"/>
            <a:r>
              <a:rPr lang="en-US" altLang="zh-CN" sz="3200" b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mtClean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* 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lứa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tuổi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sách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truyện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quyên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góp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tiền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ủng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nghèo</a:t>
            </a:r>
            <a:r>
              <a:rPr lang="en-US" altLang="zh-CN" sz="3200" b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; </a:t>
            </a:r>
            <a:r>
              <a:rPr lang="en-US" altLang="zh-CN" sz="3200" b="1" smtClean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 bạn vùng sâu vùng xa nơi miền núi; các bạn vùng lũ lụt….</a:t>
            </a:r>
          </a:p>
          <a:p>
            <a:pPr defTabSz="914377"/>
            <a:r>
              <a:rPr lang="en-US" altLang="zh-CN" sz="3200" b="1" smtClean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*Những việc làm trên, các em đã thể hiện ý thức, trách nhiệm với cộng đồng, biết yêu thương, chia sẻ với mọi người.</a:t>
            </a:r>
            <a:endParaRPr lang="vi-VN" altLang="zh-CN" sz="3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6585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638458" y="1736736"/>
            <a:ext cx="6363281" cy="1015664"/>
            <a:chOff x="2425700" y="305050"/>
            <a:chExt cx="4772460" cy="761749"/>
          </a:xfrm>
        </p:grpSpPr>
        <p:sp>
          <p:nvSpPr>
            <p:cNvPr id="4" name="矩形 3"/>
            <p:cNvSpPr/>
            <p:nvPr/>
          </p:nvSpPr>
          <p:spPr>
            <a:xfrm>
              <a:off x="2425700" y="395068"/>
              <a:ext cx="4772460" cy="671731"/>
            </a:xfrm>
            <a:prstGeom prst="rect">
              <a:avLst/>
            </a:prstGeom>
            <a:solidFill>
              <a:srgbClr val="77BE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595276" y="305050"/>
              <a:ext cx="4433308" cy="761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Nghỉ</a:t>
              </a:r>
              <a:r>
                <a:rPr kumimoji="0" lang="en-US" alt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giải</a:t>
              </a:r>
              <a:r>
                <a:rPr kumimoji="0" lang="en-US" altLang="en-US" sz="60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lao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Cadena" panose="02000503000000020004" pitchFamily="2" charset="-93"/>
                <a:cs typeface="Arial" charset="0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 flipV="1">
            <a:off x="3539067" y="2633133"/>
            <a:ext cx="6363280" cy="1"/>
          </a:xfrm>
          <a:prstGeom prst="line">
            <a:avLst/>
          </a:prstGeom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59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26141" y="897195"/>
            <a:ext cx="105156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53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số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hình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ảnh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về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sự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chia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sẻ</a:t>
            </a:r>
            <a:r>
              <a:rPr lang="en-US" altLang="zh-CN" sz="2800" b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quyên góp của các bạn :</a:t>
            </a:r>
            <a:endParaRPr lang="vi-VN" altLang="zh-CN" sz="2800" b="1" dirty="0">
              <a:solidFill>
                <a:srgbClr val="83B40D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4098" name="Picture 2" descr="Phương pháp dạy trẻ biết giúp đỡ người khác - Nguyễn Thanh Tâ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6" y="2046214"/>
            <a:ext cx="2969547" cy="19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Xúc động hình ảnh 4 học sinh khiêng mì tôm để tặng các bạn có hoàn cảnh khó  khăn | Báo Dân tr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Xúc động hình ảnh 4 học sinh khiêng mì tôm để tặng các bạn có hoàn cảnh khó  khăn | Báo Dân trí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 descr="C:\Users\sony\Downloads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420" y="2046214"/>
            <a:ext cx="2816994" cy="19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Giáo dục trẻ sẵn sàng giúp đỡ người khác | giaoduc.edu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7" y="4376860"/>
            <a:ext cx="24193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ác bạn nhỏ gửi yêu thương đến vùng bão lũ - Tuổi Trẻ Onl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513" y="2052496"/>
            <a:ext cx="3758225" cy="19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ảm động học sinh tiểu học đi quyên góp từng đồng cứu trợ miền Tru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020" y="4376860"/>
            <a:ext cx="2857257" cy="190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Hoạt động quyên góp, ủng hộ đồng bào miền Trung bị thiên tai, lũ lụ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14" y="4253757"/>
            <a:ext cx="3044824" cy="207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497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loud Callout 2"/>
          <p:cNvSpPr/>
          <p:nvPr/>
        </p:nvSpPr>
        <p:spPr>
          <a:xfrm>
            <a:off x="9444212" y="357118"/>
            <a:ext cx="2552868" cy="1281921"/>
          </a:xfrm>
          <a:prstGeom prst="cloudCallout">
            <a:avLst>
              <a:gd name="adj1" fmla="val -35698"/>
              <a:gd name="adj2" fmla="val 10093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342A89-FDC0-40EE-B665-04B983C37B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3728" b="74388"/>
          <a:stretch/>
        </p:blipFill>
        <p:spPr>
          <a:xfrm>
            <a:off x="616226" y="1773242"/>
            <a:ext cx="10765962" cy="35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1246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4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2598</TotalTime>
  <Words>401</Words>
  <Application>Microsoft Office PowerPoint</Application>
  <PresentationFormat>Widescreen</PresentationFormat>
  <Paragraphs>42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Calibri Light</vt:lpstr>
      <vt:lpstr>Times New Roman</vt:lpstr>
      <vt:lpstr>#9Slide07 Cadena</vt:lpstr>
      <vt:lpstr>Wingdings</vt:lpstr>
      <vt:lpstr>Tahoma</vt:lpstr>
      <vt:lpstr>Calibri</vt:lpstr>
      <vt:lpstr>微软雅黑</vt:lpstr>
      <vt:lpstr>Arrus-Black</vt:lpstr>
      <vt:lpstr>等线</vt:lpstr>
      <vt:lpstr>Arial</vt:lpstr>
      <vt:lpstr>Arial-SGK-TV</vt:lpstr>
      <vt:lpstr>宋体</vt:lpstr>
      <vt:lpstr>Arial-Rounded</vt:lpstr>
      <vt:lpstr>Office Theme</vt:lpstr>
      <vt:lpstr>2_Office 主题</vt:lpstr>
      <vt:lpstr>Office 主题</vt:lpstr>
      <vt:lpstr>Composite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ASUS</cp:lastModifiedBy>
  <cp:revision>185</cp:revision>
  <dcterms:created xsi:type="dcterms:W3CDTF">2021-05-24T07:45:30Z</dcterms:created>
  <dcterms:modified xsi:type="dcterms:W3CDTF">2023-03-20T05:39:40Z</dcterms:modified>
</cp:coreProperties>
</file>