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Lst>
  <p:notesMasterIdLst>
    <p:notesMasterId r:id="rId19"/>
  </p:notesMasterIdLst>
  <p:sldIdLst>
    <p:sldId id="4290" r:id="rId2"/>
    <p:sldId id="4152" r:id="rId3"/>
    <p:sldId id="4279" r:id="rId4"/>
    <p:sldId id="4288" r:id="rId5"/>
    <p:sldId id="4280" r:id="rId6"/>
    <p:sldId id="4282" r:id="rId7"/>
    <p:sldId id="4289" r:id="rId8"/>
    <p:sldId id="4195" r:id="rId9"/>
    <p:sldId id="4281" r:id="rId10"/>
    <p:sldId id="4283" r:id="rId11"/>
    <p:sldId id="4284" r:id="rId12"/>
    <p:sldId id="4286" r:id="rId13"/>
    <p:sldId id="4287" r:id="rId14"/>
    <p:sldId id="4285" r:id="rId15"/>
    <p:sldId id="4265" r:id="rId16"/>
    <p:sldId id="4202" r:id="rId17"/>
    <p:sldId id="4278"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Pangolin" panose="020B0604020202020204" charset="0"/>
      <p:regular r:id="rId26"/>
    </p:embeddedFont>
    <p:embeddedFont>
      <p:font typeface="Quicksand" panose="00000500000000000000" pitchFamily="2" charset="0"/>
      <p:regular r:id="rId27"/>
      <p:bold r:id="rId28"/>
    </p:embeddedFont>
    <p:embeddedFont>
      <p:font typeface="Roboto" panose="02000000000000000000" pitchFamily="2" charset="0"/>
      <p:regular r:id="rId29"/>
      <p:bold r:id="rId30"/>
      <p:italic r:id="rId31"/>
      <p:boldItalic r:id="rId32"/>
    </p:embeddedFont>
    <p:embeddedFont>
      <p:font typeface="Roboto Black" panose="02000000000000000000" pitchFamily="2" charset="0"/>
      <p:bold r:id="rId33"/>
      <p:boldItalic r:id="rId3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9B3F"/>
    <a:srgbClr val="F1DE07"/>
    <a:srgbClr val="0A8EC4"/>
    <a:srgbClr val="088DC3"/>
    <a:srgbClr val="0383BA"/>
    <a:srgbClr val="DD6D25"/>
    <a:srgbClr val="04B153"/>
    <a:srgbClr val="00ADEE"/>
    <a:srgbClr val="71BF44"/>
    <a:srgbClr val="D123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04" autoAdjust="0"/>
    <p:restoredTop sz="89601" autoAdjust="0"/>
  </p:normalViewPr>
  <p:slideViewPr>
    <p:cSldViewPr snapToGrid="0">
      <p:cViewPr varScale="1">
        <p:scale>
          <a:sx n="58" d="100"/>
          <a:sy n="58" d="100"/>
        </p:scale>
        <p:origin x="720" y="6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22/10/2023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a:effectLst/>
                <a:latin typeface="Calibri" panose="020F0502020204030204" pitchFamily="34" charset="0"/>
                <a:ea typeface="Calibri" panose="020F0502020204030204" pitchFamily="34" charset="0"/>
                <a:cs typeface="Arial" panose="020B0604020202020204" pitchFamily="34" charset="0"/>
              </a:rPr>
              <a:t>GV cho HS </a:t>
            </a:r>
            <a:r>
              <a:rPr lang="vi-VN" sz="1800" kern="100">
                <a:effectLst/>
                <a:latin typeface="Calibri" panose="020F0502020204030204" pitchFamily="34" charset="0"/>
                <a:ea typeface="Calibri" panose="020F0502020204030204" pitchFamily="34" charset="0"/>
                <a:cs typeface="Arial" panose="020B0604020202020204" pitchFamily="34" charset="0"/>
              </a:rPr>
              <a:t>thảo luận và trả lời câu hỏi</a:t>
            </a:r>
            <a:endParaRPr lang="en-US" sz="18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253040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lấy</a:t>
            </a:r>
            <a:r>
              <a:rPr lang="en-US" baseline="0"/>
              <a:t> số lượng hình theo yêu cầu và lắp ghép, sau đó chiếu hình ghép tham khảo</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739253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lấy</a:t>
            </a:r>
            <a:r>
              <a:rPr lang="en-US" baseline="0"/>
              <a:t> số lượng hình theo yêu cầu và lắp ghép, sau đó chiếu hình ghép tham khảo</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1901002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trả lời câu hỏi: hình trên được ghép từ những hình nào? Em có ghép được không? Hãy ghép thành các con vật khác</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14</a:t>
            </a:fld>
            <a:endParaRPr lang="vi-VN"/>
          </a:p>
        </p:txBody>
      </p:sp>
    </p:spTree>
    <p:extLst>
      <p:ext uri="{BB962C8B-B14F-4D97-AF65-F5344CB8AC3E}">
        <p14:creationId xmlns:p14="http://schemas.microsoft.com/office/powerpoint/2010/main" val="2385809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3502001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dụng cụ,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16</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5474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1957688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 sau đó mới chuyển đến nội dung 1 bạn hỏi. Sau khi có câu hỏi, mời 1 Hs trả lời, đề nghị bạn khác nhận xét câu trả lời của bạn, sau đó mới chiếu đến câu trả lời của bạn trong tranh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1639959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trả lời xem trong hình có những hình nào em biết? Hãy đọc tên và chỉ ra các hình đó. GV bấm chuột để hiển thị tên gọi các hình </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3234241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nêu nhiệm vụ: Trong bài học ngày hôm nay, chúng ta cùng nhau làm các sản phẩm trang trí lớp học bằng các hình hình học như các bạn nhé.</a:t>
            </a:r>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1620341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trả lời xem trong hình có những hình nào em biết? Hãy đọc tên và chỉ ra các hình đó. GV bấm chuột để hiển thị tên gọi các hình </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2936575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trả lời câu hỏi: hình trên được ghép từ những hình nào? Dùng mấy hình? (hình tam giác, 3 hình; hình vuông cam, 4 hình; hình vuông xanh, 6 hình)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92623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gọi</a:t>
            </a:r>
            <a:r>
              <a:rPr lang="en-US" baseline="0" dirty="0"/>
              <a:t> HS </a:t>
            </a:r>
            <a:r>
              <a:rPr lang="en-US" baseline="0" dirty="0" err="1"/>
              <a:t>lên</a:t>
            </a:r>
            <a:r>
              <a:rPr lang="en-US" baseline="0" dirty="0"/>
              <a:t> </a:t>
            </a:r>
            <a:r>
              <a:rPr lang="en-US" baseline="0" dirty="0" err="1"/>
              <a:t>chỉ</a:t>
            </a:r>
            <a:r>
              <a:rPr lang="en-US" baseline="0" dirty="0"/>
              <a:t> </a:t>
            </a:r>
            <a:r>
              <a:rPr lang="en-US" baseline="0" dirty="0" err="1"/>
              <a:t>ra</a:t>
            </a:r>
            <a:r>
              <a:rPr lang="en-US" baseline="0" dirty="0"/>
              <a:t> </a:t>
            </a:r>
            <a:r>
              <a:rPr lang="en-US" baseline="0" dirty="0" err="1"/>
              <a:t>các</a:t>
            </a:r>
            <a:r>
              <a:rPr lang="en-US" baseline="0" dirty="0"/>
              <a:t> </a:t>
            </a:r>
            <a:r>
              <a:rPr lang="en-US" baseline="0" dirty="0" err="1"/>
              <a:t>hình</a:t>
            </a:r>
            <a:r>
              <a:rPr lang="en-US" baseline="0" dirty="0"/>
              <a:t> </a:t>
            </a:r>
            <a:r>
              <a:rPr lang="en-US" baseline="0" dirty="0" err="1"/>
              <a:t>hình</a:t>
            </a:r>
            <a:r>
              <a:rPr lang="en-US" baseline="0" dirty="0"/>
              <a:t> </a:t>
            </a:r>
            <a:r>
              <a:rPr lang="en-US" baseline="0" dirty="0" err="1"/>
              <a:t>học</a:t>
            </a:r>
            <a:r>
              <a:rPr lang="en-US" baseline="0" dirty="0"/>
              <a:t> </a:t>
            </a:r>
            <a:r>
              <a:rPr lang="en-US" baseline="0" dirty="0" err="1"/>
              <a:t>đã</a:t>
            </a:r>
            <a:r>
              <a:rPr lang="en-US" baseline="0" dirty="0"/>
              <a:t> </a:t>
            </a:r>
            <a:r>
              <a:rPr lang="en-US" baseline="0" dirty="0" err="1"/>
              <a:t>dùng</a:t>
            </a:r>
            <a:r>
              <a:rPr lang="en-US" baseline="0" dirty="0"/>
              <a:t> </a:t>
            </a:r>
            <a:r>
              <a:rPr lang="en-US" baseline="0" dirty="0" err="1"/>
              <a:t>trong</a:t>
            </a:r>
            <a:r>
              <a:rPr lang="en-US" baseline="0" dirty="0"/>
              <a:t> </a:t>
            </a:r>
            <a:r>
              <a:rPr lang="en-US" baseline="0" dirty="0" err="1"/>
              <a:t>hình</a:t>
            </a:r>
            <a:r>
              <a:rPr lang="en-US" baseline="0" dirty="0"/>
              <a:t>, </a:t>
            </a:r>
            <a:r>
              <a:rPr lang="en-US" baseline="0" dirty="0" err="1"/>
              <a:t>đếm</a:t>
            </a:r>
            <a:r>
              <a:rPr lang="en-US" baseline="0" dirty="0"/>
              <a:t> </a:t>
            </a:r>
            <a:r>
              <a:rPr lang="en-US" baseline="0" dirty="0" err="1"/>
              <a:t>số</a:t>
            </a:r>
            <a:r>
              <a:rPr lang="en-US" baseline="0" dirty="0"/>
              <a:t> </a:t>
            </a:r>
            <a:r>
              <a:rPr lang="en-US" baseline="0" dirty="0" err="1"/>
              <a:t>lượng</a:t>
            </a:r>
            <a:r>
              <a:rPr lang="en-US" baseline="0" dirty="0"/>
              <a:t> </a:t>
            </a:r>
            <a:r>
              <a:rPr lang="en-US" baseline="0" dirty="0" err="1"/>
              <a:t>hình</a:t>
            </a:r>
            <a:r>
              <a:rPr lang="en-US" baseline="0" dirty="0"/>
              <a:t>. </a:t>
            </a:r>
            <a:r>
              <a:rPr lang="en-US" baseline="0" dirty="0" err="1"/>
              <a:t>Bạn</a:t>
            </a:r>
            <a:r>
              <a:rPr lang="en-US" baseline="0" dirty="0"/>
              <a:t> </a:t>
            </a:r>
            <a:r>
              <a:rPr lang="en-US" baseline="0" dirty="0" err="1"/>
              <a:t>khác</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của</a:t>
            </a:r>
            <a:r>
              <a:rPr lang="en-US" baseline="0" dirty="0"/>
              <a:t> </a:t>
            </a:r>
            <a:r>
              <a:rPr lang="en-US" baseline="0" dirty="0" err="1"/>
              <a:t>bạn</a:t>
            </a:r>
            <a:r>
              <a:rPr lang="en-US" baseline="0" dirty="0"/>
              <a:t>, </a:t>
            </a:r>
            <a:r>
              <a:rPr lang="en-US" baseline="0" dirty="0" err="1"/>
              <a:t>bổ</a:t>
            </a:r>
            <a:r>
              <a:rPr lang="en-US" baseline="0" dirty="0"/>
              <a:t> sung </a:t>
            </a:r>
            <a:r>
              <a:rPr lang="en-US" baseline="0" dirty="0" err="1"/>
              <a:t>thêm</a:t>
            </a:r>
            <a:r>
              <a:rPr lang="en-US" baseline="0" dirty="0"/>
              <a:t> </a:t>
            </a:r>
            <a:r>
              <a:rPr lang="en-US" baseline="0" dirty="0" err="1"/>
              <a:t>nếu</a:t>
            </a:r>
            <a:r>
              <a:rPr lang="en-US" baseline="0" dirty="0"/>
              <a:t> </a:t>
            </a:r>
            <a:r>
              <a:rPr lang="en-US" baseline="0" dirty="0" err="1"/>
              <a:t>thiếu</a:t>
            </a:r>
            <a:endParaRPr lang="en-US" dirty="0"/>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1909105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gi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1" name="PHẠM DUYÊN 1 - 9Slide.vn">
            <a:extLst>
              <a:ext uri="{FF2B5EF4-FFF2-40B4-BE49-F238E27FC236}">
                <a16:creationId xmlns:a16="http://schemas.microsoft.com/office/drawing/2014/main" id="{79C50255-367F-9B98-CAD3-B932842F05C4}"/>
              </a:ext>
            </a:extLst>
          </p:cNvPr>
          <p:cNvPicPr>
            <a:picLocks noChangeAspect="1"/>
          </p:cNvPicPr>
          <p:nvPr userDrawn="1"/>
        </p:nvPicPr>
        <p:blipFill rotWithShape="1">
          <a:blip r:embed="rId2"/>
          <a:srcRect t="3905" r="2246"/>
          <a:stretch/>
        </p:blipFill>
        <p:spPr>
          <a:xfrm>
            <a:off x="0" y="-157900"/>
            <a:ext cx="12192000" cy="7028600"/>
          </a:xfrm>
          <a:prstGeom prst="rect">
            <a:avLst/>
          </a:prstGeom>
        </p:spPr>
      </p:pic>
      <p:pic>
        <p:nvPicPr>
          <p:cNvPr id="5" name="PHẠM DUYÊN 2 - 9Slide.vn">
            <a:extLst>
              <a:ext uri="{FF2B5EF4-FFF2-40B4-BE49-F238E27FC236}">
                <a16:creationId xmlns:a16="http://schemas.microsoft.com/office/drawing/2014/main" id="{19CD66A9-5F9F-41BB-3E46-97E2C88781F1}"/>
              </a:ext>
            </a:extLst>
          </p:cNvPr>
          <p:cNvPicPr>
            <a:picLocks noChangeAspect="1"/>
          </p:cNvPicPr>
          <p:nvPr userDrawn="1"/>
        </p:nvPicPr>
        <p:blipFill>
          <a:blip r:embed="rId3">
            <a:alphaModFix amt="33000"/>
          </a:blip>
          <a:srcRect/>
          <a:stretch>
            <a:fillRect/>
          </a:stretch>
        </p:blipFill>
        <p:spPr>
          <a:xfrm>
            <a:off x="0" y="-135975"/>
            <a:ext cx="12192000" cy="7028600"/>
          </a:xfrm>
          <a:prstGeom prst="rect">
            <a:avLst/>
          </a:prstGeom>
        </p:spPr>
      </p:pic>
      <p:pic>
        <p:nvPicPr>
          <p:cNvPr id="7" name="PHẠM DUYÊN 4 - 9Slide.vn">
            <a:extLst>
              <a:ext uri="{FF2B5EF4-FFF2-40B4-BE49-F238E27FC236}">
                <a16:creationId xmlns:a16="http://schemas.microsoft.com/office/drawing/2014/main" id="{A4CED48B-8B72-263B-EFDA-1738AAC01E00}"/>
              </a:ext>
            </a:extLst>
          </p:cNvPr>
          <p:cNvPicPr>
            <a:picLocks noChangeAspect="1"/>
          </p:cNvPicPr>
          <p:nvPr userDrawn="1"/>
        </p:nvPicPr>
        <p:blipFill>
          <a:blip r:embed="rId4"/>
          <a:srcRect/>
          <a:stretch>
            <a:fillRect/>
          </a:stretch>
        </p:blipFill>
        <p:spPr>
          <a:xfrm>
            <a:off x="-393484" y="3699189"/>
            <a:ext cx="8654672" cy="3570052"/>
          </a:xfrm>
          <a:prstGeom prst="rect">
            <a:avLst/>
          </a:prstGeom>
        </p:spPr>
      </p:pic>
      <p:pic>
        <p:nvPicPr>
          <p:cNvPr id="8" name="PHẠM DUYÊN 5 - 9Slide.vn">
            <a:extLst>
              <a:ext uri="{FF2B5EF4-FFF2-40B4-BE49-F238E27FC236}">
                <a16:creationId xmlns:a16="http://schemas.microsoft.com/office/drawing/2014/main" id="{D7B2AA00-DE7F-2C1F-F576-F2D6E9717380}"/>
              </a:ext>
            </a:extLst>
          </p:cNvPr>
          <p:cNvPicPr>
            <a:picLocks noChangeAspect="1"/>
          </p:cNvPicPr>
          <p:nvPr userDrawn="1"/>
        </p:nvPicPr>
        <p:blipFill>
          <a:blip r:embed="rId5"/>
          <a:srcRect/>
          <a:stretch>
            <a:fillRect/>
          </a:stretch>
        </p:blipFill>
        <p:spPr>
          <a:xfrm>
            <a:off x="4749007" y="3481765"/>
            <a:ext cx="8251991" cy="4043476"/>
          </a:xfrm>
          <a:prstGeom prst="rect">
            <a:avLst/>
          </a:prstGeom>
        </p:spPr>
      </p:pic>
      <p:pic>
        <p:nvPicPr>
          <p:cNvPr id="9" name="PHẠM DUYÊN 6 - 9Slide.vn">
            <a:extLst>
              <a:ext uri="{FF2B5EF4-FFF2-40B4-BE49-F238E27FC236}">
                <a16:creationId xmlns:a16="http://schemas.microsoft.com/office/drawing/2014/main" id="{6ED27A2D-A41F-F166-2E41-9444819C241C}"/>
              </a:ext>
            </a:extLst>
          </p:cNvPr>
          <p:cNvPicPr>
            <a:picLocks noChangeAspect="1"/>
          </p:cNvPicPr>
          <p:nvPr userDrawn="1"/>
        </p:nvPicPr>
        <p:blipFill>
          <a:blip r:embed="rId6" cstate="hqprint">
            <a:extLst>
              <a:ext uri="{28A0092B-C50C-407E-A947-70E740481C1C}">
                <a14:useLocalDpi xmlns:a14="http://schemas.microsoft.com/office/drawing/2010/main" val="0"/>
              </a:ext>
            </a:extLst>
          </a:blip>
          <a:srcRect/>
          <a:stretch>
            <a:fillRect/>
          </a:stretch>
        </p:blipFill>
        <p:spPr>
          <a:xfrm>
            <a:off x="9686149" y="1667207"/>
            <a:ext cx="1362852" cy="1362852"/>
          </a:xfrm>
          <a:prstGeom prst="rect">
            <a:avLst/>
          </a:prstGeom>
        </p:spPr>
      </p:pic>
      <p:pic>
        <p:nvPicPr>
          <p:cNvPr id="12" name="PHẠM DUYÊN 7 - 9Slide.vn">
            <a:extLst>
              <a:ext uri="{FF2B5EF4-FFF2-40B4-BE49-F238E27FC236}">
                <a16:creationId xmlns:a16="http://schemas.microsoft.com/office/drawing/2014/main" id="{21973E01-1D5C-DCC7-C08F-D811EDD30EAC}"/>
              </a:ext>
            </a:extLst>
          </p:cNvPr>
          <p:cNvPicPr>
            <a:picLocks noChangeAspect="1"/>
          </p:cNvPicPr>
          <p:nvPr userDrawn="1"/>
        </p:nvPicPr>
        <p:blipFill>
          <a:blip r:embed="rId7" cstate="hqprint">
            <a:extLst>
              <a:ext uri="{28A0092B-C50C-407E-A947-70E740481C1C}">
                <a14:useLocalDpi xmlns:a14="http://schemas.microsoft.com/office/drawing/2010/main" val="0"/>
              </a:ext>
            </a:extLst>
          </a:blip>
          <a:srcRect/>
          <a:stretch>
            <a:fillRect/>
          </a:stretch>
        </p:blipFill>
        <p:spPr>
          <a:xfrm flipH="1">
            <a:off x="9989828" y="45144"/>
            <a:ext cx="2118346" cy="2340714"/>
          </a:xfrm>
          <a:prstGeom prst="rect">
            <a:avLst/>
          </a:prstGeom>
        </p:spPr>
      </p:pic>
      <p:pic>
        <p:nvPicPr>
          <p:cNvPr id="14" name="PHẠM DUYÊN 8 - 9Slide.vn">
            <a:extLst>
              <a:ext uri="{FF2B5EF4-FFF2-40B4-BE49-F238E27FC236}">
                <a16:creationId xmlns:a16="http://schemas.microsoft.com/office/drawing/2014/main" id="{5714E586-94FF-BAB7-C976-5AB203A4F81D}"/>
              </a:ext>
            </a:extLst>
          </p:cNvPr>
          <p:cNvPicPr>
            <a:picLocks noChangeAspect="1"/>
          </p:cNvPicPr>
          <p:nvPr userDrawn="1"/>
        </p:nvPicPr>
        <p:blipFill>
          <a:blip r:embed="rId8" cstate="hqprint">
            <a:extLst>
              <a:ext uri="{28A0092B-C50C-407E-A947-70E740481C1C}">
                <a14:useLocalDpi xmlns:a14="http://schemas.microsoft.com/office/drawing/2010/main" val="0"/>
              </a:ext>
            </a:extLst>
          </a:blip>
          <a:srcRect/>
          <a:stretch>
            <a:fillRect/>
          </a:stretch>
        </p:blipFill>
        <p:spPr>
          <a:xfrm rot="2143253">
            <a:off x="278544" y="-378768"/>
            <a:ext cx="1244907" cy="1751148"/>
          </a:xfrm>
          <a:prstGeom prst="rect">
            <a:avLst/>
          </a:prstGeom>
        </p:spPr>
      </p:pic>
      <p:pic>
        <p:nvPicPr>
          <p:cNvPr id="16" name="PHẠM DUYÊN 9 - 9Slide.vn">
            <a:extLst>
              <a:ext uri="{FF2B5EF4-FFF2-40B4-BE49-F238E27FC236}">
                <a16:creationId xmlns:a16="http://schemas.microsoft.com/office/drawing/2014/main" id="{47EC7F95-DB42-9E77-15B2-BE57AD53B2B0}"/>
              </a:ext>
            </a:extLst>
          </p:cNvPr>
          <p:cNvPicPr>
            <a:picLocks noChangeAspect="1"/>
          </p:cNvPicPr>
          <p:nvPr userDrawn="1"/>
        </p:nvPicPr>
        <p:blipFill>
          <a:blip r:embed="rId9" cstate="hqprint">
            <a:extLst>
              <a:ext uri="{28A0092B-C50C-407E-A947-70E740481C1C}">
                <a14:useLocalDpi xmlns:a14="http://schemas.microsoft.com/office/drawing/2010/main" val="0"/>
              </a:ext>
            </a:extLst>
          </a:blip>
          <a:srcRect/>
          <a:stretch>
            <a:fillRect/>
          </a:stretch>
        </p:blipFill>
        <p:spPr>
          <a:xfrm rot="2027787">
            <a:off x="111114" y="4199005"/>
            <a:ext cx="3955515" cy="2610640"/>
          </a:xfrm>
          <a:prstGeom prst="rect">
            <a:avLst/>
          </a:prstGeom>
        </p:spPr>
      </p:pic>
      <p:pic>
        <p:nvPicPr>
          <p:cNvPr id="17" name="PHẠM DUYÊN 10 - 9Slide.vn">
            <a:extLst>
              <a:ext uri="{FF2B5EF4-FFF2-40B4-BE49-F238E27FC236}">
                <a16:creationId xmlns:a16="http://schemas.microsoft.com/office/drawing/2014/main" id="{DD485E19-ED8C-B13A-F718-FD2E5BB38B1D}"/>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a:fillRect/>
          </a:stretch>
        </p:blipFill>
        <p:spPr>
          <a:xfrm>
            <a:off x="8292335" y="3983412"/>
            <a:ext cx="3304086" cy="2577187"/>
          </a:xfrm>
          <a:prstGeom prst="rect">
            <a:avLst/>
          </a:prstGeom>
        </p:spPr>
      </p:pic>
      <p:pic>
        <p:nvPicPr>
          <p:cNvPr id="18" name="PHẠM DUYÊN 11 - 9Slide.vn">
            <a:extLst>
              <a:ext uri="{FF2B5EF4-FFF2-40B4-BE49-F238E27FC236}">
                <a16:creationId xmlns:a16="http://schemas.microsoft.com/office/drawing/2014/main" id="{4DA4E462-DBE2-EC0A-7182-0548A42A7F33}"/>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a:xfrm>
            <a:off x="3311301" y="-219150"/>
            <a:ext cx="5569398" cy="1326530"/>
          </a:xfrm>
          <a:prstGeom prst="rect">
            <a:avLst/>
          </a:prstGeom>
        </p:spPr>
      </p:pic>
      <p:pic>
        <p:nvPicPr>
          <p:cNvPr id="6" name="PHẠM DUYÊN 12 - 9Slide.vn">
            <a:extLst>
              <a:ext uri="{FF2B5EF4-FFF2-40B4-BE49-F238E27FC236}">
                <a16:creationId xmlns:a16="http://schemas.microsoft.com/office/drawing/2014/main" id="{82D41259-B0A9-A898-9490-F8EF7BB3F1F0}"/>
              </a:ext>
            </a:extLst>
          </p:cNvPr>
          <p:cNvPicPr>
            <a:picLocks noChangeAspect="1"/>
          </p:cNvPicPr>
          <p:nvPr userDrawn="1"/>
        </p:nvPicPr>
        <p:blipFill>
          <a:blip r:embed="rId12"/>
          <a:srcRect/>
          <a:stretch>
            <a:fillRect/>
          </a:stretch>
        </p:blipFill>
        <p:spPr>
          <a:xfrm>
            <a:off x="595579" y="2863336"/>
            <a:ext cx="1410654" cy="1454282"/>
          </a:xfrm>
          <a:prstGeom prst="rect">
            <a:avLst/>
          </a:prstGeom>
        </p:spPr>
      </p:pic>
      <p:pic>
        <p:nvPicPr>
          <p:cNvPr id="23" name="PHẠM DUYÊN 13 - 9Slide.vn">
            <a:extLst>
              <a:ext uri="{FF2B5EF4-FFF2-40B4-BE49-F238E27FC236}">
                <a16:creationId xmlns:a16="http://schemas.microsoft.com/office/drawing/2014/main" id="{66082D88-9884-68A8-6B36-DE8564936591}"/>
              </a:ext>
            </a:extLst>
          </p:cNvPr>
          <p:cNvPicPr>
            <a:picLocks noChangeAspect="1"/>
          </p:cNvPicPr>
          <p:nvPr userDrawn="1"/>
        </p:nvPicPr>
        <p:blipFill>
          <a:blip r:embed="rId12"/>
          <a:srcRect/>
          <a:stretch>
            <a:fillRect/>
          </a:stretch>
        </p:blipFill>
        <p:spPr>
          <a:xfrm rot="18169966">
            <a:off x="3695569" y="4955783"/>
            <a:ext cx="1410654" cy="1454282"/>
          </a:xfrm>
          <a:prstGeom prst="rect">
            <a:avLst/>
          </a:prstGeom>
        </p:spPr>
      </p:pic>
      <p:pic>
        <p:nvPicPr>
          <p:cNvPr id="24" name="PHẠM DUYÊN 14 - 9Slide.vn">
            <a:extLst>
              <a:ext uri="{FF2B5EF4-FFF2-40B4-BE49-F238E27FC236}">
                <a16:creationId xmlns:a16="http://schemas.microsoft.com/office/drawing/2014/main" id="{AF805B1B-F8D5-8F3C-5690-EAB1C843C555}"/>
              </a:ext>
            </a:extLst>
          </p:cNvPr>
          <p:cNvPicPr>
            <a:picLocks noChangeAspect="1"/>
          </p:cNvPicPr>
          <p:nvPr userDrawn="1"/>
        </p:nvPicPr>
        <p:blipFill>
          <a:blip r:embed="rId12"/>
          <a:srcRect/>
          <a:stretch>
            <a:fillRect/>
          </a:stretch>
        </p:blipFill>
        <p:spPr>
          <a:xfrm rot="18169966">
            <a:off x="7222510" y="4677496"/>
            <a:ext cx="1410654" cy="1454282"/>
          </a:xfrm>
          <a:prstGeom prst="rect">
            <a:avLst/>
          </a:prstGeom>
        </p:spPr>
      </p:pic>
    </p:spTree>
    <p:extLst>
      <p:ext uri="{BB962C8B-B14F-4D97-AF65-F5344CB8AC3E}">
        <p14:creationId xmlns:p14="http://schemas.microsoft.com/office/powerpoint/2010/main" val="3459765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5.png"/><Relationship Id="rId7" Type="http://schemas.openxmlformats.org/officeDocument/2006/relationships/image" Target="../media/image29.png"/><Relationship Id="rId12"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2.jpeg"/><Relationship Id="rId5" Type="http://schemas.microsoft.com/office/2007/relationships/hdphoto" Target="../media/hdphoto8.wdp"/><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2 - 9Slide.vn">
            <a:extLst>
              <a:ext uri="{FF2B5EF4-FFF2-40B4-BE49-F238E27FC236}">
                <a16:creationId xmlns:a16="http://schemas.microsoft.com/office/drawing/2014/main" id="{BAD54F05-C0EB-399F-B70D-29B02AD1B042}"/>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Lst>
          </a:blip>
          <a:stretch>
            <a:fillRect/>
          </a:stretch>
        </p:blipFill>
        <p:spPr>
          <a:xfrm>
            <a:off x="1224280" y="2061142"/>
            <a:ext cx="10230810" cy="4258378"/>
          </a:xfrm>
          <a:prstGeom prst="rect">
            <a:avLst/>
          </a:prstGeom>
        </p:spPr>
      </p:pic>
      <p:sp>
        <p:nvSpPr>
          <p:cNvPr id="3" name="PHẠM DUYÊN 3 - 9Slide.vn">
            <a:extLst>
              <a:ext uri="{FF2B5EF4-FFF2-40B4-BE49-F238E27FC236}">
                <a16:creationId xmlns:a16="http://schemas.microsoft.com/office/drawing/2014/main" id="{FCD10B34-2E17-2EE7-B1F6-B164F531CC42}"/>
              </a:ext>
            </a:extLst>
          </p:cNvPr>
          <p:cNvSpPr txBox="1"/>
          <p:nvPr/>
        </p:nvSpPr>
        <p:spPr>
          <a:xfrm>
            <a:off x="2488764" y="1602249"/>
            <a:ext cx="7300396" cy="707886"/>
          </a:xfrm>
          <a:prstGeom prst="rect">
            <a:avLst/>
          </a:prstGeom>
          <a:noFill/>
        </p:spPr>
        <p:txBody>
          <a:bodyPr wrap="none" rtlCol="0">
            <a:spAutoFit/>
          </a:bodyPr>
          <a:lstStyle/>
          <a:p>
            <a:r>
              <a:rPr lang="en-US" sz="4000" b="1" dirty="0">
                <a:solidFill>
                  <a:srgbClr val="0070C0"/>
                </a:solidFill>
                <a:latin typeface="Quicksand" panose="00000500000000000000" pitchFamily="2" charset="0"/>
              </a:rPr>
              <a:t>TRƯỜNG TIỂU HỌC PHÚC LỢI</a:t>
            </a:r>
          </a:p>
        </p:txBody>
      </p:sp>
    </p:spTree>
    <p:extLst>
      <p:ext uri="{BB962C8B-B14F-4D97-AF65-F5344CB8AC3E}">
        <p14:creationId xmlns:p14="http://schemas.microsoft.com/office/powerpoint/2010/main" val="3720886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NHẬN BIẾT CÁC HÌNH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44895" y="1300337"/>
            <a:ext cx="9989550"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Sử dụng bộ đồ dùng học Toán 1 hoặc các mảnh bìa có dạng hình tròn,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hình vuông, hình chữ nhật, hình tam giác để lắp ghép, tạo hình em thích</a:t>
            </a:r>
          </a:p>
        </p:txBody>
      </p:sp>
      <p:sp>
        <p:nvSpPr>
          <p:cNvPr id="9" name="TextBox 8"/>
          <p:cNvSpPr txBox="1"/>
          <p:nvPr/>
        </p:nvSpPr>
        <p:spPr>
          <a:xfrm>
            <a:off x="7903889" y="6010934"/>
            <a:ext cx="178835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vuông</a:t>
            </a:r>
          </a:p>
        </p:txBody>
      </p:sp>
      <p:sp>
        <p:nvSpPr>
          <p:cNvPr id="12" name="TextBox 11"/>
          <p:cNvSpPr txBox="1"/>
          <p:nvPr/>
        </p:nvSpPr>
        <p:spPr>
          <a:xfrm>
            <a:off x="8143800" y="3268619"/>
            <a:ext cx="213503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tam giác</a:t>
            </a:r>
          </a:p>
        </p:txBody>
      </p:sp>
      <p:pic>
        <p:nvPicPr>
          <p:cNvPr id="2" name="Picture 1"/>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7476" b="81250" l="10304" r="83514"/>
                    </a14:imgEffect>
                  </a14:imgLayer>
                </a14:imgProps>
              </a:ext>
              <a:ext uri="{28A0092B-C50C-407E-A947-70E740481C1C}">
                <a14:useLocalDpi xmlns:a14="http://schemas.microsoft.com/office/drawing/2010/main" val="0"/>
              </a:ext>
            </a:extLst>
          </a:blip>
          <a:srcRect l="8489" t="16629" r="15697" b="18502"/>
          <a:stretch/>
        </p:blipFill>
        <p:spPr>
          <a:xfrm>
            <a:off x="356829" y="2149920"/>
            <a:ext cx="5949921" cy="4322679"/>
          </a:xfrm>
          <a:prstGeom prst="rect">
            <a:avLst/>
          </a:prstGeom>
        </p:spPr>
      </p:pic>
      <p:sp>
        <p:nvSpPr>
          <p:cNvPr id="32" name="Isosceles Triangle 31"/>
          <p:cNvSpPr/>
          <p:nvPr/>
        </p:nvSpPr>
        <p:spPr>
          <a:xfrm>
            <a:off x="4171399" y="2249832"/>
            <a:ext cx="1900627" cy="1018787"/>
          </a:xfrm>
          <a:prstGeom prst="triangle">
            <a:avLst/>
          </a:prstGeom>
          <a:solidFill>
            <a:srgbClr val="0A8EC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4210460" y="3338387"/>
            <a:ext cx="1536192" cy="1532242"/>
          </a:xfrm>
          <a:prstGeom prst="rect">
            <a:avLst/>
          </a:prstGeom>
          <a:solidFill>
            <a:srgbClr val="088D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3452412" y="3348435"/>
            <a:ext cx="1536192" cy="1532242"/>
          </a:xfrm>
          <a:prstGeom prst="rect">
            <a:avLst/>
          </a:prstGeom>
          <a:solidFill>
            <a:srgbClr val="DD6D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953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42" presetClass="path" presetSubtype="0" accel="50000" decel="50000" fill="hold" grpId="1" nodeType="withEffect">
                                  <p:stCondLst>
                                    <p:cond delay="0"/>
                                  </p:stCondLst>
                                  <p:childTnLst>
                                    <p:animMotion origin="layout" path="M -2.08333E-6 -4.81481E-6 L 0.32943 -0.00671 " pathEditMode="relative" rAng="0" ptsTypes="AA">
                                      <p:cBhvr>
                                        <p:cTn id="31" dur="2000" fill="hold"/>
                                        <p:tgtEl>
                                          <p:spTgt spid="32"/>
                                        </p:tgtEl>
                                        <p:attrNameLst>
                                          <p:attrName>ppt_x</p:attrName>
                                          <p:attrName>ppt_y</p:attrName>
                                        </p:attrNameLst>
                                      </p:cBhvr>
                                      <p:rCtr x="16471" y="-347"/>
                                    </p:animMotion>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42" presetClass="path" presetSubtype="0" accel="50000" decel="50000" fill="hold" grpId="1" nodeType="withEffect">
                                  <p:stCondLst>
                                    <p:cond delay="0"/>
                                  </p:stCondLst>
                                  <p:childTnLst>
                                    <p:animMotion origin="layout" path="M -3.75E-6 1.48148E-6 L 0.27891 0.12639 " pathEditMode="relative" rAng="0" ptsTypes="AA">
                                      <p:cBhvr>
                                        <p:cTn id="38" dur="2000" fill="hold"/>
                                        <p:tgtEl>
                                          <p:spTgt spid="33"/>
                                        </p:tgtEl>
                                        <p:attrNameLst>
                                          <p:attrName>ppt_x</p:attrName>
                                          <p:attrName>ppt_y</p:attrName>
                                        </p:attrNameLst>
                                      </p:cBhvr>
                                      <p:rCtr x="13945" y="6319"/>
                                    </p:animMotion>
                                  </p:childTnLst>
                                </p:cTn>
                              </p:par>
                              <p:par>
                                <p:cTn id="39" presetID="42" presetClass="path" presetSubtype="0" accel="50000" decel="50000" fill="hold" grpId="1" nodeType="withEffect">
                                  <p:stCondLst>
                                    <p:cond delay="0"/>
                                  </p:stCondLst>
                                  <p:childTnLst>
                                    <p:animMotion origin="layout" path="M -3.33333E-6 3.7037E-7 L 0.40508 0.12639 " pathEditMode="relative" rAng="0" ptsTypes="AA">
                                      <p:cBhvr>
                                        <p:cTn id="40" dur="2000" fill="hold"/>
                                        <p:tgtEl>
                                          <p:spTgt spid="35"/>
                                        </p:tgtEl>
                                        <p:attrNameLst>
                                          <p:attrName>ppt_x</p:attrName>
                                          <p:attrName>ppt_y</p:attrName>
                                        </p:attrNameLst>
                                      </p:cBhvr>
                                      <p:rCtr x="20247" y="6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P spid="12" grpId="0"/>
      <p:bldP spid="32" grpId="0" animBg="1"/>
      <p:bldP spid="32" grpId="1" animBg="1"/>
      <p:bldP spid="35" grpId="0" animBg="1"/>
      <p:bldP spid="35" grpId="1" animBg="1"/>
      <p:bldP spid="33" grpId="0" animBg="1"/>
      <p:bldP spid="3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NHẬN BIẾT CÁC HÌNH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2193217" y="1138079"/>
            <a:ext cx="7451833"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Em hãy chỉ ra hình sau được ghép bằng những hình hình học nào? Có mấy hình?</a:t>
            </a:r>
            <a:endParaRPr lang="vi-VN" altLang="zh-CN" sz="2400">
              <a:solidFill>
                <a:srgbClr val="002060"/>
              </a:solidFill>
              <a:latin typeface="Roboto" panose="02000000000000000000" pitchFamily="2" charset="0"/>
              <a:ea typeface="Roboto" panose="02000000000000000000" pitchFamily="2" charset="0"/>
            </a:endParaRPr>
          </a:p>
        </p:txBody>
      </p:sp>
      <p:pic>
        <p:nvPicPr>
          <p:cNvPr id="13" name="Picture 12"/>
          <p:cNvPicPr>
            <a:picLocks noChangeAspect="1"/>
          </p:cNvPicPr>
          <p:nvPr/>
        </p:nvPicPr>
        <p:blipFill>
          <a:blip r:embed="rId4" cstate="hqprint">
            <a:extLst>
              <a:ext uri="{BEBA8EAE-BF5A-486C-A8C5-ECC9F3942E4B}">
                <a14:imgProps xmlns:a14="http://schemas.microsoft.com/office/drawing/2010/main">
                  <a14:imgLayer r:embed="rId5">
                    <a14:imgEffect>
                      <a14:backgroundRemoval t="9851" b="89851" l="0" r="99872"/>
                    </a14:imgEffect>
                  </a14:imgLayer>
                </a14:imgProps>
              </a:ext>
              <a:ext uri="{28A0092B-C50C-407E-A947-70E740481C1C}">
                <a14:useLocalDpi xmlns:a14="http://schemas.microsoft.com/office/drawing/2010/main" val="0"/>
              </a:ext>
            </a:extLst>
          </a:blip>
          <a:stretch>
            <a:fillRect/>
          </a:stretch>
        </p:blipFill>
        <p:spPr>
          <a:xfrm>
            <a:off x="3241326" y="1722500"/>
            <a:ext cx="5029370" cy="4157088"/>
          </a:xfrm>
          <a:prstGeom prst="rect">
            <a:avLst/>
          </a:prstGeom>
          <a:effectLst>
            <a:outerShdw blurRad="63500" sx="102000" sy="102000" algn="ctr" rotWithShape="0">
              <a:prstClr val="black">
                <a:alpha val="40000"/>
              </a:prstClr>
            </a:outerShdw>
          </a:effectLst>
        </p:spPr>
      </p:pic>
      <p:sp>
        <p:nvSpPr>
          <p:cNvPr id="15" name="TextBox 14"/>
          <p:cNvSpPr txBox="1"/>
          <p:nvPr/>
        </p:nvSpPr>
        <p:spPr>
          <a:xfrm>
            <a:off x="4877502" y="5648755"/>
            <a:ext cx="178835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vuông</a:t>
            </a:r>
          </a:p>
        </p:txBody>
      </p:sp>
      <p:sp>
        <p:nvSpPr>
          <p:cNvPr id="16" name="TextBox 15"/>
          <p:cNvSpPr txBox="1"/>
          <p:nvPr/>
        </p:nvSpPr>
        <p:spPr>
          <a:xfrm>
            <a:off x="1102173" y="2829705"/>
            <a:ext cx="1662843"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tròn</a:t>
            </a:r>
          </a:p>
        </p:txBody>
      </p:sp>
      <p:sp>
        <p:nvSpPr>
          <p:cNvPr id="17" name="TextBox 16"/>
          <p:cNvSpPr txBox="1"/>
          <p:nvPr/>
        </p:nvSpPr>
        <p:spPr>
          <a:xfrm>
            <a:off x="9053907" y="2284365"/>
            <a:ext cx="213503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tam giác</a:t>
            </a:r>
          </a:p>
        </p:txBody>
      </p:sp>
      <p:cxnSp>
        <p:nvCxnSpPr>
          <p:cNvPr id="18" name="Straight Arrow Connector 17"/>
          <p:cNvCxnSpPr>
            <a:cxnSpLocks/>
          </p:cNvCxnSpPr>
          <p:nvPr/>
        </p:nvCxnSpPr>
        <p:spPr>
          <a:xfrm flipH="1" flipV="1">
            <a:off x="5396360" y="5184949"/>
            <a:ext cx="254427" cy="463806"/>
          </a:xfrm>
          <a:prstGeom prst="straightConnector1">
            <a:avLst/>
          </a:prstGeom>
          <a:ln w="38100">
            <a:solidFill>
              <a:srgbClr val="04B15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a:off x="2695464" y="3060537"/>
            <a:ext cx="999004" cy="1161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rot="10156341" flipV="1">
            <a:off x="8082473" y="2617418"/>
            <a:ext cx="878824" cy="45719"/>
          </a:xfrm>
          <a:custGeom>
            <a:avLst/>
            <a:gdLst>
              <a:gd name="connsiteX0" fmla="*/ 0 w 3996647"/>
              <a:gd name="connsiteY0" fmla="*/ 1367282 h 1367282"/>
              <a:gd name="connsiteX1" fmla="*/ 400692 w 3996647"/>
              <a:gd name="connsiteY1" fmla="*/ 298770 h 1367282"/>
              <a:gd name="connsiteX2" fmla="*/ 2034283 w 3996647"/>
              <a:gd name="connsiteY2" fmla="*/ 11093 h 1367282"/>
              <a:gd name="connsiteX3" fmla="*/ 3996647 w 3996647"/>
              <a:gd name="connsiteY3" fmla="*/ 586446 h 1367282"/>
              <a:gd name="connsiteX4" fmla="*/ 3996647 w 3996647"/>
              <a:gd name="connsiteY4" fmla="*/ 586446 h 136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6647" h="1367282">
                <a:moveTo>
                  <a:pt x="0" y="1367282"/>
                </a:moveTo>
                <a:cubicBezTo>
                  <a:pt x="30822" y="946041"/>
                  <a:pt x="61645" y="524801"/>
                  <a:pt x="400692" y="298770"/>
                </a:cubicBezTo>
                <a:cubicBezTo>
                  <a:pt x="739739" y="72738"/>
                  <a:pt x="1434957" y="-36853"/>
                  <a:pt x="2034283" y="11093"/>
                </a:cubicBezTo>
                <a:cubicBezTo>
                  <a:pt x="2633609" y="59039"/>
                  <a:pt x="3996647" y="586446"/>
                  <a:pt x="3996647" y="586446"/>
                </a:cubicBezTo>
                <a:lnTo>
                  <a:pt x="3996647" y="586446"/>
                </a:ln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825852" y="2715034"/>
            <a:ext cx="591143" cy="461665"/>
          </a:xfrm>
          <a:prstGeom prst="rect">
            <a:avLst/>
          </a:prstGeom>
          <a:noFill/>
        </p:spPr>
        <p:txBody>
          <a:bodyPr wrap="square" rtlCol="0">
            <a:spAutoFit/>
          </a:bodyPr>
          <a:lstStyle/>
          <a:p>
            <a:pPr lvl="0" algn="ctr">
              <a:defRPr/>
            </a:pPr>
            <a:r>
              <a:rPr lang="en-US" altLang="zh-CN" sz="2400" b="1">
                <a:solidFill>
                  <a:srgbClr val="FF0000"/>
                </a:solidFill>
                <a:latin typeface="Roboto" panose="02000000000000000000" pitchFamily="2" charset="0"/>
                <a:ea typeface="Roboto" panose="02000000000000000000" pitchFamily="2" charset="0"/>
              </a:rPr>
              <a:t>3</a:t>
            </a:r>
            <a:endParaRPr lang="vi-VN" altLang="zh-CN" sz="2400" b="1">
              <a:solidFill>
                <a:srgbClr val="FF0000"/>
              </a:solidFill>
              <a:latin typeface="Roboto" panose="02000000000000000000" pitchFamily="2" charset="0"/>
              <a:ea typeface="Roboto" panose="02000000000000000000" pitchFamily="2" charset="0"/>
            </a:endParaRPr>
          </a:p>
        </p:txBody>
      </p:sp>
      <p:sp>
        <p:nvSpPr>
          <p:cNvPr id="22" name="TextBox 21"/>
          <p:cNvSpPr txBox="1"/>
          <p:nvPr/>
        </p:nvSpPr>
        <p:spPr>
          <a:xfrm>
            <a:off x="1571400" y="3339379"/>
            <a:ext cx="591143" cy="461665"/>
          </a:xfrm>
          <a:prstGeom prst="rect">
            <a:avLst/>
          </a:prstGeom>
          <a:noFill/>
        </p:spPr>
        <p:txBody>
          <a:bodyPr wrap="square" rtlCol="0">
            <a:spAutoFit/>
          </a:bodyPr>
          <a:lstStyle/>
          <a:p>
            <a:pPr lvl="0" algn="ctr">
              <a:defRPr/>
            </a:pPr>
            <a:r>
              <a:rPr lang="en-US" altLang="zh-CN" sz="2400" b="1">
                <a:solidFill>
                  <a:srgbClr val="FF0000"/>
                </a:solidFill>
                <a:latin typeface="Roboto" panose="02000000000000000000" pitchFamily="2" charset="0"/>
                <a:ea typeface="Roboto" panose="02000000000000000000" pitchFamily="2" charset="0"/>
              </a:rPr>
              <a:t>4</a:t>
            </a:r>
            <a:endParaRPr lang="vi-VN" altLang="zh-CN" sz="2400" b="1">
              <a:solidFill>
                <a:srgbClr val="FF0000"/>
              </a:solidFill>
              <a:latin typeface="Roboto" panose="02000000000000000000" pitchFamily="2" charset="0"/>
              <a:ea typeface="Roboto" panose="02000000000000000000" pitchFamily="2" charset="0"/>
            </a:endParaRPr>
          </a:p>
        </p:txBody>
      </p:sp>
      <p:cxnSp>
        <p:nvCxnSpPr>
          <p:cNvPr id="25" name="Straight Arrow Connector 24"/>
          <p:cNvCxnSpPr>
            <a:cxnSpLocks/>
          </p:cNvCxnSpPr>
          <p:nvPr/>
        </p:nvCxnSpPr>
        <p:spPr>
          <a:xfrm flipV="1">
            <a:off x="6040902" y="5184949"/>
            <a:ext cx="219221" cy="447036"/>
          </a:xfrm>
          <a:prstGeom prst="straightConnector1">
            <a:avLst/>
          </a:prstGeom>
          <a:ln w="38100">
            <a:solidFill>
              <a:srgbClr val="04B153"/>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795641" y="5401152"/>
            <a:ext cx="2849409" cy="461665"/>
          </a:xfrm>
          <a:prstGeom prst="rect">
            <a:avLst/>
          </a:prstGeom>
          <a:noFill/>
        </p:spPr>
        <p:txBody>
          <a:bodyPr wrap="square" rtlCol="0">
            <a:spAutoFit/>
          </a:bodyPr>
          <a:lstStyle/>
          <a:p>
            <a:pPr lvl="0" algn="ctr">
              <a:defRPr/>
            </a:pPr>
            <a:r>
              <a:rPr lang="en-US" altLang="zh-CN" sz="2400" b="1">
                <a:solidFill>
                  <a:srgbClr val="FF0000"/>
                </a:solidFill>
                <a:latin typeface="Roboto" panose="02000000000000000000" pitchFamily="2" charset="0"/>
                <a:ea typeface="Roboto" panose="02000000000000000000" pitchFamily="2" charset="0"/>
              </a:rPr>
              <a:t>4 </a:t>
            </a:r>
            <a:r>
              <a:rPr lang="en-US" altLang="zh-CN" sz="2400">
                <a:solidFill>
                  <a:srgbClr val="002060"/>
                </a:solidFill>
                <a:latin typeface="Roboto" panose="02000000000000000000" pitchFamily="2" charset="0"/>
                <a:ea typeface="Roboto" panose="02000000000000000000" pitchFamily="2" charset="0"/>
              </a:rPr>
              <a:t>hình vuông cam</a:t>
            </a:r>
            <a:endParaRPr lang="vi-VN" altLang="zh-CN" sz="2400">
              <a:solidFill>
                <a:srgbClr val="002060"/>
              </a:solidFill>
              <a:latin typeface="Roboto" panose="02000000000000000000" pitchFamily="2" charset="0"/>
              <a:ea typeface="Roboto" panose="02000000000000000000" pitchFamily="2" charset="0"/>
            </a:endParaRPr>
          </a:p>
        </p:txBody>
      </p:sp>
      <p:sp>
        <p:nvSpPr>
          <p:cNvPr id="28" name="TextBox 27"/>
          <p:cNvSpPr txBox="1"/>
          <p:nvPr/>
        </p:nvSpPr>
        <p:spPr>
          <a:xfrm>
            <a:off x="6859638" y="5886013"/>
            <a:ext cx="2849409" cy="461665"/>
          </a:xfrm>
          <a:prstGeom prst="rect">
            <a:avLst/>
          </a:prstGeom>
          <a:noFill/>
        </p:spPr>
        <p:txBody>
          <a:bodyPr wrap="square" rtlCol="0">
            <a:spAutoFit/>
          </a:bodyPr>
          <a:lstStyle/>
          <a:p>
            <a:pPr lvl="0" algn="ctr">
              <a:defRPr/>
            </a:pPr>
            <a:r>
              <a:rPr lang="en-US" altLang="zh-CN" sz="2400" b="1">
                <a:solidFill>
                  <a:srgbClr val="FF0000"/>
                </a:solidFill>
                <a:latin typeface="Roboto" panose="02000000000000000000" pitchFamily="2" charset="0"/>
                <a:ea typeface="Roboto" panose="02000000000000000000" pitchFamily="2" charset="0"/>
              </a:rPr>
              <a:t>8 </a:t>
            </a:r>
            <a:r>
              <a:rPr lang="en-US" altLang="zh-CN" sz="2400">
                <a:solidFill>
                  <a:srgbClr val="002060"/>
                </a:solidFill>
                <a:latin typeface="Roboto" panose="02000000000000000000" pitchFamily="2" charset="0"/>
                <a:ea typeface="Roboto" panose="02000000000000000000" pitchFamily="2" charset="0"/>
              </a:rPr>
              <a:t>hình vuông xanh</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8926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par>
                                <p:cTn id="47" presetID="22" presetClass="entr" presetSubtype="8"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22" presetClass="entr" presetSubtype="8"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randombar(horizontal)">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randombar(horizontal)">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5" grpId="0"/>
      <p:bldP spid="16" grpId="0"/>
      <p:bldP spid="17" grpId="0"/>
      <p:bldP spid="20" grpId="0" animBg="1"/>
      <p:bldP spid="21" grpId="0"/>
      <p:bldP spid="22"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NHẬN BIẾT CÁC HÌNH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2630827" y="1338293"/>
            <a:ext cx="6899412"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Em hãy sử dụng 5 hình tam giác, 4 hình vuông ghép thành hình có nghĩa</a:t>
            </a:r>
            <a:endParaRPr lang="vi-VN" altLang="zh-CN" sz="240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0538" y="1907037"/>
            <a:ext cx="3242855" cy="4178961"/>
          </a:xfrm>
          <a:prstGeom prst="rect">
            <a:avLst/>
          </a:prstGeom>
          <a:effectLst>
            <a:outerShdw blurRad="63500" sx="102000" sy="102000" algn="ctr" rotWithShape="0">
              <a:prstClr val="black">
                <a:alpha val="40000"/>
              </a:prstClr>
            </a:outerShdw>
          </a:effectLst>
        </p:spPr>
      </p:pic>
      <p:sp>
        <p:nvSpPr>
          <p:cNvPr id="9" name="Isosceles Triangle 8"/>
          <p:cNvSpPr/>
          <p:nvPr/>
        </p:nvSpPr>
        <p:spPr>
          <a:xfrm>
            <a:off x="7736532" y="2425253"/>
            <a:ext cx="1607507" cy="861667"/>
          </a:xfrm>
          <a:prstGeom prst="triangle">
            <a:avLst/>
          </a:prstGeom>
          <a:solidFill>
            <a:srgbClr val="0A8EC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6540567" y="3893776"/>
            <a:ext cx="1202844" cy="1295936"/>
          </a:xfrm>
          <a:prstGeom prst="rect">
            <a:avLst/>
          </a:prstGeom>
          <a:solidFill>
            <a:srgbClr val="088DC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5687448" y="3893776"/>
            <a:ext cx="1303198" cy="1295936"/>
          </a:xfrm>
          <a:prstGeom prst="rect">
            <a:avLst/>
          </a:prstGeom>
          <a:solidFill>
            <a:srgbClr val="DD6D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Isosceles Triangle 14"/>
          <p:cNvSpPr/>
          <p:nvPr/>
        </p:nvSpPr>
        <p:spPr>
          <a:xfrm>
            <a:off x="8624237" y="2506864"/>
            <a:ext cx="1607507" cy="861667"/>
          </a:xfrm>
          <a:prstGeom prst="triangle">
            <a:avLst/>
          </a:prstGeom>
          <a:solidFill>
            <a:srgbClr val="0A8EC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Isosceles Triangle 15"/>
          <p:cNvSpPr/>
          <p:nvPr/>
        </p:nvSpPr>
        <p:spPr>
          <a:xfrm>
            <a:off x="9590890" y="2384235"/>
            <a:ext cx="1607507" cy="861667"/>
          </a:xfrm>
          <a:prstGeom prst="triangle">
            <a:avLst/>
          </a:prstGeom>
          <a:solidFill>
            <a:srgbClr val="0A8EC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Isosceles Triangle 16"/>
          <p:cNvSpPr/>
          <p:nvPr/>
        </p:nvSpPr>
        <p:spPr>
          <a:xfrm>
            <a:off x="6853830" y="2493274"/>
            <a:ext cx="1607507" cy="861667"/>
          </a:xfrm>
          <a:prstGeom prst="triangle">
            <a:avLst/>
          </a:prstGeom>
          <a:solidFill>
            <a:srgbClr val="0A8EC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Isosceles Triangle 17"/>
          <p:cNvSpPr/>
          <p:nvPr/>
        </p:nvSpPr>
        <p:spPr>
          <a:xfrm>
            <a:off x="6080533" y="2536294"/>
            <a:ext cx="1607507" cy="861667"/>
          </a:xfrm>
          <a:prstGeom prst="triangle">
            <a:avLst/>
          </a:prstGeom>
          <a:solidFill>
            <a:srgbClr val="0A8EC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7066176" y="4541744"/>
            <a:ext cx="1202844" cy="1295936"/>
          </a:xfrm>
          <a:prstGeom prst="rect">
            <a:avLst/>
          </a:prstGeom>
          <a:solidFill>
            <a:srgbClr val="088DC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6213057" y="4541744"/>
            <a:ext cx="1303198" cy="1295936"/>
          </a:xfrm>
          <a:prstGeom prst="rect">
            <a:avLst/>
          </a:prstGeom>
          <a:solidFill>
            <a:srgbClr val="DD6D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Box 20"/>
          <p:cNvSpPr txBox="1"/>
          <p:nvPr/>
        </p:nvSpPr>
        <p:spPr>
          <a:xfrm>
            <a:off x="1168735" y="5709589"/>
            <a:ext cx="2074027"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Tên lửa</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233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500"/>
                                        <p:tgtEl>
                                          <p:spTgt spid="2"/>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randombar(horizont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animBg="1"/>
      <p:bldP spid="10" grpId="0" animBg="1"/>
      <p:bldP spid="12" grpId="0" animBg="1"/>
      <p:bldP spid="15" grpId="0" animBg="1"/>
      <p:bldP spid="16" grpId="0" animBg="1"/>
      <p:bldP spid="17" grpId="0" animBg="1"/>
      <p:bldP spid="18" grpId="0" animBg="1"/>
      <p:bldP spid="19" grpId="0" animBg="1"/>
      <p:bldP spid="20"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NHẬN BIẾT CÁC HÌNH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95656" y="1528936"/>
            <a:ext cx="5265044" cy="4532751"/>
          </a:xfrm>
          <a:prstGeom prst="rect">
            <a:avLst/>
          </a:prstGeom>
          <a:effectLst>
            <a:outerShdw blurRad="63500" sx="102000" sy="102000" algn="ctr" rotWithShape="0">
              <a:prstClr val="black">
                <a:alpha val="40000"/>
              </a:prstClr>
            </a:outerShdw>
          </a:effectLst>
        </p:spPr>
      </p:pic>
      <p:sp>
        <p:nvSpPr>
          <p:cNvPr id="7" name="TextBox 6"/>
          <p:cNvSpPr txBox="1"/>
          <p:nvPr/>
        </p:nvSpPr>
        <p:spPr>
          <a:xfrm>
            <a:off x="244762" y="1451309"/>
            <a:ext cx="6668504"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Em hãy sử dụng 1 hình tam giác, 5 hình vuông, 2 hình tròn ghép thành hình có nghĩa</a:t>
            </a:r>
            <a:endParaRPr lang="vi-VN" altLang="zh-CN" sz="2400">
              <a:solidFill>
                <a:srgbClr val="002060"/>
              </a:solidFill>
              <a:latin typeface="Roboto" panose="02000000000000000000" pitchFamily="2" charset="0"/>
              <a:ea typeface="Roboto" panose="02000000000000000000" pitchFamily="2" charset="0"/>
            </a:endParaRPr>
          </a:p>
        </p:txBody>
      </p:sp>
      <p:sp>
        <p:nvSpPr>
          <p:cNvPr id="9" name="Rectangle 8"/>
          <p:cNvSpPr/>
          <p:nvPr/>
        </p:nvSpPr>
        <p:spPr>
          <a:xfrm>
            <a:off x="4296011" y="4067990"/>
            <a:ext cx="1202844" cy="1295936"/>
          </a:xfrm>
          <a:prstGeom prst="rect">
            <a:avLst/>
          </a:prstGeom>
          <a:solidFill>
            <a:srgbClr val="088DC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2760825" y="4118388"/>
            <a:ext cx="1303198" cy="1295936"/>
          </a:xfrm>
          <a:prstGeom prst="rect">
            <a:avLst/>
          </a:prstGeom>
          <a:solidFill>
            <a:srgbClr val="DD6D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p:cNvSpPr/>
          <p:nvPr/>
        </p:nvSpPr>
        <p:spPr>
          <a:xfrm>
            <a:off x="4479532" y="2606291"/>
            <a:ext cx="791987" cy="752534"/>
          </a:xfrm>
          <a:prstGeom prst="ellipse">
            <a:avLst/>
          </a:prstGeom>
          <a:solidFill>
            <a:srgbClr val="5A9B3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Isosceles Triangle 15"/>
          <p:cNvSpPr/>
          <p:nvPr/>
        </p:nvSpPr>
        <p:spPr>
          <a:xfrm>
            <a:off x="701816" y="2497251"/>
            <a:ext cx="1607507" cy="861667"/>
          </a:xfrm>
          <a:prstGeom prst="triangle">
            <a:avLst/>
          </a:prstGeom>
          <a:solidFill>
            <a:srgbClr val="F1DE0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4782008" y="4765751"/>
            <a:ext cx="1202844" cy="1295936"/>
          </a:xfrm>
          <a:prstGeom prst="rect">
            <a:avLst/>
          </a:prstGeom>
          <a:solidFill>
            <a:srgbClr val="088DC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3286434" y="4766356"/>
            <a:ext cx="1303198" cy="1295936"/>
          </a:xfrm>
          <a:prstGeom prst="rect">
            <a:avLst/>
          </a:prstGeom>
          <a:solidFill>
            <a:srgbClr val="DD6D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p:cNvSpPr/>
          <p:nvPr/>
        </p:nvSpPr>
        <p:spPr>
          <a:xfrm>
            <a:off x="5357346" y="3092266"/>
            <a:ext cx="791987" cy="752534"/>
          </a:xfrm>
          <a:prstGeom prst="ellipse">
            <a:avLst/>
          </a:prstGeom>
          <a:solidFill>
            <a:srgbClr val="5A9B3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846422" y="4766356"/>
            <a:ext cx="1303198" cy="1295936"/>
          </a:xfrm>
          <a:prstGeom prst="rect">
            <a:avLst/>
          </a:prstGeom>
          <a:solidFill>
            <a:srgbClr val="DD6D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Box 20"/>
          <p:cNvSpPr txBox="1"/>
          <p:nvPr/>
        </p:nvSpPr>
        <p:spPr>
          <a:xfrm>
            <a:off x="8650840" y="5133093"/>
            <a:ext cx="117690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Xe tải</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5718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animBg="1"/>
      <p:bldP spid="10" grpId="0" animBg="1"/>
      <p:bldP spid="15" grpId="0" animBg="1"/>
      <p:bldP spid="16" grpId="0" animBg="1"/>
      <p:bldP spid="17" grpId="0" animBg="1"/>
      <p:bldP spid="18" grpId="0" animBg="1"/>
      <p:bldP spid="19" grpId="0" animBg="1"/>
      <p:bldP spid="20"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NHẬN BIẾT CÁC HÌNH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679509" y="1117531"/>
            <a:ext cx="8738486" cy="830997"/>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Lợn con và chuột rất đáng yêu. </a:t>
            </a:r>
          </a:p>
          <a:p>
            <a:pPr lvl="0">
              <a:defRPr/>
            </a:pPr>
            <a:r>
              <a:rPr lang="en-US" altLang="zh-CN" sz="2400">
                <a:solidFill>
                  <a:srgbClr val="002060"/>
                </a:solidFill>
                <a:latin typeface="Roboto" panose="02000000000000000000" pitchFamily="2" charset="0"/>
                <a:ea typeface="Roboto" panose="02000000000000000000" pitchFamily="2" charset="0"/>
              </a:rPr>
              <a:t>Em hãy tạo ra chúng và cả những con vật đáng yêu khác nhé</a:t>
            </a:r>
            <a:endParaRPr lang="vi-VN" altLang="zh-CN" sz="240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79509" y="1768253"/>
            <a:ext cx="3375376" cy="3938748"/>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17868" y1="49462" x2="25074" y2="52210"/>
                        <a14:foregroundMark x1="67522" y1="49223" x2="71273" y2="45998"/>
                        <a14:foregroundMark x1="54195" y1="81720" x2="57651" y2="84946"/>
                        <a14:foregroundMark x1="37117" y1="82915" x2="34156" y2="86141"/>
                        <a14:foregroundMark x1="66436" y1="71326" x2="66140" y2="76105"/>
                        <a14:foregroundMark x1="75222" y1="75149" x2="76802" y2="81362"/>
                        <a14:foregroundMark x1="74432" y1="74313" x2="69694" y2="76105"/>
                        <a14:foregroundMark x1="69891" y1="77539" x2="70681" y2="80167"/>
                        <a14:foregroundMark x1="76012" y1="82318" x2="71767" y2="84110"/>
                        <a14:foregroundMark x1="66140" y1="80167" x2="68806" y2="84110"/>
                        <a14:foregroundMark x1="68806" y1="84110" x2="70681" y2="84349"/>
                        <a14:foregroundMark x1="65647" y1="76941" x2="67029" y2="81123"/>
                        <a14:foregroundMark x1="66140" y1="78136" x2="64857" y2="74313"/>
                      </a14:backgroundRemoval>
                    </a14:imgEffect>
                  </a14:imgLayer>
                </a14:imgProps>
              </a:ext>
              <a:ext uri="{28A0092B-C50C-407E-A947-70E740481C1C}">
                <a14:useLocalDpi xmlns:a14="http://schemas.microsoft.com/office/drawing/2010/main" val="0"/>
              </a:ext>
            </a:extLst>
          </a:blip>
          <a:stretch>
            <a:fillRect/>
          </a:stretch>
        </p:blipFill>
        <p:spPr>
          <a:xfrm>
            <a:off x="6195317" y="1842321"/>
            <a:ext cx="4056186" cy="36638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4418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46461" y="1632341"/>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535064E5-8B00-323A-4441-BF31E19830BF}"/>
              </a:ext>
            </a:extLst>
          </p:cNvPr>
          <p:cNvSpPr/>
          <p:nvPr/>
        </p:nvSpPr>
        <p:spPr>
          <a:xfrm>
            <a:off x="1285386" y="2383265"/>
            <a:ext cx="4482368" cy="37703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4D4EFF6-316A-D147-AAB8-22E5395757C4}"/>
              </a:ext>
            </a:extLst>
          </p:cNvPr>
          <p:cNvSpPr/>
          <p:nvPr/>
        </p:nvSpPr>
        <p:spPr>
          <a:xfrm>
            <a:off x="6460082" y="2383265"/>
            <a:ext cx="4482368" cy="37703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2" name="Rectangle 2"/>
          <p:cNvSpPr>
            <a:spLocks noChangeArrowheads="1"/>
          </p:cNvSpPr>
          <p:nvPr/>
        </p:nvSpPr>
        <p:spPr bwMode="auto">
          <a:xfrm>
            <a:off x="1285386" y="1837381"/>
            <a:ext cx="97324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b="1" spc="-30">
                <a:latin typeface="Roboto" panose="02000000000000000000" pitchFamily="2" charset="0"/>
                <a:ea typeface="Calibri" panose="020F0502020204030204" pitchFamily="34" charset="0"/>
                <a:cs typeface="Times New Roman" panose="02020603050405020304" pitchFamily="18" charset="0"/>
              </a:rPr>
              <a:t>Sử dụng các hình vuông, hình tròn, hình tam giác, hình chữ nhật để lắp ghép, tạo 2 hình em thích</a:t>
            </a:r>
            <a:endParaRPr kumimoji="0" lang="en-US" altLang="en-US" sz="2400" b="0" i="0" u="none" strike="noStrike" cap="none" normalizeH="0" baseline="0" dirty="0">
              <a:ln>
                <a:noFill/>
              </a:ln>
              <a:solidFill>
                <a:schemeClr val="tx1"/>
              </a:solidFill>
              <a:effectLst/>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CF24833F-D448-417C-6FDD-A5694BD34768}"/>
              </a:ext>
            </a:extLst>
          </p:cNvPr>
          <p:cNvSpPr>
            <a:spLocks noChangeArrowheads="1"/>
          </p:cNvSpPr>
          <p:nvPr/>
        </p:nvSpPr>
        <p:spPr bwMode="auto">
          <a:xfrm>
            <a:off x="1618751" y="4881345"/>
            <a:ext cx="3636123" cy="112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en-US" sz="1800" dirty="0" err="1">
                <a:effectLst/>
                <a:latin typeface="Roboto" panose="02000000000000000000" pitchFamily="2" charset="0"/>
                <a:ea typeface="Calibri" panose="020F0502020204030204" pitchFamily="34" charset="0"/>
                <a:cs typeface="Times New Roman" panose="02020603050405020304" pitchFamily="18" charset="0"/>
              </a:rPr>
              <a:t>Em</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sử</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dụng</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mấy</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hình</a:t>
            </a:r>
            <a:r>
              <a:rPr lang="en-US" sz="1800" dirty="0">
                <a:effectLst/>
                <a:latin typeface="Roboto" panose="02000000000000000000" pitchFamily="2"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800"/>
              </a:spcBef>
              <a:spcAft>
                <a:spcPts val="800"/>
              </a:spcAft>
            </a:pPr>
            <a:r>
              <a:rPr lang="en-US" sz="1800">
                <a:effectLst/>
                <a:latin typeface="Roboto" panose="02000000000000000000" pitchFamily="2" charset="0"/>
                <a:ea typeface="Times New Roman" panose="02020603050405020304" pitchFamily="18" charset="0"/>
              </a:rPr>
              <a:t>…… Hình </a:t>
            </a:r>
            <a:r>
              <a:rPr lang="en-US" sz="1800" dirty="0" err="1">
                <a:effectLst/>
                <a:latin typeface="Roboto" panose="02000000000000000000" pitchFamily="2" charset="0"/>
                <a:ea typeface="Times New Roman" panose="02020603050405020304" pitchFamily="18" charset="0"/>
              </a:rPr>
              <a:t>vuông</a:t>
            </a:r>
            <a:r>
              <a:rPr lang="en-US" sz="1800">
                <a:effectLst/>
                <a:latin typeface="Roboto" panose="02000000000000000000" pitchFamily="2" charset="0"/>
                <a:ea typeface="Times New Roman" panose="02020603050405020304" pitchFamily="18" charset="0"/>
              </a:rPr>
              <a:t>, …… Hình </a:t>
            </a:r>
            <a:r>
              <a:rPr lang="en-US" sz="1800" dirty="0">
                <a:effectLst/>
                <a:latin typeface="Roboto" panose="02000000000000000000" pitchFamily="2" charset="0"/>
                <a:ea typeface="Times New Roman" panose="02020603050405020304" pitchFamily="18" charset="0"/>
              </a:rPr>
              <a:t>tam </a:t>
            </a:r>
            <a:r>
              <a:rPr lang="en-US" sz="1800" dirty="0" err="1">
                <a:effectLst/>
                <a:latin typeface="Roboto" panose="02000000000000000000" pitchFamily="2" charset="0"/>
                <a:ea typeface="Times New Roman" panose="02020603050405020304" pitchFamily="18" charset="0"/>
              </a:rPr>
              <a:t>giác</a:t>
            </a:r>
            <a:endParaRPr lang="en-US" sz="1800" dirty="0">
              <a:effectLst/>
              <a:latin typeface="Times New Roman" panose="02020603050405020304" pitchFamily="18" charset="0"/>
              <a:ea typeface="Times New Roman" panose="02020603050405020304" pitchFamily="18" charset="0"/>
            </a:endParaRPr>
          </a:p>
          <a:p>
            <a:r>
              <a:rPr lang="en-US" sz="1800">
                <a:effectLst/>
                <a:latin typeface="Roboto" panose="02000000000000000000" pitchFamily="2" charset="0"/>
                <a:ea typeface="Calibri" panose="020F0502020204030204" pitchFamily="34" charset="0"/>
                <a:cs typeface="Times New Roman" panose="02020603050405020304" pitchFamily="18" charset="0"/>
              </a:rPr>
              <a:t>…… Hình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tròn</a:t>
            </a:r>
            <a:r>
              <a:rPr lang="en-US" sz="1800">
                <a:effectLst/>
                <a:latin typeface="Roboto" panose="02000000000000000000" pitchFamily="2" charset="0"/>
                <a:ea typeface="Calibri" panose="020F0502020204030204" pitchFamily="34" charset="0"/>
                <a:cs typeface="Times New Roman" panose="02020603050405020304" pitchFamily="18" charset="0"/>
              </a:rPr>
              <a:t>, …… Hình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chữ</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nhật</a:t>
            </a:r>
            <a:endParaRPr kumimoji="0" lang="en-US" altLang="en-US" sz="2400" i="0" u="none" strike="noStrike" cap="none" normalizeH="0" baseline="0" dirty="0">
              <a:ln>
                <a:noFill/>
              </a:ln>
              <a:solidFill>
                <a:schemeClr val="tx1"/>
              </a:solidFill>
              <a:effectLst/>
            </a:endParaRPr>
          </a:p>
        </p:txBody>
      </p:sp>
      <p:sp>
        <p:nvSpPr>
          <p:cNvPr id="13" name="Rectangle 2">
            <a:extLst>
              <a:ext uri="{FF2B5EF4-FFF2-40B4-BE49-F238E27FC236}">
                <a16:creationId xmlns:a16="http://schemas.microsoft.com/office/drawing/2014/main" id="{84361840-F256-7465-F669-C4E83051939E}"/>
              </a:ext>
            </a:extLst>
          </p:cNvPr>
          <p:cNvSpPr>
            <a:spLocks noChangeArrowheads="1"/>
          </p:cNvSpPr>
          <p:nvPr/>
        </p:nvSpPr>
        <p:spPr bwMode="auto">
          <a:xfrm>
            <a:off x="6734447" y="4881345"/>
            <a:ext cx="3636123" cy="112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en-US" sz="1800" dirty="0" err="1">
                <a:effectLst/>
                <a:latin typeface="Roboto" panose="02000000000000000000" pitchFamily="2" charset="0"/>
                <a:ea typeface="Calibri" panose="020F0502020204030204" pitchFamily="34" charset="0"/>
                <a:cs typeface="Times New Roman" panose="02020603050405020304" pitchFamily="18" charset="0"/>
              </a:rPr>
              <a:t>Em</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sử</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dụng</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mấy</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hình</a:t>
            </a:r>
            <a:r>
              <a:rPr lang="en-US" sz="1800" dirty="0">
                <a:effectLst/>
                <a:latin typeface="Roboto" panose="02000000000000000000" pitchFamily="2"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800"/>
              </a:spcBef>
              <a:spcAft>
                <a:spcPts val="800"/>
              </a:spcAft>
            </a:pPr>
            <a:r>
              <a:rPr lang="en-US" sz="1800">
                <a:effectLst/>
                <a:latin typeface="Roboto" panose="02000000000000000000" pitchFamily="2" charset="0"/>
                <a:ea typeface="Times New Roman" panose="02020603050405020304" pitchFamily="18" charset="0"/>
              </a:rPr>
              <a:t>…… Hình </a:t>
            </a:r>
            <a:r>
              <a:rPr lang="en-US" sz="1800" dirty="0" err="1">
                <a:effectLst/>
                <a:latin typeface="Roboto" panose="02000000000000000000" pitchFamily="2" charset="0"/>
                <a:ea typeface="Times New Roman" panose="02020603050405020304" pitchFamily="18" charset="0"/>
              </a:rPr>
              <a:t>vuông</a:t>
            </a:r>
            <a:r>
              <a:rPr lang="en-US" sz="1800">
                <a:effectLst/>
                <a:latin typeface="Roboto" panose="02000000000000000000" pitchFamily="2" charset="0"/>
                <a:ea typeface="Times New Roman" panose="02020603050405020304" pitchFamily="18" charset="0"/>
              </a:rPr>
              <a:t>, …… Hình </a:t>
            </a:r>
            <a:r>
              <a:rPr lang="en-US" sz="1800" dirty="0">
                <a:effectLst/>
                <a:latin typeface="Roboto" panose="02000000000000000000" pitchFamily="2" charset="0"/>
                <a:ea typeface="Times New Roman" panose="02020603050405020304" pitchFamily="18" charset="0"/>
              </a:rPr>
              <a:t>tam </a:t>
            </a:r>
            <a:r>
              <a:rPr lang="en-US" sz="1800" dirty="0" err="1">
                <a:effectLst/>
                <a:latin typeface="Roboto" panose="02000000000000000000" pitchFamily="2" charset="0"/>
                <a:ea typeface="Times New Roman" panose="02020603050405020304" pitchFamily="18" charset="0"/>
              </a:rPr>
              <a:t>giác</a:t>
            </a:r>
            <a:endParaRPr lang="en-US" sz="1800" dirty="0">
              <a:effectLst/>
              <a:latin typeface="Times New Roman" panose="02020603050405020304" pitchFamily="18" charset="0"/>
              <a:ea typeface="Times New Roman" panose="02020603050405020304" pitchFamily="18" charset="0"/>
            </a:endParaRPr>
          </a:p>
          <a:p>
            <a:r>
              <a:rPr lang="en-US" sz="1800">
                <a:effectLst/>
                <a:latin typeface="Roboto" panose="02000000000000000000" pitchFamily="2" charset="0"/>
                <a:ea typeface="Calibri" panose="020F0502020204030204" pitchFamily="34" charset="0"/>
                <a:cs typeface="Times New Roman" panose="02020603050405020304" pitchFamily="18" charset="0"/>
              </a:rPr>
              <a:t>…… Hình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tròn</a:t>
            </a:r>
            <a:r>
              <a:rPr lang="en-US" sz="1800">
                <a:effectLst/>
                <a:latin typeface="Roboto" panose="02000000000000000000" pitchFamily="2" charset="0"/>
                <a:ea typeface="Calibri" panose="020F0502020204030204" pitchFamily="34" charset="0"/>
                <a:cs typeface="Times New Roman" panose="02020603050405020304" pitchFamily="18" charset="0"/>
              </a:rPr>
              <a:t>, …… Hình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chữ</a:t>
            </a:r>
            <a:r>
              <a:rPr lang="en-US" sz="1800" dirty="0">
                <a:effectLst/>
                <a:latin typeface="Roboto" panose="02000000000000000000" pitchFamily="2" charset="0"/>
                <a:ea typeface="Calibri" panose="020F0502020204030204" pitchFamily="34" charset="0"/>
                <a:cs typeface="Times New Roman" panose="02020603050405020304" pitchFamily="18" charset="0"/>
              </a:rPr>
              <a:t> </a:t>
            </a:r>
            <a:r>
              <a:rPr lang="en-US" sz="1800" dirty="0" err="1">
                <a:effectLst/>
                <a:latin typeface="Roboto" panose="02000000000000000000" pitchFamily="2" charset="0"/>
                <a:ea typeface="Calibri" panose="020F0502020204030204" pitchFamily="34" charset="0"/>
                <a:cs typeface="Times New Roman" panose="02020603050405020304" pitchFamily="18" charset="0"/>
              </a:rPr>
              <a:t>nhật</a:t>
            </a:r>
            <a:endParaRPr kumimoji="0" lang="en-US" altLang="en-US" sz="240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389213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172058" y="471367"/>
            <a:ext cx="506484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70C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335350"/>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6" name="TextBox 15">
            <a:extLst>
              <a:ext uri="{FF2B5EF4-FFF2-40B4-BE49-F238E27FC236}">
                <a16:creationId xmlns:a16="http://schemas.microsoft.com/office/drawing/2014/main" id="{C50EEADF-F242-4F8F-96FE-76601BA8159E}"/>
              </a:ext>
            </a:extLst>
          </p:cNvPr>
          <p:cNvSpPr txBox="1"/>
          <p:nvPr/>
        </p:nvSpPr>
        <p:spPr>
          <a:xfrm>
            <a:off x="2386282" y="2431755"/>
            <a:ext cx="6843244"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giấy</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xốp, bìa các-tông,</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keo dán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7296638" y="3638343"/>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D13FA7AD-DE74-FA1D-AB8E-2F9C196B8DDD}"/>
              </a:ext>
            </a:extLst>
          </p:cNvPr>
          <p:cNvPicPr>
            <a:picLocks noChangeAspect="1"/>
          </p:cNvPicPr>
          <p:nvPr/>
        </p:nvPicPr>
        <p:blipFill>
          <a:blip r:embed="rId6"/>
          <a:stretch>
            <a:fillRect/>
          </a:stretch>
        </p:blipFill>
        <p:spPr>
          <a:xfrm>
            <a:off x="7951031" y="4971739"/>
            <a:ext cx="1827964" cy="30152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AAC4A3A-4601-67D9-6062-241328F0833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1220" r="98171">
                        <a14:foregroundMark x1="66463" y1="60947" x2="73780" y2="71006"/>
                        <a14:foregroundMark x1="60976" y1="74556" x2="68902" y2="79290"/>
                        <a14:foregroundMark x1="81098" y1="71006" x2="84756" y2="56213"/>
                        <a14:foregroundMark x1="59756" y1="79290" x2="72561" y2="79290"/>
                        <a14:foregroundMark x1="57317" y1="74556" x2="56098" y2="82840"/>
                        <a14:foregroundMark x1="76220" y1="81657" x2="71341" y2="81657"/>
                      </a14:backgroundRemoval>
                    </a14:imgEffect>
                  </a14:imgLayer>
                </a14:imgProps>
              </a:ext>
            </a:extLst>
          </a:blip>
          <a:stretch>
            <a:fillRect/>
          </a:stretch>
        </p:blipFill>
        <p:spPr>
          <a:xfrm>
            <a:off x="6531509" y="3515222"/>
            <a:ext cx="866070" cy="892474"/>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16534BBA-CA89-82EC-588D-F91E3A4B96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21" name="Picture 20"/>
          <p:cNvPicPr>
            <a:picLocks noChangeAspect="1"/>
          </p:cNvPicPr>
          <p:nvPr/>
        </p:nvPicPr>
        <p:blipFill>
          <a:blip r:embed="rId10"/>
          <a:stretch>
            <a:fillRect/>
          </a:stretch>
        </p:blipFill>
        <p:spPr>
          <a:xfrm>
            <a:off x="8501726" y="3264046"/>
            <a:ext cx="1643786" cy="1394827"/>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044933" y="3300605"/>
            <a:ext cx="1843159" cy="1228773"/>
          </a:xfrm>
          <a:prstGeom prst="rect">
            <a:avLst/>
          </a:prstGeom>
        </p:spPr>
      </p:pic>
      <p:pic>
        <p:nvPicPr>
          <p:cNvPr id="3" name="Picture 2"/>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950019" y="4803343"/>
            <a:ext cx="2098750" cy="1071886"/>
          </a:xfrm>
          <a:prstGeom prst="rect">
            <a:avLst/>
          </a:prstGeom>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nvGrpSpPr>
          <p:cNvPr id="7" name="Group 6"/>
          <p:cNvGrpSpPr/>
          <p:nvPr/>
        </p:nvGrpSpPr>
        <p:grpSpPr>
          <a:xfrm>
            <a:off x="7768009" y="227513"/>
            <a:ext cx="1841407" cy="1594957"/>
            <a:chOff x="62181" y="3966785"/>
            <a:chExt cx="2508890" cy="2173105"/>
          </a:xfrm>
        </p:grpSpPr>
        <p:sp>
          <p:nvSpPr>
            <p:cNvPr id="8" name="Rectangle 7"/>
            <p:cNvSpPr/>
            <p:nvPr/>
          </p:nvSpPr>
          <p:spPr>
            <a:xfrm>
              <a:off x="62181" y="3966785"/>
              <a:ext cx="2508890" cy="2173105"/>
            </a:xfrm>
            <a:prstGeom prst="rect">
              <a:avLst/>
            </a:prstGeom>
            <a:solidFill>
              <a:srgbClr val="FD7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847702" y="4581201"/>
              <a:ext cx="866642" cy="385444"/>
              <a:chOff x="3132630" y="3429000"/>
              <a:chExt cx="866642" cy="385444"/>
            </a:xfrm>
          </p:grpSpPr>
          <p:sp>
            <p:nvSpPr>
              <p:cNvPr id="13" name="Oval 12"/>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p:cNvSpPr/>
              <p:nvPr/>
            </p:nvSpPr>
            <p:spPr>
              <a:xfrm>
                <a:off x="3163157" y="3473246"/>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p:cNvSpPr/>
              <p:nvPr/>
            </p:nvSpPr>
            <p:spPr>
              <a:xfrm>
                <a:off x="3644355"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 name="Oval 9"/>
            <p:cNvSpPr/>
            <p:nvPr/>
          </p:nvSpPr>
          <p:spPr>
            <a:xfrm>
              <a:off x="770101" y="5037788"/>
              <a:ext cx="155202" cy="155202"/>
            </a:xfrm>
            <a:prstGeom prst="ellipse">
              <a:avLst/>
            </a:prstGeom>
            <a:solidFill>
              <a:srgbClr val="9B7E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1624117" y="5037788"/>
              <a:ext cx="155202" cy="155202"/>
            </a:xfrm>
            <a:prstGeom prst="ellipse">
              <a:avLst/>
            </a:prstGeom>
            <a:solidFill>
              <a:srgbClr val="9B7E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Block Arc 11"/>
            <p:cNvSpPr/>
            <p:nvPr/>
          </p:nvSpPr>
          <p:spPr>
            <a:xfrm rot="9944640">
              <a:off x="1169202" y="4995277"/>
              <a:ext cx="218097" cy="228078"/>
            </a:xfrm>
            <a:prstGeom prst="blockArc">
              <a:avLst>
                <a:gd name="adj1" fmla="val 10800000"/>
                <a:gd name="adj2" fmla="val 1428488"/>
                <a:gd name="adj3" fmla="val 1283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17" name="Group 16"/>
          <p:cNvGrpSpPr/>
          <p:nvPr/>
        </p:nvGrpSpPr>
        <p:grpSpPr>
          <a:xfrm>
            <a:off x="9242587" y="2003870"/>
            <a:ext cx="2222647" cy="1498451"/>
            <a:chOff x="4723933" y="4370078"/>
            <a:chExt cx="2729568" cy="1931519"/>
          </a:xfrm>
        </p:grpSpPr>
        <p:sp>
          <p:nvSpPr>
            <p:cNvPr id="18" name="Isosceles Triangle 17"/>
            <p:cNvSpPr/>
            <p:nvPr/>
          </p:nvSpPr>
          <p:spPr>
            <a:xfrm>
              <a:off x="4723933" y="4370078"/>
              <a:ext cx="2729568" cy="1931519"/>
            </a:xfrm>
            <a:prstGeom prst="triangle">
              <a:avLst/>
            </a:prstGeom>
            <a:solidFill>
              <a:srgbClr val="31BE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 name="Group 18"/>
            <p:cNvGrpSpPr/>
            <p:nvPr/>
          </p:nvGrpSpPr>
          <p:grpSpPr>
            <a:xfrm>
              <a:off x="5782898" y="5321284"/>
              <a:ext cx="885349" cy="385444"/>
              <a:chOff x="3113923" y="3429000"/>
              <a:chExt cx="885349" cy="385444"/>
            </a:xfrm>
          </p:grpSpPr>
          <p:sp>
            <p:nvSpPr>
              <p:cNvPr id="24" name="Oval 23"/>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p:cNvSpPr/>
              <p:nvPr/>
            </p:nvSpPr>
            <p:spPr>
              <a:xfrm>
                <a:off x="3113923"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p:cNvSpPr/>
              <p:nvPr/>
            </p:nvSpPr>
            <p:spPr>
              <a:xfrm>
                <a:off x="3582900" y="3477572"/>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Oval 19"/>
            <p:cNvSpPr/>
            <p:nvPr/>
          </p:nvSpPr>
          <p:spPr>
            <a:xfrm>
              <a:off x="5736630" y="5789639"/>
              <a:ext cx="155202" cy="155202"/>
            </a:xfrm>
            <a:prstGeom prst="ellipse">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p:cNvSpPr/>
            <p:nvPr/>
          </p:nvSpPr>
          <p:spPr>
            <a:xfrm>
              <a:off x="6590646" y="5789639"/>
              <a:ext cx="155202" cy="155202"/>
            </a:xfrm>
            <a:prstGeom prst="ellipse">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Chord 21"/>
            <p:cNvSpPr/>
            <p:nvPr/>
          </p:nvSpPr>
          <p:spPr>
            <a:xfrm rot="16200000">
              <a:off x="6057363" y="5789009"/>
              <a:ext cx="304549" cy="304549"/>
            </a:xfrm>
            <a:prstGeom prst="chord">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eform 22"/>
            <p:cNvSpPr/>
            <p:nvPr/>
          </p:nvSpPr>
          <p:spPr>
            <a:xfrm rot="2266387" flipV="1">
              <a:off x="6102719" y="5785808"/>
              <a:ext cx="203389" cy="303352"/>
            </a:xfrm>
            <a:custGeom>
              <a:avLst/>
              <a:gdLst>
                <a:gd name="connsiteX0" fmla="*/ 139521 w 203389"/>
                <a:gd name="connsiteY0" fmla="*/ 303352 h 303352"/>
                <a:gd name="connsiteX1" fmla="*/ 187636 w 203389"/>
                <a:gd name="connsiteY1" fmla="*/ 288911 h 303352"/>
                <a:gd name="connsiteX2" fmla="*/ 203389 w 203389"/>
                <a:gd name="connsiteY2" fmla="*/ 277681 h 303352"/>
                <a:gd name="connsiteX3" fmla="*/ 195212 w 203389"/>
                <a:gd name="connsiteY3" fmla="*/ 274620 h 303352"/>
                <a:gd name="connsiteX4" fmla="*/ 124263 w 203389"/>
                <a:gd name="connsiteY4" fmla="*/ 103334 h 303352"/>
                <a:gd name="connsiteX5" fmla="*/ 178651 w 203389"/>
                <a:gd name="connsiteY5" fmla="*/ 21938 h 303352"/>
                <a:gd name="connsiteX6" fmla="*/ 187611 w 203389"/>
                <a:gd name="connsiteY6" fmla="*/ 17122 h 303352"/>
                <a:gd name="connsiteX7" fmla="*/ 179307 w 203389"/>
                <a:gd name="connsiteY7" fmla="*/ 11882 h 303352"/>
                <a:gd name="connsiteX8" fmla="*/ 0 w 203389"/>
                <a:gd name="connsiteY8" fmla="*/ 59012 h 303352"/>
                <a:gd name="connsiteX9" fmla="*/ 139521 w 203389"/>
                <a:gd name="connsiteY9" fmla="*/ 303352 h 30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389" h="303352">
                  <a:moveTo>
                    <a:pt x="139521" y="303352"/>
                  </a:moveTo>
                  <a:cubicBezTo>
                    <a:pt x="156614" y="301185"/>
                    <a:pt x="172810" y="296214"/>
                    <a:pt x="187636" y="288911"/>
                  </a:cubicBezTo>
                  <a:lnTo>
                    <a:pt x="203389" y="277681"/>
                  </a:lnTo>
                  <a:lnTo>
                    <a:pt x="195212" y="274620"/>
                  </a:lnTo>
                  <a:cubicBezTo>
                    <a:pt x="135526" y="240160"/>
                    <a:pt x="106425" y="169907"/>
                    <a:pt x="124263" y="103334"/>
                  </a:cubicBezTo>
                  <a:cubicBezTo>
                    <a:pt x="133182" y="70048"/>
                    <a:pt x="152724" y="41832"/>
                    <a:pt x="178651" y="21938"/>
                  </a:cubicBezTo>
                  <a:lnTo>
                    <a:pt x="187611" y="17122"/>
                  </a:lnTo>
                  <a:lnTo>
                    <a:pt x="179307" y="11882"/>
                  </a:lnTo>
                  <a:cubicBezTo>
                    <a:pt x="115759" y="-14796"/>
                    <a:pt x="42216" y="4535"/>
                    <a:pt x="0" y="59012"/>
                  </a:cubicBezTo>
                  <a:lnTo>
                    <a:pt x="139521" y="303352"/>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8" name="Group 27"/>
          <p:cNvGrpSpPr/>
          <p:nvPr/>
        </p:nvGrpSpPr>
        <p:grpSpPr>
          <a:xfrm>
            <a:off x="5870263" y="5108588"/>
            <a:ext cx="1633172" cy="1523944"/>
            <a:chOff x="8172113" y="4257312"/>
            <a:chExt cx="1746290" cy="1578496"/>
          </a:xfrm>
        </p:grpSpPr>
        <p:sp>
          <p:nvSpPr>
            <p:cNvPr id="29" name="Oval 28"/>
            <p:cNvSpPr/>
            <p:nvPr/>
          </p:nvSpPr>
          <p:spPr>
            <a:xfrm>
              <a:off x="8172113" y="4257312"/>
              <a:ext cx="1746290" cy="1578496"/>
            </a:xfrm>
            <a:prstGeom prst="ellipse">
              <a:avLst/>
            </a:prstGeom>
            <a:pattFill prst="pct90">
              <a:fgClr>
                <a:srgbClr val="9A7D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p:cNvSpPr/>
            <p:nvPr/>
          </p:nvSpPr>
          <p:spPr>
            <a:xfrm>
              <a:off x="8407629" y="4982610"/>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p:cNvSpPr/>
            <p:nvPr/>
          </p:nvSpPr>
          <p:spPr>
            <a:xfrm>
              <a:off x="9261645" y="4982610"/>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Block Arc 31"/>
            <p:cNvSpPr/>
            <p:nvPr/>
          </p:nvSpPr>
          <p:spPr>
            <a:xfrm rot="9944640">
              <a:off x="8778830" y="4941655"/>
              <a:ext cx="205858" cy="224967"/>
            </a:xfrm>
            <a:prstGeom prst="blockArc">
              <a:avLst>
                <a:gd name="adj1" fmla="val 10800000"/>
                <a:gd name="adj2" fmla="val 1428488"/>
                <a:gd name="adj3" fmla="val 1283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33" name="Group 32"/>
            <p:cNvGrpSpPr/>
            <p:nvPr/>
          </p:nvGrpSpPr>
          <p:grpSpPr>
            <a:xfrm>
              <a:off x="8425157" y="4500065"/>
              <a:ext cx="866642" cy="385444"/>
              <a:chOff x="3132630" y="3429000"/>
              <a:chExt cx="866642" cy="385444"/>
            </a:xfrm>
          </p:grpSpPr>
          <p:sp>
            <p:nvSpPr>
              <p:cNvPr id="34" name="Oval 33"/>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p:cNvSpPr/>
              <p:nvPr/>
            </p:nvSpPr>
            <p:spPr>
              <a:xfrm>
                <a:off x="3163157" y="3473246"/>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p:cNvSpPr/>
              <p:nvPr/>
            </p:nvSpPr>
            <p:spPr>
              <a:xfrm>
                <a:off x="3644355"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212477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0" presetClass="path" presetSubtype="0" repeatCount="indefinite" accel="50000" decel="50000" fill="hold" nodeType="withEffect">
                                  <p:stCondLst>
                                    <p:cond delay="1000"/>
                                  </p:stCondLst>
                                  <p:childTnLst>
                                    <p:animMotion origin="layout" path="M -7.29167E-6 3.7037E-7 L -0.19636 0.07639 L -0.43659 -0.08681 L -0.26381 -0.31459 L -0.4862 -0.57685 L -0.23764 -0.85996 L 0.04804 -0.45533 L 0.12812 -0.88079 L 0.49817 -0.65023 L 0.44505 -0.18866 L 0.12643 0.10648 L 0.12643 0.10648 " pathEditMode="relative" ptsTypes="AAAAAAAAAAAA">
                                      <p:cBhvr>
                                        <p:cTn id="28" dur="15000" fill="hold"/>
                                        <p:tgtEl>
                                          <p:spTgt spid="28"/>
                                        </p:tgtEl>
                                        <p:attrNameLst>
                                          <p:attrName>ppt_x</p:attrName>
                                          <p:attrName>ppt_y</p:attrName>
                                        </p:attrNameLst>
                                      </p:cBhvr>
                                    </p:animMotion>
                                  </p:childTnLst>
                                </p:cTn>
                              </p:par>
                              <p:par>
                                <p:cTn id="29" presetID="0" presetClass="path" presetSubtype="0" repeatCount="indefinite" accel="50000" decel="50000" fill="hold" nodeType="withEffect">
                                  <p:stCondLst>
                                    <p:cond delay="2000"/>
                                  </p:stCondLst>
                                  <p:childTnLst>
                                    <p:animMotion origin="layout" path="M -0.09011 0.02176 L -0.06146 0.48171 L -0.20977 0.19398 L -0.43724 0.10393 L -0.64115 0.49074 L -0.85938 0.06805 L -0.6918 -0.21945 L -0.6875 -0.4831 L -0.52995 -0.12662 L -0.40612 -0.4787 L -0.37917 0.0456 L -0.1862 -0.10116 L -0.14154 -0.48033 L 0.07682 -0.12963 " pathEditMode="relative" rAng="0" ptsTypes="AAAAAAAAAAAAAA">
                                      <p:cBhvr>
                                        <p:cTn id="30" dur="15000" fill="hold"/>
                                        <p:tgtEl>
                                          <p:spTgt spid="17"/>
                                        </p:tgtEl>
                                        <p:attrNameLst>
                                          <p:attrName>ppt_x</p:attrName>
                                          <p:attrName>ppt_y</p:attrName>
                                        </p:attrNameLst>
                                      </p:cBhvr>
                                      <p:rCtr x="-30117" y="-1806"/>
                                    </p:animMotion>
                                  </p:childTnLst>
                                </p:cTn>
                              </p:par>
                              <p:par>
                                <p:cTn id="31" presetID="0" presetClass="path" presetSubtype="0" repeatCount="indefinite" accel="50000" decel="50000" fill="hold" nodeType="withEffect">
                                  <p:stCondLst>
                                    <p:cond delay="0"/>
                                  </p:stCondLst>
                                  <p:childTnLst>
                                    <p:animMotion origin="layout" path="M -0.08568 0.03773 L -0.39323 -0.04445 L -0.54323 0.18912 L -0.62409 0.40324 L -0.32331 0.20555 L -0.40091 0.59652 L -0.18346 0.47523 L 0.01706 0.81088 L 0.19661 0.41689 L 0.04401 0.12314 " pathEditMode="relative" ptsTypes="AAAAAAAAAA">
                                      <p:cBhvr>
                                        <p:cTn id="32" dur="15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1241250" y="1211662"/>
            <a:ext cx="1657814"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C8E38"/>
                </a:solidFill>
                <a:effectLst/>
                <a:uLnTx/>
                <a:uFillTx/>
                <a:latin typeface="Roboto Black" panose="02000000000000000000" pitchFamily="2" charset="0"/>
                <a:ea typeface="Roboto Black" panose="02000000000000000000" pitchFamily="2" charset="0"/>
                <a:cs typeface="+mn-cs"/>
              </a:rPr>
              <a:t>BÀI 4</a:t>
            </a:r>
          </a:p>
        </p:txBody>
      </p:sp>
      <p:sp>
        <p:nvSpPr>
          <p:cNvPr id="7" name="TextBox 6"/>
          <p:cNvSpPr txBox="1"/>
          <p:nvPr/>
        </p:nvSpPr>
        <p:spPr>
          <a:xfrm>
            <a:off x="1881910" y="489697"/>
            <a:ext cx="9900009" cy="2585323"/>
          </a:xfrm>
          <a:prstGeom prst="rect">
            <a:avLst/>
          </a:prstGeom>
          <a:noFill/>
        </p:spPr>
        <p:txBody>
          <a:bodyPr wrap="square" rtlCol="0">
            <a:spAutoFit/>
          </a:bodyPr>
          <a:lstStyle/>
          <a:p>
            <a:pPr lvl="0" algn="ctr">
              <a:defRPr/>
            </a:pPr>
            <a:r>
              <a:rPr lang="en-US" altLang="zh-CN" sz="5400" b="1" dirty="0">
                <a:solidFill>
                  <a:srgbClr val="0070C0"/>
                </a:solidFill>
                <a:latin typeface="Roboto Black" panose="02000000000000000000" pitchFamily="2" charset="0"/>
                <a:ea typeface="Roboto Black" panose="02000000000000000000" pitchFamily="2" charset="0"/>
              </a:rPr>
              <a:t>THỰC HÀNH </a:t>
            </a:r>
          </a:p>
          <a:p>
            <a:pPr lvl="0" algn="ctr">
              <a:defRPr/>
            </a:pPr>
            <a:r>
              <a:rPr lang="en-US" altLang="zh-CN" sz="5400" b="1" dirty="0">
                <a:solidFill>
                  <a:srgbClr val="0070C0"/>
                </a:solidFill>
                <a:latin typeface="Roboto Black" panose="02000000000000000000" pitchFamily="2" charset="0"/>
                <a:ea typeface="Roboto Black" panose="02000000000000000000" pitchFamily="2" charset="0"/>
              </a:rPr>
              <a:t>TRANG TRÍ LỚP HỌC</a:t>
            </a:r>
          </a:p>
          <a:p>
            <a:pPr lvl="0" algn="ctr">
              <a:defRPr/>
            </a:pPr>
            <a:r>
              <a:rPr lang="en-US" altLang="zh-CN" sz="5400" b="1" dirty="0">
                <a:solidFill>
                  <a:srgbClr val="0070C0"/>
                </a:solidFill>
                <a:latin typeface="Roboto Black" panose="02000000000000000000" pitchFamily="2" charset="0"/>
                <a:ea typeface="Roboto Black" panose="02000000000000000000" pitchFamily="2" charset="0"/>
              </a:rPr>
              <a:t>BẰNG CÁC HÌNH </a:t>
            </a:r>
            <a:r>
              <a:rPr lang="en-US" altLang="zh-CN" sz="5400" b="1" dirty="0" err="1">
                <a:solidFill>
                  <a:srgbClr val="0070C0"/>
                </a:solidFill>
                <a:latin typeface="Roboto Black" panose="02000000000000000000" pitchFamily="2" charset="0"/>
                <a:ea typeface="Roboto Black" panose="02000000000000000000" pitchFamily="2" charset="0"/>
              </a:rPr>
              <a:t>HÌNH</a:t>
            </a:r>
            <a:r>
              <a:rPr lang="en-US" altLang="zh-CN" sz="5400" b="1" dirty="0">
                <a:solidFill>
                  <a:srgbClr val="0070C0"/>
                </a:solidFill>
                <a:latin typeface="Roboto Black" panose="02000000000000000000" pitchFamily="2" charset="0"/>
                <a:ea typeface="Roboto Black" panose="02000000000000000000" pitchFamily="2" charset="0"/>
              </a:rPr>
              <a:t> HỌC</a:t>
            </a:r>
            <a:endParaRPr kumimoji="0" lang="en-US" altLang="zh-CN" sz="54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grpSp>
        <p:nvGrpSpPr>
          <p:cNvPr id="22" name="Group 21"/>
          <p:cNvGrpSpPr/>
          <p:nvPr/>
        </p:nvGrpSpPr>
        <p:grpSpPr>
          <a:xfrm>
            <a:off x="10534031" y="3644359"/>
            <a:ext cx="1094611" cy="1099303"/>
            <a:chOff x="6678203" y="4838102"/>
            <a:chExt cx="1094611" cy="1099303"/>
          </a:xfrm>
          <a:solidFill>
            <a:srgbClr val="EC8E3B"/>
          </a:solidFill>
        </p:grpSpPr>
        <p:sp>
          <p:nvSpPr>
            <p:cNvPr id="21" name="Oval 20"/>
            <p:cNvSpPr/>
            <p:nvPr/>
          </p:nvSpPr>
          <p:spPr>
            <a:xfrm>
              <a:off x="6678203" y="4838102"/>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14724" y="5165377"/>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HÌNH KHỐI</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368205" y="1157694"/>
            <a:ext cx="7142204"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Những hình nào được nhắc đến trong bài hát? </a:t>
            </a:r>
          </a:p>
        </p:txBody>
      </p:sp>
      <p:sp>
        <p:nvSpPr>
          <p:cNvPr id="74" name="TextBox 73"/>
          <p:cNvSpPr txBox="1"/>
          <p:nvPr/>
        </p:nvSpPr>
        <p:spPr>
          <a:xfrm>
            <a:off x="644992" y="5285731"/>
            <a:ext cx="178835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vuông</a:t>
            </a:r>
          </a:p>
        </p:txBody>
      </p:sp>
      <p:grpSp>
        <p:nvGrpSpPr>
          <p:cNvPr id="9" name="Group 8"/>
          <p:cNvGrpSpPr/>
          <p:nvPr/>
        </p:nvGrpSpPr>
        <p:grpSpPr>
          <a:xfrm>
            <a:off x="9243033" y="2007021"/>
            <a:ext cx="2441196" cy="2987885"/>
            <a:chOff x="2433395" y="3220811"/>
            <a:chExt cx="2086818" cy="2826383"/>
          </a:xfrm>
        </p:grpSpPr>
        <p:sp>
          <p:nvSpPr>
            <p:cNvPr id="10" name="Rectangle 9"/>
            <p:cNvSpPr/>
            <p:nvPr/>
          </p:nvSpPr>
          <p:spPr>
            <a:xfrm>
              <a:off x="2433395" y="3220811"/>
              <a:ext cx="2086818" cy="2826383"/>
            </a:xfrm>
            <a:prstGeom prst="rect">
              <a:avLst/>
            </a:prstGeom>
            <a:solidFill>
              <a:srgbClr val="F19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254471" y="3525737"/>
              <a:ext cx="866642" cy="385444"/>
              <a:chOff x="3132630" y="3429000"/>
              <a:chExt cx="866642" cy="385444"/>
            </a:xfrm>
          </p:grpSpPr>
          <p:sp>
            <p:nvSpPr>
              <p:cNvPr id="16" name="Oval 15"/>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p:cNvSpPr/>
              <p:nvPr/>
            </p:nvSpPr>
            <p:spPr>
              <a:xfrm>
                <a:off x="3193685" y="3490055"/>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p:cNvSpPr/>
              <p:nvPr/>
            </p:nvSpPr>
            <p:spPr>
              <a:xfrm>
                <a:off x="3619349" y="3477023"/>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 name="Oval 12"/>
            <p:cNvSpPr/>
            <p:nvPr/>
          </p:nvSpPr>
          <p:spPr>
            <a:xfrm>
              <a:off x="3189496" y="3999133"/>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p:cNvSpPr/>
            <p:nvPr/>
          </p:nvSpPr>
          <p:spPr>
            <a:xfrm>
              <a:off x="4043512" y="3999133"/>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Block Arc 14"/>
            <p:cNvSpPr/>
            <p:nvPr/>
          </p:nvSpPr>
          <p:spPr>
            <a:xfrm rot="9944640">
              <a:off x="3560697" y="3958178"/>
              <a:ext cx="205858" cy="224967"/>
            </a:xfrm>
            <a:prstGeom prst="blockArc">
              <a:avLst>
                <a:gd name="adj1" fmla="val 10800000"/>
                <a:gd name="adj2" fmla="val 1428488"/>
                <a:gd name="adj3" fmla="val 1283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20" name="Group 19"/>
          <p:cNvGrpSpPr/>
          <p:nvPr/>
        </p:nvGrpSpPr>
        <p:grpSpPr>
          <a:xfrm>
            <a:off x="368205" y="2501104"/>
            <a:ext cx="2508890" cy="2173105"/>
            <a:chOff x="62181" y="3966785"/>
            <a:chExt cx="2508890" cy="2173105"/>
          </a:xfrm>
        </p:grpSpPr>
        <p:sp>
          <p:nvSpPr>
            <p:cNvPr id="21" name="Rectangle 20"/>
            <p:cNvSpPr/>
            <p:nvPr/>
          </p:nvSpPr>
          <p:spPr>
            <a:xfrm>
              <a:off x="62181" y="3966785"/>
              <a:ext cx="2508890" cy="2173105"/>
            </a:xfrm>
            <a:prstGeom prst="rect">
              <a:avLst/>
            </a:prstGeom>
            <a:solidFill>
              <a:srgbClr val="FD7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847702" y="4581201"/>
              <a:ext cx="866642" cy="385444"/>
              <a:chOff x="3132630" y="3429000"/>
              <a:chExt cx="866642" cy="385444"/>
            </a:xfrm>
          </p:grpSpPr>
          <p:sp>
            <p:nvSpPr>
              <p:cNvPr id="26" name="Oval 25"/>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p:cNvSpPr/>
              <p:nvPr/>
            </p:nvSpPr>
            <p:spPr>
              <a:xfrm>
                <a:off x="3163157" y="3473246"/>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p:cNvSpPr/>
              <p:nvPr/>
            </p:nvSpPr>
            <p:spPr>
              <a:xfrm>
                <a:off x="3644355"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Oval 22"/>
            <p:cNvSpPr/>
            <p:nvPr/>
          </p:nvSpPr>
          <p:spPr>
            <a:xfrm>
              <a:off x="770101" y="5037788"/>
              <a:ext cx="155202" cy="155202"/>
            </a:xfrm>
            <a:prstGeom prst="ellipse">
              <a:avLst/>
            </a:prstGeom>
            <a:solidFill>
              <a:srgbClr val="9B7E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p:cNvSpPr/>
            <p:nvPr/>
          </p:nvSpPr>
          <p:spPr>
            <a:xfrm>
              <a:off x="1624117" y="5037788"/>
              <a:ext cx="155202" cy="155202"/>
            </a:xfrm>
            <a:prstGeom prst="ellipse">
              <a:avLst/>
            </a:prstGeom>
            <a:solidFill>
              <a:srgbClr val="9B7E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Block Arc 24"/>
            <p:cNvSpPr/>
            <p:nvPr/>
          </p:nvSpPr>
          <p:spPr>
            <a:xfrm rot="9944640">
              <a:off x="1169202" y="4995277"/>
              <a:ext cx="218097" cy="228078"/>
            </a:xfrm>
            <a:prstGeom prst="blockArc">
              <a:avLst>
                <a:gd name="adj1" fmla="val 10800000"/>
                <a:gd name="adj2" fmla="val 1428488"/>
                <a:gd name="adj3" fmla="val 1283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30" name="Group 29"/>
          <p:cNvGrpSpPr/>
          <p:nvPr/>
        </p:nvGrpSpPr>
        <p:grpSpPr>
          <a:xfrm>
            <a:off x="5613817" y="2444244"/>
            <a:ext cx="3028323" cy="2041617"/>
            <a:chOff x="4723933" y="4370078"/>
            <a:chExt cx="2729568" cy="1931519"/>
          </a:xfrm>
        </p:grpSpPr>
        <p:sp>
          <p:nvSpPr>
            <p:cNvPr id="31" name="Isosceles Triangle 30"/>
            <p:cNvSpPr/>
            <p:nvPr/>
          </p:nvSpPr>
          <p:spPr>
            <a:xfrm>
              <a:off x="4723933" y="4370078"/>
              <a:ext cx="2729568" cy="1931519"/>
            </a:xfrm>
            <a:prstGeom prst="triangle">
              <a:avLst/>
            </a:prstGeom>
            <a:solidFill>
              <a:srgbClr val="31BE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2" name="Group 31"/>
            <p:cNvGrpSpPr/>
            <p:nvPr/>
          </p:nvGrpSpPr>
          <p:grpSpPr>
            <a:xfrm>
              <a:off x="5782898" y="5321284"/>
              <a:ext cx="885349" cy="385444"/>
              <a:chOff x="3113923" y="3429000"/>
              <a:chExt cx="885349" cy="385444"/>
            </a:xfrm>
          </p:grpSpPr>
          <p:sp>
            <p:nvSpPr>
              <p:cNvPr id="38" name="Oval 37"/>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Oval 38"/>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p:cNvSpPr/>
              <p:nvPr/>
            </p:nvSpPr>
            <p:spPr>
              <a:xfrm>
                <a:off x="3113923"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p:cNvSpPr/>
              <p:nvPr/>
            </p:nvSpPr>
            <p:spPr>
              <a:xfrm>
                <a:off x="3582900" y="3477572"/>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 name="Oval 32"/>
            <p:cNvSpPr/>
            <p:nvPr/>
          </p:nvSpPr>
          <p:spPr>
            <a:xfrm>
              <a:off x="5736630" y="5789639"/>
              <a:ext cx="155202" cy="155202"/>
            </a:xfrm>
            <a:prstGeom prst="ellipse">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p:cNvSpPr/>
            <p:nvPr/>
          </p:nvSpPr>
          <p:spPr>
            <a:xfrm>
              <a:off x="6590646" y="5789639"/>
              <a:ext cx="155202" cy="155202"/>
            </a:xfrm>
            <a:prstGeom prst="ellipse">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Chord 35"/>
            <p:cNvSpPr/>
            <p:nvPr/>
          </p:nvSpPr>
          <p:spPr>
            <a:xfrm rot="16200000">
              <a:off x="6057363" y="5789009"/>
              <a:ext cx="304549" cy="304549"/>
            </a:xfrm>
            <a:prstGeom prst="chord">
              <a:avLst/>
            </a:prstGeom>
            <a:solidFill>
              <a:srgbClr val="FC4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Freeform 36"/>
            <p:cNvSpPr/>
            <p:nvPr/>
          </p:nvSpPr>
          <p:spPr>
            <a:xfrm rot="2266387" flipV="1">
              <a:off x="6102719" y="5785808"/>
              <a:ext cx="203389" cy="303352"/>
            </a:xfrm>
            <a:custGeom>
              <a:avLst/>
              <a:gdLst>
                <a:gd name="connsiteX0" fmla="*/ 139521 w 203389"/>
                <a:gd name="connsiteY0" fmla="*/ 303352 h 303352"/>
                <a:gd name="connsiteX1" fmla="*/ 187636 w 203389"/>
                <a:gd name="connsiteY1" fmla="*/ 288911 h 303352"/>
                <a:gd name="connsiteX2" fmla="*/ 203389 w 203389"/>
                <a:gd name="connsiteY2" fmla="*/ 277681 h 303352"/>
                <a:gd name="connsiteX3" fmla="*/ 195212 w 203389"/>
                <a:gd name="connsiteY3" fmla="*/ 274620 h 303352"/>
                <a:gd name="connsiteX4" fmla="*/ 124263 w 203389"/>
                <a:gd name="connsiteY4" fmla="*/ 103334 h 303352"/>
                <a:gd name="connsiteX5" fmla="*/ 178651 w 203389"/>
                <a:gd name="connsiteY5" fmla="*/ 21938 h 303352"/>
                <a:gd name="connsiteX6" fmla="*/ 187611 w 203389"/>
                <a:gd name="connsiteY6" fmla="*/ 17122 h 303352"/>
                <a:gd name="connsiteX7" fmla="*/ 179307 w 203389"/>
                <a:gd name="connsiteY7" fmla="*/ 11882 h 303352"/>
                <a:gd name="connsiteX8" fmla="*/ 0 w 203389"/>
                <a:gd name="connsiteY8" fmla="*/ 59012 h 303352"/>
                <a:gd name="connsiteX9" fmla="*/ 139521 w 203389"/>
                <a:gd name="connsiteY9" fmla="*/ 303352 h 30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389" h="303352">
                  <a:moveTo>
                    <a:pt x="139521" y="303352"/>
                  </a:moveTo>
                  <a:cubicBezTo>
                    <a:pt x="156614" y="301185"/>
                    <a:pt x="172810" y="296214"/>
                    <a:pt x="187636" y="288911"/>
                  </a:cubicBezTo>
                  <a:lnTo>
                    <a:pt x="203389" y="277681"/>
                  </a:lnTo>
                  <a:lnTo>
                    <a:pt x="195212" y="274620"/>
                  </a:lnTo>
                  <a:cubicBezTo>
                    <a:pt x="135526" y="240160"/>
                    <a:pt x="106425" y="169907"/>
                    <a:pt x="124263" y="103334"/>
                  </a:cubicBezTo>
                  <a:cubicBezTo>
                    <a:pt x="133182" y="70048"/>
                    <a:pt x="152724" y="41832"/>
                    <a:pt x="178651" y="21938"/>
                  </a:cubicBezTo>
                  <a:lnTo>
                    <a:pt x="187611" y="17122"/>
                  </a:lnTo>
                  <a:lnTo>
                    <a:pt x="179307" y="11882"/>
                  </a:lnTo>
                  <a:cubicBezTo>
                    <a:pt x="115759" y="-14796"/>
                    <a:pt x="42216" y="4535"/>
                    <a:pt x="0" y="59012"/>
                  </a:cubicBezTo>
                  <a:lnTo>
                    <a:pt x="139521" y="303352"/>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3" name="Group 42"/>
          <p:cNvGrpSpPr/>
          <p:nvPr/>
        </p:nvGrpSpPr>
        <p:grpSpPr>
          <a:xfrm>
            <a:off x="3226572" y="2528283"/>
            <a:ext cx="2225173" cy="2076351"/>
            <a:chOff x="8172113" y="4257312"/>
            <a:chExt cx="1746290" cy="1578496"/>
          </a:xfrm>
        </p:grpSpPr>
        <p:sp>
          <p:nvSpPr>
            <p:cNvPr id="44" name="Oval 43"/>
            <p:cNvSpPr/>
            <p:nvPr/>
          </p:nvSpPr>
          <p:spPr>
            <a:xfrm>
              <a:off x="8172113" y="4257312"/>
              <a:ext cx="1746290" cy="1578496"/>
            </a:xfrm>
            <a:prstGeom prst="ellipse">
              <a:avLst/>
            </a:prstGeom>
            <a:pattFill prst="pct90">
              <a:fgClr>
                <a:srgbClr val="9A7D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Oval 44"/>
            <p:cNvSpPr/>
            <p:nvPr/>
          </p:nvSpPr>
          <p:spPr>
            <a:xfrm>
              <a:off x="8407629" y="4982610"/>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p:cNvSpPr/>
            <p:nvPr/>
          </p:nvSpPr>
          <p:spPr>
            <a:xfrm>
              <a:off x="9261645" y="4982610"/>
              <a:ext cx="155202" cy="155202"/>
            </a:xfrm>
            <a:prstGeom prst="ellipse">
              <a:avLst/>
            </a:prstGeom>
            <a:solidFill>
              <a:srgbClr val="F9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Block Arc 46"/>
            <p:cNvSpPr/>
            <p:nvPr/>
          </p:nvSpPr>
          <p:spPr>
            <a:xfrm rot="9944640">
              <a:off x="8778830" y="4941655"/>
              <a:ext cx="205858" cy="224967"/>
            </a:xfrm>
            <a:prstGeom prst="blockArc">
              <a:avLst>
                <a:gd name="adj1" fmla="val 10800000"/>
                <a:gd name="adj2" fmla="val 1428488"/>
                <a:gd name="adj3" fmla="val 1283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8" name="Group 47"/>
            <p:cNvGrpSpPr/>
            <p:nvPr/>
          </p:nvGrpSpPr>
          <p:grpSpPr>
            <a:xfrm>
              <a:off x="8425157" y="4500065"/>
              <a:ext cx="866642" cy="385444"/>
              <a:chOff x="3132630" y="3429000"/>
              <a:chExt cx="866642" cy="385444"/>
            </a:xfrm>
          </p:grpSpPr>
          <p:sp>
            <p:nvSpPr>
              <p:cNvPr id="49" name="Oval 48"/>
              <p:cNvSpPr/>
              <p:nvPr/>
            </p:nvSpPr>
            <p:spPr>
              <a:xfrm>
                <a:off x="3132630"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3613828" y="3429000"/>
                <a:ext cx="385444" cy="3854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p:cNvSpPr/>
              <p:nvPr/>
            </p:nvSpPr>
            <p:spPr>
              <a:xfrm>
                <a:off x="3163157" y="3473246"/>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3644355" y="3459527"/>
                <a:ext cx="324389" cy="324389"/>
              </a:xfrm>
              <a:prstGeom prst="ellipse">
                <a:avLst/>
              </a:prstGeom>
              <a:solidFill>
                <a:srgbClr val="2F2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54" name="TextBox 53"/>
          <p:cNvSpPr txBox="1"/>
          <p:nvPr/>
        </p:nvSpPr>
        <p:spPr>
          <a:xfrm>
            <a:off x="3507736" y="5285731"/>
            <a:ext cx="1662843"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tròn</a:t>
            </a:r>
          </a:p>
        </p:txBody>
      </p:sp>
      <p:sp>
        <p:nvSpPr>
          <p:cNvPr id="55" name="TextBox 54"/>
          <p:cNvSpPr txBox="1"/>
          <p:nvPr/>
        </p:nvSpPr>
        <p:spPr>
          <a:xfrm>
            <a:off x="6169557" y="5285731"/>
            <a:ext cx="213503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tam giác</a:t>
            </a:r>
          </a:p>
        </p:txBody>
      </p:sp>
      <p:sp>
        <p:nvSpPr>
          <p:cNvPr id="56" name="TextBox 55"/>
          <p:cNvSpPr txBox="1"/>
          <p:nvPr/>
        </p:nvSpPr>
        <p:spPr>
          <a:xfrm>
            <a:off x="9494916" y="5285731"/>
            <a:ext cx="2189313"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chữ nhật</a:t>
            </a:r>
          </a:p>
        </p:txBody>
      </p:sp>
    </p:spTree>
    <p:extLst>
      <p:ext uri="{BB962C8B-B14F-4D97-AF65-F5344CB8AC3E}">
        <p14:creationId xmlns:p14="http://schemas.microsoft.com/office/powerpoint/2010/main" val="45999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randombar(horizontal)">
                                      <p:cBhvr>
                                        <p:cTn id="17" dur="500"/>
                                        <p:tgtEl>
                                          <p:spTgt spid="74"/>
                                        </p:tgtEl>
                                      </p:cBhvr>
                                    </p:animEffect>
                                  </p:childTnLst>
                                </p:cTn>
                              </p:par>
                              <p:par>
                                <p:cTn id="18" presetID="26"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80">
                                          <p:stCondLst>
                                            <p:cond delay="0"/>
                                          </p:stCondLst>
                                        </p:cTn>
                                        <p:tgtEl>
                                          <p:spTgt spid="20"/>
                                        </p:tgtEl>
                                      </p:cBhvr>
                                    </p:animEffect>
                                    <p:anim calcmode="lin" valueType="num">
                                      <p:cBhvr>
                                        <p:cTn id="2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6" dur="26">
                                          <p:stCondLst>
                                            <p:cond delay="650"/>
                                          </p:stCondLst>
                                        </p:cTn>
                                        <p:tgtEl>
                                          <p:spTgt spid="20"/>
                                        </p:tgtEl>
                                      </p:cBhvr>
                                      <p:to x="100000" y="60000"/>
                                    </p:animScale>
                                    <p:animScale>
                                      <p:cBhvr>
                                        <p:cTn id="27" dur="166" decel="50000">
                                          <p:stCondLst>
                                            <p:cond delay="676"/>
                                          </p:stCondLst>
                                        </p:cTn>
                                        <p:tgtEl>
                                          <p:spTgt spid="20"/>
                                        </p:tgtEl>
                                      </p:cBhvr>
                                      <p:to x="100000" y="100000"/>
                                    </p:animScale>
                                    <p:animScale>
                                      <p:cBhvr>
                                        <p:cTn id="28" dur="26">
                                          <p:stCondLst>
                                            <p:cond delay="1312"/>
                                          </p:stCondLst>
                                        </p:cTn>
                                        <p:tgtEl>
                                          <p:spTgt spid="20"/>
                                        </p:tgtEl>
                                      </p:cBhvr>
                                      <p:to x="100000" y="80000"/>
                                    </p:animScale>
                                    <p:animScale>
                                      <p:cBhvr>
                                        <p:cTn id="29" dur="166" decel="50000">
                                          <p:stCondLst>
                                            <p:cond delay="1338"/>
                                          </p:stCondLst>
                                        </p:cTn>
                                        <p:tgtEl>
                                          <p:spTgt spid="20"/>
                                        </p:tgtEl>
                                      </p:cBhvr>
                                      <p:to x="100000" y="100000"/>
                                    </p:animScale>
                                    <p:animScale>
                                      <p:cBhvr>
                                        <p:cTn id="30" dur="26">
                                          <p:stCondLst>
                                            <p:cond delay="1642"/>
                                          </p:stCondLst>
                                        </p:cTn>
                                        <p:tgtEl>
                                          <p:spTgt spid="20"/>
                                        </p:tgtEl>
                                      </p:cBhvr>
                                      <p:to x="100000" y="90000"/>
                                    </p:animScale>
                                    <p:animScale>
                                      <p:cBhvr>
                                        <p:cTn id="31" dur="166" decel="50000">
                                          <p:stCondLst>
                                            <p:cond delay="1668"/>
                                          </p:stCondLst>
                                        </p:cTn>
                                        <p:tgtEl>
                                          <p:spTgt spid="20"/>
                                        </p:tgtEl>
                                      </p:cBhvr>
                                      <p:to x="100000" y="100000"/>
                                    </p:animScale>
                                    <p:animScale>
                                      <p:cBhvr>
                                        <p:cTn id="32" dur="26">
                                          <p:stCondLst>
                                            <p:cond delay="1808"/>
                                          </p:stCondLst>
                                        </p:cTn>
                                        <p:tgtEl>
                                          <p:spTgt spid="20"/>
                                        </p:tgtEl>
                                      </p:cBhvr>
                                      <p:to x="100000" y="95000"/>
                                    </p:animScale>
                                    <p:animScale>
                                      <p:cBhvr>
                                        <p:cTn id="33" dur="166" decel="50000">
                                          <p:stCondLst>
                                            <p:cond delay="1834"/>
                                          </p:stCondLst>
                                        </p:cTn>
                                        <p:tgtEl>
                                          <p:spTgt spid="20"/>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randombar(horizontal)">
                                      <p:cBhvr>
                                        <p:cTn id="38" dur="500"/>
                                        <p:tgtEl>
                                          <p:spTgt spid="54"/>
                                        </p:tgtEl>
                                      </p:cBhvr>
                                    </p:animEffect>
                                  </p:childTnLst>
                                </p:cTn>
                              </p:par>
                              <p:par>
                                <p:cTn id="39" presetID="26"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80">
                                          <p:stCondLst>
                                            <p:cond delay="0"/>
                                          </p:stCondLst>
                                        </p:cTn>
                                        <p:tgtEl>
                                          <p:spTgt spid="43"/>
                                        </p:tgtEl>
                                      </p:cBhvr>
                                    </p:animEffect>
                                    <p:anim calcmode="lin" valueType="num">
                                      <p:cBhvr>
                                        <p:cTn id="42"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7" dur="26">
                                          <p:stCondLst>
                                            <p:cond delay="650"/>
                                          </p:stCondLst>
                                        </p:cTn>
                                        <p:tgtEl>
                                          <p:spTgt spid="43"/>
                                        </p:tgtEl>
                                      </p:cBhvr>
                                      <p:to x="100000" y="60000"/>
                                    </p:animScale>
                                    <p:animScale>
                                      <p:cBhvr>
                                        <p:cTn id="48" dur="166" decel="50000">
                                          <p:stCondLst>
                                            <p:cond delay="676"/>
                                          </p:stCondLst>
                                        </p:cTn>
                                        <p:tgtEl>
                                          <p:spTgt spid="43"/>
                                        </p:tgtEl>
                                      </p:cBhvr>
                                      <p:to x="100000" y="100000"/>
                                    </p:animScale>
                                    <p:animScale>
                                      <p:cBhvr>
                                        <p:cTn id="49" dur="26">
                                          <p:stCondLst>
                                            <p:cond delay="1312"/>
                                          </p:stCondLst>
                                        </p:cTn>
                                        <p:tgtEl>
                                          <p:spTgt spid="43"/>
                                        </p:tgtEl>
                                      </p:cBhvr>
                                      <p:to x="100000" y="80000"/>
                                    </p:animScale>
                                    <p:animScale>
                                      <p:cBhvr>
                                        <p:cTn id="50" dur="166" decel="50000">
                                          <p:stCondLst>
                                            <p:cond delay="1338"/>
                                          </p:stCondLst>
                                        </p:cTn>
                                        <p:tgtEl>
                                          <p:spTgt spid="43"/>
                                        </p:tgtEl>
                                      </p:cBhvr>
                                      <p:to x="100000" y="100000"/>
                                    </p:animScale>
                                    <p:animScale>
                                      <p:cBhvr>
                                        <p:cTn id="51" dur="26">
                                          <p:stCondLst>
                                            <p:cond delay="1642"/>
                                          </p:stCondLst>
                                        </p:cTn>
                                        <p:tgtEl>
                                          <p:spTgt spid="43"/>
                                        </p:tgtEl>
                                      </p:cBhvr>
                                      <p:to x="100000" y="90000"/>
                                    </p:animScale>
                                    <p:animScale>
                                      <p:cBhvr>
                                        <p:cTn id="52" dur="166" decel="50000">
                                          <p:stCondLst>
                                            <p:cond delay="1668"/>
                                          </p:stCondLst>
                                        </p:cTn>
                                        <p:tgtEl>
                                          <p:spTgt spid="43"/>
                                        </p:tgtEl>
                                      </p:cBhvr>
                                      <p:to x="100000" y="100000"/>
                                    </p:animScale>
                                    <p:animScale>
                                      <p:cBhvr>
                                        <p:cTn id="53" dur="26">
                                          <p:stCondLst>
                                            <p:cond delay="1808"/>
                                          </p:stCondLst>
                                        </p:cTn>
                                        <p:tgtEl>
                                          <p:spTgt spid="43"/>
                                        </p:tgtEl>
                                      </p:cBhvr>
                                      <p:to x="100000" y="95000"/>
                                    </p:animScale>
                                    <p:animScale>
                                      <p:cBhvr>
                                        <p:cTn id="54" dur="166" decel="50000">
                                          <p:stCondLst>
                                            <p:cond delay="1834"/>
                                          </p:stCondLst>
                                        </p:cTn>
                                        <p:tgtEl>
                                          <p:spTgt spid="43"/>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randombar(horizontal)">
                                      <p:cBhvr>
                                        <p:cTn id="59" dur="500"/>
                                        <p:tgtEl>
                                          <p:spTgt spid="55"/>
                                        </p:tgtEl>
                                      </p:cBhvr>
                                    </p:animEffect>
                                  </p:childTnLst>
                                </p:cTn>
                              </p:par>
                              <p:par>
                                <p:cTn id="60" presetID="26"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80">
                                          <p:stCondLst>
                                            <p:cond delay="0"/>
                                          </p:stCondLst>
                                        </p:cTn>
                                        <p:tgtEl>
                                          <p:spTgt spid="30"/>
                                        </p:tgtEl>
                                      </p:cBhvr>
                                    </p:animEffect>
                                    <p:anim calcmode="lin" valueType="num">
                                      <p:cBhvr>
                                        <p:cTn id="63"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8" dur="26">
                                          <p:stCondLst>
                                            <p:cond delay="650"/>
                                          </p:stCondLst>
                                        </p:cTn>
                                        <p:tgtEl>
                                          <p:spTgt spid="30"/>
                                        </p:tgtEl>
                                      </p:cBhvr>
                                      <p:to x="100000" y="60000"/>
                                    </p:animScale>
                                    <p:animScale>
                                      <p:cBhvr>
                                        <p:cTn id="69" dur="166" decel="50000">
                                          <p:stCondLst>
                                            <p:cond delay="676"/>
                                          </p:stCondLst>
                                        </p:cTn>
                                        <p:tgtEl>
                                          <p:spTgt spid="30"/>
                                        </p:tgtEl>
                                      </p:cBhvr>
                                      <p:to x="100000" y="100000"/>
                                    </p:animScale>
                                    <p:animScale>
                                      <p:cBhvr>
                                        <p:cTn id="70" dur="26">
                                          <p:stCondLst>
                                            <p:cond delay="1312"/>
                                          </p:stCondLst>
                                        </p:cTn>
                                        <p:tgtEl>
                                          <p:spTgt spid="30"/>
                                        </p:tgtEl>
                                      </p:cBhvr>
                                      <p:to x="100000" y="80000"/>
                                    </p:animScale>
                                    <p:animScale>
                                      <p:cBhvr>
                                        <p:cTn id="71" dur="166" decel="50000">
                                          <p:stCondLst>
                                            <p:cond delay="1338"/>
                                          </p:stCondLst>
                                        </p:cTn>
                                        <p:tgtEl>
                                          <p:spTgt spid="30"/>
                                        </p:tgtEl>
                                      </p:cBhvr>
                                      <p:to x="100000" y="100000"/>
                                    </p:animScale>
                                    <p:animScale>
                                      <p:cBhvr>
                                        <p:cTn id="72" dur="26">
                                          <p:stCondLst>
                                            <p:cond delay="1642"/>
                                          </p:stCondLst>
                                        </p:cTn>
                                        <p:tgtEl>
                                          <p:spTgt spid="30"/>
                                        </p:tgtEl>
                                      </p:cBhvr>
                                      <p:to x="100000" y="90000"/>
                                    </p:animScale>
                                    <p:animScale>
                                      <p:cBhvr>
                                        <p:cTn id="73" dur="166" decel="50000">
                                          <p:stCondLst>
                                            <p:cond delay="1668"/>
                                          </p:stCondLst>
                                        </p:cTn>
                                        <p:tgtEl>
                                          <p:spTgt spid="30"/>
                                        </p:tgtEl>
                                      </p:cBhvr>
                                      <p:to x="100000" y="100000"/>
                                    </p:animScale>
                                    <p:animScale>
                                      <p:cBhvr>
                                        <p:cTn id="74" dur="26">
                                          <p:stCondLst>
                                            <p:cond delay="1808"/>
                                          </p:stCondLst>
                                        </p:cTn>
                                        <p:tgtEl>
                                          <p:spTgt spid="30"/>
                                        </p:tgtEl>
                                      </p:cBhvr>
                                      <p:to x="100000" y="95000"/>
                                    </p:animScale>
                                    <p:animScale>
                                      <p:cBhvr>
                                        <p:cTn id="75" dur="166" decel="50000">
                                          <p:stCondLst>
                                            <p:cond delay="1834"/>
                                          </p:stCondLst>
                                        </p:cTn>
                                        <p:tgtEl>
                                          <p:spTgt spid="30"/>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randombar(horizontal)">
                                      <p:cBhvr>
                                        <p:cTn id="80" dur="500"/>
                                        <p:tgtEl>
                                          <p:spTgt spid="56"/>
                                        </p:tgtEl>
                                      </p:cBhvr>
                                    </p:animEffect>
                                  </p:childTnLst>
                                </p:cTn>
                              </p:par>
                              <p:par>
                                <p:cTn id="81" presetID="26" presetClass="entr" presetSubtype="0" fill="hold" nodeType="with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down)">
                                      <p:cBhvr>
                                        <p:cTn id="83" dur="580">
                                          <p:stCondLst>
                                            <p:cond delay="0"/>
                                          </p:stCondLst>
                                        </p:cTn>
                                        <p:tgtEl>
                                          <p:spTgt spid="9"/>
                                        </p:tgtEl>
                                      </p:cBhvr>
                                    </p:animEffect>
                                    <p:anim calcmode="lin" valueType="num">
                                      <p:cBhvr>
                                        <p:cTn id="8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9" dur="26">
                                          <p:stCondLst>
                                            <p:cond delay="650"/>
                                          </p:stCondLst>
                                        </p:cTn>
                                        <p:tgtEl>
                                          <p:spTgt spid="9"/>
                                        </p:tgtEl>
                                      </p:cBhvr>
                                      <p:to x="100000" y="60000"/>
                                    </p:animScale>
                                    <p:animScale>
                                      <p:cBhvr>
                                        <p:cTn id="90" dur="166" decel="50000">
                                          <p:stCondLst>
                                            <p:cond delay="676"/>
                                          </p:stCondLst>
                                        </p:cTn>
                                        <p:tgtEl>
                                          <p:spTgt spid="9"/>
                                        </p:tgtEl>
                                      </p:cBhvr>
                                      <p:to x="100000" y="100000"/>
                                    </p:animScale>
                                    <p:animScale>
                                      <p:cBhvr>
                                        <p:cTn id="91" dur="26">
                                          <p:stCondLst>
                                            <p:cond delay="1312"/>
                                          </p:stCondLst>
                                        </p:cTn>
                                        <p:tgtEl>
                                          <p:spTgt spid="9"/>
                                        </p:tgtEl>
                                      </p:cBhvr>
                                      <p:to x="100000" y="80000"/>
                                    </p:animScale>
                                    <p:animScale>
                                      <p:cBhvr>
                                        <p:cTn id="92" dur="166" decel="50000">
                                          <p:stCondLst>
                                            <p:cond delay="1338"/>
                                          </p:stCondLst>
                                        </p:cTn>
                                        <p:tgtEl>
                                          <p:spTgt spid="9"/>
                                        </p:tgtEl>
                                      </p:cBhvr>
                                      <p:to x="100000" y="100000"/>
                                    </p:animScale>
                                    <p:animScale>
                                      <p:cBhvr>
                                        <p:cTn id="93" dur="26">
                                          <p:stCondLst>
                                            <p:cond delay="1642"/>
                                          </p:stCondLst>
                                        </p:cTn>
                                        <p:tgtEl>
                                          <p:spTgt spid="9"/>
                                        </p:tgtEl>
                                      </p:cBhvr>
                                      <p:to x="100000" y="90000"/>
                                    </p:animScale>
                                    <p:animScale>
                                      <p:cBhvr>
                                        <p:cTn id="94" dur="166" decel="50000">
                                          <p:stCondLst>
                                            <p:cond delay="1668"/>
                                          </p:stCondLst>
                                        </p:cTn>
                                        <p:tgtEl>
                                          <p:spTgt spid="9"/>
                                        </p:tgtEl>
                                      </p:cBhvr>
                                      <p:to x="100000" y="100000"/>
                                    </p:animScale>
                                    <p:animScale>
                                      <p:cBhvr>
                                        <p:cTn id="95" dur="26">
                                          <p:stCondLst>
                                            <p:cond delay="1808"/>
                                          </p:stCondLst>
                                        </p:cTn>
                                        <p:tgtEl>
                                          <p:spTgt spid="9"/>
                                        </p:tgtEl>
                                      </p:cBhvr>
                                      <p:to x="100000" y="95000"/>
                                    </p:animScale>
                                    <p:animScale>
                                      <p:cBhvr>
                                        <p:cTn id="9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74" grpId="0"/>
      <p:bldP spid="54" grpId="0"/>
      <p:bldP spid="55" grpId="0"/>
      <p:bldP spid="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6" name="TextBox 5">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70C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0559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78848" y="1157694"/>
            <a:ext cx="6719975" cy="4493093"/>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78765" y="1998980"/>
            <a:ext cx="2794593"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trong tranh đang làm gì?</a:t>
            </a:r>
          </a:p>
        </p:txBody>
      </p:sp>
      <p:sp>
        <p:nvSpPr>
          <p:cNvPr id="74" name="TextBox 73"/>
          <p:cNvSpPr txBox="1"/>
          <p:nvPr/>
        </p:nvSpPr>
        <p:spPr>
          <a:xfrm>
            <a:off x="465357" y="4054055"/>
            <a:ext cx="4713491" cy="1077218"/>
          </a:xfrm>
          <a:prstGeom prst="rect">
            <a:avLst/>
          </a:prstGeom>
          <a:noFill/>
        </p:spPr>
        <p:txBody>
          <a:bodyPr wrap="square" rtlCol="0">
            <a:spAutoFit/>
          </a:bodyPr>
          <a:lstStyle/>
          <a:p>
            <a:pPr lvl="0" algn="ctr">
              <a:defRPr/>
            </a:pPr>
            <a:r>
              <a:rPr lang="en-US" altLang="zh-CN" sz="3200" dirty="0" err="1">
                <a:solidFill>
                  <a:srgbClr val="FF0000"/>
                </a:solidFill>
                <a:latin typeface="Roboto" panose="02000000000000000000" pitchFamily="2" charset="0"/>
                <a:ea typeface="Roboto" panose="02000000000000000000" pitchFamily="2" charset="0"/>
              </a:rPr>
              <a:t>Các</a:t>
            </a:r>
            <a:r>
              <a:rPr lang="en-US" altLang="zh-CN" sz="3200" dirty="0">
                <a:solidFill>
                  <a:srgbClr val="FF0000"/>
                </a:solidFill>
                <a:latin typeface="Roboto" panose="02000000000000000000" pitchFamily="2" charset="0"/>
                <a:ea typeface="Roboto" panose="02000000000000000000" pitchFamily="2" charset="0"/>
              </a:rPr>
              <a:t> </a:t>
            </a:r>
            <a:r>
              <a:rPr lang="en-US" altLang="zh-CN" sz="3200" dirty="0" err="1">
                <a:solidFill>
                  <a:srgbClr val="FF0000"/>
                </a:solidFill>
                <a:latin typeface="Roboto" panose="02000000000000000000" pitchFamily="2" charset="0"/>
                <a:ea typeface="Roboto" panose="02000000000000000000" pitchFamily="2" charset="0"/>
              </a:rPr>
              <a:t>bạn</a:t>
            </a:r>
            <a:r>
              <a:rPr lang="en-US" altLang="zh-CN" sz="3200" dirty="0">
                <a:solidFill>
                  <a:srgbClr val="FF0000"/>
                </a:solidFill>
                <a:latin typeface="Roboto" panose="02000000000000000000" pitchFamily="2" charset="0"/>
                <a:ea typeface="Roboto" panose="02000000000000000000" pitchFamily="2" charset="0"/>
              </a:rPr>
              <a:t> </a:t>
            </a:r>
            <a:r>
              <a:rPr lang="en-US" altLang="zh-CN" sz="3200" dirty="0" err="1">
                <a:solidFill>
                  <a:srgbClr val="FF0000"/>
                </a:solidFill>
                <a:latin typeface="Roboto" panose="02000000000000000000" pitchFamily="2" charset="0"/>
                <a:ea typeface="Roboto" panose="02000000000000000000" pitchFamily="2" charset="0"/>
              </a:rPr>
              <a:t>đang</a:t>
            </a:r>
            <a:r>
              <a:rPr lang="en-US" altLang="zh-CN" sz="3200" dirty="0">
                <a:solidFill>
                  <a:srgbClr val="FF0000"/>
                </a:solidFill>
                <a:latin typeface="Roboto" panose="02000000000000000000" pitchFamily="2" charset="0"/>
                <a:ea typeface="Roboto" panose="02000000000000000000" pitchFamily="2" charset="0"/>
              </a:rPr>
              <a:t> </a:t>
            </a:r>
            <a:r>
              <a:rPr lang="en-US" altLang="zh-CN" sz="3200" dirty="0" err="1">
                <a:solidFill>
                  <a:srgbClr val="FF0000"/>
                </a:solidFill>
                <a:latin typeface="Roboto" panose="02000000000000000000" pitchFamily="2" charset="0"/>
                <a:ea typeface="Roboto" panose="02000000000000000000" pitchFamily="2" charset="0"/>
              </a:rPr>
              <a:t>trang</a:t>
            </a:r>
            <a:r>
              <a:rPr lang="en-US" altLang="zh-CN" sz="3200" dirty="0">
                <a:solidFill>
                  <a:srgbClr val="FF0000"/>
                </a:solidFill>
                <a:latin typeface="Roboto" panose="02000000000000000000" pitchFamily="2" charset="0"/>
                <a:ea typeface="Roboto" panose="02000000000000000000" pitchFamily="2" charset="0"/>
              </a:rPr>
              <a:t> </a:t>
            </a:r>
            <a:r>
              <a:rPr lang="en-US" altLang="zh-CN" sz="3200" dirty="0" err="1">
                <a:solidFill>
                  <a:srgbClr val="FF0000"/>
                </a:solidFill>
                <a:latin typeface="Roboto" panose="02000000000000000000" pitchFamily="2" charset="0"/>
                <a:ea typeface="Roboto" panose="02000000000000000000" pitchFamily="2" charset="0"/>
              </a:rPr>
              <a:t>trí</a:t>
            </a:r>
            <a:r>
              <a:rPr lang="en-US" altLang="zh-CN" sz="3200" dirty="0">
                <a:solidFill>
                  <a:srgbClr val="FF0000"/>
                </a:solidFill>
                <a:latin typeface="Roboto" panose="02000000000000000000" pitchFamily="2" charset="0"/>
                <a:ea typeface="Roboto" panose="02000000000000000000" pitchFamily="2" charset="0"/>
              </a:rPr>
              <a:t> </a:t>
            </a:r>
            <a:r>
              <a:rPr lang="en-US" altLang="zh-CN" sz="3200" dirty="0" err="1">
                <a:solidFill>
                  <a:srgbClr val="FF0000"/>
                </a:solidFill>
                <a:latin typeface="Roboto" panose="02000000000000000000" pitchFamily="2" charset="0"/>
                <a:ea typeface="Roboto" panose="02000000000000000000" pitchFamily="2" charset="0"/>
              </a:rPr>
              <a:t>lớp</a:t>
            </a:r>
            <a:r>
              <a:rPr lang="en-US" altLang="zh-CN" sz="3200" dirty="0">
                <a:solidFill>
                  <a:srgbClr val="FF0000"/>
                </a:solidFill>
                <a:latin typeface="Roboto" panose="02000000000000000000" pitchFamily="2" charset="0"/>
                <a:ea typeface="Roboto" panose="02000000000000000000" pitchFamily="2" charset="0"/>
              </a:rPr>
              <a:t> </a:t>
            </a:r>
            <a:r>
              <a:rPr lang="en-US" altLang="zh-CN" sz="3200" dirty="0" err="1">
                <a:solidFill>
                  <a:srgbClr val="FF0000"/>
                </a:solidFill>
                <a:latin typeface="Roboto" panose="02000000000000000000" pitchFamily="2" charset="0"/>
                <a:ea typeface="Roboto" panose="02000000000000000000" pitchFamily="2" charset="0"/>
              </a:rPr>
              <a:t>học</a:t>
            </a:r>
            <a:endParaRPr lang="vi-VN" altLang="zh-CN" sz="3200" dirty="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355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randombar(horizontal)">
                                      <p:cBhvr>
                                        <p:cTn id="2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7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44896" y="1300337"/>
            <a:ext cx="719475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dùng những hình</a:t>
            </a:r>
            <a:r>
              <a:rPr lang="en-US" altLang="zh-CN" sz="2400">
                <a:solidFill>
                  <a:srgbClr val="002060"/>
                </a:solidFill>
                <a:latin typeface="Roboto" panose="02000000000000000000" pitchFamily="2" charset="0"/>
                <a:ea typeface="Roboto" panose="02000000000000000000" pitchFamily="2" charset="0"/>
              </a:rPr>
              <a:t> hình học</a:t>
            </a:r>
            <a:r>
              <a:rPr lang="vi-VN" altLang="zh-CN" sz="2400">
                <a:solidFill>
                  <a:srgbClr val="002060"/>
                </a:solidFill>
                <a:latin typeface="Roboto" panose="02000000000000000000" pitchFamily="2" charset="0"/>
                <a:ea typeface="Roboto" panose="02000000000000000000" pitchFamily="2" charset="0"/>
              </a:rPr>
              <a:t> gì để trang trí?</a:t>
            </a:r>
            <a:r>
              <a:rPr lang="en-US" altLang="zh-CN" sz="2400">
                <a:solidFill>
                  <a:srgbClr val="002060"/>
                </a:solidFill>
                <a:latin typeface="Roboto" panose="02000000000000000000" pitchFamily="2" charset="0"/>
                <a:ea typeface="Roboto" panose="02000000000000000000" pitchFamily="2" charset="0"/>
              </a:rPr>
              <a:t> </a:t>
            </a:r>
            <a:endParaRPr lang="vi-VN" altLang="zh-CN" sz="240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266" y="2007283"/>
            <a:ext cx="4271511" cy="3209324"/>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val="0"/>
              </a:ext>
            </a:extLst>
          </a:blip>
          <a:srcRect l="13333" t="11250" r="10526" b="2556"/>
          <a:stretch/>
        </p:blipFill>
        <p:spPr>
          <a:xfrm>
            <a:off x="5919134" y="2050998"/>
            <a:ext cx="4458985" cy="3298005"/>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417790" y="5461889"/>
            <a:ext cx="2872856"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Hình tròn để làm trái đất, mặt trời</a:t>
            </a:r>
            <a:endParaRPr lang="vi-VN" altLang="zh-CN" sz="2400">
              <a:solidFill>
                <a:srgbClr val="002060"/>
              </a:solidFill>
              <a:latin typeface="Roboto" panose="02000000000000000000" pitchFamily="2" charset="0"/>
              <a:ea typeface="Roboto" panose="02000000000000000000" pitchFamily="2" charset="0"/>
            </a:endParaRPr>
          </a:p>
        </p:txBody>
      </p:sp>
      <p:sp>
        <p:nvSpPr>
          <p:cNvPr id="10" name="TextBox 9"/>
          <p:cNvSpPr txBox="1"/>
          <p:nvPr/>
        </p:nvSpPr>
        <p:spPr>
          <a:xfrm>
            <a:off x="6054588" y="5523104"/>
            <a:ext cx="4178423"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Hình tam giác, hình chữ nhật, hình tròn để làm con cá</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5708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21"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par>
                                <p:cTn id="16" presetID="21" presetClass="entr" presetSubtype="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l="13333" t="11250" r="10526" b="29772"/>
          <a:stretch/>
        </p:blipFill>
        <p:spPr>
          <a:xfrm>
            <a:off x="2953374" y="1527923"/>
            <a:ext cx="4458985" cy="2256648"/>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8895" y="3611159"/>
            <a:ext cx="2008488" cy="2852149"/>
          </a:xfrm>
          <a:prstGeom prst="rect">
            <a:avLst/>
          </a:prstGeom>
        </p:spPr>
      </p:pic>
      <p:sp>
        <p:nvSpPr>
          <p:cNvPr id="13" name="Rounded Rectangular Callout 12"/>
          <p:cNvSpPr/>
          <p:nvPr/>
        </p:nvSpPr>
        <p:spPr>
          <a:xfrm flipH="1">
            <a:off x="2953374" y="4832603"/>
            <a:ext cx="4027292" cy="1521498"/>
          </a:xfrm>
          <a:prstGeom prst="wedgeRoundRectCallout">
            <a:avLst>
              <a:gd name="adj1" fmla="val 71732"/>
              <a:gd name="adj2" fmla="val -82682"/>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071228" y="4993187"/>
            <a:ext cx="3909438"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Chúng mình hãy cùng làm các sản phẩm trang trí từ các hình đã học nhé!</a:t>
            </a:r>
            <a:endParaRPr lang="vi-VN" altLang="zh-CN" sz="2400">
              <a:solidFill>
                <a:srgbClr val="002060"/>
              </a:solidFill>
              <a:latin typeface="Roboto" panose="02000000000000000000" pitchFamily="2" charset="0"/>
              <a:ea typeface="Roboto" panose="02000000000000000000" pitchFamily="2" charset="0"/>
            </a:endParaRPr>
          </a:p>
        </p:txBody>
      </p:sp>
      <p:sp>
        <p:nvSpPr>
          <p:cNvPr id="15" name="TextBox 14"/>
          <p:cNvSpPr txBox="1"/>
          <p:nvPr/>
        </p:nvSpPr>
        <p:spPr>
          <a:xfrm>
            <a:off x="7879449" y="1431104"/>
            <a:ext cx="3673730" cy="2677656"/>
          </a:xfrm>
          <a:prstGeom prst="rect">
            <a:avLst/>
          </a:prstGeom>
          <a:noFill/>
          <a:ln w="38100">
            <a:solidFill>
              <a:srgbClr val="0070C0"/>
            </a:solidFill>
          </a:ln>
        </p:spPr>
        <p:txBody>
          <a:bodyPr wrap="square" rtlCol="0">
            <a:spAutoFit/>
          </a:bodyPr>
          <a:lstStyle/>
          <a:p>
            <a:pPr lvl="0" algn="ctr">
              <a:defRPr/>
            </a:pPr>
            <a:r>
              <a:rPr lang="vi-VN" altLang="zh-CN" sz="2400" b="1">
                <a:solidFill>
                  <a:srgbClr val="002060"/>
                </a:solidFill>
                <a:latin typeface="Roboto" panose="02000000000000000000" pitchFamily="2" charset="0"/>
                <a:ea typeface="Roboto" panose="02000000000000000000" pitchFamily="2" charset="0"/>
              </a:rPr>
              <a:t>Sản phẩm trang trí đảm bảo các yêu cầu sau:</a:t>
            </a:r>
          </a:p>
          <a:p>
            <a:pPr lvl="0" algn="just">
              <a:defRPr/>
            </a:pPr>
            <a:r>
              <a:rPr lang="vi-VN" altLang="zh-CN" sz="2400">
                <a:solidFill>
                  <a:srgbClr val="002060"/>
                </a:solidFill>
                <a:latin typeface="Roboto" panose="02000000000000000000" pitchFamily="2" charset="0"/>
                <a:ea typeface="Roboto" panose="02000000000000000000" pitchFamily="2" charset="0"/>
              </a:rPr>
              <a:t>+ Được tạo hình bởi hình vuông, hình tròn, hình tam giác, hình chữ nhật.</a:t>
            </a:r>
          </a:p>
          <a:p>
            <a:pPr lvl="0" algn="just">
              <a:defRPr/>
            </a:pPr>
            <a:r>
              <a:rPr lang="vi-VN" altLang="zh-CN" sz="2400">
                <a:solidFill>
                  <a:srgbClr val="002060"/>
                </a:solidFill>
                <a:latin typeface="Roboto" panose="02000000000000000000" pitchFamily="2" charset="0"/>
                <a:ea typeface="Roboto" panose="02000000000000000000" pitchFamily="2" charset="0"/>
              </a:rPr>
              <a:t>+ Trang trí đẹp, sáng tạo, chắc chắn.</a:t>
            </a:r>
          </a:p>
        </p:txBody>
      </p:sp>
    </p:spTree>
    <p:extLst>
      <p:ext uri="{BB962C8B-B14F-4D97-AF65-F5344CB8AC3E}">
        <p14:creationId xmlns:p14="http://schemas.microsoft.com/office/powerpoint/2010/main" val="403001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6" name="Rounded Rectangle 5"/>
          <p:cNvSpPr/>
          <p:nvPr/>
        </p:nvSpPr>
        <p:spPr>
          <a:xfrm>
            <a:off x="1195889" y="1657055"/>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2"/>
          <p:cNvSpPr>
            <a:spLocks noChangeArrowheads="1"/>
          </p:cNvSpPr>
          <p:nvPr/>
        </p:nvSpPr>
        <p:spPr bwMode="auto">
          <a:xfrm>
            <a:off x="1802225" y="1889406"/>
            <a:ext cx="67858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Tô</a:t>
            </a:r>
            <a:r>
              <a:rPr kumimoji="0" lang="en-US" altLang="en-US" sz="2400" b="1" i="0" u="none" strike="noStrike" cap="none" normalizeH="0" baseline="0" dirty="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màu</a:t>
            </a:r>
            <a:r>
              <a:rPr kumimoji="0" lang="en-US" altLang="en-US" sz="2400" b="1" i="0" u="none" strike="noStrike" cap="none" normalizeH="0" baseline="0" dirty="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vào</a:t>
            </a:r>
            <a:r>
              <a:rPr kumimoji="0" lang="en-US" altLang="en-US" sz="2400" b="1" i="0" u="none" strike="noStrike" cap="none" normalizeH="0" dirty="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 </a:t>
            </a:r>
            <a:r>
              <a:rPr kumimoji="0" lang="en-US" altLang="en-US" sz="2400" b="1" i="0" u="none" strike="noStrike" cap="none" normalizeH="0" dirty="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các</a:t>
            </a:r>
            <a:r>
              <a:rPr kumimoji="0" lang="en-US" altLang="en-US" sz="2400" b="1" i="0" u="none" strike="noStrike" cap="none" normalizeH="0" dirty="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 </a:t>
            </a:r>
            <a:r>
              <a:rPr kumimoji="0" lang="en-US" altLang="en-US" sz="2400" b="1" i="0" u="none" strike="noStrike" cap="none" normalizeH="0" dirty="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hình</a:t>
            </a:r>
            <a:r>
              <a:rPr kumimoji="0" lang="en-US" altLang="en-US" sz="2400" b="1" i="0" u="none" strike="noStrike" cap="none" normalizeH="0" dirty="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 </a:t>
            </a:r>
            <a:r>
              <a:rPr kumimoji="0" lang="en-US" altLang="en-US" sz="2400" b="1" i="0" u="none" strike="noStrike" cap="none" normalizeH="0" dirty="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hình</a:t>
            </a:r>
            <a:r>
              <a:rPr kumimoji="0" lang="en-US" altLang="en-US" sz="2400" b="1" i="0" u="none" strike="noStrike" cap="none" normalizeH="0" dirty="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 </a:t>
            </a:r>
            <a:r>
              <a:rPr kumimoji="0" lang="en-US" altLang="en-US" sz="2400" b="1" i="0" u="none" strike="noStrike" cap="none" normalizeH="0" dirty="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học</a:t>
            </a:r>
            <a:r>
              <a:rPr kumimoji="0" lang="en-US" altLang="en-US" sz="2400" b="1" i="0" u="none" strike="noStrike" cap="none" normalizeH="0" dirty="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 </a:t>
            </a:r>
            <a:r>
              <a:rPr kumimoji="0" lang="en-US" altLang="en-US" sz="2400" b="1" i="0" u="none" strike="noStrike" cap="none" normalizeH="0" dirty="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dùng</a:t>
            </a:r>
            <a:r>
              <a:rPr kumimoji="0" lang="en-US" altLang="en-US" sz="2400" b="1" i="0" u="none" strike="noStrike" cap="none" normalizeH="0" dirty="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 </a:t>
            </a:r>
            <a:r>
              <a:rPr lang="en-US" altLang="en-US" sz="2400" b="1" dirty="0" err="1">
                <a:solidFill>
                  <a:srgbClr val="002060"/>
                </a:solidFill>
                <a:latin typeface="Roboto" panose="02000000000000000000" pitchFamily="2" charset="0"/>
                <a:ea typeface="Calibri" panose="020F0502020204030204" pitchFamily="34" charset="0"/>
                <a:cs typeface="Times New Roman" panose="02020603050405020304" pitchFamily="18" charset="0"/>
              </a:rPr>
              <a:t>để</a:t>
            </a:r>
            <a:r>
              <a:rPr lang="en-US" altLang="en-US" sz="2400" b="1" dirty="0">
                <a:solidFill>
                  <a:srgbClr val="002060"/>
                </a:solidFill>
                <a:latin typeface="Roboto" panose="02000000000000000000" pitchFamily="2" charset="0"/>
                <a:ea typeface="Calibri" panose="020F0502020204030204" pitchFamily="34" charset="0"/>
                <a:cs typeface="Times New Roman" panose="02020603050405020304" pitchFamily="18" charset="0"/>
              </a:rPr>
              <a:t> </a:t>
            </a:r>
            <a:r>
              <a:rPr kumimoji="0" lang="en-US" altLang="en-US" sz="2400" b="1" i="0" u="none" strike="noStrike" cap="none" normalizeH="0" dirty="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trang</a:t>
            </a:r>
            <a:r>
              <a:rPr kumimoji="0" lang="en-US" altLang="en-US" sz="2400" b="1" i="0" u="none" strike="noStrike" cap="none" normalizeH="0" dirty="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 </a:t>
            </a:r>
            <a:r>
              <a:rPr kumimoji="0" lang="en-US" altLang="en-US" sz="2400" b="1" i="0" u="none" strike="noStrike" cap="none" normalizeH="0" dirty="0" err="1">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trí</a:t>
            </a:r>
            <a:r>
              <a:rPr kumimoji="0" lang="en-US" altLang="en-US" sz="2400" b="1" i="0" u="none" strike="noStrike" cap="none" normalizeH="0" baseline="0" dirty="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9" name="Rectangle 3"/>
          <p:cNvSpPr>
            <a:spLocks noChangeArrowheads="1"/>
          </p:cNvSpPr>
          <p:nvPr/>
        </p:nvSpPr>
        <p:spPr bwMode="auto">
          <a:xfrm>
            <a:off x="5542681" y="3033488"/>
            <a:ext cx="5589332"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2400" dirty="0" err="1">
                <a:effectLst/>
                <a:latin typeface="Roboto" panose="02000000000000000000" pitchFamily="2" charset="0"/>
                <a:ea typeface="Times New Roman" panose="02020603050405020304" pitchFamily="18" charset="0"/>
              </a:rPr>
              <a:t>Kể</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tên</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các</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hình</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hình</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học</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có</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trong</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tranh</a:t>
            </a:r>
            <a:r>
              <a:rPr lang="en-US" sz="2400" dirty="0">
                <a:effectLst/>
                <a:latin typeface="Roboto" panose="02000000000000000000" pitchFamily="2"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spcBef>
                <a:spcPts val="800"/>
              </a:spcBef>
              <a:spcAft>
                <a:spcPts val="800"/>
              </a:spcAft>
            </a:pPr>
            <a:r>
              <a:rPr lang="en-US" sz="2400" dirty="0">
                <a:effectLst/>
                <a:latin typeface="Roboto" panose="02000000000000000000" pitchFamily="2"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spcBef>
                <a:spcPts val="800"/>
              </a:spcBef>
              <a:spcAft>
                <a:spcPts val="800"/>
              </a:spcAft>
            </a:pPr>
            <a:r>
              <a:rPr lang="en-US" sz="2400" dirty="0">
                <a:effectLst/>
                <a:latin typeface="Roboto" panose="02000000000000000000" pitchFamily="2"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dirty="0" err="1">
                <a:effectLst/>
                <a:latin typeface="Roboto" panose="02000000000000000000" pitchFamily="2" charset="0"/>
                <a:ea typeface="Times New Roman" panose="02020603050405020304" pitchFamily="18" charset="0"/>
              </a:rPr>
              <a:t>Hình</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bên</a:t>
            </a:r>
            <a:r>
              <a:rPr lang="en-US" sz="2400" dirty="0">
                <a:effectLst/>
                <a:latin typeface="Roboto" panose="02000000000000000000" pitchFamily="2" charset="0"/>
                <a:ea typeface="Times New Roman" panose="02020603050405020304" pitchFamily="18" charset="0"/>
              </a:rPr>
              <a:t> </a:t>
            </a:r>
            <a:r>
              <a:rPr lang="en-US" sz="2400" dirty="0" err="1">
                <a:effectLst/>
                <a:latin typeface="Roboto" panose="02000000000000000000" pitchFamily="2" charset="0"/>
                <a:ea typeface="Times New Roman" panose="02020603050405020304" pitchFamily="18" charset="0"/>
              </a:rPr>
              <a:t>có</a:t>
            </a:r>
            <a:r>
              <a:rPr lang="en-US" sz="2400" dirty="0">
                <a:effectLst/>
                <a:latin typeface="Roboto" panose="02000000000000000000" pitchFamily="2"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spcBef>
                <a:spcPts val="800"/>
              </a:spcBef>
              <a:spcAft>
                <a:spcPts val="800"/>
              </a:spcAft>
            </a:pPr>
            <a:r>
              <a:rPr lang="en-US" sz="2400">
                <a:effectLst/>
                <a:latin typeface="Roboto" panose="02000000000000000000" pitchFamily="2" charset="0"/>
                <a:ea typeface="Times New Roman" panose="02020603050405020304" pitchFamily="18" charset="0"/>
              </a:rPr>
              <a:t>…… hình </a:t>
            </a:r>
            <a:r>
              <a:rPr lang="en-US" sz="2400" dirty="0" err="1">
                <a:effectLst/>
                <a:latin typeface="Roboto" panose="02000000000000000000" pitchFamily="2" charset="0"/>
                <a:ea typeface="Times New Roman" panose="02020603050405020304" pitchFamily="18" charset="0"/>
              </a:rPr>
              <a:t>vuông</a:t>
            </a:r>
            <a:r>
              <a:rPr lang="en-US" sz="2400">
                <a:effectLst/>
                <a:latin typeface="Roboto" panose="02000000000000000000" pitchFamily="2" charset="0"/>
                <a:ea typeface="Times New Roman" panose="02020603050405020304" pitchFamily="18" charset="0"/>
              </a:rPr>
              <a:t>, …… hình </a:t>
            </a:r>
            <a:r>
              <a:rPr lang="en-US" sz="2400" dirty="0">
                <a:effectLst/>
                <a:latin typeface="Roboto" panose="02000000000000000000" pitchFamily="2" charset="0"/>
                <a:ea typeface="Times New Roman" panose="02020603050405020304" pitchFamily="18" charset="0"/>
              </a:rPr>
              <a:t>tam </a:t>
            </a:r>
            <a:r>
              <a:rPr lang="en-US" sz="2400" dirty="0" err="1">
                <a:effectLst/>
                <a:latin typeface="Roboto" panose="02000000000000000000" pitchFamily="2" charset="0"/>
                <a:ea typeface="Times New Roman" panose="02020603050405020304" pitchFamily="18" charset="0"/>
              </a:rPr>
              <a:t>giác</a:t>
            </a:r>
            <a:endParaRPr lang="en-US" sz="2400" dirty="0">
              <a:effectLst/>
              <a:latin typeface="Times New Roman" panose="02020603050405020304" pitchFamily="18" charset="0"/>
              <a:ea typeface="Times New Roman" panose="02020603050405020304" pitchFamily="18" charset="0"/>
            </a:endParaRPr>
          </a:p>
          <a:p>
            <a:r>
              <a:rPr lang="en-US" sz="2400">
                <a:effectLst/>
                <a:latin typeface="Roboto" panose="02000000000000000000" pitchFamily="2" charset="0"/>
                <a:ea typeface="Calibri" panose="020F0502020204030204" pitchFamily="34" charset="0"/>
                <a:cs typeface="Times New Roman" panose="02020603050405020304" pitchFamily="18" charset="0"/>
              </a:rPr>
              <a:t>…… hình </a:t>
            </a:r>
            <a:r>
              <a:rPr lang="en-US" sz="2400" dirty="0" err="1">
                <a:effectLst/>
                <a:latin typeface="Roboto" panose="02000000000000000000" pitchFamily="2" charset="0"/>
                <a:ea typeface="Calibri" panose="020F0502020204030204" pitchFamily="34" charset="0"/>
                <a:cs typeface="Times New Roman" panose="02020603050405020304" pitchFamily="18" charset="0"/>
              </a:rPr>
              <a:t>tròn</a:t>
            </a:r>
            <a:r>
              <a:rPr lang="en-US" sz="2400">
                <a:effectLst/>
                <a:latin typeface="Roboto" panose="02000000000000000000" pitchFamily="2" charset="0"/>
                <a:ea typeface="Calibri" panose="020F0502020204030204" pitchFamily="34" charset="0"/>
                <a:cs typeface="Times New Roman" panose="02020603050405020304" pitchFamily="18" charset="0"/>
              </a:rPr>
              <a:t>, …… hình </a:t>
            </a:r>
            <a:r>
              <a:rPr lang="en-US" sz="2400" err="1">
                <a:effectLst/>
                <a:latin typeface="Roboto" panose="02000000000000000000" pitchFamily="2" charset="0"/>
                <a:ea typeface="Calibri" panose="020F0502020204030204" pitchFamily="34" charset="0"/>
                <a:cs typeface="Times New Roman" panose="02020603050405020304" pitchFamily="18" charset="0"/>
              </a:rPr>
              <a:t>chữ</a:t>
            </a:r>
            <a:r>
              <a:rPr lang="en-US" sz="2400">
                <a:effectLst/>
                <a:latin typeface="Roboto" panose="02000000000000000000" pitchFamily="2" charset="0"/>
                <a:ea typeface="Calibri" panose="020F0502020204030204" pitchFamily="34" charset="0"/>
                <a:cs typeface="Times New Roman" panose="02020603050405020304" pitchFamily="18" charset="0"/>
              </a:rPr>
              <a:t> nhật.</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8" name="TextBox 7"/>
          <p:cNvSpPr txBox="1"/>
          <p:nvPr/>
        </p:nvSpPr>
        <p:spPr>
          <a:xfrm>
            <a:off x="5567513" y="3437715"/>
            <a:ext cx="5365924" cy="523220"/>
          </a:xfrm>
          <a:prstGeom prst="rect">
            <a:avLst/>
          </a:prstGeom>
          <a:noFill/>
        </p:spPr>
        <p:txBody>
          <a:bodyPr wrap="square" rtlCol="0">
            <a:spAutoFit/>
          </a:bodyPr>
          <a:lstStyle/>
          <a:p>
            <a:pPr lvl="0" algn="ctr">
              <a:defRPr/>
            </a:pPr>
            <a:r>
              <a:rPr lang="en-US" altLang="zh-CN" sz="2800" dirty="0" err="1">
                <a:solidFill>
                  <a:srgbClr val="FF0000"/>
                </a:solidFill>
                <a:latin typeface="Roboto" panose="02000000000000000000" pitchFamily="2" charset="0"/>
                <a:ea typeface="Roboto" panose="02000000000000000000" pitchFamily="2" charset="0"/>
              </a:rPr>
              <a:t>hình</a:t>
            </a:r>
            <a:r>
              <a:rPr lang="en-US" altLang="zh-CN" sz="2800" dirty="0">
                <a:solidFill>
                  <a:srgbClr val="FF0000"/>
                </a:solidFill>
                <a:latin typeface="Roboto" panose="02000000000000000000" pitchFamily="2" charset="0"/>
                <a:ea typeface="Roboto" panose="02000000000000000000" pitchFamily="2" charset="0"/>
              </a:rPr>
              <a:t> </a:t>
            </a:r>
            <a:r>
              <a:rPr lang="en-US" altLang="zh-CN" sz="2800" dirty="0" err="1">
                <a:solidFill>
                  <a:srgbClr val="FF0000"/>
                </a:solidFill>
                <a:latin typeface="Roboto" panose="02000000000000000000" pitchFamily="2" charset="0"/>
                <a:ea typeface="Roboto" panose="02000000000000000000" pitchFamily="2" charset="0"/>
              </a:rPr>
              <a:t>vuông</a:t>
            </a:r>
            <a:r>
              <a:rPr lang="en-US" altLang="zh-CN" sz="2800" dirty="0">
                <a:solidFill>
                  <a:srgbClr val="FF0000"/>
                </a:solidFill>
                <a:latin typeface="Roboto" panose="02000000000000000000" pitchFamily="2" charset="0"/>
                <a:ea typeface="Roboto" panose="02000000000000000000" pitchFamily="2" charset="0"/>
              </a:rPr>
              <a:t>, </a:t>
            </a:r>
            <a:r>
              <a:rPr lang="en-US" altLang="zh-CN" sz="2800" dirty="0" err="1">
                <a:solidFill>
                  <a:srgbClr val="FF0000"/>
                </a:solidFill>
                <a:latin typeface="Roboto" panose="02000000000000000000" pitchFamily="2" charset="0"/>
                <a:ea typeface="Roboto" panose="02000000000000000000" pitchFamily="2" charset="0"/>
              </a:rPr>
              <a:t>hình</a:t>
            </a:r>
            <a:r>
              <a:rPr lang="en-US" altLang="zh-CN" sz="2800" dirty="0">
                <a:solidFill>
                  <a:srgbClr val="FF0000"/>
                </a:solidFill>
                <a:latin typeface="Roboto" panose="02000000000000000000" pitchFamily="2" charset="0"/>
                <a:ea typeface="Roboto" panose="02000000000000000000" pitchFamily="2" charset="0"/>
              </a:rPr>
              <a:t> </a:t>
            </a:r>
            <a:r>
              <a:rPr lang="en-US" altLang="zh-CN" sz="2800" dirty="0" err="1">
                <a:solidFill>
                  <a:srgbClr val="FF0000"/>
                </a:solidFill>
                <a:latin typeface="Roboto" panose="02000000000000000000" pitchFamily="2" charset="0"/>
                <a:ea typeface="Roboto" panose="02000000000000000000" pitchFamily="2" charset="0"/>
              </a:rPr>
              <a:t>chữ</a:t>
            </a:r>
            <a:r>
              <a:rPr lang="en-US" altLang="zh-CN" sz="2800" dirty="0">
                <a:solidFill>
                  <a:srgbClr val="FF0000"/>
                </a:solidFill>
                <a:latin typeface="Roboto" panose="02000000000000000000" pitchFamily="2" charset="0"/>
                <a:ea typeface="Roboto" panose="02000000000000000000" pitchFamily="2" charset="0"/>
              </a:rPr>
              <a:t> </a:t>
            </a:r>
            <a:r>
              <a:rPr lang="en-US" altLang="zh-CN" sz="2800" dirty="0" err="1">
                <a:solidFill>
                  <a:srgbClr val="FF0000"/>
                </a:solidFill>
                <a:latin typeface="Roboto" panose="02000000000000000000" pitchFamily="2" charset="0"/>
                <a:ea typeface="Roboto" panose="02000000000000000000" pitchFamily="2" charset="0"/>
              </a:rPr>
              <a:t>nhật</a:t>
            </a:r>
            <a:r>
              <a:rPr lang="en-US" altLang="zh-CN" sz="2800" dirty="0">
                <a:solidFill>
                  <a:srgbClr val="FF0000"/>
                </a:solidFill>
                <a:latin typeface="Roboto" panose="02000000000000000000" pitchFamily="2" charset="0"/>
                <a:ea typeface="Roboto" panose="02000000000000000000" pitchFamily="2" charset="0"/>
              </a:rPr>
              <a:t>, </a:t>
            </a:r>
            <a:endParaRPr lang="vi-VN" altLang="zh-CN" sz="2800" dirty="0">
              <a:solidFill>
                <a:srgbClr val="FF0000"/>
              </a:solidFill>
              <a:latin typeface="Roboto" panose="02000000000000000000" pitchFamily="2" charset="0"/>
              <a:ea typeface="Roboto" panose="02000000000000000000" pitchFamily="2" charset="0"/>
            </a:endParaRPr>
          </a:p>
        </p:txBody>
      </p:sp>
      <p:sp>
        <p:nvSpPr>
          <p:cNvPr id="10" name="TextBox 9"/>
          <p:cNvSpPr txBox="1"/>
          <p:nvPr/>
        </p:nvSpPr>
        <p:spPr>
          <a:xfrm>
            <a:off x="5427800" y="4023398"/>
            <a:ext cx="5365924" cy="523220"/>
          </a:xfrm>
          <a:prstGeom prst="rect">
            <a:avLst/>
          </a:prstGeom>
          <a:noFill/>
        </p:spPr>
        <p:txBody>
          <a:bodyPr wrap="square" rtlCol="0">
            <a:spAutoFit/>
          </a:bodyPr>
          <a:lstStyle/>
          <a:p>
            <a:pPr lvl="0" algn="ctr">
              <a:defRPr/>
            </a:pPr>
            <a:r>
              <a:rPr lang="en-US" altLang="zh-CN" sz="2800">
                <a:solidFill>
                  <a:srgbClr val="FF0000"/>
                </a:solidFill>
                <a:latin typeface="Roboto" panose="02000000000000000000" pitchFamily="2" charset="0"/>
                <a:ea typeface="Roboto" panose="02000000000000000000" pitchFamily="2" charset="0"/>
              </a:rPr>
              <a:t>hình tam giác, hình tròn</a:t>
            </a:r>
            <a:endParaRPr lang="vi-VN" altLang="zh-CN" sz="2800">
              <a:solidFill>
                <a:srgbClr val="FF0000"/>
              </a:solidFill>
              <a:latin typeface="Roboto" panose="02000000000000000000" pitchFamily="2" charset="0"/>
              <a:ea typeface="Roboto" panose="02000000000000000000" pitchFamily="2" charset="0"/>
            </a:endParaRPr>
          </a:p>
        </p:txBody>
      </p:sp>
      <p:sp>
        <p:nvSpPr>
          <p:cNvPr id="11" name="TextBox 10"/>
          <p:cNvSpPr txBox="1"/>
          <p:nvPr/>
        </p:nvSpPr>
        <p:spPr>
          <a:xfrm>
            <a:off x="5482570" y="4990951"/>
            <a:ext cx="64900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5</a:t>
            </a:r>
            <a:endParaRPr lang="vi-VN" altLang="zh-CN" sz="2400">
              <a:solidFill>
                <a:srgbClr val="FF0000"/>
              </a:solidFill>
              <a:latin typeface="Roboto" panose="02000000000000000000" pitchFamily="2" charset="0"/>
              <a:ea typeface="Roboto" panose="02000000000000000000" pitchFamily="2" charset="0"/>
            </a:endParaRPr>
          </a:p>
        </p:txBody>
      </p:sp>
      <p:sp>
        <p:nvSpPr>
          <p:cNvPr id="12" name="TextBox 11"/>
          <p:cNvSpPr txBox="1"/>
          <p:nvPr/>
        </p:nvSpPr>
        <p:spPr>
          <a:xfrm>
            <a:off x="7634083" y="4970898"/>
            <a:ext cx="64900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4</a:t>
            </a:r>
            <a:endParaRPr lang="vi-VN" altLang="zh-CN" sz="2400">
              <a:solidFill>
                <a:srgbClr val="FF0000"/>
              </a:solidFill>
              <a:latin typeface="Roboto" panose="02000000000000000000" pitchFamily="2" charset="0"/>
              <a:ea typeface="Roboto" panose="02000000000000000000" pitchFamily="2" charset="0"/>
            </a:endParaRPr>
          </a:p>
        </p:txBody>
      </p:sp>
      <p:sp>
        <p:nvSpPr>
          <p:cNvPr id="13" name="TextBox 12"/>
          <p:cNvSpPr txBox="1"/>
          <p:nvPr/>
        </p:nvSpPr>
        <p:spPr>
          <a:xfrm>
            <a:off x="5567513" y="5452460"/>
            <a:ext cx="64900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2</a:t>
            </a:r>
            <a:endParaRPr lang="vi-VN" altLang="zh-CN" sz="2400">
              <a:solidFill>
                <a:srgbClr val="FF0000"/>
              </a:solidFill>
              <a:latin typeface="Roboto" panose="02000000000000000000" pitchFamily="2" charset="0"/>
              <a:ea typeface="Roboto" panose="02000000000000000000" pitchFamily="2" charset="0"/>
            </a:endParaRPr>
          </a:p>
        </p:txBody>
      </p:sp>
      <p:sp>
        <p:nvSpPr>
          <p:cNvPr id="14" name="TextBox 13"/>
          <p:cNvSpPr txBox="1"/>
          <p:nvPr/>
        </p:nvSpPr>
        <p:spPr>
          <a:xfrm>
            <a:off x="7357844" y="5452460"/>
            <a:ext cx="64900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2</a:t>
            </a:r>
            <a:endParaRPr lang="vi-VN" altLang="zh-CN" sz="2400">
              <a:solidFill>
                <a:srgbClr val="FF0000"/>
              </a:solidFill>
              <a:latin typeface="Roboto" panose="02000000000000000000" pitchFamily="2" charset="0"/>
              <a:ea typeface="Roboto" panose="02000000000000000000" pitchFamily="2" charset="0"/>
            </a:endParaRPr>
          </a:p>
        </p:txBody>
      </p:sp>
      <p:pic>
        <p:nvPicPr>
          <p:cNvPr id="17" name="Picture 16">
            <a:extLst>
              <a:ext uri="{FF2B5EF4-FFF2-40B4-BE49-F238E27FC236}">
                <a16:creationId xmlns:a16="http://schemas.microsoft.com/office/drawing/2014/main" id="{E0532BB2-870E-A9FD-89FE-1627D5080604}"/>
              </a:ext>
            </a:extLst>
          </p:cNvPr>
          <p:cNvPicPr>
            <a:picLocks noChangeAspect="1"/>
          </p:cNvPicPr>
          <p:nvPr/>
        </p:nvPicPr>
        <p:blipFill>
          <a:blip r:embed="rId4"/>
          <a:stretch>
            <a:fillRect/>
          </a:stretch>
        </p:blipFill>
        <p:spPr>
          <a:xfrm>
            <a:off x="1356623" y="2617802"/>
            <a:ext cx="3962397" cy="3306371"/>
          </a:xfrm>
          <a:prstGeom prst="rect">
            <a:avLst/>
          </a:prstGeom>
        </p:spPr>
      </p:pic>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NHẬN BIẾT CÁC HÌNH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44896" y="1300337"/>
            <a:ext cx="3465458"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Quan sát và gọi tên hình</a:t>
            </a:r>
          </a:p>
        </p:txBody>
      </p:sp>
      <p:sp>
        <p:nvSpPr>
          <p:cNvPr id="9" name="TextBox 8"/>
          <p:cNvSpPr txBox="1"/>
          <p:nvPr/>
        </p:nvSpPr>
        <p:spPr>
          <a:xfrm>
            <a:off x="4918330" y="4182082"/>
            <a:ext cx="178835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vuông</a:t>
            </a:r>
          </a:p>
        </p:txBody>
      </p:sp>
      <p:sp>
        <p:nvSpPr>
          <p:cNvPr id="10" name="TextBox 9"/>
          <p:cNvSpPr txBox="1"/>
          <p:nvPr/>
        </p:nvSpPr>
        <p:spPr>
          <a:xfrm>
            <a:off x="5043843" y="2022986"/>
            <a:ext cx="1662843"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tròn</a:t>
            </a:r>
          </a:p>
        </p:txBody>
      </p:sp>
      <p:sp>
        <p:nvSpPr>
          <p:cNvPr id="12" name="TextBox 11"/>
          <p:cNvSpPr txBox="1"/>
          <p:nvPr/>
        </p:nvSpPr>
        <p:spPr>
          <a:xfrm>
            <a:off x="4749035" y="2713649"/>
            <a:ext cx="213503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tam giác</a:t>
            </a:r>
          </a:p>
        </p:txBody>
      </p:sp>
      <p:sp>
        <p:nvSpPr>
          <p:cNvPr id="13" name="TextBox 12"/>
          <p:cNvSpPr txBox="1"/>
          <p:nvPr/>
        </p:nvSpPr>
        <p:spPr>
          <a:xfrm>
            <a:off x="4721895" y="4918463"/>
            <a:ext cx="2189313"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H</a:t>
            </a:r>
            <a:r>
              <a:rPr lang="vi-VN" altLang="zh-CN" sz="2400">
                <a:solidFill>
                  <a:srgbClr val="002060"/>
                </a:solidFill>
                <a:latin typeface="Roboto" panose="02000000000000000000" pitchFamily="2" charset="0"/>
                <a:ea typeface="Roboto" panose="02000000000000000000" pitchFamily="2" charset="0"/>
              </a:rPr>
              <a:t>ình chữ nhật</a:t>
            </a:r>
          </a:p>
        </p:txBody>
      </p:sp>
      <p:cxnSp>
        <p:nvCxnSpPr>
          <p:cNvPr id="6" name="Straight Arrow Connector 5"/>
          <p:cNvCxnSpPr>
            <a:cxnSpLocks/>
            <a:stCxn id="9" idx="3"/>
            <a:endCxn id="35" idx="1"/>
          </p:cNvCxnSpPr>
          <p:nvPr/>
        </p:nvCxnSpPr>
        <p:spPr>
          <a:xfrm>
            <a:off x="6706686" y="4412915"/>
            <a:ext cx="1388855" cy="429432"/>
          </a:xfrm>
          <a:prstGeom prst="straightConnector1">
            <a:avLst/>
          </a:prstGeom>
          <a:ln w="38100">
            <a:solidFill>
              <a:srgbClr val="04B15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stCxn id="10" idx="1"/>
          </p:cNvCxnSpPr>
          <p:nvPr/>
        </p:nvCxnSpPr>
        <p:spPr>
          <a:xfrm flipH="1">
            <a:off x="3866987" y="2253819"/>
            <a:ext cx="1176856" cy="24961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flipV="1">
            <a:off x="6884068" y="2944166"/>
            <a:ext cx="906263" cy="46033"/>
          </a:xfrm>
          <a:custGeom>
            <a:avLst/>
            <a:gdLst>
              <a:gd name="connsiteX0" fmla="*/ 0 w 3996647"/>
              <a:gd name="connsiteY0" fmla="*/ 1367282 h 1367282"/>
              <a:gd name="connsiteX1" fmla="*/ 400692 w 3996647"/>
              <a:gd name="connsiteY1" fmla="*/ 298770 h 1367282"/>
              <a:gd name="connsiteX2" fmla="*/ 2034283 w 3996647"/>
              <a:gd name="connsiteY2" fmla="*/ 11093 h 1367282"/>
              <a:gd name="connsiteX3" fmla="*/ 3996647 w 3996647"/>
              <a:gd name="connsiteY3" fmla="*/ 586446 h 1367282"/>
              <a:gd name="connsiteX4" fmla="*/ 3996647 w 3996647"/>
              <a:gd name="connsiteY4" fmla="*/ 586446 h 136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6647" h="1367282">
                <a:moveTo>
                  <a:pt x="0" y="1367282"/>
                </a:moveTo>
                <a:cubicBezTo>
                  <a:pt x="30822" y="946041"/>
                  <a:pt x="61645" y="524801"/>
                  <a:pt x="400692" y="298770"/>
                </a:cubicBezTo>
                <a:cubicBezTo>
                  <a:pt x="739739" y="72738"/>
                  <a:pt x="1434957" y="-36853"/>
                  <a:pt x="2034283" y="11093"/>
                </a:cubicBezTo>
                <a:cubicBezTo>
                  <a:pt x="2633609" y="59039"/>
                  <a:pt x="3996647" y="586446"/>
                  <a:pt x="3996647" y="586446"/>
                </a:cubicBezTo>
                <a:lnTo>
                  <a:pt x="3996647" y="586446"/>
                </a:ln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120649" y="1895878"/>
            <a:ext cx="1694469" cy="1694469"/>
          </a:xfrm>
          <a:prstGeom prst="ellipse">
            <a:avLst/>
          </a:pr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a:off x="7612949" y="1866756"/>
            <a:ext cx="2321959" cy="1532368"/>
          </a:xfrm>
          <a:prstGeom prst="triangle">
            <a:avLst/>
          </a:prstGeom>
          <a:solidFill>
            <a:srgbClr val="D123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699097" y="4202954"/>
            <a:ext cx="2948683" cy="1366171"/>
          </a:xfrm>
          <a:prstGeom prst="rect">
            <a:avLst/>
          </a:prstGeom>
          <a:solidFill>
            <a:srgbClr val="71BF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8095541" y="3982537"/>
            <a:ext cx="1719619" cy="1719619"/>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 name="Straight Arrow Connector 36"/>
          <p:cNvCxnSpPr>
            <a:cxnSpLocks/>
            <a:stCxn id="13" idx="1"/>
          </p:cNvCxnSpPr>
          <p:nvPr/>
        </p:nvCxnSpPr>
        <p:spPr>
          <a:xfrm flipH="1">
            <a:off x="3770216" y="5149296"/>
            <a:ext cx="951679" cy="10599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02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22" presetClass="entr" presetSubtype="8"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par>
                                <p:cTn id="34" presetID="22" presetClass="entr" presetSubtype="8"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22" presetClass="entr" presetSubtype="8"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P spid="10" grpId="0"/>
      <p:bldP spid="12" grpId="0"/>
      <p:bldP spid="13" grpId="0"/>
      <p:bldP spid="2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DBB2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3884</TotalTime>
  <Words>1027</Words>
  <Application>Microsoft Office PowerPoint</Application>
  <PresentationFormat>Widescreen</PresentationFormat>
  <Paragraphs>109</Paragraphs>
  <Slides>17</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Times New Roman</vt:lpstr>
      <vt:lpstr>Quicksand</vt:lpstr>
      <vt:lpstr>Arial</vt:lpstr>
      <vt:lpstr>Roboto Black</vt:lpstr>
      <vt:lpstr>Calibri</vt:lpstr>
      <vt:lpstr>Roboto</vt:lpstr>
      <vt:lpstr>Pangolin</vt:lpstr>
      <vt:lpstr>Calibri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Ms Quyen</cp:lastModifiedBy>
  <cp:revision>231</cp:revision>
  <dcterms:created xsi:type="dcterms:W3CDTF">2023-04-01T23:44:56Z</dcterms:created>
  <dcterms:modified xsi:type="dcterms:W3CDTF">2023-10-22T15:58:59Z</dcterms:modified>
</cp:coreProperties>
</file>