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297" r:id="rId4"/>
    <p:sldId id="276" r:id="rId5"/>
    <p:sldId id="281" r:id="rId7"/>
    <p:sldId id="280" r:id="rId8"/>
    <p:sldId id="256" r:id="rId9"/>
    <p:sldId id="257" r:id="rId10"/>
    <p:sldId id="258" r:id="rId11"/>
    <p:sldId id="279" r:id="rId12"/>
    <p:sldId id="260" r:id="rId13"/>
    <p:sldId id="270" r:id="rId14"/>
    <p:sldId id="271" r:id="rId15"/>
    <p:sldId id="272" r:id="rId16"/>
    <p:sldId id="264" r:id="rId17"/>
    <p:sldId id="262" r:id="rId18"/>
    <p:sldId id="268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FF6600"/>
    <a:srgbClr val="0000FF"/>
    <a:srgbClr val="F72B09"/>
    <a:srgbClr val="E94B2B"/>
    <a:srgbClr val="B51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16" autoAdjust="0"/>
  </p:normalViewPr>
  <p:slideViewPr>
    <p:cSldViewPr>
      <p:cViewPr varScale="1">
        <p:scale>
          <a:sx n="46" d="100"/>
          <a:sy n="46" d="100"/>
        </p:scale>
        <p:origin x="60" y="1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CDF4C31-987D-4704-BF97-78C25B3915A1}" type="datetimeFigureOut">
              <a:rPr lang="en-US"/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noProof="0"/>
              <a:t>Bấm &amp; sửa kiểu tiêu đề</a:t>
            </a:r>
            <a:endParaRPr lang="vi-VN" noProof="0"/>
          </a:p>
          <a:p>
            <a:pPr lvl="1"/>
            <a:r>
              <a:rPr lang="vi-VN" noProof="0"/>
              <a:t>Mức hai</a:t>
            </a:r>
            <a:endParaRPr lang="vi-VN" noProof="0"/>
          </a:p>
          <a:p>
            <a:pPr lvl="2"/>
            <a:r>
              <a:rPr lang="vi-VN" noProof="0"/>
              <a:t>Mức ba</a:t>
            </a:r>
            <a:endParaRPr lang="vi-VN" noProof="0"/>
          </a:p>
          <a:p>
            <a:pPr lvl="3"/>
            <a:r>
              <a:rPr lang="vi-VN" noProof="0"/>
              <a:t>Mức bốn</a:t>
            </a:r>
            <a:endParaRPr lang="vi-VN" noProof="0"/>
          </a:p>
          <a:p>
            <a:pPr lvl="4"/>
            <a:r>
              <a:rPr lang="vi-VN" noProof="0"/>
              <a:t>Mức năm</a:t>
            </a:r>
            <a:endParaRPr lang="en-US" noProof="0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B16F05B-4AF8-4DA0-A664-3964683A36C6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vi-V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8433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文本占位符 1843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- GV nêu mục tiêu của bài.</a:t>
            </a:r>
            <a:endParaRPr lang="en-US" altLang="en-US"/>
          </a:p>
        </p:txBody>
      </p:sp>
      <p:sp>
        <p:nvSpPr>
          <p:cNvPr id="32772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F5C771-3D70-47CA-BD96-9D3C360663CD}" type="slidenum">
              <a:rPr lang="en-US" altLang="zh-CN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ơi giữ chỗ cho Ghi ch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vi-VN">
              <a:latin typeface="Calibri" panose="020F0502020204030204" pitchFamily="34" charset="0"/>
            </a:endParaRPr>
          </a:p>
        </p:txBody>
      </p:sp>
      <p:sp>
        <p:nvSpPr>
          <p:cNvPr id="19460" name="Nơi giữ chỗ cho Số hiệu Bản chiế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C2F8CE-F980-4B06-BEA9-4B5B42F80CE8}" type="slidenum">
              <a:rPr lang="en-US">
                <a:latin typeface="Tahoma" panose="020B0604030504040204" pitchFamily="34" charset="0"/>
              </a:rPr>
            </a:fld>
            <a:endParaRPr 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F58A6-88A2-46D8-91C2-EBE321399C3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873B9-6779-44E9-802F-D30524C1E60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C9A03-80D0-4F8B-9867-2ECC93B7C44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D98B1-CDE5-4D7D-94FB-BB5104C23FB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7B5AF-D0C4-4314-B79B-9D467959FED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9DC49-1DB7-49B4-9F82-E3C30E490F8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E503D-F3A0-43FF-9ECE-E0ECC14BBED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0F663-1F0B-4E3F-B5D2-0386DBC0BD0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B3CA3-3F66-4DA6-9443-907054A8322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88731-A970-4C92-87B1-CC83F4B3123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6DC53-B5B1-4C5B-A471-394D7CE5E73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A1013-F3A0-4E34-B4E3-8EF6A149313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D8AC2-769F-407D-8CB0-83E9EDF5B7F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D5A2C-1310-4D21-B324-7D285DF94FA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FC395-FB00-4A37-A118-8AE306EDA48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2C935-D7B6-4DDD-A602-EEF28FDDA9F2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63826-B7B1-49EB-B5A4-F2A400322C4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B239B-13A4-413D-986C-5DBB09343C7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4791A-EB0D-470C-B3CB-BCC0C9D177E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6A396-8C82-42EC-8483-7BD3480B4F2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7EA5A-32B9-4FA9-87A3-7D4EC4C8B06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839E3-88A5-43C7-98B5-5E44B4194AB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  <a:endParaRPr lang="vi-VN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47EC0-E415-45DE-B016-FA39E04EFA4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8E7A97D-CCD6-4C77-AB22-52576E74D04D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B241C32-EEE5-4B27-B388-7C7C2FBA41EB}" type="slidenum">
              <a:rPr lang="en-US" altLang="en-US">
                <a:latin typeface="Arial" panose="020B0604020202020204" pitchFamily="34" charset="0"/>
              </a:rPr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15" descr="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90700"/>
            <a:ext cx="12192000" cy="5146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9"/>
          <p:cNvPicPr>
            <a:picLocks noChangeAspect="1"/>
          </p:cNvPicPr>
          <p:nvPr/>
        </p:nvPicPr>
        <p:blipFill>
          <a:blip r:embed="rId2"/>
          <a:srcRect l="2914" t="12038" r="70209" b="60370"/>
          <a:stretch>
            <a:fillRect/>
          </a:stretch>
        </p:blipFill>
        <p:spPr>
          <a:xfrm>
            <a:off x="9085263" y="1704975"/>
            <a:ext cx="2457450" cy="141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2"/>
          <a:srcRect l="2914" t="12038" r="70209" b="60370"/>
          <a:stretch>
            <a:fillRect/>
          </a:stretch>
        </p:blipFill>
        <p:spPr>
          <a:xfrm>
            <a:off x="179388" y="38100"/>
            <a:ext cx="2457450" cy="141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324110">
            <a:off x="9753600" y="1154113"/>
            <a:ext cx="1592263" cy="1849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2"/>
          <a:srcRect l="2914" t="12038" r="70209" b="60370"/>
          <a:stretch>
            <a:fillRect/>
          </a:stretch>
        </p:blipFill>
        <p:spPr>
          <a:xfrm>
            <a:off x="5408613" y="182563"/>
            <a:ext cx="2457450" cy="141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0525" y="-23812"/>
            <a:ext cx="1576388" cy="1395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lum bright="70001" contrast="-70000"/>
          </a:blip>
          <a:srcRect b="57693"/>
          <a:stretch>
            <a:fillRect/>
          </a:stretch>
        </p:blipFill>
        <p:spPr>
          <a:xfrm rot="-405012" flipV="1">
            <a:off x="-1716087" y="-409575"/>
            <a:ext cx="10058400" cy="2165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2" name="y2mate.com - Upbeat and Happy Background Music_W1xwTqgzQ_g">
            <a:hlinkClick r:id="" action="ppaction://media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38275" y="587375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33" name="WordArt 5"/>
          <p:cNvSpPr>
            <a:spLocks noTextEdit="1"/>
          </p:cNvSpPr>
          <p:nvPr/>
        </p:nvSpPr>
        <p:spPr>
          <a:xfrm>
            <a:off x="3962400" y="2203450"/>
            <a:ext cx="350520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40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 SỬ 5</a:t>
            </a:r>
            <a:endParaRPr lang="en-US" sz="40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34" name="TextBox 3"/>
          <p:cNvSpPr txBox="1"/>
          <p:nvPr/>
        </p:nvSpPr>
        <p:spPr>
          <a:xfrm>
            <a:off x="2058988" y="914400"/>
            <a:ext cx="8237537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alt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altLang="vi-VN" sz="2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35" name="TextBox 10"/>
          <p:cNvSpPr txBox="1"/>
          <p:nvPr/>
        </p:nvSpPr>
        <p:spPr>
          <a:xfrm>
            <a:off x="300038" y="3581400"/>
            <a:ext cx="11242675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TRƯỜNG TỘ MONG MUỐN </a:t>
            </a:r>
            <a:endParaRPr lang="en-US" alt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 TÂN ĐẤT NƯỚC</a:t>
            </a:r>
            <a:endParaRPr lang="en-US" altLang="en-US" sz="3600" b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2476500" y="5108575"/>
            <a:ext cx="7239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2023 - 2024</a:t>
            </a:r>
            <a:endParaRPr lang="en-US" altLang="en-US" sz="2100" i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2546 L -4.375E-6 0.02569 C -0.00325 0.02662 -0.00638 0.02755 -0.0095 0.02847 C -0.01093 0.02893 -0.01289 0.02917 -0.01419 0.02986 C -0.01614 0.03055 -0.01992 0.03194 -0.02226 0.03264 C -0.0233 0.0331 -0.0246 0.0331 -0.02591 0.03333 C -0.0358 0.0368 -0.02317 0.03264 -0.03268 0.03518 C -0.03476 0.03565 -0.03658 0.03657 -0.03854 0.0368 C -0.03997 0.03727 -0.04153 0.03727 -0.04335 0.0375 C -0.04869 0.03843 -0.04518 0.03796 -0.0513 0.03935 C -0.05247 0.03935 -0.05364 0.03958 -0.05494 0.03981 C -0.05612 0.04028 -0.05703 0.04074 -0.0582 0.0412 C -0.06093 0.04167 -0.07278 0.04421 -0.07682 0.04468 C -0.07851 0.04491 -0.08007 0.04491 -0.08151 0.04537 C -0.08398 0.0456 -0.08619 0.04606 -0.08854 0.04653 C -0.09036 0.04676 -0.09244 0.04676 -0.09453 0.04722 C -0.09674 0.04745 -0.09895 0.04792 -0.1013 0.04815 C -0.10742 0.04907 -0.1164 0.05023 -0.12226 0.05069 C -0.12773 0.05093 -0.1332 0.05116 -0.13854 0.05116 C -0.14713 0.05208 -0.15494 0.05301 -0.16419 0.05324 L -0.35599 0.05231 L -0.36184 0.05185 C -0.3651 0.05139 -0.36875 0.05093 -0.37213 0.05069 C -0.37643 0.05023 -0.38072 0.05023 -0.38489 0.05023 C -0.38697 0.05 -0.3888 0.04954 -0.39062 0.0493 C -0.39505 0.04884 -0.39921 0.04815 -0.40364 0.04768 C -0.40846 0.04722 -0.41354 0.04722 -0.41862 0.04722 C -0.42604 0.0463 -0.42591 0.0463 -0.43489 0.04537 C -0.43658 0.04514 -0.43802 0.04491 -0.43958 0.04468 C -0.44335 0.04421 -0.44739 0.04329 -0.45117 0.04282 C -0.45442 0.04259 -0.45742 0.04259 -0.46054 0.04236 C -0.46354 0.0419 -0.47148 0.04074 -0.4733 0.04051 C -0.47643 0.04028 -0.47955 0.04005 -0.48268 0.03981 C -0.48372 0.03981 -0.48489 0.03935 -0.48593 0.03935 C -0.48763 0.03889 -0.48919 0.03843 -0.49075 0.03819 C -0.49322 0.03773 -0.50273 0.03704 -0.50468 0.0368 C -0.50664 0.03657 -0.50846 0.03588 -0.51041 0.03565 C -0.51406 0.03495 -0.51744 0.03449 -0.52083 0.0338 C -0.52291 0.03356 -0.52474 0.0331 -0.52669 0.03264 C -0.52929 0.03241 -0.53216 0.03218 -0.53489 0.03218 C -0.54518 0.03032 -0.52877 0.03333 -0.54414 0.03032 C -0.55221 0.0287 -0.55065 0.02917 -0.55924 0.02801 C -0.56783 0.02662 -0.56601 0.02662 -0.57552 0.025 C -0.57903 0.0243 -0.58294 0.0243 -0.58606 0.02315 C -0.5871 0.02268 -0.58815 0.02222 -0.58945 0.02199 C -0.59401 0.02083 -0.59869 0.02037 -0.60351 0.01968 C -0.61953 0.01296 -0.59778 0.02106 -0.61744 0.01667 C -0.61862 0.01643 -0.61849 0.01528 -0.61966 0.01481 C -0.6233 0.01366 -0.62799 0.01366 -0.63125 0.01227 C -0.63307 0.0118 -0.6345 0.01111 -0.63606 0.01065 C -0.63971 0.00972 -0.64362 0.0088 -0.64765 0.00833 C -0.65599 0.00671 -0.65234 0.00741 -0.65937 0.00648 C -0.66237 0.00532 -0.66367 0.00486 -0.66744 0.00417 C -0.66979 0.0037 -0.67421 0.00278 -0.67421 0.00301 C -0.67565 0.00231 -0.67669 0.00185 -0.67786 0.00162 C -0.68059 0.00093 -0.68528 -0.00023 -0.68828 -0.0007 C -0.6927 -0.00162 -0.69257 -0.00116 -0.69648 -0.00185 C -0.69791 -0.00232 -0.69947 -0.00278 -0.70117 -0.00324 C -0.70299 -0.00347 -0.70494 -0.0037 -0.7069 -0.0044 C -0.7108 -0.00532 -0.71432 -0.00671 -0.71862 -0.00718 C -0.72005 -0.00764 -0.72161 -0.00764 -0.72304 -0.00787 C -0.7302 -0.00926 -0.72669 -0.00949 -0.73463 -0.01157 C -0.73645 -0.01204 -0.73789 -0.01227 -0.73945 -0.01273 C -0.74127 -0.01296 -0.74322 -0.01343 -0.74531 -0.01389 C -0.74713 -0.01435 -0.74908 -0.01435 -0.75104 -0.01458 C -0.7526 -0.01458 -0.75429 -0.01482 -0.75572 -0.01505 C -0.76601 -0.01806 -0.76093 -0.0169 -0.77083 -0.01875 C -0.7746 -0.01945 -0.77317 -0.01921 -0.77539 -0.01921 L -0.7776 -0.02083 " pathEditMode="relative" rAng="0" ptsTypes="AAAAAAAAAAAAAAAAAAAAAAAA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00" y="-9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2042852" y="396432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76152" y="1457152"/>
            <a:ext cx="86868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90996" y="2667000"/>
            <a:ext cx="90678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44287" y="5324514"/>
            <a:ext cx="8686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1447800" y="3810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3.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35557" y="1669593"/>
            <a:ext cx="1795684" cy="615553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866072"/>
            <a:ext cx="2971800" cy="1661993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trệ</a:t>
            </a:r>
            <a:endParaRPr lang="en-US" sz="3400" b="1" dirty="0"/>
          </a:p>
        </p:txBody>
      </p:sp>
      <p:sp>
        <p:nvSpPr>
          <p:cNvPr id="5" name="Rectangle 4"/>
          <p:cNvSpPr/>
          <p:nvPr/>
        </p:nvSpPr>
        <p:spPr>
          <a:xfrm>
            <a:off x="6629400" y="2819400"/>
            <a:ext cx="3733800" cy="218521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1" hangingPunct="1"/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(1858-1945)</a:t>
            </a:r>
            <a:endParaRPr lang="en-US" sz="3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657600" y="2285146"/>
            <a:ext cx="1600200" cy="5809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627322" y="2264798"/>
            <a:ext cx="1581876" cy="5546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5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61542" y="2438400"/>
            <a:ext cx="8305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1356360" y="1219200"/>
            <a:ext cx="9716164" cy="715089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36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5"/>
          <p:cNvSpPr>
            <a:spLocks noChangeArrowheads="1" noChangeShapeType="1" noTextEdit="1"/>
          </p:cNvSpPr>
          <p:nvPr/>
        </p:nvSpPr>
        <p:spPr bwMode="auto">
          <a:xfrm>
            <a:off x="3623576" y="3052465"/>
            <a:ext cx="4572000" cy="1066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60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6000" b="1" kern="10" dirty="0">
              <a:ln w="9525">
                <a:solidFill>
                  <a:srgbClr val="000000"/>
                </a:solidFill>
                <a:round/>
              </a:ln>
              <a:solidFill>
                <a:srgbClr val="F72B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24439" y="4419600"/>
            <a:ext cx="61702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Ô CHỮ LỊCH SỬ</a:t>
            </a: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1828800" y="685800"/>
            <a:ext cx="762000" cy="762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195" name="Group 3"/>
          <p:cNvGraphicFramePr>
            <a:graphicFrameLocks noGrp="1"/>
          </p:cNvGraphicFramePr>
          <p:nvPr/>
        </p:nvGraphicFramePr>
        <p:xfrm>
          <a:off x="4191000" y="762000"/>
          <a:ext cx="4006850" cy="762000"/>
        </p:xfrm>
        <a:graphic>
          <a:graphicData uri="http://schemas.openxmlformats.org/drawingml/2006/table">
            <a:tbl>
              <a:tblPr/>
              <a:tblGrid>
                <a:gridCol w="666750"/>
                <a:gridCol w="669925"/>
                <a:gridCol w="666750"/>
                <a:gridCol w="669925"/>
                <a:gridCol w="666750"/>
                <a:gridCol w="66675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11" name="Group 19"/>
          <p:cNvGraphicFramePr>
            <a:graphicFrameLocks noGrp="1"/>
          </p:cNvGraphicFramePr>
          <p:nvPr/>
        </p:nvGraphicFramePr>
        <p:xfrm>
          <a:off x="2819400" y="3749675"/>
          <a:ext cx="7391400" cy="746125"/>
        </p:xfrm>
        <a:graphic>
          <a:graphicData uri="http://schemas.openxmlformats.org/drawingml/2006/table">
            <a:tbl>
              <a:tblPr/>
              <a:tblGrid>
                <a:gridCol w="671513"/>
                <a:gridCol w="669925"/>
                <a:gridCol w="673100"/>
                <a:gridCol w="673100"/>
                <a:gridCol w="668337"/>
                <a:gridCol w="674688"/>
                <a:gridCol w="671512"/>
                <a:gridCol w="671513"/>
                <a:gridCol w="671512"/>
                <a:gridCol w="673100"/>
                <a:gridCol w="673100"/>
              </a:tblGrid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37" name="Group 45"/>
          <p:cNvGraphicFramePr>
            <a:graphicFrameLocks noGrp="1"/>
          </p:cNvGraphicFramePr>
          <p:nvPr/>
        </p:nvGraphicFramePr>
        <p:xfrm>
          <a:off x="3505200" y="1524000"/>
          <a:ext cx="5359400" cy="762000"/>
        </p:xfrm>
        <a:graphic>
          <a:graphicData uri="http://schemas.openxmlformats.org/drawingml/2006/table">
            <a:tbl>
              <a:tblPr/>
              <a:tblGrid>
                <a:gridCol w="669925"/>
                <a:gridCol w="669925"/>
                <a:gridCol w="669925"/>
                <a:gridCol w="669925"/>
                <a:gridCol w="669925"/>
                <a:gridCol w="669925"/>
                <a:gridCol w="669925"/>
                <a:gridCol w="669925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57" name="Group 65"/>
          <p:cNvGraphicFramePr>
            <a:graphicFrameLocks noGrp="1"/>
          </p:cNvGraphicFramePr>
          <p:nvPr/>
        </p:nvGraphicFramePr>
        <p:xfrm>
          <a:off x="4191000" y="2286000"/>
          <a:ext cx="3352800" cy="762000"/>
        </p:xfrm>
        <a:graphic>
          <a:graphicData uri="http://schemas.openxmlformats.org/drawingml/2006/table">
            <a:tbl>
              <a:tblPr/>
              <a:tblGrid>
                <a:gridCol w="671513"/>
                <a:gridCol w="668337"/>
                <a:gridCol w="671513"/>
                <a:gridCol w="669925"/>
                <a:gridCol w="671512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8271" name="Oval 79"/>
          <p:cNvSpPr>
            <a:spLocks noChangeArrowheads="1"/>
          </p:cNvSpPr>
          <p:nvPr/>
        </p:nvSpPr>
        <p:spPr bwMode="auto">
          <a:xfrm>
            <a:off x="1828800" y="1447800"/>
            <a:ext cx="762000" cy="762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72" name="Oval 80"/>
          <p:cNvSpPr>
            <a:spLocks noChangeArrowheads="1"/>
          </p:cNvSpPr>
          <p:nvPr/>
        </p:nvSpPr>
        <p:spPr bwMode="auto">
          <a:xfrm>
            <a:off x="1828800" y="2209800"/>
            <a:ext cx="762000" cy="762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73" name="Oval 81"/>
          <p:cNvSpPr>
            <a:spLocks noChangeArrowheads="1"/>
          </p:cNvSpPr>
          <p:nvPr/>
        </p:nvSpPr>
        <p:spPr bwMode="auto">
          <a:xfrm>
            <a:off x="1828800" y="3733800"/>
            <a:ext cx="762000" cy="762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74" name="Oval 82"/>
          <p:cNvSpPr>
            <a:spLocks noChangeArrowheads="1"/>
          </p:cNvSpPr>
          <p:nvPr/>
        </p:nvSpPr>
        <p:spPr bwMode="auto">
          <a:xfrm>
            <a:off x="1828800" y="2971800"/>
            <a:ext cx="762000" cy="762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75" name="AutoShape 83"/>
          <p:cNvSpPr>
            <a:spLocks noChangeArrowheads="1"/>
          </p:cNvSpPr>
          <p:nvPr/>
        </p:nvSpPr>
        <p:spPr bwMode="auto">
          <a:xfrm>
            <a:off x="1600200" y="5029200"/>
            <a:ext cx="8915400" cy="762000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0102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Nguyễn Trường Tộ sinh ra ở đâu ?</a:t>
            </a:r>
            <a:endParaRPr lang="en-US">
              <a:solidFill>
                <a:srgbClr val="0102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76" name="AutoShape 84"/>
          <p:cNvSpPr>
            <a:spLocks noChangeArrowheads="1"/>
          </p:cNvSpPr>
          <p:nvPr/>
        </p:nvSpPr>
        <p:spPr bwMode="auto">
          <a:xfrm>
            <a:off x="1600200" y="5029200"/>
            <a:ext cx="8915400" cy="762000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0102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Bản ý kiến để trình lên vua còn gọi là gì ?</a:t>
            </a:r>
            <a:endParaRPr lang="en-US" sz="2800">
              <a:solidFill>
                <a:srgbClr val="0102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77" name="AutoShape 85"/>
          <p:cNvSpPr>
            <a:spLocks noChangeArrowheads="1"/>
          </p:cNvSpPr>
          <p:nvPr/>
        </p:nvSpPr>
        <p:spPr bwMode="auto">
          <a:xfrm>
            <a:off x="1600200" y="5029200"/>
            <a:ext cx="8915400" cy="762000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0102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Nguyễn Trường Tộ trình bản điều trần lên vua nào ?</a:t>
            </a:r>
            <a:endParaRPr lang="en-US" sz="2800">
              <a:solidFill>
                <a:srgbClr val="0102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78" name="AutoShape 86"/>
          <p:cNvSpPr>
            <a:spLocks noChangeArrowheads="1"/>
          </p:cNvSpPr>
          <p:nvPr/>
        </p:nvSpPr>
        <p:spPr bwMode="auto">
          <a:xfrm>
            <a:off x="1600200" y="5029200"/>
            <a:ext cx="8915400" cy="762000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0102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Từ bỏ những cách làm cũ, lạc hậu,thực hiện cách làm mới</a:t>
            </a:r>
            <a:endParaRPr lang="en-US" sz="2400">
              <a:solidFill>
                <a:srgbClr val="0102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0102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đạt được sự phát triển tốt hơn được gọi là gì</a:t>
            </a:r>
            <a:r>
              <a:rPr lang="en-US" sz="2800">
                <a:solidFill>
                  <a:srgbClr val="0102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>
              <a:solidFill>
                <a:srgbClr val="0102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79" name="AutoShape 87"/>
          <p:cNvSpPr>
            <a:spLocks noChangeArrowheads="1"/>
          </p:cNvSpPr>
          <p:nvPr/>
        </p:nvSpPr>
        <p:spPr bwMode="auto">
          <a:xfrm>
            <a:off x="1600200" y="5029200"/>
            <a:ext cx="8915400" cy="762000"/>
          </a:xfrm>
          <a:prstGeom prst="flowChartAlternateProcess">
            <a:avLst/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0102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5.Nguyễn Trường Tộ thuộc phe nào trong triều đình ?</a:t>
            </a:r>
            <a:endParaRPr lang="en-US" sz="2400">
              <a:solidFill>
                <a:srgbClr val="0102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417" name="Group 225"/>
          <p:cNvGraphicFramePr>
            <a:graphicFrameLocks noGrp="1"/>
          </p:cNvGraphicFramePr>
          <p:nvPr/>
        </p:nvGraphicFramePr>
        <p:xfrm>
          <a:off x="3505200" y="3048000"/>
          <a:ext cx="4724400" cy="685800"/>
        </p:xfrm>
        <a:graphic>
          <a:graphicData uri="http://schemas.openxmlformats.org/drawingml/2006/table">
            <a:tbl>
              <a:tblPr/>
              <a:tblGrid>
                <a:gridCol w="674688"/>
                <a:gridCol w="674687"/>
                <a:gridCol w="676275"/>
                <a:gridCol w="673100"/>
                <a:gridCol w="676275"/>
                <a:gridCol w="674688"/>
                <a:gridCol w="674687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8298" name="AutoShape 106"/>
          <p:cNvSpPr>
            <a:spLocks noChangeArrowheads="1"/>
          </p:cNvSpPr>
          <p:nvPr/>
        </p:nvSpPr>
        <p:spPr bwMode="auto">
          <a:xfrm>
            <a:off x="9753600" y="381000"/>
            <a:ext cx="914400" cy="9144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314" name="Group 122"/>
          <p:cNvGraphicFramePr>
            <a:graphicFrameLocks noGrp="1"/>
          </p:cNvGraphicFramePr>
          <p:nvPr/>
        </p:nvGraphicFramePr>
        <p:xfrm>
          <a:off x="4191000" y="762000"/>
          <a:ext cx="4006850" cy="762000"/>
        </p:xfrm>
        <a:graphic>
          <a:graphicData uri="http://schemas.openxmlformats.org/drawingml/2006/table">
            <a:tbl>
              <a:tblPr/>
              <a:tblGrid>
                <a:gridCol w="666750"/>
                <a:gridCol w="669925"/>
                <a:gridCol w="666750"/>
                <a:gridCol w="669925"/>
                <a:gridCol w="666750"/>
                <a:gridCol w="66675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Ệ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30" name="Group 138"/>
          <p:cNvGraphicFramePr>
            <a:graphicFrameLocks noGrp="1"/>
          </p:cNvGraphicFramePr>
          <p:nvPr/>
        </p:nvGraphicFramePr>
        <p:xfrm>
          <a:off x="3505200" y="1524000"/>
          <a:ext cx="5359400" cy="762000"/>
        </p:xfrm>
        <a:graphic>
          <a:graphicData uri="http://schemas.openxmlformats.org/drawingml/2006/table">
            <a:tbl>
              <a:tblPr/>
              <a:tblGrid>
                <a:gridCol w="669925"/>
                <a:gridCol w="669925"/>
                <a:gridCol w="669925"/>
                <a:gridCol w="669925"/>
                <a:gridCol w="669925"/>
                <a:gridCol w="669925"/>
                <a:gridCol w="669925"/>
                <a:gridCol w="669925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Ề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Ầ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16" name="Group 224"/>
          <p:cNvGraphicFramePr>
            <a:graphicFrameLocks noGrp="1"/>
          </p:cNvGraphicFramePr>
          <p:nvPr/>
        </p:nvGraphicFramePr>
        <p:xfrm>
          <a:off x="4191000" y="2286000"/>
          <a:ext cx="3352800" cy="762000"/>
        </p:xfrm>
        <a:graphic>
          <a:graphicData uri="http://schemas.openxmlformats.org/drawingml/2006/table">
            <a:tbl>
              <a:tblPr/>
              <a:tblGrid>
                <a:gridCol w="671513"/>
                <a:gridCol w="668337"/>
                <a:gridCol w="671513"/>
                <a:gridCol w="669925"/>
                <a:gridCol w="671512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Ự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64" name="Group 172"/>
          <p:cNvGraphicFramePr>
            <a:graphicFrameLocks noGrp="1"/>
          </p:cNvGraphicFramePr>
          <p:nvPr/>
        </p:nvGraphicFramePr>
        <p:xfrm>
          <a:off x="3505200" y="3048000"/>
          <a:ext cx="4724400" cy="685800"/>
        </p:xfrm>
        <a:graphic>
          <a:graphicData uri="http://schemas.openxmlformats.org/drawingml/2006/table">
            <a:tbl>
              <a:tblPr/>
              <a:tblGrid>
                <a:gridCol w="674688"/>
                <a:gridCol w="674687"/>
                <a:gridCol w="676275"/>
                <a:gridCol w="673100"/>
                <a:gridCol w="676275"/>
                <a:gridCol w="674688"/>
                <a:gridCol w="674687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82" name="Group 190"/>
          <p:cNvGraphicFramePr>
            <a:graphicFrameLocks noGrp="1"/>
          </p:cNvGraphicFramePr>
          <p:nvPr/>
        </p:nvGraphicFramePr>
        <p:xfrm>
          <a:off x="2819400" y="3749675"/>
          <a:ext cx="7391400" cy="746125"/>
        </p:xfrm>
        <a:graphic>
          <a:graphicData uri="http://schemas.openxmlformats.org/drawingml/2006/table">
            <a:tbl>
              <a:tblPr/>
              <a:tblGrid>
                <a:gridCol w="671513"/>
                <a:gridCol w="669925"/>
                <a:gridCol w="673100"/>
                <a:gridCol w="673100"/>
                <a:gridCol w="668337"/>
                <a:gridCol w="674688"/>
                <a:gridCol w="671512"/>
                <a:gridCol w="671513"/>
                <a:gridCol w="671512"/>
                <a:gridCol w="673100"/>
                <a:gridCol w="673100"/>
              </a:tblGrid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Ủ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Ộ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500"/>
                                        <p:tgtEl>
                                          <p:spTgt spid="8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500"/>
                                        <p:tgtEl>
                                          <p:spTgt spid="8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7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8" dur="500"/>
                                        <p:tgtEl>
                                          <p:spTgt spid="8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7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84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500"/>
                                        <p:tgtEl>
                                          <p:spTgt spid="8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7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500"/>
                                        <p:tgtEl>
                                          <p:spTgt spid="8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73"/>
                  </p:tgtEl>
                </p:cond>
              </p:nextCondLst>
            </p:seq>
          </p:childTnLst>
        </p:cTn>
      </p:par>
    </p:tnLst>
    <p:bldLst>
      <p:bldP spid="8275" grpId="0" animBg="1"/>
      <p:bldP spid="8275" grpId="1" animBg="1"/>
      <p:bldP spid="8276" grpId="0" animBg="1"/>
      <p:bldP spid="8276" grpId="1" animBg="1"/>
      <p:bldP spid="8277" grpId="0" animBg="1"/>
      <p:bldP spid="8277" grpId="1" animBg="1"/>
      <p:bldP spid="8278" grpId="0" animBg="1"/>
      <p:bldP spid="8278" grpId="1" animBg="1"/>
      <p:bldP spid="8279" grpId="0" animBg="1"/>
      <p:bldP spid="827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47800" y="1828800"/>
            <a:ext cx="9677400" cy="3505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8600" y="533400"/>
            <a:ext cx="4267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3806" y="2234370"/>
            <a:ext cx="92989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4032381"/>
            <a:ext cx="9601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b-N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Cuộc phản công ở kinh </a:t>
            </a:r>
            <a:r>
              <a:rPr lang="nb-NO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thành Huế.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1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186"/>
          <p:cNvSpPr>
            <a:spLocks noChangeArrowheads="1" noChangeShapeType="1" noTextEdit="1"/>
          </p:cNvSpPr>
          <p:nvPr/>
        </p:nvSpPr>
        <p:spPr bwMode="auto">
          <a:xfrm>
            <a:off x="4648200" y="1563601"/>
            <a:ext cx="2590800" cy="67945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noFill/>
                  <a:rou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kern="10" dirty="0">
                <a:ln w="9525">
                  <a:noFill/>
                  <a:rou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noFill/>
                  <a:rou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3600" b="1" kern="10" dirty="0">
              <a:ln w="9525">
                <a:noFill/>
                <a:round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WordArt 187"/>
          <p:cNvSpPr>
            <a:spLocks noChangeArrowheads="1" noChangeShapeType="1" noTextEdit="1"/>
          </p:cNvSpPr>
          <p:nvPr/>
        </p:nvSpPr>
        <p:spPr bwMode="auto">
          <a:xfrm>
            <a:off x="1752600" y="2590800"/>
            <a:ext cx="8723203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noFill/>
                  <a:rou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Nguyễn Trường Tộ</a:t>
            </a:r>
            <a:endParaRPr lang="vi-VN" sz="3600" b="1" kern="10" dirty="0">
              <a:ln w="9525">
                <a:noFill/>
                <a:rou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kern="10" dirty="0">
                <a:ln w="9525">
                  <a:noFill/>
                  <a:rou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 muốn canh tân đất nước.</a:t>
            </a:r>
            <a:endParaRPr lang="en-US" sz="3600" b="1" kern="10" dirty="0">
              <a:ln w="9525">
                <a:noFill/>
                <a:rou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81613" y="18346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3079" descr="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97" y="4592854"/>
            <a:ext cx="11205142" cy="147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3079" descr="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59" y="3149758"/>
            <a:ext cx="11205142" cy="147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883610" y="360087"/>
            <a:ext cx="434858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MỤC TIÊU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 panose="020B0604020202020204" pitchFamily="34" charset="0"/>
            </a:endParaRPr>
          </a:p>
        </p:txBody>
      </p:sp>
      <p:pic>
        <p:nvPicPr>
          <p:cNvPr id="22532" name="图片 3079" descr="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59" y="1676400"/>
            <a:ext cx="11205142" cy="147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1"/>
          <p:cNvSpPr>
            <a:spLocks noChangeArrowheads="1"/>
          </p:cNvSpPr>
          <p:nvPr/>
        </p:nvSpPr>
        <p:spPr bwMode="auto">
          <a:xfrm>
            <a:off x="1143000" y="1912203"/>
            <a:ext cx="9829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2400" b="1" dirty="0">
                <a:solidFill>
                  <a:schemeClr val="bg1"/>
                </a:solidFill>
              </a:rPr>
              <a:t>1. HS </a:t>
            </a:r>
            <a:r>
              <a:rPr lang="en-US" sz="2400" b="1" dirty="0" err="1">
                <a:solidFill>
                  <a:schemeClr val="bg1"/>
                </a:solidFill>
              </a:rPr>
              <a:t>nắm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được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một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vài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đề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nghị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về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cải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cách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của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Nguyễn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Trường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Tộ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với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mong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muốn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làm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đất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nước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giàu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mạnh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4871" y="3352800"/>
            <a:ext cx="106747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schemeClr val="bg1"/>
                </a:solidFill>
              </a:rPr>
              <a:t>Biết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những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lí</a:t>
            </a:r>
            <a:r>
              <a:rPr lang="en-US" sz="2400" b="1" dirty="0">
                <a:solidFill>
                  <a:schemeClr val="bg1"/>
                </a:solidFill>
              </a:rPr>
              <a:t> do </a:t>
            </a:r>
            <a:r>
              <a:rPr lang="en-US" sz="2400" b="1" dirty="0" err="1">
                <a:solidFill>
                  <a:schemeClr val="bg1"/>
                </a:solidFill>
              </a:rPr>
              <a:t>khiến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những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cải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cách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của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Nguyễn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Trường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Tộ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err="1">
                <a:solidFill>
                  <a:schemeClr val="bg1"/>
                </a:solidFill>
              </a:rPr>
              <a:t>không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được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vua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quan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Nguyễn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nghe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theo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thực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hiện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4871" y="4876800"/>
            <a:ext cx="11530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3. </a:t>
            </a:r>
            <a:r>
              <a:rPr lang="en-US" sz="2400" b="1" dirty="0" err="1">
                <a:solidFill>
                  <a:schemeClr val="bg1"/>
                </a:solidFill>
              </a:rPr>
              <a:t>Tôn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trọng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biết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ơn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những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người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đã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có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xây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dựng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đổi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mới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err="1">
                <a:solidFill>
                  <a:schemeClr val="bg1"/>
                </a:solidFill>
              </a:rPr>
              <a:t>đất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nước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3648001" y="978189"/>
            <a:ext cx="4607430" cy="1101923"/>
          </a:xfrm>
          <a:prstGeom prst="snip2Diag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3962400"/>
            <a:ext cx="882466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Phát biểu cảm nghĩ của em về Trương Định 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2785766"/>
            <a:ext cx="894007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Trương Định đã có công gì đối với đất nước?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802712"/>
            <a:ext cx="8382000" cy="622300"/>
          </a:xfrm>
        </p:spPr>
        <p:txBody>
          <a:bodyPr/>
          <a:lstStyle/>
          <a:p>
            <a:pPr algn="l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b="1" u="sng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u="sng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b="1" u="sng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b="1" u="sng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u="sng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u="sng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u="sng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b="1" u="sng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u="sng" dirty="0">
              <a:solidFill>
                <a:srgbClr val="F72B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7" name="Picture 9" descr="DSCN032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A3B4C6"/>
              </a:clrFrom>
              <a:clrTo>
                <a:srgbClr val="A3B4C6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" t="15074" r="12132" b="9467"/>
          <a:stretch>
            <a:fillRect/>
          </a:stretch>
        </p:blipFill>
        <p:spPr bwMode="auto">
          <a:xfrm>
            <a:off x="304800" y="1676400"/>
            <a:ext cx="3506788" cy="42672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267200" y="1578050"/>
            <a:ext cx="6096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4348580" y="2662239"/>
            <a:ext cx="6883400" cy="2246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minh hiểu biết hơn người, nhân dân gọi là “Trạng tộ”</a:t>
            </a:r>
            <a:endParaRPr lang="vi-V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có chủ trương canh tân đất nước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5800" y="519329"/>
            <a:ext cx="2975495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962400" y="5029200"/>
            <a:ext cx="79073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983547" y="4992565"/>
            <a:ext cx="723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8" grpId="0"/>
      <p:bldP spid="2059" grpId="0" animBg="1"/>
      <p:bldP spid="11" grpId="0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981200" y="685800"/>
            <a:ext cx="7924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hiểu thế nào là “bản điều trần”?</a:t>
            </a:r>
            <a:endParaRPr lang="en-US" sz="3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828800" y="1423400"/>
            <a:ext cx="8077200" cy="1015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điều trần là bản ý kiến hay ( hay bản hiến kế) để trình lên vua.</a:t>
            </a:r>
            <a:endParaRPr lang="en-US" sz="30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057400" y="2667000"/>
            <a:ext cx="7924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828800" y="3923503"/>
            <a:ext cx="9448800" cy="147732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79" grpId="0" animBg="1"/>
      <p:bldP spid="3080" grpId="0"/>
      <p:bldP spid="30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95263"/>
            <a:ext cx="9448800" cy="1109662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F72B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 rot="209406">
            <a:off x="3075963" y="2326303"/>
            <a:ext cx="6116272" cy="3148645"/>
          </a:xfrm>
          <a:prstGeom prst="irregularSeal2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38200" y="1511310"/>
            <a:ext cx="10591800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956043"/>
            <a:ext cx="2667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1" grpId="0" animBg="1"/>
      <p:bldP spid="41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95263"/>
            <a:ext cx="9448800" cy="1109662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b="1" dirty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F72B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38200" y="1511310"/>
            <a:ext cx="10591800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2531" y="2618089"/>
            <a:ext cx="9679253" cy="58477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2531" y="3567262"/>
            <a:ext cx="9522735" cy="58477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2531" y="4508122"/>
            <a:ext cx="5814412" cy="58477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Xây dựng quân đội hùng mạnh. 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2531" y="5486400"/>
            <a:ext cx="10291600" cy="58477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2057400" y="195536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54776" y="987143"/>
            <a:ext cx="9992591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66355" y="4079687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55767" y="4800600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3036900"/>
            <a:ext cx="3464410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8567" y="3026362"/>
            <a:ext cx="5845233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352800" y="1998860"/>
            <a:ext cx="2155767" cy="102750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38800" y="2002806"/>
            <a:ext cx="1828800" cy="101566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1"/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3213</Words>
  <Application>WPS Presentation</Application>
  <PresentationFormat>Widescreen</PresentationFormat>
  <Paragraphs>211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SimSun</vt:lpstr>
      <vt:lpstr>Wingdings</vt:lpstr>
      <vt:lpstr>Tahoma</vt:lpstr>
      <vt:lpstr>Calibri</vt:lpstr>
      <vt:lpstr>Calibri Light</vt:lpstr>
      <vt:lpstr>Verdana</vt:lpstr>
      <vt:lpstr>Times New Roman</vt:lpstr>
      <vt:lpstr>Times New Roman</vt:lpstr>
      <vt:lpstr>.VnTime</vt:lpstr>
      <vt:lpstr>SVN-Riesling</vt:lpstr>
      <vt:lpstr>Courier New</vt:lpstr>
      <vt:lpstr>Microsoft YaHei</vt:lpstr>
      <vt:lpstr>Arial Unicode MS</vt:lpstr>
      <vt:lpstr>Chủ đề của Office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itfriend.org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Nguyễn Trường tộ mong muốn canh tân đất nước</dc:title>
  <dc:creator>Smart</dc:creator>
  <cp:lastModifiedBy>HUONG GIANG</cp:lastModifiedBy>
  <cp:revision>56</cp:revision>
  <dcterms:created xsi:type="dcterms:W3CDTF">2011-05-06T07:48:00Z</dcterms:created>
  <dcterms:modified xsi:type="dcterms:W3CDTF">2023-09-03T14:34:09Z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4DE7F4C62C2242FABE3F3402F06CFCC1</vt:lpwstr>
  </property>
  <property fmtid="{D5CDD505-2E9C-101B-9397-08002B2CF9AE}" pid="3" name="KSOProductBuildVer">
    <vt:lpwstr>1033-11.2.0.11537</vt:lpwstr>
  </property>
</Properties>
</file>