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96" r:id="rId4"/>
    <p:sldId id="297" r:id="rId5"/>
    <p:sldId id="298" r:id="rId6"/>
    <p:sldId id="299" r:id="rId7"/>
    <p:sldId id="300" r:id="rId8"/>
    <p:sldId id="301" r:id="rId9"/>
    <p:sldId id="312" r:id="rId10"/>
    <p:sldId id="27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  <p:embeddedFont>
      <p:font typeface="Coiny" panose="020B0604020202020204" charset="0"/>
      <p:regular r:id="rId18"/>
    </p:embeddedFont>
    <p:embeddedFont>
      <p:font typeface="UTM Cookies" panose="02040603050506020204" pitchFamily="18" charset="0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EFF"/>
    <a:srgbClr val="176100"/>
    <a:srgbClr val="6EA33D"/>
    <a:srgbClr val="FFFF99"/>
    <a:srgbClr val="66FF33"/>
    <a:srgbClr val="83E1FF"/>
    <a:srgbClr val="08FFC8"/>
    <a:srgbClr val="C299FC"/>
    <a:srgbClr val="B9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E7F45-CF68-495B-B403-54B5CBFD2C93}" v="397" dt="2022-04-15T07:14:1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226" autoAdjust="0"/>
  </p:normalViewPr>
  <p:slideViewPr>
    <p:cSldViewPr snapToGrid="0" showGuides="1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0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0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50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CDAD9-B1BD-4382-B54C-2A27D5987127}"/>
              </a:ext>
            </a:extLst>
          </p:cNvPr>
          <p:cNvSpPr txBox="1"/>
          <p:nvPr/>
        </p:nvSpPr>
        <p:spPr>
          <a:xfrm>
            <a:off x="5479363" y="1893271"/>
            <a:ext cx="166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0A224"/>
                </a:solidFill>
                <a:latin typeface="+mj-lt"/>
              </a:rPr>
              <a:t>Toán</a:t>
            </a:r>
            <a:endParaRPr lang="en-US" sz="4000" dirty="0">
              <a:solidFill>
                <a:srgbClr val="F0A22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E847F-74C3-4424-BCAE-13DE658F06AD}"/>
              </a:ext>
            </a:extLst>
          </p:cNvPr>
          <p:cNvSpPr txBox="1"/>
          <p:nvPr/>
        </p:nvSpPr>
        <p:spPr>
          <a:xfrm>
            <a:off x="3017546" y="2617927"/>
            <a:ext cx="658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rgbClr val="6EA3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ÔN TẬP VỀ CÁC PHÉP TÍNH VỚI SỐ ĐO THỜI GIAN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B3BBB-6C7E-4D03-9426-B8D99344A423}"/>
              </a:ext>
            </a:extLst>
          </p:cNvPr>
          <p:cNvSpPr txBox="1"/>
          <p:nvPr/>
        </p:nvSpPr>
        <p:spPr>
          <a:xfrm>
            <a:off x="3507336" y="1729031"/>
            <a:ext cx="5568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TẠM BIỆT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VÀ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2" y="4450832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oogle Shape;110;p3">
            <a:extLst>
              <a:ext uri="{FF2B5EF4-FFF2-40B4-BE49-F238E27FC236}">
                <a16:creationId xmlns:a16="http://schemas.microsoft.com/office/drawing/2014/main" id="{BA3D749F-AB66-432E-BEC9-120A10189586}"/>
              </a:ext>
            </a:extLst>
          </p:cNvPr>
          <p:cNvGrpSpPr/>
          <p:nvPr/>
        </p:nvGrpSpPr>
        <p:grpSpPr>
          <a:xfrm>
            <a:off x="2371520" y="1252044"/>
            <a:ext cx="3143288" cy="1318432"/>
            <a:chOff x="1149338" y="2048530"/>
            <a:chExt cx="1334002" cy="1077178"/>
          </a:xfrm>
        </p:grpSpPr>
        <p:sp>
          <p:nvSpPr>
            <p:cNvPr id="19" name="Google Shape;111;p3">
              <a:extLst>
                <a:ext uri="{FF2B5EF4-FFF2-40B4-BE49-F238E27FC236}">
                  <a16:creationId xmlns:a16="http://schemas.microsoft.com/office/drawing/2014/main" id="{77C5CA45-35B2-4FFA-A9C9-FD6B2EFB975F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24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3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18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" name="Google Shape;112;p3">
              <a:extLst>
                <a:ext uri="{FF2B5EF4-FFF2-40B4-BE49-F238E27FC236}">
                  <a16:creationId xmlns:a16="http://schemas.microsoft.com/office/drawing/2014/main" id="{2AE4838B-1C8F-4E1B-9B1A-59DD29B9FE41}"/>
                </a:ext>
              </a:extLst>
            </p:cNvPr>
            <p:cNvSpPr txBox="1"/>
            <p:nvPr/>
          </p:nvSpPr>
          <p:spPr>
            <a:xfrm>
              <a:off x="1149338" y="2367283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+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1" name="Google Shape;113;p3">
              <a:extLst>
                <a:ext uri="{FF2B5EF4-FFF2-40B4-BE49-F238E27FC236}">
                  <a16:creationId xmlns:a16="http://schemas.microsoft.com/office/drawing/2014/main" id="{72B679DA-7EDC-473B-B782-174956766C73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Google Shape;134;p3">
            <a:extLst>
              <a:ext uri="{FF2B5EF4-FFF2-40B4-BE49-F238E27FC236}">
                <a16:creationId xmlns:a16="http://schemas.microsoft.com/office/drawing/2014/main" id="{AFA319DC-4F82-424D-BC9A-AED10447A291}"/>
              </a:ext>
            </a:extLst>
          </p:cNvPr>
          <p:cNvSpPr txBox="1"/>
          <p:nvPr/>
        </p:nvSpPr>
        <p:spPr>
          <a:xfrm>
            <a:off x="2736579" y="2570474"/>
            <a:ext cx="2677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5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42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588467" y="1241342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a)</a:t>
            </a:r>
          </a:p>
        </p:txBody>
      </p:sp>
      <p:grpSp>
        <p:nvGrpSpPr>
          <p:cNvPr id="23" name="Google Shape;110;p3">
            <a:extLst>
              <a:ext uri="{FF2B5EF4-FFF2-40B4-BE49-F238E27FC236}">
                <a16:creationId xmlns:a16="http://schemas.microsoft.com/office/drawing/2014/main" id="{FE2BF446-7548-4590-91A3-6450B8381060}"/>
              </a:ext>
            </a:extLst>
          </p:cNvPr>
          <p:cNvGrpSpPr/>
          <p:nvPr/>
        </p:nvGrpSpPr>
        <p:grpSpPr>
          <a:xfrm>
            <a:off x="1875475" y="3573213"/>
            <a:ext cx="3108191" cy="1318432"/>
            <a:chOff x="1164233" y="2048530"/>
            <a:chExt cx="1319107" cy="1077178"/>
          </a:xfrm>
        </p:grpSpPr>
        <p:sp>
          <p:nvSpPr>
            <p:cNvPr id="24" name="Google Shape;111;p3">
              <a:extLst>
                <a:ext uri="{FF2B5EF4-FFF2-40B4-BE49-F238E27FC236}">
                  <a16:creationId xmlns:a16="http://schemas.microsoft.com/office/drawing/2014/main" id="{AD6FDF32-8F8E-450D-8103-367C73CC0178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2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6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5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5" name="Google Shape;112;p3">
              <a:extLst>
                <a:ext uri="{FF2B5EF4-FFF2-40B4-BE49-F238E27FC236}">
                  <a16:creationId xmlns:a16="http://schemas.microsoft.com/office/drawing/2014/main" id="{869E7479-509C-4676-8247-210B5AB8E927}"/>
                </a:ext>
              </a:extLst>
            </p:cNvPr>
            <p:cNvSpPr txBox="1"/>
            <p:nvPr/>
          </p:nvSpPr>
          <p:spPr>
            <a:xfrm>
              <a:off x="1164233" y="2226400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6" name="Google Shape;113;p3">
              <a:extLst>
                <a:ext uri="{FF2B5EF4-FFF2-40B4-BE49-F238E27FC236}">
                  <a16:creationId xmlns:a16="http://schemas.microsoft.com/office/drawing/2014/main" id="{7B8FA192-46AC-4CD5-8E75-7FE1F6AF9020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" name="Google Shape;110;p3">
            <a:extLst>
              <a:ext uri="{FF2B5EF4-FFF2-40B4-BE49-F238E27FC236}">
                <a16:creationId xmlns:a16="http://schemas.microsoft.com/office/drawing/2014/main" id="{696A2D30-25B0-4071-999B-A4AC3BA1FE4B}"/>
              </a:ext>
            </a:extLst>
          </p:cNvPr>
          <p:cNvGrpSpPr/>
          <p:nvPr/>
        </p:nvGrpSpPr>
        <p:grpSpPr>
          <a:xfrm>
            <a:off x="6898988" y="3506227"/>
            <a:ext cx="3108191" cy="1318432"/>
            <a:chOff x="1164233" y="2048530"/>
            <a:chExt cx="1319107" cy="1077178"/>
          </a:xfrm>
        </p:grpSpPr>
        <p:sp>
          <p:nvSpPr>
            <p:cNvPr id="29" name="Google Shape;111;p3">
              <a:extLst>
                <a:ext uri="{FF2B5EF4-FFF2-40B4-BE49-F238E27FC236}">
                  <a16:creationId xmlns:a16="http://schemas.microsoft.com/office/drawing/2014/main" id="{6CDB6C2C-D7C8-411E-A37F-92E2F43BFC16}"/>
                </a:ext>
              </a:extLst>
            </p:cNvPr>
            <p:cNvSpPr txBox="1"/>
            <p:nvPr/>
          </p:nvSpPr>
          <p:spPr>
            <a:xfrm>
              <a:off x="1302818" y="2048530"/>
              <a:ext cx="1136455" cy="920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8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6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5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42</a:t>
              </a:r>
              <a:r>
                <a:rPr lang="vi-VN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28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28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0" name="Google Shape;112;p3">
              <a:extLst>
                <a:ext uri="{FF2B5EF4-FFF2-40B4-BE49-F238E27FC236}">
                  <a16:creationId xmlns:a16="http://schemas.microsoft.com/office/drawing/2014/main" id="{3198EDE9-ADA1-495D-A1E4-4E795BCE71E3}"/>
                </a:ext>
              </a:extLst>
            </p:cNvPr>
            <p:cNvSpPr txBox="1"/>
            <p:nvPr/>
          </p:nvSpPr>
          <p:spPr>
            <a:xfrm>
              <a:off x="1164233" y="2226400"/>
              <a:ext cx="141703" cy="42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31" name="Google Shape;113;p3">
              <a:extLst>
                <a:ext uri="{FF2B5EF4-FFF2-40B4-BE49-F238E27FC236}">
                  <a16:creationId xmlns:a16="http://schemas.microsoft.com/office/drawing/2014/main" id="{F45B07FB-B716-4241-9ABD-DBD903A7D66B}"/>
                </a:ext>
              </a:extLst>
            </p:cNvPr>
            <p:cNvCxnSpPr>
              <a:cxnSpLocks/>
            </p:cNvCxnSpPr>
            <p:nvPr/>
          </p:nvCxnSpPr>
          <p:spPr>
            <a:xfrm>
              <a:off x="1240131" y="3125708"/>
              <a:ext cx="1243209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134;p3">
            <a:extLst>
              <a:ext uri="{FF2B5EF4-FFF2-40B4-BE49-F238E27FC236}">
                <a16:creationId xmlns:a16="http://schemas.microsoft.com/office/drawing/2014/main" id="{1CF31718-BCF6-40F1-B6FB-3F292C4D6789}"/>
              </a:ext>
            </a:extLst>
          </p:cNvPr>
          <p:cNvSpPr txBox="1"/>
          <p:nvPr/>
        </p:nvSpPr>
        <p:spPr>
          <a:xfrm>
            <a:off x="7421525" y="4824657"/>
            <a:ext cx="24958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8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44</a:t>
            </a:r>
            <a:r>
              <a:rPr lang="vi-VN" sz="28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28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82370-A89B-4E08-9E8B-9996B57F0C23}"/>
              </a:ext>
            </a:extLst>
          </p:cNvPr>
          <p:cNvSpPr txBox="1"/>
          <p:nvPr/>
        </p:nvSpPr>
        <p:spPr>
          <a:xfrm>
            <a:off x="4996776" y="3872925"/>
            <a:ext cx="185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đổi</a:t>
            </a:r>
            <a:r>
              <a:rPr lang="en-US" sz="2800" b="1" i="1" dirty="0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176100"/>
                </a:solidFill>
                <a:latin typeface="+mj-lt"/>
                <a:cs typeface="Calibri" panose="020F0502020204030204" pitchFamily="34" charset="0"/>
              </a:rPr>
              <a:t>thành</a:t>
            </a:r>
            <a:endParaRPr lang="en-US" sz="2800" b="1" i="1" dirty="0">
              <a:solidFill>
                <a:srgbClr val="176100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62" y="4450832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b)</a:t>
            </a:r>
          </a:p>
        </p:txBody>
      </p:sp>
      <p:grpSp>
        <p:nvGrpSpPr>
          <p:cNvPr id="33" name="Google Shape;118;p3">
            <a:extLst>
              <a:ext uri="{FF2B5EF4-FFF2-40B4-BE49-F238E27FC236}">
                <a16:creationId xmlns:a16="http://schemas.microsoft.com/office/drawing/2014/main" id="{E9800782-15EE-4F35-A376-C2E0CA30FF62}"/>
              </a:ext>
            </a:extLst>
          </p:cNvPr>
          <p:cNvGrpSpPr/>
          <p:nvPr/>
        </p:nvGrpSpPr>
        <p:grpSpPr>
          <a:xfrm>
            <a:off x="2777189" y="2028202"/>
            <a:ext cx="2291315" cy="1711265"/>
            <a:chOff x="1308488" y="1961019"/>
            <a:chExt cx="1141063" cy="1711265"/>
          </a:xfrm>
        </p:grpSpPr>
        <p:sp>
          <p:nvSpPr>
            <p:cNvPr id="34" name="Google Shape;119;p3">
              <a:extLst>
                <a:ext uri="{FF2B5EF4-FFF2-40B4-BE49-F238E27FC236}">
                  <a16:creationId xmlns:a16="http://schemas.microsoft.com/office/drawing/2014/main" id="{62246B1A-0DB1-4670-9C10-8C0763C4F1EB}"/>
                </a:ext>
              </a:extLst>
            </p:cNvPr>
            <p:cNvSpPr txBox="1"/>
            <p:nvPr/>
          </p:nvSpPr>
          <p:spPr>
            <a:xfrm>
              <a:off x="1476869" y="1961019"/>
              <a:ext cx="936332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5,4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11,2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35" name="Google Shape;120;p3">
              <a:extLst>
                <a:ext uri="{FF2B5EF4-FFF2-40B4-BE49-F238E27FC236}">
                  <a16:creationId xmlns:a16="http://schemas.microsoft.com/office/drawing/2014/main" id="{1EC35EA8-A35B-4EC9-BD21-3EF581D4C283}"/>
                </a:ext>
              </a:extLst>
            </p:cNvPr>
            <p:cNvSpPr txBox="1"/>
            <p:nvPr/>
          </p:nvSpPr>
          <p:spPr>
            <a:xfrm>
              <a:off x="1308488" y="2395572"/>
              <a:ext cx="21955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+</a:t>
              </a:r>
              <a:endParaRPr sz="3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36" name="Google Shape;121;p3">
              <a:extLst>
                <a:ext uri="{FF2B5EF4-FFF2-40B4-BE49-F238E27FC236}">
                  <a16:creationId xmlns:a16="http://schemas.microsoft.com/office/drawing/2014/main" id="{B6D3E5AB-00E9-4550-8D09-CEA47A169FD0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14" y="3672284"/>
              <a:ext cx="108443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7" name="Google Shape;136;p3">
            <a:extLst>
              <a:ext uri="{FF2B5EF4-FFF2-40B4-BE49-F238E27FC236}">
                <a16:creationId xmlns:a16="http://schemas.microsoft.com/office/drawing/2014/main" id="{820D252A-9021-46F3-A1B2-3BCE9A90685D}"/>
              </a:ext>
            </a:extLst>
          </p:cNvPr>
          <p:cNvSpPr txBox="1"/>
          <p:nvPr/>
        </p:nvSpPr>
        <p:spPr>
          <a:xfrm>
            <a:off x="3115308" y="3727801"/>
            <a:ext cx="18856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,6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6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8" name="Google Shape;118;p3">
            <a:extLst>
              <a:ext uri="{FF2B5EF4-FFF2-40B4-BE49-F238E27FC236}">
                <a16:creationId xmlns:a16="http://schemas.microsoft.com/office/drawing/2014/main" id="{089BA3FB-2396-4921-A4B4-E381F6F91876}"/>
              </a:ext>
            </a:extLst>
          </p:cNvPr>
          <p:cNvGrpSpPr/>
          <p:nvPr/>
        </p:nvGrpSpPr>
        <p:grpSpPr>
          <a:xfrm>
            <a:off x="6774689" y="2028202"/>
            <a:ext cx="2363954" cy="1711265"/>
            <a:chOff x="1272314" y="1961019"/>
            <a:chExt cx="1177237" cy="1711265"/>
          </a:xfrm>
        </p:grpSpPr>
        <p:sp>
          <p:nvSpPr>
            <p:cNvPr id="39" name="Google Shape;119;p3">
              <a:extLst>
                <a:ext uri="{FF2B5EF4-FFF2-40B4-BE49-F238E27FC236}">
                  <a16:creationId xmlns:a16="http://schemas.microsoft.com/office/drawing/2014/main" id="{4F7AF7FE-C7F1-4FA5-A644-9827F7981B8D}"/>
                </a:ext>
              </a:extLst>
            </p:cNvPr>
            <p:cNvSpPr txBox="1"/>
            <p:nvPr/>
          </p:nvSpPr>
          <p:spPr>
            <a:xfrm>
              <a:off x="1476869" y="1961019"/>
              <a:ext cx="936332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20,4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12,8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6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sz="36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40" name="Google Shape;120;p3">
              <a:extLst>
                <a:ext uri="{FF2B5EF4-FFF2-40B4-BE49-F238E27FC236}">
                  <a16:creationId xmlns:a16="http://schemas.microsoft.com/office/drawing/2014/main" id="{D4D78F04-27E2-4D21-935B-CB8847F4E495}"/>
                </a:ext>
              </a:extLst>
            </p:cNvPr>
            <p:cNvSpPr txBox="1"/>
            <p:nvPr/>
          </p:nvSpPr>
          <p:spPr>
            <a:xfrm>
              <a:off x="1272314" y="2278429"/>
              <a:ext cx="21955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_</a:t>
              </a:r>
              <a:endParaRPr sz="3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41" name="Google Shape;121;p3">
              <a:extLst>
                <a:ext uri="{FF2B5EF4-FFF2-40B4-BE49-F238E27FC236}">
                  <a16:creationId xmlns:a16="http://schemas.microsoft.com/office/drawing/2014/main" id="{EF4D99A9-7C30-4C42-B946-20EA3DB6BADB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14" y="3672284"/>
              <a:ext cx="108443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2" name="Google Shape;136;p3">
            <a:extLst>
              <a:ext uri="{FF2B5EF4-FFF2-40B4-BE49-F238E27FC236}">
                <a16:creationId xmlns:a16="http://schemas.microsoft.com/office/drawing/2014/main" id="{FEFC6A32-1C55-447A-9F3E-A62F310BA700}"/>
              </a:ext>
            </a:extLst>
          </p:cNvPr>
          <p:cNvSpPr txBox="1"/>
          <p:nvPr/>
        </p:nvSpPr>
        <p:spPr>
          <a:xfrm>
            <a:off x="7176902" y="3727801"/>
            <a:ext cx="18856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7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,6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6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2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iny" panose="02000903060500060000" pitchFamily="2" charset="0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Cookies" panose="02040603050506020204" pitchFamily="18" charset="0"/>
              </a:rPr>
              <a:t>a)</a:t>
            </a:r>
          </a:p>
        </p:txBody>
      </p:sp>
      <p:grpSp>
        <p:nvGrpSpPr>
          <p:cNvPr id="25" name="Google Shape;146;p4">
            <a:extLst>
              <a:ext uri="{FF2B5EF4-FFF2-40B4-BE49-F238E27FC236}">
                <a16:creationId xmlns:a16="http://schemas.microsoft.com/office/drawing/2014/main" id="{405E9320-BBBC-4528-9FD6-9AFF7A3E4F99}"/>
              </a:ext>
            </a:extLst>
          </p:cNvPr>
          <p:cNvGrpSpPr/>
          <p:nvPr/>
        </p:nvGrpSpPr>
        <p:grpSpPr>
          <a:xfrm>
            <a:off x="4163534" y="1692857"/>
            <a:ext cx="3641903" cy="1736143"/>
            <a:chOff x="1094546" y="1763049"/>
            <a:chExt cx="1398788" cy="1736143"/>
          </a:xfrm>
        </p:grpSpPr>
        <p:sp>
          <p:nvSpPr>
            <p:cNvPr id="26" name="Google Shape;147;p4">
              <a:extLst>
                <a:ext uri="{FF2B5EF4-FFF2-40B4-BE49-F238E27FC236}">
                  <a16:creationId xmlns:a16="http://schemas.microsoft.com/office/drawing/2014/main" id="{2795350A-0FF8-4840-AE7C-1A53767CA641}"/>
                </a:ext>
              </a:extLst>
            </p:cNvPr>
            <p:cNvSpPr txBox="1"/>
            <p:nvPr/>
          </p:nvSpPr>
          <p:spPr>
            <a:xfrm>
              <a:off x="1277879" y="1763049"/>
              <a:ext cx="1215455" cy="153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8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54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giây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	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      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endParaRPr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148;p4">
              <a:extLst>
                <a:ext uri="{FF2B5EF4-FFF2-40B4-BE49-F238E27FC236}">
                  <a16:creationId xmlns:a16="http://schemas.microsoft.com/office/drawing/2014/main" id="{C5F55FF8-9C3C-490E-BF8A-34D31F4CA90F}"/>
                </a:ext>
              </a:extLst>
            </p:cNvPr>
            <p:cNvSpPr txBox="1"/>
            <p:nvPr/>
          </p:nvSpPr>
          <p:spPr>
            <a:xfrm>
              <a:off x="1094546" y="2383285"/>
              <a:ext cx="2589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0" i="0" u="none" strike="noStrike" cap="none" dirty="0">
                  <a:solidFill>
                    <a:srgbClr val="000000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Arial"/>
                </a:rPr>
                <a:t>x</a:t>
              </a:r>
              <a:endParaRPr sz="3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8" name="Google Shape;149;p4">
              <a:extLst>
                <a:ext uri="{FF2B5EF4-FFF2-40B4-BE49-F238E27FC236}">
                  <a16:creationId xmlns:a16="http://schemas.microsoft.com/office/drawing/2014/main" id="{02DD9CF3-AACF-42E3-B789-95B1DFF03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965" y="3484802"/>
              <a:ext cx="1222572" cy="1439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" name="Google Shape;159;p4">
            <a:extLst>
              <a:ext uri="{FF2B5EF4-FFF2-40B4-BE49-F238E27FC236}">
                <a16:creationId xmlns:a16="http://schemas.microsoft.com/office/drawing/2014/main" id="{F98D19DF-E3F0-4C0A-BA72-D7C352F4A323}"/>
              </a:ext>
            </a:extLst>
          </p:cNvPr>
          <p:cNvSpPr txBox="1"/>
          <p:nvPr/>
        </p:nvSpPr>
        <p:spPr>
          <a:xfrm>
            <a:off x="4360400" y="3494705"/>
            <a:ext cx="36181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en-US" sz="36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108 </a:t>
            </a:r>
            <a:r>
              <a:rPr lang="en-US" sz="3600" b="0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giây</a:t>
            </a:r>
            <a:endParaRPr sz="3600" b="0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Google Shape;159;p4">
            <a:extLst>
              <a:ext uri="{FF2B5EF4-FFF2-40B4-BE49-F238E27FC236}">
                <a16:creationId xmlns:a16="http://schemas.microsoft.com/office/drawing/2014/main" id="{53F848E5-C847-4C2A-92EE-1EF78B6337F6}"/>
              </a:ext>
            </a:extLst>
          </p:cNvPr>
          <p:cNvSpPr txBox="1"/>
          <p:nvPr/>
        </p:nvSpPr>
        <p:spPr>
          <a:xfrm>
            <a:off x="3979801" y="4257642"/>
            <a:ext cx="385502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= 17 </a:t>
            </a:r>
            <a:r>
              <a:rPr lang="en-US" sz="3600" b="1" i="0" u="none" strike="noStrike" cap="none" dirty="0" err="1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en-US" sz="3600" b="1" i="0" u="none" strike="noStrike" cap="none" dirty="0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48 </a:t>
            </a:r>
            <a:r>
              <a:rPr lang="en-US" sz="3600" b="1" i="0" u="none" strike="noStrike" cap="none" dirty="0" err="1">
                <a:solidFill>
                  <a:srgbClr val="1761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giây</a:t>
            </a:r>
            <a:endParaRPr sz="3600" b="1" i="0" u="none" strike="noStrike" cap="none" dirty="0">
              <a:solidFill>
                <a:srgbClr val="1761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a)</a:t>
            </a:r>
          </a:p>
        </p:txBody>
      </p:sp>
      <p:sp>
        <p:nvSpPr>
          <p:cNvPr id="21" name="Google Shape;170;p4">
            <a:extLst>
              <a:ext uri="{FF2B5EF4-FFF2-40B4-BE49-F238E27FC236}">
                <a16:creationId xmlns:a16="http://schemas.microsoft.com/office/drawing/2014/main" id="{F63EDA68-4E8E-4C32-AAD0-9E75856DCC00}"/>
              </a:ext>
            </a:extLst>
          </p:cNvPr>
          <p:cNvSpPr txBox="1"/>
          <p:nvPr/>
        </p:nvSpPr>
        <p:spPr>
          <a:xfrm>
            <a:off x="2821484" y="1942519"/>
            <a:ext cx="3563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38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  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18</a:t>
            </a:r>
            <a:r>
              <a:rPr lang="vi-VN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2" name="Google Shape;171;p4">
            <a:extLst>
              <a:ext uri="{FF2B5EF4-FFF2-40B4-BE49-F238E27FC236}">
                <a16:creationId xmlns:a16="http://schemas.microsoft.com/office/drawing/2014/main" id="{3274F15B-5994-4DA2-9DF1-24F94E58EF39}"/>
              </a:ext>
            </a:extLst>
          </p:cNvPr>
          <p:cNvGrpSpPr/>
          <p:nvPr/>
        </p:nvGrpSpPr>
        <p:grpSpPr>
          <a:xfrm>
            <a:off x="6384939" y="1977989"/>
            <a:ext cx="2951406" cy="1711051"/>
            <a:chOff x="4677196" y="1542692"/>
            <a:chExt cx="1459656" cy="1711051"/>
          </a:xfrm>
        </p:grpSpPr>
        <p:cxnSp>
          <p:nvCxnSpPr>
            <p:cNvPr id="23" name="Google Shape;172;p4">
              <a:extLst>
                <a:ext uri="{FF2B5EF4-FFF2-40B4-BE49-F238E27FC236}">
                  <a16:creationId xmlns:a16="http://schemas.microsoft.com/office/drawing/2014/main" id="{5EBE6834-BE7B-49D8-8717-EE823BAAB355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96" y="1542692"/>
              <a:ext cx="0" cy="1711051"/>
            </a:xfrm>
            <a:prstGeom prst="straightConnector1">
              <a:avLst/>
            </a:prstGeom>
            <a:noFill/>
            <a:ln w="38100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73;p4">
              <a:extLst>
                <a:ext uri="{FF2B5EF4-FFF2-40B4-BE49-F238E27FC236}">
                  <a16:creationId xmlns:a16="http://schemas.microsoft.com/office/drawing/2014/main" id="{1739E165-A7A0-4E20-B52A-0800B8F99504}"/>
                </a:ext>
              </a:extLst>
            </p:cNvPr>
            <p:cNvCxnSpPr>
              <a:cxnSpLocks/>
            </p:cNvCxnSpPr>
            <p:nvPr/>
          </p:nvCxnSpPr>
          <p:spPr>
            <a:xfrm>
              <a:off x="4677196" y="2135040"/>
              <a:ext cx="1459656" cy="0"/>
            </a:xfrm>
            <a:prstGeom prst="straightConnector1">
              <a:avLst/>
            </a:prstGeom>
            <a:noFill/>
            <a:ln w="38100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" name="Google Shape;174;p4">
            <a:extLst>
              <a:ext uri="{FF2B5EF4-FFF2-40B4-BE49-F238E27FC236}">
                <a16:creationId xmlns:a16="http://schemas.microsoft.com/office/drawing/2014/main" id="{B89531B9-BD22-44C9-84A1-D877D63BFD2A}"/>
              </a:ext>
            </a:extLst>
          </p:cNvPr>
          <p:cNvSpPr txBox="1"/>
          <p:nvPr/>
        </p:nvSpPr>
        <p:spPr>
          <a:xfrm>
            <a:off x="7659354" y="1942519"/>
            <a:ext cx="4673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Google Shape;178;p4">
            <a:extLst>
              <a:ext uri="{FF2B5EF4-FFF2-40B4-BE49-F238E27FC236}">
                <a16:creationId xmlns:a16="http://schemas.microsoft.com/office/drawing/2014/main" id="{0114F4AC-6E10-41DE-B23F-02F37D951E60}"/>
              </a:ext>
            </a:extLst>
          </p:cNvPr>
          <p:cNvSpPr txBox="1"/>
          <p:nvPr/>
        </p:nvSpPr>
        <p:spPr>
          <a:xfrm>
            <a:off x="2922760" y="2678284"/>
            <a:ext cx="40875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2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= 120 giây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3" name="Google Shape;179;p4">
            <a:extLst>
              <a:ext uri="{FF2B5EF4-FFF2-40B4-BE49-F238E27FC236}">
                <a16:creationId xmlns:a16="http://schemas.microsoft.com/office/drawing/2014/main" id="{043CB673-211F-48AE-B2A9-81F6AC5C349C}"/>
              </a:ext>
            </a:extLst>
          </p:cNvPr>
          <p:cNvCxnSpPr>
            <a:cxnSpLocks/>
          </p:cNvCxnSpPr>
          <p:nvPr/>
        </p:nvCxnSpPr>
        <p:spPr>
          <a:xfrm>
            <a:off x="2785042" y="3414049"/>
            <a:ext cx="3482197" cy="0"/>
          </a:xfrm>
          <a:prstGeom prst="straightConnector1">
            <a:avLst/>
          </a:prstGeom>
          <a:noFill/>
          <a:ln w="38100" cap="flat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180;p4">
            <a:extLst>
              <a:ext uri="{FF2B5EF4-FFF2-40B4-BE49-F238E27FC236}">
                <a16:creationId xmlns:a16="http://schemas.microsoft.com/office/drawing/2014/main" id="{95B022DA-051B-4701-A66E-589688BCDD52}"/>
              </a:ext>
            </a:extLst>
          </p:cNvPr>
          <p:cNvSpPr txBox="1"/>
          <p:nvPr/>
        </p:nvSpPr>
        <p:spPr>
          <a:xfrm>
            <a:off x="4535685" y="3419202"/>
            <a:ext cx="17577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38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Google Shape;181;p4">
            <a:extLst>
              <a:ext uri="{FF2B5EF4-FFF2-40B4-BE49-F238E27FC236}">
                <a16:creationId xmlns:a16="http://schemas.microsoft.com/office/drawing/2014/main" id="{9347FBCD-1631-49CA-AA8D-2F2785BEF405}"/>
              </a:ext>
            </a:extLst>
          </p:cNvPr>
          <p:cNvSpPr txBox="1"/>
          <p:nvPr/>
        </p:nvSpPr>
        <p:spPr>
          <a:xfrm>
            <a:off x="5002505" y="4800968"/>
            <a:ext cx="4384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 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" name="Google Shape;182;p4">
            <a:extLst>
              <a:ext uri="{FF2B5EF4-FFF2-40B4-BE49-F238E27FC236}">
                <a16:creationId xmlns:a16="http://schemas.microsoft.com/office/drawing/2014/main" id="{A13409D0-8BCE-4EB9-B050-5E4CD8D0BFC1}"/>
              </a:ext>
            </a:extLst>
          </p:cNvPr>
          <p:cNvSpPr txBox="1"/>
          <p:nvPr/>
        </p:nvSpPr>
        <p:spPr>
          <a:xfrm>
            <a:off x="6476464" y="2701804"/>
            <a:ext cx="28451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6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23 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Google Shape;180;p4">
            <a:extLst>
              <a:ext uri="{FF2B5EF4-FFF2-40B4-BE49-F238E27FC236}">
                <a16:creationId xmlns:a16="http://schemas.microsoft.com/office/drawing/2014/main" id="{2E539036-8BCB-4F34-B590-4E41EEA07FFF}"/>
              </a:ext>
            </a:extLst>
          </p:cNvPr>
          <p:cNvSpPr txBox="1"/>
          <p:nvPr/>
        </p:nvSpPr>
        <p:spPr>
          <a:xfrm>
            <a:off x="4535685" y="4165751"/>
            <a:ext cx="17202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18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giây         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984606"/>
            <a:ext cx="9126536" cy="5236785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09" y="4338790"/>
            <a:ext cx="1720215" cy="2400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47122" y="117217"/>
            <a:ext cx="2389458" cy="743876"/>
            <a:chOff x="3143655" y="216637"/>
            <a:chExt cx="2389458" cy="7438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845919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9751" y="295107"/>
              <a:ext cx="1553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j-lt"/>
                </a:rPr>
                <a:t>TÍNH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67F948-F490-4D27-B481-3531FBA4E016}"/>
              </a:ext>
            </a:extLst>
          </p:cNvPr>
          <p:cNvSpPr txBox="1"/>
          <p:nvPr/>
        </p:nvSpPr>
        <p:spPr>
          <a:xfrm>
            <a:off x="1613968" y="1270087"/>
            <a:ext cx="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b)</a:t>
            </a:r>
          </a:p>
        </p:txBody>
      </p:sp>
      <p:grpSp>
        <p:nvGrpSpPr>
          <p:cNvPr id="26" name="Google Shape;150;p4">
            <a:extLst>
              <a:ext uri="{FF2B5EF4-FFF2-40B4-BE49-F238E27FC236}">
                <a16:creationId xmlns:a16="http://schemas.microsoft.com/office/drawing/2014/main" id="{F594BB8B-7E5D-4B48-9DA3-4CD65A77EFE5}"/>
              </a:ext>
            </a:extLst>
          </p:cNvPr>
          <p:cNvGrpSpPr/>
          <p:nvPr/>
        </p:nvGrpSpPr>
        <p:grpSpPr>
          <a:xfrm>
            <a:off x="1638823" y="2065176"/>
            <a:ext cx="2175685" cy="1299418"/>
            <a:chOff x="1060866" y="2048530"/>
            <a:chExt cx="1611725" cy="1299418"/>
          </a:xfrm>
        </p:grpSpPr>
        <p:sp>
          <p:nvSpPr>
            <p:cNvPr id="27" name="Google Shape;151;p4">
              <a:extLst>
                <a:ext uri="{FF2B5EF4-FFF2-40B4-BE49-F238E27FC236}">
                  <a16:creationId xmlns:a16="http://schemas.microsoft.com/office/drawing/2014/main" id="{F40ECDBD-3F6F-4269-BE43-E0799D0A5290}"/>
                </a:ext>
              </a:extLst>
            </p:cNvPr>
            <p:cNvSpPr txBox="1"/>
            <p:nvPr/>
          </p:nvSpPr>
          <p:spPr>
            <a:xfrm>
              <a:off x="1302818" y="2048530"/>
              <a:ext cx="1335571" cy="1274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4,2</a:t>
              </a: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giờ</a:t>
              </a:r>
              <a:endParaRPr lang="en-US"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     </a:t>
              </a: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2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8" name="Google Shape;152;p4">
              <a:extLst>
                <a:ext uri="{FF2B5EF4-FFF2-40B4-BE49-F238E27FC236}">
                  <a16:creationId xmlns:a16="http://schemas.microsoft.com/office/drawing/2014/main" id="{09EF435B-3F7E-4CA4-A8BB-FB35B5B90738}"/>
                </a:ext>
              </a:extLst>
            </p:cNvPr>
            <p:cNvSpPr txBox="1"/>
            <p:nvPr/>
          </p:nvSpPr>
          <p:spPr>
            <a:xfrm>
              <a:off x="1060866" y="2408399"/>
              <a:ext cx="2589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x</a:t>
              </a:r>
              <a:endParaRPr sz="32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29" name="Google Shape;153;p4">
              <a:extLst>
                <a:ext uri="{FF2B5EF4-FFF2-40B4-BE49-F238E27FC236}">
                  <a16:creationId xmlns:a16="http://schemas.microsoft.com/office/drawing/2014/main" id="{40013808-3DB9-47AE-9F96-ED2606B377EA}"/>
                </a:ext>
              </a:extLst>
            </p:cNvPr>
            <p:cNvCxnSpPr>
              <a:cxnSpLocks/>
            </p:cNvCxnSpPr>
            <p:nvPr/>
          </p:nvCxnSpPr>
          <p:spPr>
            <a:xfrm>
              <a:off x="1271784" y="3347948"/>
              <a:ext cx="1400807" cy="0"/>
            </a:xfrm>
            <a:prstGeom prst="straightConnector1">
              <a:avLst/>
            </a:prstGeom>
            <a:noFill/>
            <a:ln w="28575" cap="flat" cmpd="sng">
              <a:solidFill>
                <a:srgbClr val="17171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" name="Google Shape;160;p4">
            <a:extLst>
              <a:ext uri="{FF2B5EF4-FFF2-40B4-BE49-F238E27FC236}">
                <a16:creationId xmlns:a16="http://schemas.microsoft.com/office/drawing/2014/main" id="{9699C945-C415-4727-B8E4-A0FB2A890357}"/>
              </a:ext>
            </a:extLst>
          </p:cNvPr>
          <p:cNvSpPr txBox="1"/>
          <p:nvPr/>
        </p:nvSpPr>
        <p:spPr>
          <a:xfrm>
            <a:off x="1969234" y="3391714"/>
            <a:ext cx="180290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8,4</a:t>
            </a:r>
            <a:r>
              <a:rPr lang="vi-VN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giờ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Google Shape;183;p4">
            <a:extLst>
              <a:ext uri="{FF2B5EF4-FFF2-40B4-BE49-F238E27FC236}">
                <a16:creationId xmlns:a16="http://schemas.microsoft.com/office/drawing/2014/main" id="{9FBA08C7-A7D5-4062-81D3-A0D0434E0EF4}"/>
              </a:ext>
            </a:extLst>
          </p:cNvPr>
          <p:cNvSpPr txBox="1"/>
          <p:nvPr/>
        </p:nvSpPr>
        <p:spPr>
          <a:xfrm>
            <a:off x="7655919" y="2834280"/>
            <a:ext cx="20750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12, 4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phút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" name="Google Shape;184;p4">
            <a:extLst>
              <a:ext uri="{FF2B5EF4-FFF2-40B4-BE49-F238E27FC236}">
                <a16:creationId xmlns:a16="http://schemas.microsoft.com/office/drawing/2014/main" id="{6B5266C6-4546-4202-AE5A-29AD240553A5}"/>
              </a:ext>
            </a:extLst>
          </p:cNvPr>
          <p:cNvSpPr txBox="1"/>
          <p:nvPr/>
        </p:nvSpPr>
        <p:spPr>
          <a:xfrm>
            <a:off x="5465261" y="2784737"/>
            <a:ext cx="12321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1 2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0</a:t>
            </a:r>
            <a:endParaRPr sz="3200" b="0" i="0" u="none" strike="noStrike" cap="none" dirty="0">
              <a:solidFill>
                <a:srgbClr val="FF0000"/>
              </a:solidFill>
              <a:latin typeface="+mj-lt"/>
              <a:ea typeface="Arial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A0E3EF-1313-4B60-AD1D-BA7AD08151F5}"/>
              </a:ext>
            </a:extLst>
          </p:cNvPr>
          <p:cNvGrpSpPr/>
          <p:nvPr/>
        </p:nvGrpSpPr>
        <p:grpSpPr>
          <a:xfrm>
            <a:off x="5493743" y="2117541"/>
            <a:ext cx="4239603" cy="1876235"/>
            <a:chOff x="5493743" y="2117541"/>
            <a:chExt cx="4239603" cy="1876235"/>
          </a:xfrm>
        </p:grpSpPr>
        <p:sp>
          <p:nvSpPr>
            <p:cNvPr id="38" name="Google Shape;158;p4">
              <a:extLst>
                <a:ext uri="{FF2B5EF4-FFF2-40B4-BE49-F238E27FC236}">
                  <a16:creationId xmlns:a16="http://schemas.microsoft.com/office/drawing/2014/main" id="{BA0A49D8-7D69-4EB3-82CC-CD833B0EF3AD}"/>
                </a:ext>
              </a:extLst>
            </p:cNvPr>
            <p:cNvSpPr txBox="1"/>
            <p:nvPr/>
          </p:nvSpPr>
          <p:spPr>
            <a:xfrm>
              <a:off x="5493743" y="2118772"/>
              <a:ext cx="1967703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37,2</a:t>
              </a: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0" i="0" u="none" strike="noStrike" cap="none" dirty="0" err="1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phút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</a:t>
              </a:r>
              <a:endParaRPr sz="3200" dirty="0"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39" name="Google Shape;167;p4">
              <a:extLst>
                <a:ext uri="{FF2B5EF4-FFF2-40B4-BE49-F238E27FC236}">
                  <a16:creationId xmlns:a16="http://schemas.microsoft.com/office/drawing/2014/main" id="{A5330502-57CD-42CC-810C-6B0B98B6D588}"/>
                </a:ext>
              </a:extLst>
            </p:cNvPr>
            <p:cNvGrpSpPr/>
            <p:nvPr/>
          </p:nvGrpSpPr>
          <p:grpSpPr>
            <a:xfrm>
              <a:off x="7572875" y="2117541"/>
              <a:ext cx="2160471" cy="1876235"/>
              <a:chOff x="4677196" y="1542692"/>
              <a:chExt cx="1176134" cy="1876235"/>
            </a:xfrm>
          </p:grpSpPr>
          <p:cxnSp>
            <p:nvCxnSpPr>
              <p:cNvPr id="40" name="Google Shape;168;p4">
                <a:extLst>
                  <a:ext uri="{FF2B5EF4-FFF2-40B4-BE49-F238E27FC236}">
                    <a16:creationId xmlns:a16="http://schemas.microsoft.com/office/drawing/2014/main" id="{3BE1655A-16D2-497B-BE24-3F875DB60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196" y="1542692"/>
                <a:ext cx="0" cy="1876235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169;p4">
                <a:extLst>
                  <a:ext uri="{FF2B5EF4-FFF2-40B4-BE49-F238E27FC236}">
                    <a16:creationId xmlns:a16="http://schemas.microsoft.com/office/drawing/2014/main" id="{A3707D37-705C-4FA6-B763-AD8F1226B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196" y="2201270"/>
                <a:ext cx="117613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7171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44" name="Google Shape;185;p4">
              <a:extLst>
                <a:ext uri="{FF2B5EF4-FFF2-40B4-BE49-F238E27FC236}">
                  <a16:creationId xmlns:a16="http://schemas.microsoft.com/office/drawing/2014/main" id="{8F7FF907-442D-4F2F-B1CC-881A1E9930D8}"/>
                </a:ext>
              </a:extLst>
            </p:cNvPr>
            <p:cNvSpPr txBox="1"/>
            <p:nvPr/>
          </p:nvSpPr>
          <p:spPr>
            <a:xfrm>
              <a:off x="8462859" y="2129829"/>
              <a:ext cx="4611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171717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3</a:t>
              </a:r>
              <a:r>
                <a:rPr lang="vi-VN" sz="3200" b="0" i="0" u="none" strike="noStrike" cap="none" dirty="0">
                  <a:solidFill>
                    <a:srgbClr val="171717"/>
                  </a:solidFill>
                  <a:latin typeface="+mj-lt"/>
                  <a:ea typeface="Arial"/>
                  <a:cs typeface="Calibri" panose="020F0502020204030204" pitchFamily="34" charset="0"/>
                  <a:sym typeface="Arial"/>
                </a:rPr>
                <a:t>         </a:t>
              </a:r>
              <a:endParaRPr sz="3200" b="0" i="0" u="none" strike="noStrike" cap="none" dirty="0">
                <a:solidFill>
                  <a:srgbClr val="171717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8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0400" y="2092739"/>
            <a:ext cx="10833099" cy="4644277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88800" y="1053923"/>
              <a:ext cx="8858708" cy="50100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9522" y="146289"/>
            <a:ext cx="11363977" cy="1714513"/>
            <a:chOff x="3143655" y="216637"/>
            <a:chExt cx="11363977" cy="17145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0820438" cy="169260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4027020" y="219646"/>
              <a:ext cx="103282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người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xe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đạp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được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18km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với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vận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tốc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10km/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Hỏi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người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xe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đạp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đó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đã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đi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hết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bao nhiêu </a:t>
              </a:r>
              <a:r>
                <a:rPr lang="vi-VN" sz="3200" b="0" i="0" dirty="0" err="1">
                  <a:effectLst/>
                  <a:latin typeface="+mj-lt"/>
                  <a:cs typeface="Calibri" panose="020F0502020204030204" pitchFamily="34" charset="0"/>
                </a:rPr>
                <a:t>thời</a:t>
              </a:r>
              <a:r>
                <a:rPr lang="vi-VN" sz="3200" b="0" i="0" dirty="0">
                  <a:effectLst/>
                  <a:latin typeface="+mj-lt"/>
                  <a:cs typeface="Calibri" panose="020F0502020204030204" pitchFamily="34" charset="0"/>
                </a:rPr>
                <a:t> gian?</a:t>
              </a:r>
              <a:endParaRPr lang="en-US" sz="32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88D07F-D496-4A03-BFC3-D4850CF424EF}"/>
              </a:ext>
            </a:extLst>
          </p:cNvPr>
          <p:cNvSpPr txBox="1"/>
          <p:nvPr/>
        </p:nvSpPr>
        <p:spPr>
          <a:xfrm>
            <a:off x="1076220" y="2921314"/>
            <a:ext cx="10039559" cy="335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Thời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gian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người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đi xe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đạp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đó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đã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hết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quãng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3399"/>
                </a:solidFill>
                <a:latin typeface="+mj-lt"/>
                <a:cs typeface="Calibri" panose="020F0502020204030204" pitchFamily="34" charset="0"/>
              </a:rPr>
              <a:t>:</a:t>
            </a:r>
            <a:endParaRPr lang="en-US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	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18 : 10 = 1,8 (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    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1,8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= 1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48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phút</a:t>
            </a:r>
            <a:endParaRPr lang="vi-VN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			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Đáp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số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: 1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giờ</a:t>
            </a:r>
            <a:r>
              <a:rPr lang="vi-VN" sz="3600" b="0" i="0" dirty="0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 48 </a:t>
            </a:r>
            <a:r>
              <a:rPr lang="vi-VN" sz="3600" b="0" i="0" dirty="0" err="1">
                <a:solidFill>
                  <a:srgbClr val="003399"/>
                </a:solidFill>
                <a:effectLst/>
                <a:latin typeface="+mj-lt"/>
                <a:cs typeface="Calibri" panose="020F0502020204030204" pitchFamily="34" charset="0"/>
              </a:rPr>
              <a:t>phút</a:t>
            </a:r>
            <a:endParaRPr lang="vi-VN" sz="3600" b="0" i="0" dirty="0">
              <a:solidFill>
                <a:srgbClr val="003399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1F00F-E0AD-419F-98D9-0F963A9C8EAC}"/>
              </a:ext>
            </a:extLst>
          </p:cNvPr>
          <p:cNvSpPr txBox="1"/>
          <p:nvPr/>
        </p:nvSpPr>
        <p:spPr>
          <a:xfrm>
            <a:off x="4854657" y="2380011"/>
            <a:ext cx="24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Bài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giải</a:t>
            </a:r>
            <a:endParaRPr lang="en-US" sz="3200" b="1" dirty="0">
              <a:latin typeface="+mj-lt"/>
            </a:endParaRPr>
          </a:p>
        </p:txBody>
      </p:sp>
      <p:pic>
        <p:nvPicPr>
          <p:cNvPr id="32" name="图片 13">
            <a:extLst>
              <a:ext uri="{FF2B5EF4-FFF2-40B4-BE49-F238E27FC236}">
                <a16:creationId xmlns:a16="http://schemas.microsoft.com/office/drawing/2014/main" id="{11E454D1-3998-4A02-90C1-CFA83B05C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76" y="4698423"/>
            <a:ext cx="1547697" cy="21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0400" y="1669636"/>
            <a:ext cx="10833099" cy="520741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88800" y="1053923"/>
              <a:ext cx="8858708" cy="50100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846" y="221669"/>
            <a:ext cx="1271250" cy="12037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29522" y="146289"/>
            <a:ext cx="11363977" cy="1441744"/>
            <a:chOff x="3143655" y="216637"/>
            <a:chExt cx="11363977" cy="14417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3687194" y="238546"/>
              <a:ext cx="10820438" cy="141983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977039" y="320149"/>
              <a:ext cx="104806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Một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đi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lúc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6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15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và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lúc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8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56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Giữa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nghỉ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25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Vận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tốc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của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ô tô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45km/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Tính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2400" b="0" i="0" dirty="0" err="1"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lang="vi-VN" sz="2400" b="0" i="0" dirty="0">
                  <a:effectLst/>
                  <a:latin typeface="+mj-lt"/>
                  <a:cs typeface="Calibri" panose="020F0502020204030204" pitchFamily="34" charset="0"/>
                </a:rPr>
                <a:t>.</a:t>
              </a:r>
              <a:endParaRPr lang="en-US" sz="240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F1F00F-E0AD-419F-98D9-0F963A9C8EAC}"/>
              </a:ext>
            </a:extLst>
          </p:cNvPr>
          <p:cNvSpPr txBox="1"/>
          <p:nvPr/>
        </p:nvSpPr>
        <p:spPr>
          <a:xfrm>
            <a:off x="4792586" y="1906662"/>
            <a:ext cx="244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Bài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giải</a:t>
            </a:r>
            <a:endParaRPr lang="en-US" sz="3200" b="1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D3888-9266-4EBB-B54D-D004C76335ED}"/>
              </a:ext>
            </a:extLst>
          </p:cNvPr>
          <p:cNvGrpSpPr/>
          <p:nvPr/>
        </p:nvGrpSpPr>
        <p:grpSpPr>
          <a:xfrm>
            <a:off x="912925" y="2716653"/>
            <a:ext cx="10366104" cy="3750450"/>
            <a:chOff x="850900" y="2744845"/>
            <a:chExt cx="10490200" cy="375045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F17060D7-34B4-43C8-A613-08B6DEEA5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744845"/>
              <a:ext cx="10490200" cy="375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>
                  <a:latin typeface="+mj-lt"/>
                  <a:cs typeface="Calibri" panose="020F0502020204030204" pitchFamily="34" charset="0"/>
                </a:rPr>
                <a:t>     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Thời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gian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ô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tô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trên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8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56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– (6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15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+ 25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) = 2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Đổi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 2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16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phút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=        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giờ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800" dirty="0">
                  <a:latin typeface="+mj-lt"/>
                  <a:cs typeface="Calibri" panose="020F0502020204030204" pitchFamily="34" charset="0"/>
                </a:rPr>
                <a:t>	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Quãng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đường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từ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Hà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Nội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đến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Hải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Phòng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là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	45 ×       = 102 (km)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		                           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Đáp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số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effectLst/>
                  <a:latin typeface="+mj-lt"/>
                  <a:cs typeface="Calibri" panose="020F0502020204030204" pitchFamily="34" charset="0"/>
                </a:rPr>
                <a:t>: 102km</a:t>
              </a:r>
            </a:p>
          </p:txBody>
        </p:sp>
        <p:sp>
          <p:nvSpPr>
            <p:cNvPr id="4" name="AutoShape 2" descr="\frac{34}{15}">
              <a:extLst>
                <a:ext uri="{FF2B5EF4-FFF2-40B4-BE49-F238E27FC236}">
                  <a16:creationId xmlns:a16="http://schemas.microsoft.com/office/drawing/2014/main" id="{415944EF-7AD3-41D3-A04D-C358811D94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79947" y="3790380"/>
              <a:ext cx="23812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" name="AutoShape 3" descr="\frac{34}{15}">
              <a:extLst>
                <a:ext uri="{FF2B5EF4-FFF2-40B4-BE49-F238E27FC236}">
                  <a16:creationId xmlns:a16="http://schemas.microsoft.com/office/drawing/2014/main" id="{B4973463-8CCA-489D-9DC8-D540B338BB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98859" y="4338068"/>
              <a:ext cx="238125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B2B66-8F71-4305-ABFA-6A968046F9E0}"/>
                    </a:ext>
                  </a:extLst>
                </p:cNvPr>
                <p:cNvSpPr txBox="1"/>
                <p:nvPr/>
              </p:nvSpPr>
              <p:spPr>
                <a:xfrm>
                  <a:off x="5134148" y="3631545"/>
                  <a:ext cx="639873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DB2B66-8F71-4305-ABFA-6A968046F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148" y="3631545"/>
                  <a:ext cx="639873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7C60A-2A7D-40F0-93E0-FA1CD02BC565}"/>
                    </a:ext>
                  </a:extLst>
                </p:cNvPr>
                <p:cNvSpPr txBox="1"/>
                <p:nvPr/>
              </p:nvSpPr>
              <p:spPr>
                <a:xfrm>
                  <a:off x="3460010" y="5216482"/>
                  <a:ext cx="639873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7C60A-2A7D-40F0-93E0-FA1CD02BC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010" y="5216482"/>
                  <a:ext cx="639873" cy="7861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79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750E9-378B-4585-8013-DCEF51033B9D}"/>
              </a:ext>
            </a:extLst>
          </p:cNvPr>
          <p:cNvSpPr txBox="1"/>
          <p:nvPr/>
        </p:nvSpPr>
        <p:spPr>
          <a:xfrm>
            <a:off x="3328858" y="2529902"/>
            <a:ext cx="6294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>
                <a:latin typeface="+mj-lt"/>
              </a:rPr>
              <a:t>Chữa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sai</a:t>
            </a:r>
            <a:endParaRPr lang="en-US" sz="36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+mj-lt"/>
              </a:rPr>
              <a:t>Chuẩn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bị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sau</a:t>
            </a:r>
            <a:r>
              <a:rPr lang="en-US" sz="3600" dirty="0">
                <a:latin typeface="+mj-lt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chu vi,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E847F-74C3-4424-BCAE-13DE658F06AD}"/>
              </a:ext>
            </a:extLst>
          </p:cNvPr>
          <p:cNvSpPr txBox="1"/>
          <p:nvPr/>
        </p:nvSpPr>
        <p:spPr>
          <a:xfrm>
            <a:off x="3224585" y="1402857"/>
            <a:ext cx="619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6EA33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037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395</Words>
  <Application>Microsoft Office PowerPoint</Application>
  <PresentationFormat>Widescreen</PresentationFormat>
  <Paragraphs>91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UTM Cookies</vt:lpstr>
      <vt:lpstr>Arial</vt:lpstr>
      <vt:lpstr>Cambria Math</vt:lpstr>
      <vt:lpstr>Coiny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Hà My Ngô</cp:lastModifiedBy>
  <cp:revision>13</cp:revision>
  <dcterms:created xsi:type="dcterms:W3CDTF">2016-11-23T14:13:00Z</dcterms:created>
  <dcterms:modified xsi:type="dcterms:W3CDTF">2023-04-23T01:55:13Z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