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0"/>
  </p:notesMasterIdLst>
  <p:sldIdLst>
    <p:sldId id="319" r:id="rId2"/>
    <p:sldId id="259" r:id="rId3"/>
    <p:sldId id="311" r:id="rId4"/>
    <p:sldId id="312" r:id="rId5"/>
    <p:sldId id="313" r:id="rId6"/>
    <p:sldId id="314" r:id="rId7"/>
    <p:sldId id="344" r:id="rId8"/>
    <p:sldId id="310" r:id="rId9"/>
    <p:sldId id="316" r:id="rId10"/>
    <p:sldId id="324" r:id="rId11"/>
    <p:sldId id="321" r:id="rId12"/>
    <p:sldId id="322" r:id="rId13"/>
    <p:sldId id="325" r:id="rId14"/>
    <p:sldId id="326" r:id="rId15"/>
    <p:sldId id="327" r:id="rId16"/>
    <p:sldId id="330" r:id="rId17"/>
    <p:sldId id="328" r:id="rId18"/>
    <p:sldId id="331" r:id="rId19"/>
    <p:sldId id="332" r:id="rId20"/>
    <p:sldId id="333" r:id="rId21"/>
    <p:sldId id="334" r:id="rId22"/>
    <p:sldId id="335" r:id="rId23"/>
    <p:sldId id="336" r:id="rId24"/>
    <p:sldId id="338" r:id="rId25"/>
    <p:sldId id="339" r:id="rId26"/>
    <p:sldId id="340" r:id="rId27"/>
    <p:sldId id="342" r:id="rId28"/>
    <p:sldId id="343" r:id="rId29"/>
  </p:sldIdLst>
  <p:sldSz cx="9144000" cy="5143500" type="screen16x9"/>
  <p:notesSz cx="6858000" cy="9144000"/>
  <p:embeddedFontLst>
    <p:embeddedFont>
      <p:font typeface="AvantGarde" panose="00000400000000000000" charset="0"/>
      <p:regular r:id="rId31"/>
    </p:embeddedFont>
    <p:embeddedFont>
      <p:font typeface="Calibri" panose="020F0502020204030204" pitchFamily="34" charset="0"/>
      <p:regular r:id="rId32"/>
      <p:bold r:id="rId33"/>
      <p:italic r:id="rId34"/>
      <p:boldItalic r:id="rId35"/>
    </p:embeddedFont>
    <p:embeddedFont>
      <p:font typeface="Caveat Brush" panose="020B0604020202020204" charset="0"/>
      <p:regular r:id="rId36"/>
    </p:embeddedFont>
    <p:embeddedFont>
      <p:font typeface="Fredoka One" panose="020B0604020202020204" charset="0"/>
      <p:regular r:id="rId37"/>
    </p:embeddedFont>
    <p:embeddedFont>
      <p:font typeface="Nunito" pitchFamily="2" charset="0"/>
      <p:regular r:id="rId38"/>
      <p:bold r:id="rId39"/>
      <p:italic r:id="rId40"/>
      <p:boldItalic r:id="rId41"/>
    </p:embeddedFont>
    <p:embeddedFont>
      <p:font typeface="Pattaya" panose="020B0604020202020204" charset="-34"/>
      <p:regular r:id="rId42"/>
    </p:embeddedFont>
    <p:embeddedFont>
      <p:font typeface="Roboto Condensed Light" panose="02000000000000000000" pitchFamily="2" charset="0"/>
      <p:regular r:id="rId43"/>
      <p:italic r:id="rId44"/>
    </p:embeddedFont>
  </p:embeddedFontLst>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02E"/>
    <a:srgbClr val="BB6229"/>
    <a:srgbClr val="FFFF66"/>
    <a:srgbClr val="F8A711"/>
    <a:srgbClr val="EAC1A2"/>
    <a:srgbClr val="FF5050"/>
    <a:srgbClr val="FF7C80"/>
    <a:srgbClr val="FEEAC5"/>
    <a:srgbClr val="FFF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7F35D3-F97B-4262-A043-5724B21D0D83}">
  <a:tblStyle styleId="{797F35D3-F97B-4262-A043-5724B21D0D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0" y="52"/>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 Thầy cô kích vào từng chú gà con để hiện câu hỏi</a:t>
            </a:r>
            <a:br>
              <a:rPr lang="vi-VN" dirty="0"/>
            </a:br>
            <a:r>
              <a:rPr lang="vi-VN" dirty="0"/>
              <a:t>- Trong câu hỏi, kích vào hình chú gà tương ứng ở góc trái bên dưới để trở về</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46891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52935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0516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033276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8829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28264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645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0857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7927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4732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3936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317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694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52769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134506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55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74736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17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908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274013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908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8011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11909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71929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24341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672571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90595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88471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149774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27678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816694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43011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2524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701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97347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03861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50367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629334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376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90306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50257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8615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9446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90180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226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882948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73679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0915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38403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009954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72195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82653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8266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33784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897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851760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10525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4623303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42" r:id="rId2"/>
    <p:sldLayoutId id="2147483718" r:id="rId3"/>
    <p:sldLayoutId id="2147483715" r:id="rId4"/>
    <p:sldLayoutId id="2147483652" r:id="rId5"/>
    <p:sldLayoutId id="2147483653" r:id="rId6"/>
    <p:sldLayoutId id="2147483654" r:id="rId7"/>
    <p:sldLayoutId id="2147483655" r:id="rId8"/>
    <p:sldLayoutId id="2147483721" r:id="rId9"/>
    <p:sldLayoutId id="2147483719" r:id="rId10"/>
    <p:sldLayoutId id="2147483717"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56" r:id="rId26"/>
    <p:sldLayoutId id="2147483658" r:id="rId27"/>
    <p:sldLayoutId id="2147483743" r:id="rId28"/>
    <p:sldLayoutId id="2147483741" r:id="rId29"/>
    <p:sldLayoutId id="2147483740" r:id="rId30"/>
    <p:sldLayoutId id="2147483739"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726" r:id="rId44"/>
    <p:sldLayoutId id="2147483725" r:id="rId45"/>
    <p:sldLayoutId id="2147483724" r:id="rId46"/>
    <p:sldLayoutId id="2147483723" r:id="rId47"/>
    <p:sldLayoutId id="2147483722" r:id="rId48"/>
    <p:sldLayoutId id="2147483720" r:id="rId49"/>
    <p:sldLayoutId id="2147483716" r:id="rId50"/>
    <p:sldLayoutId id="2147483714" r:id="rId51"/>
    <p:sldLayoutId id="2147483713" r:id="rId52"/>
    <p:sldLayoutId id="2147483712" r:id="rId53"/>
    <p:sldLayoutId id="2147483711" r:id="rId54"/>
    <p:sldLayoutId id="2147483710" r:id="rId55"/>
    <p:sldLayoutId id="2147483709" r:id="rId56"/>
    <p:sldLayoutId id="2147483708" r:id="rId57"/>
    <p:sldLayoutId id="2147483707" r:id="rId58"/>
    <p:sldLayoutId id="2147483706" r:id="rId59"/>
    <p:sldLayoutId id="2147483705" r:id="rId60"/>
    <p:sldLayoutId id="2147483704" r:id="rId61"/>
    <p:sldLayoutId id="2147483703" r:id="rId62"/>
    <p:sldLayoutId id="2147483702" r:id="rId63"/>
    <p:sldLayoutId id="2147483701" r:id="rId64"/>
    <p:sldLayoutId id="2147483700" r:id="rId65"/>
    <p:sldLayoutId id="2147483661" r:id="rId6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0.wdp"/><Relationship Id="rId2" Type="http://schemas.openxmlformats.org/officeDocument/2006/relationships/image" Target="../media/image28.jp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0.wdp"/><Relationship Id="rId2" Type="http://schemas.openxmlformats.org/officeDocument/2006/relationships/image" Target="../media/image28.jpg"/><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27.xml"/><Relationship Id="rId5" Type="http://schemas.openxmlformats.org/officeDocument/2006/relationships/image" Target="../media/image33.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7.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27.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7.gif"/><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slide" Target="slide5.xml"/><Relationship Id="rId11" Type="http://schemas.microsoft.com/office/2007/relationships/hdphoto" Target="../media/hdphoto1.wdp"/><Relationship Id="rId5" Type="http://schemas.openxmlformats.org/officeDocument/2006/relationships/image" Target="../media/image6.gif"/><Relationship Id="rId15" Type="http://schemas.openxmlformats.org/officeDocument/2006/relationships/image" Target="../media/image11.gif"/><Relationship Id="rId10" Type="http://schemas.openxmlformats.org/officeDocument/2006/relationships/image" Target="../media/image9.png"/><Relationship Id="rId4" Type="http://schemas.openxmlformats.org/officeDocument/2006/relationships/slide" Target="slide3.xml"/><Relationship Id="rId9" Type="http://schemas.openxmlformats.org/officeDocument/2006/relationships/image" Target="../media/image8.gif"/><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27.xml"/><Relationship Id="rId6" Type="http://schemas.microsoft.com/office/2007/relationships/hdphoto" Target="../media/hdphoto13.wdp"/><Relationship Id="rId5" Type="http://schemas.openxmlformats.org/officeDocument/2006/relationships/image" Target="../media/image39.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7.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7.xml"/><Relationship Id="rId6" Type="http://schemas.microsoft.com/office/2007/relationships/hdphoto" Target="../media/hdphoto14.wdp"/><Relationship Id="rId5" Type="http://schemas.openxmlformats.org/officeDocument/2006/relationships/image" Target="../media/image40.png"/><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Layout" Target="../slideLayouts/slideLayout27.xml"/><Relationship Id="rId5" Type="http://schemas.openxmlformats.org/officeDocument/2006/relationships/image" Target="../media/image43.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13.wdp"/></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slide" Target="slide2.xml"/><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17.gif"/><Relationship Id="rId1" Type="http://schemas.microsoft.com/office/2007/relationships/media" Target="../media/media1.wav"/><Relationship Id="rId6" Type="http://schemas.openxmlformats.org/officeDocument/2006/relationships/image" Target="../media/image5.jpeg"/><Relationship Id="rId11" Type="http://schemas.openxmlformats.org/officeDocument/2006/relationships/image" Target="../media/image14.png"/><Relationship Id="rId5" Type="http://schemas.openxmlformats.org/officeDocument/2006/relationships/slideLayout" Target="../slideLayouts/slideLayout8.xml"/><Relationship Id="rId15" Type="http://schemas.openxmlformats.org/officeDocument/2006/relationships/image" Target="../media/image16.gif"/><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3.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6.gif"/><Relationship Id="rId3" Type="http://schemas.microsoft.com/office/2007/relationships/media" Target="../media/media2.mp3"/><Relationship Id="rId7" Type="http://schemas.openxmlformats.org/officeDocument/2006/relationships/image" Target="../media/image13.png"/><Relationship Id="rId12" Type="http://schemas.microsoft.com/office/2007/relationships/hdphoto" Target="../media/hdphoto6.wdp"/><Relationship Id="rId17" Type="http://schemas.openxmlformats.org/officeDocument/2006/relationships/image" Target="../media/image8.gif"/><Relationship Id="rId2" Type="http://schemas.openxmlformats.org/officeDocument/2006/relationships/audio" Target="../media/media1.wav"/><Relationship Id="rId16" Type="http://schemas.openxmlformats.org/officeDocument/2006/relationships/slide" Target="slide2.xml"/><Relationship Id="rId1" Type="http://schemas.microsoft.com/office/2007/relationships/media" Target="../media/media1.wav"/><Relationship Id="rId6" Type="http://schemas.openxmlformats.org/officeDocument/2006/relationships/image" Target="../media/image5.jpeg"/><Relationship Id="rId11" Type="http://schemas.openxmlformats.org/officeDocument/2006/relationships/image" Target="../media/image15.png"/><Relationship Id="rId5" Type="http://schemas.openxmlformats.org/officeDocument/2006/relationships/slideLayout" Target="../slideLayouts/slideLayout8.xml"/><Relationship Id="rId15" Type="http://schemas.openxmlformats.org/officeDocument/2006/relationships/image" Target="../media/image18.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6.gif"/><Relationship Id="rId3" Type="http://schemas.microsoft.com/office/2007/relationships/media" Target="../media/media2.mp3"/><Relationship Id="rId7" Type="http://schemas.openxmlformats.org/officeDocument/2006/relationships/image" Target="../media/image13.png"/><Relationship Id="rId12" Type="http://schemas.microsoft.com/office/2007/relationships/hdphoto" Target="../media/hdphoto6.wdp"/><Relationship Id="rId17" Type="http://schemas.openxmlformats.org/officeDocument/2006/relationships/image" Target="../media/image7.gif"/><Relationship Id="rId2" Type="http://schemas.openxmlformats.org/officeDocument/2006/relationships/audio" Target="../media/media1.wav"/><Relationship Id="rId16" Type="http://schemas.openxmlformats.org/officeDocument/2006/relationships/slide" Target="slide2.xml"/><Relationship Id="rId1" Type="http://schemas.microsoft.com/office/2007/relationships/media" Target="../media/media1.wav"/><Relationship Id="rId6" Type="http://schemas.openxmlformats.org/officeDocument/2006/relationships/image" Target="../media/image5.jpeg"/><Relationship Id="rId11" Type="http://schemas.openxmlformats.org/officeDocument/2006/relationships/image" Target="../media/image15.png"/><Relationship Id="rId5" Type="http://schemas.openxmlformats.org/officeDocument/2006/relationships/slideLayout" Target="../slideLayouts/slideLayout8.xml"/><Relationship Id="rId15" Type="http://schemas.openxmlformats.org/officeDocument/2006/relationships/image" Target="../media/image18.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6.gif"/><Relationship Id="rId3" Type="http://schemas.microsoft.com/office/2007/relationships/media" Target="../media/media2.mp3"/><Relationship Id="rId7" Type="http://schemas.openxmlformats.org/officeDocument/2006/relationships/image" Target="../media/image13.png"/><Relationship Id="rId12" Type="http://schemas.microsoft.com/office/2007/relationships/hdphoto" Target="../media/hdphoto6.wdp"/><Relationship Id="rId17" Type="http://schemas.openxmlformats.org/officeDocument/2006/relationships/image" Target="../media/image11.gif"/><Relationship Id="rId2" Type="http://schemas.openxmlformats.org/officeDocument/2006/relationships/audio" Target="../media/media1.wav"/><Relationship Id="rId16" Type="http://schemas.openxmlformats.org/officeDocument/2006/relationships/slide" Target="slide2.xml"/><Relationship Id="rId1" Type="http://schemas.microsoft.com/office/2007/relationships/media" Target="../media/media1.wav"/><Relationship Id="rId6" Type="http://schemas.openxmlformats.org/officeDocument/2006/relationships/image" Target="../media/image5.jpeg"/><Relationship Id="rId11" Type="http://schemas.openxmlformats.org/officeDocument/2006/relationships/image" Target="../media/image15.png"/><Relationship Id="rId5" Type="http://schemas.openxmlformats.org/officeDocument/2006/relationships/slideLayout" Target="../slideLayouts/slideLayout8.xml"/><Relationship Id="rId15" Type="http://schemas.openxmlformats.org/officeDocument/2006/relationships/image" Target="../media/image18.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iCiel Nabila" pitchFamily="2" charset="0"/>
                <a:ea typeface="DFVN Catchland" pitchFamily="50" charset="0"/>
                <a:cs typeface="AvantGarde" panose="00000400000000000000" pitchFamily="2" charset="0"/>
              </a:rPr>
              <a:t>Tập đọc</a:t>
            </a:r>
            <a:endParaRPr lang="en-US" sz="2800" b="1" dirty="0">
              <a:solidFill>
                <a:srgbClr val="002060"/>
              </a:solidFill>
              <a:latin typeface="iCiel Nabila" pitchFamily="2" charset="0"/>
              <a:ea typeface="DFVN Catchland" pitchFamily="50" charset="0"/>
              <a:cs typeface="AvantGarde" panose="00000400000000000000" pitchFamily="2" charset="0"/>
            </a:endParaRPr>
          </a:p>
        </p:txBody>
      </p:sp>
      <p:sp>
        <p:nvSpPr>
          <p:cNvPr id="2" name="TextBox 1">
            <a:extLst>
              <a:ext uri="{FF2B5EF4-FFF2-40B4-BE49-F238E27FC236}">
                <a16:creationId xmlns:a16="http://schemas.microsoft.com/office/drawing/2014/main" id="{829AC7C2-B09D-45FA-A989-9F4ED5E90177}"/>
              </a:ext>
            </a:extLst>
          </p:cNvPr>
          <p:cNvSpPr txBox="1"/>
          <p:nvPr/>
        </p:nvSpPr>
        <p:spPr>
          <a:xfrm>
            <a:off x="2918764" y="148590"/>
            <a:ext cx="4592925" cy="523220"/>
          </a:xfrm>
          <a:prstGeom prst="rect">
            <a:avLst/>
          </a:prstGeom>
          <a:noFill/>
        </p:spPr>
        <p:txBody>
          <a:bodyPr wrap="none" rtlCol="0">
            <a:spAutoFit/>
          </a:bodyPr>
          <a:lstStyle/>
          <a:p>
            <a:pPr algn="ctr"/>
            <a:r>
              <a:rPr lang="en-US" b="1" dirty="0"/>
              <a:t>PHÒNG GIÁO DỤC VÀ ĐÀO TẠO QUẬN LONG BIÊN</a:t>
            </a:r>
          </a:p>
          <a:p>
            <a:pPr algn="ctr"/>
            <a:r>
              <a:rPr lang="en-US" b="1" dirty="0"/>
              <a:t>TRƯỜNG TIỂU HỌC PHÚC LỢI</a:t>
            </a:r>
          </a:p>
        </p:txBody>
      </p:sp>
    </p:spTree>
    <p:extLst>
      <p:ext uri="{BB962C8B-B14F-4D97-AF65-F5344CB8AC3E}">
        <p14:creationId xmlns:p14="http://schemas.microsoft.com/office/powerpoint/2010/main" val="2868848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30708" t="11327" r="9625" b="6188"/>
          <a:stretch/>
        </p:blipFill>
        <p:spPr>
          <a:xfrm>
            <a:off x="0" y="0"/>
            <a:ext cx="9144000" cy="5143500"/>
          </a:xfrm>
          <a:prstGeom prst="rect">
            <a:avLst/>
          </a:prstGeom>
        </p:spPr>
      </p:pic>
      <p:sp>
        <p:nvSpPr>
          <p:cNvPr id="6" name="Rectangle: Rounded Corners 3">
            <a:extLst>
              <a:ext uri="{FF2B5EF4-FFF2-40B4-BE49-F238E27FC236}">
                <a16:creationId xmlns:a16="http://schemas.microsoft.com/office/drawing/2014/main" id="{9F92ACBE-8159-411E-B172-2188F67152AD}"/>
              </a:ext>
            </a:extLst>
          </p:cNvPr>
          <p:cNvSpPr/>
          <p:nvPr/>
        </p:nvSpPr>
        <p:spPr>
          <a:xfrm>
            <a:off x="5029201" y="608145"/>
            <a:ext cx="3327990" cy="31983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E13C2528-A360-4524-B51D-0EBD633034A9}"/>
              </a:ext>
            </a:extLst>
          </p:cNvPr>
          <p:cNvSpPr/>
          <p:nvPr/>
        </p:nvSpPr>
        <p:spPr>
          <a:xfrm>
            <a:off x="5467023" y="755955"/>
            <a:ext cx="2696892"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Chia đoạn</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9" name="Rectangle 8">
            <a:extLst>
              <a:ext uri="{FF2B5EF4-FFF2-40B4-BE49-F238E27FC236}">
                <a16:creationId xmlns:a16="http://schemas.microsoft.com/office/drawing/2014/main" id="{273006D6-0EF7-4630-9890-0269EA556318}"/>
              </a:ext>
            </a:extLst>
          </p:cNvPr>
          <p:cNvSpPr/>
          <p:nvPr/>
        </p:nvSpPr>
        <p:spPr>
          <a:xfrm>
            <a:off x="5387314" y="1411879"/>
            <a:ext cx="1382430"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0000"/>
                </a:solidFill>
                <a:latin typeface="iCiel Pony" panose="02000000000000000000" pitchFamily="2" charset="0"/>
              </a:rPr>
              <a:t>Đoạn 1:</a:t>
            </a:r>
            <a:endParaRPr lang="en-US" sz="2800" b="1" dirty="0">
              <a:ln w="13462">
                <a:solidFill>
                  <a:schemeClr val="bg2">
                    <a:lumMod val="40000"/>
                    <a:lumOff val="60000"/>
                  </a:schemeClr>
                </a:solidFill>
                <a:prstDash val="solid"/>
              </a:ln>
              <a:solidFill>
                <a:srgbClr val="FF0000"/>
              </a:solidFill>
              <a:latin typeface="iCiel Pony" panose="02000000000000000000" pitchFamily="2" charset="0"/>
            </a:endParaRPr>
          </a:p>
        </p:txBody>
      </p:sp>
      <p:sp>
        <p:nvSpPr>
          <p:cNvPr id="10" name="Rectangle: Rounded Corners 9">
            <a:extLst>
              <a:ext uri="{FF2B5EF4-FFF2-40B4-BE49-F238E27FC236}">
                <a16:creationId xmlns:a16="http://schemas.microsoft.com/office/drawing/2014/main" id="{5EAFF10F-F6C9-4F15-A791-137831442C3A}"/>
              </a:ext>
            </a:extLst>
          </p:cNvPr>
          <p:cNvSpPr/>
          <p:nvPr/>
        </p:nvSpPr>
        <p:spPr>
          <a:xfrm>
            <a:off x="6269909" y="1251859"/>
            <a:ext cx="2438158"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15</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id="{2537F1E3-4B13-4F5A-A797-44A45F9ACF00}"/>
              </a:ext>
            </a:extLst>
          </p:cNvPr>
          <p:cNvSpPr/>
          <p:nvPr/>
        </p:nvSpPr>
        <p:spPr>
          <a:xfrm>
            <a:off x="5360864" y="1941843"/>
            <a:ext cx="143532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FF00"/>
                </a:solidFill>
                <a:latin typeface="iCiel Pony" panose="02000000000000000000" pitchFamily="2" charset="0"/>
              </a:rPr>
              <a:t>Đoạn 2:</a:t>
            </a:r>
            <a:endParaRPr lang="en-US" sz="2800" b="1" dirty="0">
              <a:ln w="13462">
                <a:solidFill>
                  <a:schemeClr val="bg2">
                    <a:lumMod val="40000"/>
                    <a:lumOff val="60000"/>
                  </a:schemeClr>
                </a:solidFill>
                <a:prstDash val="solid"/>
              </a:ln>
              <a:solidFill>
                <a:srgbClr val="FFFF00"/>
              </a:solidFill>
              <a:latin typeface="iCiel Pony" panose="02000000000000000000" pitchFamily="2" charset="0"/>
            </a:endParaRPr>
          </a:p>
        </p:txBody>
      </p:sp>
      <p:sp>
        <p:nvSpPr>
          <p:cNvPr id="12" name="Rectangle: Rounded Corners 11">
            <a:extLst>
              <a:ext uri="{FF2B5EF4-FFF2-40B4-BE49-F238E27FC236}">
                <a16:creationId xmlns:a16="http://schemas.microsoft.com/office/drawing/2014/main" id="{6255A484-4BE9-41D4-901E-4E7F2ED1EABD}"/>
              </a:ext>
            </a:extLst>
          </p:cNvPr>
          <p:cNvSpPr/>
          <p:nvPr/>
        </p:nvSpPr>
        <p:spPr>
          <a:xfrm>
            <a:off x="6287053" y="1783371"/>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16</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a:extLst>
              <a:ext uri="{FF2B5EF4-FFF2-40B4-BE49-F238E27FC236}">
                <a16:creationId xmlns:a16="http://schemas.microsoft.com/office/drawing/2014/main" id="{50D0B113-BD26-4C3A-B2B4-164DC0C41A8B}"/>
              </a:ext>
            </a:extLst>
          </p:cNvPr>
          <p:cNvSpPr/>
          <p:nvPr/>
        </p:nvSpPr>
        <p:spPr>
          <a:xfrm>
            <a:off x="5364070" y="2471805"/>
            <a:ext cx="1428917"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00B050"/>
                </a:solidFill>
                <a:latin typeface="iCiel Pony" panose="02000000000000000000" pitchFamily="2" charset="0"/>
              </a:rPr>
              <a:t>Đoạn 3:</a:t>
            </a:r>
            <a:endParaRPr lang="en-US" sz="2800" b="1" dirty="0">
              <a:ln w="13462">
                <a:solidFill>
                  <a:schemeClr val="bg2">
                    <a:lumMod val="40000"/>
                    <a:lumOff val="60000"/>
                  </a:schemeClr>
                </a:solidFill>
                <a:prstDash val="solid"/>
              </a:ln>
              <a:solidFill>
                <a:srgbClr val="00B050"/>
              </a:solidFill>
              <a:latin typeface="iCiel Pony" panose="02000000000000000000" pitchFamily="2" charset="0"/>
            </a:endParaRPr>
          </a:p>
        </p:txBody>
      </p:sp>
      <p:sp>
        <p:nvSpPr>
          <p:cNvPr id="14" name="Rectangle: Rounded Corners 13">
            <a:extLst>
              <a:ext uri="{FF2B5EF4-FFF2-40B4-BE49-F238E27FC236}">
                <a16:creationId xmlns:a16="http://schemas.microsoft.com/office/drawing/2014/main" id="{EDD62D8A-414F-4C30-AD6D-BD6A7ADB0228}"/>
              </a:ext>
            </a:extLst>
          </p:cNvPr>
          <p:cNvSpPr/>
          <p:nvPr/>
        </p:nvSpPr>
        <p:spPr>
          <a:xfrm>
            <a:off x="6287053" y="2313333"/>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17</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Rectangle 14">
            <a:extLst>
              <a:ext uri="{FF2B5EF4-FFF2-40B4-BE49-F238E27FC236}">
                <a16:creationId xmlns:a16="http://schemas.microsoft.com/office/drawing/2014/main" id="{FFFC933B-2EBE-4FD7-822F-C6383C38AE61}"/>
              </a:ext>
            </a:extLst>
          </p:cNvPr>
          <p:cNvSpPr/>
          <p:nvPr/>
        </p:nvSpPr>
        <p:spPr>
          <a:xfrm>
            <a:off x="5344833" y="3001451"/>
            <a:ext cx="146738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9900"/>
                </a:solidFill>
                <a:latin typeface="iCiel Pony" panose="02000000000000000000" pitchFamily="2" charset="0"/>
              </a:rPr>
              <a:t>Đoạn 4:</a:t>
            </a:r>
            <a:endParaRPr lang="en-US" sz="2800" b="1" dirty="0">
              <a:ln w="13462">
                <a:solidFill>
                  <a:schemeClr val="bg2">
                    <a:lumMod val="40000"/>
                    <a:lumOff val="60000"/>
                  </a:schemeClr>
                </a:solidFill>
                <a:prstDash val="solid"/>
              </a:ln>
              <a:solidFill>
                <a:srgbClr val="FF9900"/>
              </a:solidFill>
              <a:latin typeface="iCiel Pony" panose="02000000000000000000" pitchFamily="2" charset="0"/>
            </a:endParaRPr>
          </a:p>
        </p:txBody>
      </p:sp>
      <p:sp>
        <p:nvSpPr>
          <p:cNvPr id="16" name="Rectangle: Rounded Corners 15">
            <a:extLst>
              <a:ext uri="{FF2B5EF4-FFF2-40B4-BE49-F238E27FC236}">
                <a16:creationId xmlns:a16="http://schemas.microsoft.com/office/drawing/2014/main" id="{7778B487-5AE7-4399-8BAC-19CE0F48518B}"/>
              </a:ext>
            </a:extLst>
          </p:cNvPr>
          <p:cNvSpPr/>
          <p:nvPr/>
        </p:nvSpPr>
        <p:spPr>
          <a:xfrm>
            <a:off x="6136876" y="2865929"/>
            <a:ext cx="2698781"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21</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69561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80">
                                          <p:stCondLst>
                                            <p:cond delay="0"/>
                                          </p:stCondLst>
                                        </p:cTn>
                                        <p:tgtEl>
                                          <p:spTgt spid="16"/>
                                        </p:tgtEl>
                                      </p:cBhvr>
                                    </p:animEffect>
                                    <p:anim calcmode="lin" valueType="num">
                                      <p:cBhvr>
                                        <p:cTn id="9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9" dur="26">
                                          <p:stCondLst>
                                            <p:cond delay="650"/>
                                          </p:stCondLst>
                                        </p:cTn>
                                        <p:tgtEl>
                                          <p:spTgt spid="16"/>
                                        </p:tgtEl>
                                      </p:cBhvr>
                                      <p:to x="100000" y="60000"/>
                                    </p:animScale>
                                    <p:animScale>
                                      <p:cBhvr>
                                        <p:cTn id="100" dur="166" decel="50000">
                                          <p:stCondLst>
                                            <p:cond delay="676"/>
                                          </p:stCondLst>
                                        </p:cTn>
                                        <p:tgtEl>
                                          <p:spTgt spid="16"/>
                                        </p:tgtEl>
                                      </p:cBhvr>
                                      <p:to x="100000" y="100000"/>
                                    </p:animScale>
                                    <p:animScale>
                                      <p:cBhvr>
                                        <p:cTn id="101" dur="26">
                                          <p:stCondLst>
                                            <p:cond delay="1312"/>
                                          </p:stCondLst>
                                        </p:cTn>
                                        <p:tgtEl>
                                          <p:spTgt spid="16"/>
                                        </p:tgtEl>
                                      </p:cBhvr>
                                      <p:to x="100000" y="80000"/>
                                    </p:animScale>
                                    <p:animScale>
                                      <p:cBhvr>
                                        <p:cTn id="102" dur="166" decel="50000">
                                          <p:stCondLst>
                                            <p:cond delay="1338"/>
                                          </p:stCondLst>
                                        </p:cTn>
                                        <p:tgtEl>
                                          <p:spTgt spid="16"/>
                                        </p:tgtEl>
                                      </p:cBhvr>
                                      <p:to x="100000" y="100000"/>
                                    </p:animScale>
                                    <p:animScale>
                                      <p:cBhvr>
                                        <p:cTn id="103" dur="26">
                                          <p:stCondLst>
                                            <p:cond delay="1642"/>
                                          </p:stCondLst>
                                        </p:cTn>
                                        <p:tgtEl>
                                          <p:spTgt spid="16"/>
                                        </p:tgtEl>
                                      </p:cBhvr>
                                      <p:to x="100000" y="90000"/>
                                    </p:animScale>
                                    <p:animScale>
                                      <p:cBhvr>
                                        <p:cTn id="104" dur="166" decel="50000">
                                          <p:stCondLst>
                                            <p:cond delay="1668"/>
                                          </p:stCondLst>
                                        </p:cTn>
                                        <p:tgtEl>
                                          <p:spTgt spid="16"/>
                                        </p:tgtEl>
                                      </p:cBhvr>
                                      <p:to x="100000" y="100000"/>
                                    </p:animScale>
                                    <p:animScale>
                                      <p:cBhvr>
                                        <p:cTn id="105" dur="26">
                                          <p:stCondLst>
                                            <p:cond delay="1808"/>
                                          </p:stCondLst>
                                        </p:cTn>
                                        <p:tgtEl>
                                          <p:spTgt spid="16"/>
                                        </p:tgtEl>
                                      </p:cBhvr>
                                      <p:to x="100000" y="95000"/>
                                    </p:animScale>
                                    <p:animScale>
                                      <p:cBhvr>
                                        <p:cTn id="10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27591" y="217170"/>
            <a:ext cx="8888817" cy="484392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072413" y="283781"/>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2" name="Rectangle 1">
            <a:extLst>
              <a:ext uri="{FF2B5EF4-FFF2-40B4-BE49-F238E27FC236}">
                <a16:creationId xmlns:a16="http://schemas.microsoft.com/office/drawing/2014/main" id="{CEE3ED21-51BE-43CF-80AA-61655DFCD0A4}"/>
              </a:ext>
            </a:extLst>
          </p:cNvPr>
          <p:cNvSpPr/>
          <p:nvPr/>
        </p:nvSpPr>
        <p:spPr>
          <a:xfrm>
            <a:off x="191424" y="845473"/>
            <a:ext cx="8751096" cy="4524315"/>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15</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a:p>
            <a:pPr algn="just"/>
            <a:r>
              <a:rPr lang="vi-VN" sz="2400" b="1" dirty="0">
                <a:solidFill>
                  <a:srgbClr val="002060"/>
                </a:solidFill>
                <a:latin typeface="Calibri" panose="020F0502020204030204" pitchFamily="34" charset="0"/>
                <a:cs typeface="Calibri" panose="020F0502020204030204" pitchFamily="34" charset="0"/>
              </a:rPr>
              <a:t>Điều 16</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a:p>
            <a:pPr algn="just"/>
            <a:r>
              <a:rPr lang="vi-VN" sz="2400" b="1" dirty="0">
                <a:solidFill>
                  <a:srgbClr val="002060"/>
                </a:solidFill>
                <a:latin typeface="Calibri" panose="020F0502020204030204" pitchFamily="34" charset="0"/>
                <a:cs typeface="Calibri" panose="020F0502020204030204" pitchFamily="34" charset="0"/>
              </a:rPr>
              <a:t>Điều 17</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a:p>
            <a:pPr algn="just"/>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47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11232" y="142739"/>
            <a:ext cx="8873280" cy="492632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a:extLst>
              <a:ext uri="{FF2B5EF4-FFF2-40B4-BE49-F238E27FC236}">
                <a16:creationId xmlns:a16="http://schemas.microsoft.com/office/drawing/2014/main" id="{1EBF1A62-2A36-49A6-9DB3-A3813BC9E485}"/>
              </a:ext>
            </a:extLst>
          </p:cNvPr>
          <p:cNvSpPr/>
          <p:nvPr/>
        </p:nvSpPr>
        <p:spPr>
          <a:xfrm>
            <a:off x="985345" y="2002221"/>
            <a:ext cx="1087821"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7C99239-A5D6-4C02-A0DC-B0640742F424}"/>
              </a:ext>
            </a:extLst>
          </p:cNvPr>
          <p:cNvSpPr/>
          <p:nvPr/>
        </p:nvSpPr>
        <p:spPr>
          <a:xfrm>
            <a:off x="1072413" y="283781"/>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7" name="Rectangle 6">
            <a:extLst>
              <a:ext uri="{FF2B5EF4-FFF2-40B4-BE49-F238E27FC236}">
                <a16:creationId xmlns:a16="http://schemas.microsoft.com/office/drawing/2014/main" id="{32C6F4B4-2814-4E83-BD32-05E980ECD97B}"/>
              </a:ext>
            </a:extLst>
          </p:cNvPr>
          <p:cNvSpPr/>
          <p:nvPr/>
        </p:nvSpPr>
        <p:spPr>
          <a:xfrm>
            <a:off x="373504" y="4046483"/>
            <a:ext cx="777379"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CEE3ED21-51BE-43CF-80AA-61655DFCD0A4}"/>
              </a:ext>
            </a:extLst>
          </p:cNvPr>
          <p:cNvSpPr/>
          <p:nvPr/>
        </p:nvSpPr>
        <p:spPr>
          <a:xfrm>
            <a:off x="301739" y="778666"/>
            <a:ext cx="8530466" cy="4185761"/>
          </a:xfrm>
          <a:prstGeom prst="rect">
            <a:avLst/>
          </a:prstGeom>
        </p:spPr>
        <p:txBody>
          <a:bodyPr wrap="square">
            <a:spAutoFit/>
          </a:bodyPr>
          <a:lstStyle/>
          <a:p>
            <a:pPr algn="just"/>
            <a:r>
              <a:rPr lang="vi-VN" sz="1900" b="1" dirty="0">
                <a:solidFill>
                  <a:srgbClr val="002060"/>
                </a:solidFill>
                <a:latin typeface="Calibri" panose="020F0502020204030204" pitchFamily="34" charset="0"/>
                <a:cs typeface="Calibri" panose="020F0502020204030204" pitchFamily="34" charset="0"/>
              </a:rPr>
              <a:t>Điều 21</a:t>
            </a:r>
            <a:endParaRPr lang="vi-VN" sz="1900" dirty="0">
              <a:solidFill>
                <a:srgbClr val="002060"/>
              </a:solidFill>
              <a:latin typeface="Calibri" panose="020F0502020204030204" pitchFamily="34" charset="0"/>
              <a:cs typeface="Calibri" panose="020F0502020204030204" pitchFamily="34" charset="0"/>
            </a:endParaRPr>
          </a:p>
          <a:p>
            <a:pPr algn="just"/>
            <a:r>
              <a:rPr lang="vi-VN" sz="1900" dirty="0">
                <a:latin typeface="Calibri" panose="020F0502020204030204" pitchFamily="34" charset="0"/>
                <a:cs typeface="Calibri" panose="020F0502020204030204" pitchFamily="34" charset="0"/>
              </a:rPr>
              <a:t>Trẻ em có bổn phận sau đây:</a:t>
            </a:r>
          </a:p>
          <a:p>
            <a:pPr algn="just"/>
            <a:r>
              <a:rPr lang="vi-VN" sz="1900" dirty="0">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1900" dirty="0" err="1">
                <a:latin typeface="Calibri" panose="020F0502020204030204" pitchFamily="34" charset="0"/>
                <a:cs typeface="Calibri" panose="020F0502020204030204" pitchFamily="34" charset="0"/>
              </a:rPr>
              <a:t>người</a:t>
            </a:r>
            <a:r>
              <a:rPr lang="vi-VN" sz="1900" dirty="0">
                <a:latin typeface="Calibri" panose="020F0502020204030204" pitchFamily="34" charset="0"/>
                <a:cs typeface="Calibri" panose="020F0502020204030204" pitchFamily="34" charset="0"/>
              </a:rPr>
              <a:t> </a:t>
            </a:r>
            <a:r>
              <a:rPr lang="vi-VN" sz="1900" dirty="0" err="1">
                <a:latin typeface="Calibri" panose="020F0502020204030204" pitchFamily="34" charset="0"/>
                <a:cs typeface="Calibri" panose="020F0502020204030204" pitchFamily="34" charset="0"/>
              </a:rPr>
              <a:t>lớn</a:t>
            </a:r>
            <a:r>
              <a:rPr lang="en-US" sz="1900" dirty="0">
                <a:latin typeface="Calibri" panose="020F0502020204030204" pitchFamily="34" charset="0"/>
                <a:cs typeface="Calibri" panose="020F0502020204030204" pitchFamily="34" charset="0"/>
              </a:rPr>
              <a:t>,</a:t>
            </a:r>
            <a:r>
              <a:rPr lang="vi-VN" sz="1900" dirty="0">
                <a:latin typeface="Calibri" panose="020F0502020204030204" pitchFamily="34" charset="0"/>
                <a:cs typeface="Calibri" panose="020F0502020204030204" pitchFamily="34" charset="0"/>
              </a:rPr>
              <a:t> thương yêu em nhỏ; đoàn kết với bạn bè; giúp đỡ người già yếu, người khuyết tật, tàn tật,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vi-VN" sz="1900" dirty="0" err="1">
                <a:latin typeface="Calibri" panose="020F0502020204030204" pitchFamily="34" charset="0"/>
                <a:cs typeface="Calibri" panose="020F0502020204030204" pitchFamily="34" charset="0"/>
              </a:rPr>
              <a:t>gặp</a:t>
            </a:r>
            <a:r>
              <a:rPr lang="vi-VN" sz="1900" dirty="0">
                <a:latin typeface="Calibri" panose="020F0502020204030204" pitchFamily="34" charset="0"/>
                <a:cs typeface="Calibri" panose="020F0502020204030204" pitchFamily="34" charset="0"/>
              </a:rPr>
              <a:t> hoàn cảnh khó khăn theo khả năng của mình.</a:t>
            </a:r>
          </a:p>
          <a:p>
            <a:pPr algn="just"/>
            <a:r>
              <a:rPr lang="vi-VN" sz="1900" dirty="0">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1900" dirty="0">
                <a:latin typeface="Calibri" panose="020F0502020204030204" pitchFamily="34" charset="0"/>
                <a:cs typeface="Calibri" panose="020F0502020204030204" pitchFamily="34" charset="0"/>
              </a:rPr>
              <a:t>3. Yêu lao động, giúp đỡ gia đình làm những việc vừa sức mình.</a:t>
            </a:r>
          </a:p>
          <a:p>
            <a:pPr algn="just"/>
            <a:r>
              <a:rPr lang="vi-VN" sz="1900" dirty="0">
                <a:latin typeface="Calibri" panose="020F0502020204030204" pitchFamily="34" charset="0"/>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1900" dirty="0">
                <a:latin typeface="Calibri" panose="020F0502020204030204" pitchFamily="34" charset="0"/>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14318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2802899" y="1614289"/>
            <a:ext cx="4531927"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những điều được hưởng, được làm, được yêu cầu theo quy ước chung trong cộng đồng và theo quy định của pháp luật.</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090601" y="1574843"/>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Quyền</a:t>
            </a:r>
            <a:endParaRPr lang="en-US" sz="2700" b="1" dirty="0">
              <a:solidFill>
                <a:srgbClr val="FF0000"/>
              </a:solidFill>
              <a:latin typeface="iCiel Nabila" pitchFamily="2" charset="0"/>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162619" y="3284180"/>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do Nhà nước lập ra và cấp tiền hoạt động.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291849" y="3248329"/>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Công lập</a:t>
            </a:r>
            <a:endParaRPr lang="en-US" sz="2700" b="1" dirty="0">
              <a:solidFill>
                <a:srgbClr val="FF0000"/>
              </a:solidFill>
              <a:latin typeface="iCiel Nabila" pitchFamily="2" charset="0"/>
              <a:cs typeface="Calibri" panose="020F0502020204030204" pitchFamily="34" charset="0"/>
            </a:endParaRPr>
          </a:p>
        </p:txBody>
      </p:sp>
    </p:spTree>
    <p:extLst>
      <p:ext uri="{BB962C8B-B14F-4D97-AF65-F5344CB8AC3E}">
        <p14:creationId xmlns:p14="http://schemas.microsoft.com/office/powerpoint/2010/main" val="721042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1713759" y="2040240"/>
            <a:ext cx="5665513" cy="1107996"/>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Hoạt động bảo vệ sức khỏe nhân dân ở tuyến y tế cơ sở (hướng dẫn ăn ở sạch, tiêm chủng, chữa bệnh thông thường,...)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242652" y="1537440"/>
            <a:ext cx="5134760"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Chăm sóc sức khỏe ban đầu</a:t>
            </a:r>
            <a:endParaRPr lang="en-US" sz="2700" b="1" dirty="0">
              <a:solidFill>
                <a:srgbClr val="FF0000"/>
              </a:solidFill>
              <a:latin typeface="iCiel Nabila" pitchFamily="2" charset="0"/>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214305" y="3369052"/>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đặc điểm riêng làm cho một sự vật phân biệt với sự vật khác.</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343535" y="3333201"/>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Bản sắc</a:t>
            </a:r>
            <a:endParaRPr lang="en-US" sz="2700" b="1" dirty="0">
              <a:solidFill>
                <a:srgbClr val="FF0000"/>
              </a:solidFill>
              <a:latin typeface="iCiel Nabila" pitchFamily="2" charset="0"/>
              <a:cs typeface="Calibri" panose="020F0502020204030204" pitchFamily="34" charset="0"/>
            </a:endParaRPr>
          </a:p>
        </p:txBody>
      </p:sp>
    </p:spTree>
    <p:extLst>
      <p:ext uri="{BB962C8B-B14F-4D97-AF65-F5344CB8AC3E}">
        <p14:creationId xmlns:p14="http://schemas.microsoft.com/office/powerpoint/2010/main" val="29087610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F667-99A6-40FC-AEB5-A7FC769439A4}"/>
              </a:ext>
            </a:extLst>
          </p:cNvPr>
          <p:cNvPicPr>
            <a:picLocks noChangeAspect="1"/>
          </p:cNvPicPr>
          <p:nvPr/>
        </p:nvPicPr>
        <p:blipFill rotWithShape="1">
          <a:blip r:embed="rId2"/>
          <a:srcRect l="19375" t="11112" r="9250" b="5777"/>
          <a:stretch/>
        </p:blipFill>
        <p:spPr>
          <a:xfrm>
            <a:off x="0" y="-1"/>
            <a:ext cx="9144000" cy="5158233"/>
          </a:xfrm>
          <a:prstGeom prst="rect">
            <a:avLst/>
          </a:prstGeom>
        </p:spPr>
      </p:pic>
      <p:pic>
        <p:nvPicPr>
          <p:cNvPr id="4" name="Picture 2" descr="Jungle wooden frame with grass and liana user Vector Image">
            <a:extLst>
              <a:ext uri="{FF2B5EF4-FFF2-40B4-BE49-F238E27FC236}">
                <a16:creationId xmlns:a16="http://schemas.microsoft.com/office/drawing/2014/main" id="{E1B71405-A392-443E-8F43-62E0B6FDB35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422910" y="3211830"/>
            <a:ext cx="70980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A9F36-28AD-4B5C-A0F0-ED10E894C851}"/>
              </a:ext>
            </a:extLst>
          </p:cNvPr>
          <p:cNvPicPr>
            <a:picLocks noChangeAspect="1"/>
          </p:cNvPicPr>
          <p:nvPr/>
        </p:nvPicPr>
        <p:blipFill>
          <a:blip r:embed="rId5"/>
          <a:stretch>
            <a:fillRect/>
          </a:stretch>
        </p:blipFill>
        <p:spPr>
          <a:xfrm>
            <a:off x="1272263" y="3543300"/>
            <a:ext cx="5194004" cy="1429588"/>
          </a:xfrm>
          <a:prstGeom prst="rect">
            <a:avLst/>
          </a:prstGeom>
        </p:spPr>
      </p:pic>
    </p:spTree>
    <p:extLst>
      <p:ext uri="{BB962C8B-B14F-4D97-AF65-F5344CB8AC3E}">
        <p14:creationId xmlns:p14="http://schemas.microsoft.com/office/powerpoint/2010/main" val="19550951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285751"/>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519860"/>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pic>
        <p:nvPicPr>
          <p:cNvPr id="1026" name="Picture 2" descr="Luật bảo hiểm trẻ em dưới 6 tuổi mà bố mẹ cần biết">
            <a:extLst>
              <a:ext uri="{FF2B5EF4-FFF2-40B4-BE49-F238E27FC236}">
                <a16:creationId xmlns:a16="http://schemas.microsoft.com/office/drawing/2014/main" id="{8EE80747-E64A-4ECE-B13C-17D831CCA9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992" b="99837" l="16136" r="83248">
                        <a14:foregroundMark x1="49332" y1="7317" x2="53135" y2="8293"/>
                        <a14:foregroundMark x1="46865" y1="14472" x2="52929" y2="23577"/>
                        <a14:foregroundMark x1="52929" y1="23577" x2="56732" y2="24715"/>
                        <a14:foregroundMark x1="49126" y1="24715" x2="51387" y2="24715"/>
                        <a14:foregroundMark x1="31757" y1="28943" x2="36896" y2="31545"/>
                        <a14:foregroundMark x1="34532" y1="26829" x2="36382" y2="30081"/>
                        <a14:foregroundMark x1="31038" y1="28943" x2="31141" y2="28943"/>
                        <a14:foregroundMark x1="31141" y1="28943" x2="31141" y2="28943"/>
                        <a14:foregroundMark x1="31038" y1="28293" x2="31757" y2="27967"/>
                        <a14:foregroundMark x1="66393" y1="32520" x2="63515" y2="36911"/>
                        <a14:foregroundMark x1="67009" y1="35935" x2="69784" y2="35772"/>
                        <a14:foregroundMark x1="76259" y1="42602" x2="73690" y2="64878"/>
                        <a14:foregroundMark x1="80576" y1="45854" x2="78931" y2="54634"/>
                        <a14:foregroundMark x1="78931" y1="54634" x2="76156" y2="58374"/>
                        <a14:foregroundMark x1="81501" y1="47317" x2="81603" y2="51707"/>
                        <a14:foregroundMark x1="81603" y1="55935" x2="81603" y2="55935"/>
                        <a14:foregroundMark x1="67351" y1="56954" x2="67934" y2="58862"/>
                        <a14:foregroundMark x1="63515" y1="44390" x2="67206" y2="56478"/>
                        <a14:foregroundMark x1="77390" y1="64715" x2="83145" y2="68455"/>
                        <a14:foregroundMark x1="83145" y1="68455" x2="83453" y2="68455"/>
                        <a14:foregroundMark x1="64337" y1="83089" x2="68037" y2="75447"/>
                        <a14:foregroundMark x1="68037" y1="75447" x2="68448" y2="73821"/>
                        <a14:foregroundMark x1="72765" y1="77724" x2="74615" y2="86179"/>
                        <a14:foregroundMark x1="16958" y1="49106" x2="20247" y2="57236"/>
                        <a14:foregroundMark x1="20247" y1="57236" x2="24563" y2="61301"/>
                        <a14:foregroundMark x1="24974" y1="43089" x2="30216" y2="58699"/>
                        <a14:foregroundMark x1="16136" y1="49593" x2="17266" y2="52033"/>
                        <a14:foregroundMark x1="29085" y1="72195" x2="30010" y2="81301"/>
                        <a14:foregroundMark x1="30010" y1="81301" x2="28880" y2="85528"/>
                        <a14:foregroundMark x1="34224" y1="81138" x2="34224" y2="81138"/>
                        <a14:foregroundMark x1="33913" y1="80091" x2="32477" y2="81626"/>
                        <a14:foregroundMark x1="36280" y1="77561" x2="34054" y2="79940"/>
                        <a14:foregroundMark x1="26927" y1="87480" x2="30319" y2="82276"/>
                        <a14:foregroundMark x1="39054" y1="87967" x2="39260" y2="97398"/>
                        <a14:foregroundMark x1="39260" y1="97398" x2="38027" y2="99837"/>
                        <a14:foregroundMark x1="44707" y1="81301" x2="46249" y2="84228"/>
                        <a14:foregroundMark x1="47174" y1="69106" x2="48613" y2="59187"/>
                        <a14:foregroundMark x1="55601" y1="72195" x2="58479" y2="81138"/>
                        <a14:foregroundMark x1="58479" y1="81138" x2="58582" y2="83577"/>
                        <a14:foregroundMark x1="72662" y1="85366" x2="74409" y2="85366"/>
                        <a14:foregroundMark x1="75540" y1="86504" x2="75540" y2="86504"/>
                        <a14:backgroundMark x1="30935" y1="76423" x2="33813" y2="77561"/>
                        <a14:backgroundMark x1="34532" y1="77724" x2="35355" y2="76260"/>
                        <a14:backgroundMark x1="34532" y1="70244" x2="35971" y2="67317"/>
                        <a14:backgroundMark x1="33094" y1="64390" x2="33299" y2="63740"/>
                        <a14:backgroundMark x1="44090" y1="71382" x2="45221" y2="75772"/>
                        <a14:backgroundMark x1="45735" y1="66829" x2="45940" y2="67317"/>
                        <a14:backgroundMark x1="64440" y1="74634" x2="64645" y2="78211"/>
                        <a14:backgroundMark x1="68140" y1="54634" x2="69990" y2="55610"/>
                        <a14:backgroundMark x1="70195" y1="57073" x2="71223" y2="57561"/>
                      </a14:backgroundRemoval>
                    </a14:imgEffect>
                  </a14:imgLayer>
                </a14:imgProps>
              </a:ext>
              <a:ext uri="{28A0092B-C50C-407E-A947-70E740481C1C}">
                <a14:useLocalDpi xmlns:a14="http://schemas.microsoft.com/office/drawing/2010/main" val="0"/>
              </a:ext>
            </a:extLst>
          </a:blip>
          <a:srcRect l="13339" r="14323"/>
          <a:stretch/>
        </p:blipFill>
        <p:spPr bwMode="auto">
          <a:xfrm>
            <a:off x="5688923" y="2114551"/>
            <a:ext cx="2914810" cy="25469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EEDB2E-0022-4D22-9C9C-B82B3054E11B}"/>
              </a:ext>
            </a:extLst>
          </p:cNvPr>
          <p:cNvSpPr/>
          <p:nvPr/>
        </p:nvSpPr>
        <p:spPr>
          <a:xfrm>
            <a:off x="412998" y="1736635"/>
            <a:ext cx="5151713" cy="2677656"/>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15</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Tree>
    <p:extLst>
      <p:ext uri="{BB962C8B-B14F-4D97-AF65-F5344CB8AC3E}">
        <p14:creationId xmlns:p14="http://schemas.microsoft.com/office/powerpoint/2010/main" val="4038879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683831"/>
            <a:ext cx="8611008" cy="409390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923861"/>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4591837"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16</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pic>
        <p:nvPicPr>
          <p:cNvPr id="1028" name="Picture 4" descr="4 yếu tố quan trọng nhất của việc quản lý lớp học - Táo Giáo Dục - Dự án  đào tạo và hỗ trợ giáo viên">
            <a:extLst>
              <a:ext uri="{FF2B5EF4-FFF2-40B4-BE49-F238E27FC236}">
                <a16:creationId xmlns:a16="http://schemas.microsoft.com/office/drawing/2014/main" id="{F2F78E30-D67A-4060-9AE9-0DED705DC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4222">
            <a:off x="5272589" y="2274570"/>
            <a:ext cx="3414212" cy="2294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3008847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519860"/>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5151713"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17</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pic>
        <p:nvPicPr>
          <p:cNvPr id="3074" name="Picture 2" descr="Group Kids Playing Game On Public Stock Vector (Royalty Free) 1681963759">
            <a:extLst>
              <a:ext uri="{FF2B5EF4-FFF2-40B4-BE49-F238E27FC236}">
                <a16:creationId xmlns:a16="http://schemas.microsoft.com/office/drawing/2014/main" id="{A9A29357-D32B-440A-A00E-E8BB7B871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8" r="14051" b="7973"/>
          <a:stretch/>
        </p:blipFill>
        <p:spPr bwMode="auto">
          <a:xfrm rot="701097">
            <a:off x="5699750" y="2056512"/>
            <a:ext cx="3000380" cy="2237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7861816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405309" y="549959"/>
            <a:ext cx="6297237" cy="500137"/>
          </a:xfrm>
          <a:prstGeom prst="rect">
            <a:avLst/>
          </a:prstGeom>
          <a:noFill/>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Nabila" pitchFamily="2" charset="0"/>
              </a:rPr>
              <a:t>Câu 2. Đặt tên cho mỗi điều luật nói trên.</a:t>
            </a:r>
            <a:endParaRPr lang="en-US" sz="2800" b="1" dirty="0">
              <a:ln w="13462">
                <a:solidFill>
                  <a:srgbClr val="00B050"/>
                </a:solidFill>
                <a:prstDash val="solid"/>
              </a:ln>
              <a:solidFill>
                <a:srgbClr val="00B050"/>
              </a:solidFill>
              <a:latin typeface="iCiel Nabila" pitchFamily="2" charset="0"/>
            </a:endParaRPr>
          </a:p>
        </p:txBody>
      </p:sp>
      <p:sp>
        <p:nvSpPr>
          <p:cNvPr id="7" name="Rectangle 6">
            <a:extLst>
              <a:ext uri="{FF2B5EF4-FFF2-40B4-BE49-F238E27FC236}">
                <a16:creationId xmlns:a16="http://schemas.microsoft.com/office/drawing/2014/main" id="{905DF0E2-C1CD-4E07-8F51-B8C473AB235B}"/>
              </a:ext>
            </a:extLst>
          </p:cNvPr>
          <p:cNvSpPr/>
          <p:nvPr/>
        </p:nvSpPr>
        <p:spPr>
          <a:xfrm>
            <a:off x="476509" y="1225157"/>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15</a:t>
            </a:r>
            <a:endParaRPr lang="vi-VN" sz="3200" dirty="0">
              <a:solidFill>
                <a:srgbClr val="002060"/>
              </a:solidFill>
              <a:latin typeface="Calibri" panose="020F0502020204030204" pitchFamily="34" charset="0"/>
              <a:cs typeface="Calibri" panose="020F0502020204030204" pitchFamily="34" charset="0"/>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07951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02942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664715" y="4098470"/>
            <a:ext cx="4256614"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Tên điều luật cần ngắn gọn, </a:t>
            </a:r>
          </a:p>
          <a:p>
            <a:pPr algn="ctr"/>
            <a:r>
              <a:rPr lang="vi-VN" sz="2400" b="1" dirty="0">
                <a:ln w="13462">
                  <a:solidFill>
                    <a:schemeClr val="bg1"/>
                  </a:solidFill>
                  <a:prstDash val="solid"/>
                </a:ln>
                <a:solidFill>
                  <a:srgbClr val="FF0000"/>
                </a:solidFill>
                <a:latin typeface="iCiel Nabila" pitchFamily="2" charset="0"/>
              </a:rPr>
              <a:t>nói rõ nội dung của mỗi điều.</a:t>
            </a:r>
            <a:endParaRPr lang="en-US" sz="2400" b="1" dirty="0">
              <a:ln w="13462">
                <a:solidFill>
                  <a:schemeClr val="bg1"/>
                </a:solidFill>
                <a:prstDash val="solid"/>
              </a:ln>
              <a:solidFill>
                <a:srgbClr val="FF0000"/>
              </a:solidFill>
              <a:latin typeface="iCiel Nabila" pitchFamily="2" charset="0"/>
            </a:endParaRPr>
          </a:p>
        </p:txBody>
      </p:sp>
      <p:sp>
        <p:nvSpPr>
          <p:cNvPr id="9" name="Rectangle 8">
            <a:extLst>
              <a:ext uri="{FF2B5EF4-FFF2-40B4-BE49-F238E27FC236}">
                <a16:creationId xmlns:a16="http://schemas.microsoft.com/office/drawing/2014/main" id="{F1FEDC44-38E8-420F-87EC-C708C55EFFED}"/>
              </a:ext>
            </a:extLst>
          </p:cNvPr>
          <p:cNvSpPr/>
          <p:nvPr/>
        </p:nvSpPr>
        <p:spPr>
          <a:xfrm>
            <a:off x="434734" y="2149848"/>
            <a:ext cx="8375041"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sp>
        <p:nvSpPr>
          <p:cNvPr id="13" name="Rectangle 12">
            <a:extLst>
              <a:ext uri="{FF2B5EF4-FFF2-40B4-BE49-F238E27FC236}">
                <a16:creationId xmlns:a16="http://schemas.microsoft.com/office/drawing/2014/main" id="{53DB93C9-D2E1-409D-A2B3-F5B02F9C2B6A}"/>
              </a:ext>
            </a:extLst>
          </p:cNvPr>
          <p:cNvSpPr/>
          <p:nvPr/>
        </p:nvSpPr>
        <p:spPr>
          <a:xfrm>
            <a:off x="1976012" y="1305970"/>
            <a:ext cx="6733254"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của trẻ em được chăm sóc, bảo vệ </a:t>
            </a:r>
            <a:r>
              <a:rPr lang="vi-VN" sz="2400" b="1" dirty="0" err="1">
                <a:ln w="13462">
                  <a:solidFill>
                    <a:srgbClr val="C00000"/>
                  </a:solidFill>
                  <a:prstDash val="solid"/>
                </a:ln>
                <a:solidFill>
                  <a:srgbClr val="FF0000"/>
                </a:solidFill>
                <a:latin typeface="iCiel Nabila" pitchFamily="2" charset="0"/>
              </a:rPr>
              <a:t>sức</a:t>
            </a:r>
            <a:r>
              <a:rPr lang="vi-VN" sz="2400" b="1" dirty="0">
                <a:ln w="13462">
                  <a:solidFill>
                    <a:srgbClr val="C00000"/>
                  </a:solidFill>
                  <a:prstDash val="solid"/>
                </a:ln>
                <a:solidFill>
                  <a:srgbClr val="FF0000"/>
                </a:solidFill>
                <a:latin typeface="iCiel Nabila" pitchFamily="2" charset="0"/>
              </a:rPr>
              <a:t> </a:t>
            </a:r>
            <a:r>
              <a:rPr lang="vi-VN" sz="2400" b="1" dirty="0" err="1">
                <a:ln w="13462">
                  <a:solidFill>
                    <a:srgbClr val="C00000"/>
                  </a:solidFill>
                  <a:prstDash val="solid"/>
                </a:ln>
                <a:solidFill>
                  <a:srgbClr val="FF0000"/>
                </a:solidFill>
                <a:latin typeface="iCiel Nabila" pitchFamily="2" charset="0"/>
              </a:rPr>
              <a:t>khỏe</a:t>
            </a:r>
            <a:r>
              <a:rPr lang="en-US" sz="2400" b="1" dirty="0">
                <a:ln w="13462">
                  <a:solidFill>
                    <a:srgbClr val="C00000"/>
                  </a:solidFill>
                  <a:prstDash val="solid"/>
                </a:ln>
                <a:solidFill>
                  <a:srgbClr val="FF0000"/>
                </a:solidFill>
                <a:latin typeface="iCiel Nabila" pitchFamily="2" charset="0"/>
              </a:rPr>
              <a:t>.</a:t>
            </a:r>
          </a:p>
        </p:txBody>
      </p:sp>
      <p:sp>
        <p:nvSpPr>
          <p:cNvPr id="14" name="Rectangle 13">
            <a:extLst>
              <a:ext uri="{FF2B5EF4-FFF2-40B4-BE49-F238E27FC236}">
                <a16:creationId xmlns:a16="http://schemas.microsoft.com/office/drawing/2014/main" id="{905C4F4E-DFA5-40DB-B18D-B949E4D40599}"/>
              </a:ext>
            </a:extLst>
          </p:cNvPr>
          <p:cNvSpPr/>
          <p:nvPr/>
        </p:nvSpPr>
        <p:spPr>
          <a:xfrm>
            <a:off x="468627" y="1692605"/>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16</a:t>
            </a:r>
            <a:endParaRPr lang="vi-VN" sz="3200" dirty="0">
              <a:solidFill>
                <a:srgbClr val="00206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5B7E1F8-34A1-4392-85C2-1161E2BB44C3}"/>
              </a:ext>
            </a:extLst>
          </p:cNvPr>
          <p:cNvSpPr/>
          <p:nvPr/>
        </p:nvSpPr>
        <p:spPr>
          <a:xfrm>
            <a:off x="442616" y="1766912"/>
            <a:ext cx="8375041" cy="1569660"/>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
        <p:nvSpPr>
          <p:cNvPr id="16" name="Rectangle 15">
            <a:extLst>
              <a:ext uri="{FF2B5EF4-FFF2-40B4-BE49-F238E27FC236}">
                <a16:creationId xmlns:a16="http://schemas.microsoft.com/office/drawing/2014/main" id="{29556C8D-C354-422D-BDE2-3EEB54EEDF01}"/>
              </a:ext>
            </a:extLst>
          </p:cNvPr>
          <p:cNvSpPr/>
          <p:nvPr/>
        </p:nvSpPr>
        <p:spPr>
          <a:xfrm>
            <a:off x="1903134" y="1775516"/>
            <a:ext cx="3514424"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học tập của </a:t>
            </a:r>
            <a:r>
              <a:rPr lang="vi-VN" sz="2400" b="1" dirty="0" err="1">
                <a:ln w="13462">
                  <a:solidFill>
                    <a:srgbClr val="C00000"/>
                  </a:solidFill>
                  <a:prstDash val="solid"/>
                </a:ln>
                <a:solidFill>
                  <a:srgbClr val="FF0000"/>
                </a:solidFill>
                <a:latin typeface="iCiel Nabila" pitchFamily="2" charset="0"/>
              </a:rPr>
              <a:t>trẻ</a:t>
            </a:r>
            <a:r>
              <a:rPr lang="vi-VN" sz="2400" b="1" dirty="0">
                <a:ln w="13462">
                  <a:solidFill>
                    <a:srgbClr val="C00000"/>
                  </a:solidFill>
                  <a:prstDash val="solid"/>
                </a:ln>
                <a:solidFill>
                  <a:srgbClr val="FF0000"/>
                </a:solidFill>
                <a:latin typeface="iCiel Nabila" pitchFamily="2" charset="0"/>
              </a:rPr>
              <a:t> em</a:t>
            </a:r>
            <a:r>
              <a:rPr lang="en-US" sz="2400" b="1" dirty="0">
                <a:ln w="13462">
                  <a:solidFill>
                    <a:srgbClr val="C00000"/>
                  </a:solidFill>
                  <a:prstDash val="solid"/>
                </a:ln>
                <a:solidFill>
                  <a:srgbClr val="FF0000"/>
                </a:solidFill>
                <a:latin typeface="iCiel Nabila" pitchFamily="2" charset="0"/>
              </a:rPr>
              <a:t>.</a:t>
            </a:r>
          </a:p>
        </p:txBody>
      </p:sp>
      <p:sp>
        <p:nvSpPr>
          <p:cNvPr id="17" name="Rectangle 16">
            <a:extLst>
              <a:ext uri="{FF2B5EF4-FFF2-40B4-BE49-F238E27FC236}">
                <a16:creationId xmlns:a16="http://schemas.microsoft.com/office/drawing/2014/main" id="{C311E05F-0E19-4DDD-A800-746D99A32283}"/>
              </a:ext>
            </a:extLst>
          </p:cNvPr>
          <p:cNvSpPr/>
          <p:nvPr/>
        </p:nvSpPr>
        <p:spPr>
          <a:xfrm>
            <a:off x="494638" y="2156519"/>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17</a:t>
            </a:r>
            <a:endParaRPr lang="vi-VN" sz="3200" dirty="0">
              <a:solidFill>
                <a:srgbClr val="00206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B8D0437C-6739-497C-AA62-48AD4066AF83}"/>
              </a:ext>
            </a:extLst>
          </p:cNvPr>
          <p:cNvSpPr/>
          <p:nvPr/>
        </p:nvSpPr>
        <p:spPr>
          <a:xfrm>
            <a:off x="468627" y="2580396"/>
            <a:ext cx="7452702"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sp>
        <p:nvSpPr>
          <p:cNvPr id="19" name="Rectangle 18">
            <a:extLst>
              <a:ext uri="{FF2B5EF4-FFF2-40B4-BE49-F238E27FC236}">
                <a16:creationId xmlns:a16="http://schemas.microsoft.com/office/drawing/2014/main" id="{69997A63-EC42-4656-B17E-8233A5DA9574}"/>
              </a:ext>
            </a:extLst>
          </p:cNvPr>
          <p:cNvSpPr/>
          <p:nvPr/>
        </p:nvSpPr>
        <p:spPr>
          <a:xfrm>
            <a:off x="2032276" y="2225658"/>
            <a:ext cx="4540345"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vui chơi, giải trí của </a:t>
            </a:r>
            <a:r>
              <a:rPr lang="vi-VN" sz="2400" b="1" dirty="0" err="1">
                <a:ln w="13462">
                  <a:solidFill>
                    <a:srgbClr val="C00000"/>
                  </a:solidFill>
                  <a:prstDash val="solid"/>
                </a:ln>
                <a:solidFill>
                  <a:srgbClr val="FF0000"/>
                </a:solidFill>
                <a:latin typeface="iCiel Nabila" pitchFamily="2" charset="0"/>
              </a:rPr>
              <a:t>trẻ</a:t>
            </a:r>
            <a:r>
              <a:rPr lang="vi-VN" sz="2400" b="1" dirty="0">
                <a:ln w="13462">
                  <a:solidFill>
                    <a:srgbClr val="C00000"/>
                  </a:solidFill>
                  <a:prstDash val="solid"/>
                </a:ln>
                <a:solidFill>
                  <a:srgbClr val="FF0000"/>
                </a:solidFill>
                <a:latin typeface="iCiel Nabila" pitchFamily="2" charset="0"/>
              </a:rPr>
              <a:t> em</a:t>
            </a:r>
            <a:r>
              <a:rPr lang="en-US" sz="2400" b="1" dirty="0">
                <a:ln w="13462">
                  <a:solidFill>
                    <a:srgbClr val="C00000"/>
                  </a:solidFill>
                  <a:prstDash val="solid"/>
                </a:ln>
                <a:solidFill>
                  <a:srgbClr val="FF0000"/>
                </a:solidFill>
                <a:latin typeface="iCiel Nabila" pitchFamily="2" charset="0"/>
              </a:rPr>
              <a:t>.</a:t>
            </a:r>
          </a:p>
        </p:txBody>
      </p:sp>
    </p:spTree>
    <p:extLst>
      <p:ext uri="{BB962C8B-B14F-4D97-AF65-F5344CB8AC3E}">
        <p14:creationId xmlns:p14="http://schemas.microsoft.com/office/powerpoint/2010/main" val="323799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9" grpId="0"/>
      <p:bldP spid="9" grpId="1"/>
      <p:bldP spid="13" grpId="0"/>
      <p:bldP spid="14" grpId="0"/>
      <p:bldP spid="12" grpId="0"/>
      <p:bldP spid="12" grpId="1"/>
      <p:bldP spid="16" grpId="0"/>
      <p:bldP spid="17" grpId="0"/>
      <p:bldP spid="15" grpId="0"/>
      <p:bldP spid="15" grpId="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026" name="Picture 2" descr="Cute in cartoon style with a farm Royalty Free Vector Image">
            <a:extLst>
              <a:ext uri="{FF2B5EF4-FFF2-40B4-BE49-F238E27FC236}">
                <a16:creationId xmlns:a16="http://schemas.microsoft.com/office/drawing/2014/main" id="{F69B455F-EB51-4D75-BA7E-AFFF4E48A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n on GIF 2">
            <a:hlinkClick r:id="rId4" action="ppaction://hlinksldjump"/>
            <a:extLst>
              <a:ext uri="{FF2B5EF4-FFF2-40B4-BE49-F238E27FC236}">
                <a16:creationId xmlns:a16="http://schemas.microsoft.com/office/drawing/2014/main" id="{63FD847B-8916-4A89-AD99-0F2D7D2564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84693"/>
            <a:ext cx="2083103" cy="1952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6" action="ppaction://hlinksldjump"/>
            <a:extLst>
              <a:ext uri="{FF2B5EF4-FFF2-40B4-BE49-F238E27FC236}">
                <a16:creationId xmlns:a16="http://schemas.microsoft.com/office/drawing/2014/main" id="{3F28E94F-3FFF-4000-B8CD-19510BC92C31}"/>
              </a:ext>
            </a:extLst>
          </p:cNvPr>
          <p:cNvPicPr>
            <a:picLocks noChangeAspect="1"/>
          </p:cNvPicPr>
          <p:nvPr/>
        </p:nvPicPr>
        <p:blipFill>
          <a:blip r:embed="rId7"/>
          <a:stretch>
            <a:fillRect/>
          </a:stretch>
        </p:blipFill>
        <p:spPr>
          <a:xfrm>
            <a:off x="4142775" y="2661090"/>
            <a:ext cx="2573600" cy="2409825"/>
          </a:xfrm>
          <a:prstGeom prst="rect">
            <a:avLst/>
          </a:prstGeom>
        </p:spPr>
      </p:pic>
      <p:pic>
        <p:nvPicPr>
          <p:cNvPr id="15" name="Picture 14">
            <a:hlinkClick r:id="rId8" action="ppaction://hlinksldjump"/>
            <a:extLst>
              <a:ext uri="{FF2B5EF4-FFF2-40B4-BE49-F238E27FC236}">
                <a16:creationId xmlns:a16="http://schemas.microsoft.com/office/drawing/2014/main" id="{552FCE94-9EDB-4D00-A897-64FA3576CDD7}"/>
              </a:ext>
            </a:extLst>
          </p:cNvPr>
          <p:cNvPicPr>
            <a:picLocks noChangeAspect="1"/>
          </p:cNvPicPr>
          <p:nvPr/>
        </p:nvPicPr>
        <p:blipFill>
          <a:blip r:embed="rId9"/>
          <a:stretch>
            <a:fillRect/>
          </a:stretch>
        </p:blipFill>
        <p:spPr>
          <a:xfrm>
            <a:off x="2064480" y="1943100"/>
            <a:ext cx="2529839" cy="2371724"/>
          </a:xfrm>
          <a:prstGeom prst="rect">
            <a:avLst/>
          </a:prstGeom>
        </p:spPr>
      </p:pic>
      <p:pic>
        <p:nvPicPr>
          <p:cNvPr id="1034" name="Picture 10" descr="gà - phim hoạt hình hen png tải về - Miễn phí trong suốt Gia Cầm png Tải về.">
            <a:extLst>
              <a:ext uri="{FF2B5EF4-FFF2-40B4-BE49-F238E27FC236}">
                <a16:creationId xmlns:a16="http://schemas.microsoft.com/office/drawing/2014/main" id="{394AC1B1-971A-403A-AE6E-1609D2B95D3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625" b="98875" l="10000" r="90000">
                        <a14:foregroundMark x1="25333" y1="21375" x2="34778" y2="17500"/>
                        <a14:foregroundMark x1="31222" y1="5500" x2="39667" y2="8500"/>
                        <a14:foregroundMark x1="39667" y1="8500" x2="41667" y2="11125"/>
                        <a14:foregroundMark x1="37333" y1="4625" x2="40111" y2="7125"/>
                        <a14:foregroundMark x1="53665" y1="89877" x2="51222" y2="92625"/>
                        <a14:foregroundMark x1="55778" y1="87500" x2="54169" y2="89310"/>
                        <a14:foregroundMark x1="54778" y1="93750" x2="59444" y2="97500"/>
                        <a14:foregroundMark x1="36000" y1="98875" x2="35222" y2="96625"/>
                        <a14:backgroundMark x1="54111" y1="90625" x2="53333" y2="88875"/>
                        <a14:backgroundMark x1="53333" y1="88875" x2="53222" y2="89125"/>
                      </a14:backgroundRemoval>
                    </a14:imgEffect>
                  </a14:imgLayer>
                </a14:imgProps>
              </a:ext>
              <a:ext uri="{28A0092B-C50C-407E-A947-70E740481C1C}">
                <a14:useLocalDpi xmlns:a14="http://schemas.microsoft.com/office/drawing/2010/main" val="0"/>
              </a:ext>
            </a:extLst>
          </a:blip>
          <a:srcRect/>
          <a:stretch>
            <a:fillRect/>
          </a:stretch>
        </p:blipFill>
        <p:spPr bwMode="auto">
          <a:xfrm>
            <a:off x="7680960" y="987300"/>
            <a:ext cx="1589405" cy="141280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0BEE84B-278A-4F9D-B233-4F747C5F924D}"/>
              </a:ext>
            </a:extLst>
          </p:cNvPr>
          <p:cNvGrpSpPr/>
          <p:nvPr/>
        </p:nvGrpSpPr>
        <p:grpSpPr>
          <a:xfrm>
            <a:off x="2560320" y="358774"/>
            <a:ext cx="3943350" cy="1252855"/>
            <a:chOff x="2560320" y="358774"/>
            <a:chExt cx="3943350" cy="1252855"/>
          </a:xfrm>
        </p:grpSpPr>
        <p:sp>
          <p:nvSpPr>
            <p:cNvPr id="25" name="Rectangle: Rounded Corners 3">
              <a:extLst>
                <a:ext uri="{FF2B5EF4-FFF2-40B4-BE49-F238E27FC236}">
                  <a16:creationId xmlns:a16="http://schemas.microsoft.com/office/drawing/2014/main" id="{B50C2ED7-DF69-433A-B39A-E65276C285AF}"/>
                </a:ext>
              </a:extLst>
            </p:cNvPr>
            <p:cNvSpPr/>
            <p:nvPr/>
          </p:nvSpPr>
          <p:spPr>
            <a:xfrm>
              <a:off x="2560320" y="358774"/>
              <a:ext cx="3943350" cy="125285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Ch    gà ăn</a:t>
              </a:r>
              <a:endParaRPr lang="en-US" sz="5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pic>
          <p:nvPicPr>
            <p:cNvPr id="1036" name="Picture 12" descr="Premium Vector | Cute happy chicken egg. cartoon character. chicken egg,  easter concept">
              <a:extLst>
                <a:ext uri="{FF2B5EF4-FFF2-40B4-BE49-F238E27FC236}">
                  <a16:creationId xmlns:a16="http://schemas.microsoft.com/office/drawing/2014/main" id="{6AB12F61-D5CE-4757-AA81-9453750616D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8690" b="80032" l="25240" r="75240">
                          <a14:foregroundMark x1="25559" y1="44888" x2="26198" y2="54952"/>
                          <a14:foregroundMark x1="43930" y1="78594" x2="55272" y2="78275"/>
                          <a14:foregroundMark x1="47604" y1="80032" x2="51757" y2="80032"/>
                          <a14:foregroundMark x1="75399" y1="58626" x2="74441" y2="49521"/>
                          <a14:foregroundMark x1="55272" y1="20607" x2="47764" y2="18690"/>
                          <a14:foregroundMark x1="42492" y1="56709" x2="57188" y2="57827"/>
                          <a14:foregroundMark x1="56869" y1="53994" x2="63099" y2="56070"/>
                        </a14:backgroundRemoval>
                      </a14:imgEffect>
                    </a14:imgLayer>
                  </a14:imgProps>
                </a:ext>
                <a:ext uri="{28A0092B-C50C-407E-A947-70E740481C1C}">
                  <a14:useLocalDpi xmlns:a14="http://schemas.microsoft.com/office/drawing/2010/main" val="0"/>
                </a:ext>
              </a:extLst>
            </a:blip>
            <a:srcRect l="21555" t="16111" r="19561" b="16111"/>
            <a:stretch/>
          </p:blipFill>
          <p:spPr bwMode="auto">
            <a:xfrm rot="934489">
              <a:off x="3680111" y="678909"/>
              <a:ext cx="532198" cy="6125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op 3 Loa Sân Khấu Giá Rẻ Nhưng Chất Lượng Mạnh Mẽ – VIDIA">
            <a:hlinkClick r:id="rId14" action="ppaction://hlinksldjump"/>
            <a:extLst>
              <a:ext uri="{FF2B5EF4-FFF2-40B4-BE49-F238E27FC236}">
                <a16:creationId xmlns:a16="http://schemas.microsoft.com/office/drawing/2014/main" id="{6F47E5D2-AA14-49AE-9ACC-C40E7403097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800576" y="2847710"/>
            <a:ext cx="2573601" cy="24127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18788DF-2EE9-4912-9A57-9C373781AAF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69293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74F7BD8-EB06-4F72-B828-F7FB66882E7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3054830" y="3989788"/>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Ai Vector Phim Hoạt Hình động Vật Cỏ động Vật Sâu Bướm Hình ảnh | Định dạng  hình ảnh AI 401156759| vn.lovepik.com">
            <a:extLst>
              <a:ext uri="{FF2B5EF4-FFF2-40B4-BE49-F238E27FC236}">
                <a16:creationId xmlns:a16="http://schemas.microsoft.com/office/drawing/2014/main" id="{067E2CC6-3C3A-4C82-AB1E-0EDA0B48F85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5264396" y="3284693"/>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Ai Vector Phim Hoạt Hình động Vật Cỏ động Vật Sâu Bướm Hình ảnh | Định dạng  hình ảnh AI 401156759| vn.lovepik.com">
            <a:extLst>
              <a:ext uri="{FF2B5EF4-FFF2-40B4-BE49-F238E27FC236}">
                <a16:creationId xmlns:a16="http://schemas.microsoft.com/office/drawing/2014/main" id="{EDC7C9F1-45EF-4E32-80A8-EEB6162538E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793139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childTnLst>
                    </p:cTn>
                  </p:par>
                </p:childTnLst>
              </p:cTn>
              <p:nextCondLst>
                <p:cond evt="onClick" delay="0">
                  <p:tgtEl>
                    <p:spTgt spid="103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03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nextCondLst>
                <p:cond evt="onClick" delay="0">
                  <p:tgtEl>
                    <p:spTgt spid="103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073487" y="325754"/>
            <a:ext cx="6960880"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iCiel Nabila" pitchFamily="2" charset="0"/>
              </a:rPr>
              <a:t>Câu 3. Nêu những bổn phận của trẻ em được </a:t>
            </a:r>
          </a:p>
          <a:p>
            <a:pPr algn="ctr"/>
            <a:r>
              <a:rPr lang="vi-VN" sz="2800" b="1" dirty="0">
                <a:ln w="13462">
                  <a:solidFill>
                    <a:srgbClr val="C00000"/>
                  </a:solidFill>
                  <a:prstDash val="solid"/>
                </a:ln>
                <a:solidFill>
                  <a:srgbClr val="FF0000"/>
                </a:solidFill>
                <a:latin typeface="iCiel Nabila" pitchFamily="2" charset="0"/>
              </a:rPr>
              <a:t>quy định trong luật.</a:t>
            </a:r>
            <a:endParaRPr lang="en-US" sz="2800" b="1" dirty="0">
              <a:ln w="13462">
                <a:solidFill>
                  <a:srgbClr val="C00000"/>
                </a:solidFill>
                <a:prstDash val="solid"/>
              </a:ln>
              <a:solidFill>
                <a:srgbClr val="FF0000"/>
              </a:solidFill>
              <a:latin typeface="iCiel Nabila" pitchFamily="2" charset="0"/>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10943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516165" y="4269594"/>
            <a:ext cx="434798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luật nào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sp>
        <p:nvSpPr>
          <p:cNvPr id="18" name="Flowchart: Terminator 17">
            <a:extLst>
              <a:ext uri="{FF2B5EF4-FFF2-40B4-BE49-F238E27FC236}">
                <a16:creationId xmlns:a16="http://schemas.microsoft.com/office/drawing/2014/main" id="{A8983A94-3410-4E69-8E05-65402452F3C7}"/>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7EBAF6-E5F3-4168-A54E-6CD1FDC5B35B}"/>
              </a:ext>
            </a:extLst>
          </p:cNvPr>
          <p:cNvSpPr/>
          <p:nvPr/>
        </p:nvSpPr>
        <p:spPr>
          <a:xfrm>
            <a:off x="3911305" y="4269594"/>
            <a:ext cx="355770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21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2" name="Rectangle 1">
            <a:extLst>
              <a:ext uri="{FF2B5EF4-FFF2-40B4-BE49-F238E27FC236}">
                <a16:creationId xmlns:a16="http://schemas.microsoft.com/office/drawing/2014/main" id="{F07F0F7D-892C-49A3-89F8-B9A7F748F384}"/>
              </a:ext>
            </a:extLst>
          </p:cNvPr>
          <p:cNvSpPr/>
          <p:nvPr/>
        </p:nvSpPr>
        <p:spPr>
          <a:xfrm>
            <a:off x="436141" y="1220792"/>
            <a:ext cx="8235572" cy="3046988"/>
          </a:xfrm>
          <a:prstGeom prst="rect">
            <a:avLst/>
          </a:prstGeom>
        </p:spPr>
        <p:txBody>
          <a:bodyPr wrap="square">
            <a:spAutoFit/>
          </a:bodyPr>
          <a:lstStyle/>
          <a:p>
            <a:pPr algn="just"/>
            <a:r>
              <a:rPr lang="vi-VN" sz="2400" b="1" i="1" dirty="0">
                <a:solidFill>
                  <a:srgbClr val="7030A0"/>
                </a:solidFill>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b="1" i="1" dirty="0" err="1">
                <a:solidFill>
                  <a:srgbClr val="7030A0"/>
                </a:solidFill>
                <a:latin typeface="Calibri" panose="020F0502020204030204" pitchFamily="34" charset="0"/>
                <a:cs typeface="Calibri" panose="020F0502020204030204" pitchFamily="34" charset="0"/>
              </a:rPr>
              <a:t>người</a:t>
            </a:r>
            <a:r>
              <a:rPr lang="vi-VN"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lớn</a:t>
            </a:r>
            <a:r>
              <a:rPr lang="en-US" sz="2400" b="1" i="1" dirty="0">
                <a:solidFill>
                  <a:srgbClr val="7030A0"/>
                </a:solidFill>
                <a:latin typeface="Calibri" panose="020F0502020204030204" pitchFamily="34" charset="0"/>
                <a:cs typeface="Calibri" panose="020F0502020204030204" pitchFamily="34" charset="0"/>
              </a:rPr>
              <a:t>, </a:t>
            </a:r>
            <a:r>
              <a:rPr lang="vi-VN" sz="2400" b="1" i="1" dirty="0">
                <a:solidFill>
                  <a:srgbClr val="7030A0"/>
                </a:solidFill>
                <a:latin typeface="Calibri" panose="020F0502020204030204" pitchFamily="34" charset="0"/>
                <a:cs typeface="Calibri" panose="020F0502020204030204" pitchFamily="34" charset="0"/>
              </a:rPr>
              <a:t>thương yêu em nhỏ; đoàn kết với bạn bè; giúp đỡ người già yếu, người khuyết tật, tàn tật, </a:t>
            </a:r>
            <a:r>
              <a:rPr lang="en-US" sz="2400" b="1" i="1" dirty="0" err="1">
                <a:solidFill>
                  <a:srgbClr val="7030A0"/>
                </a:solidFill>
                <a:latin typeface="Calibri" panose="020F0502020204030204" pitchFamily="34" charset="0"/>
                <a:cs typeface="Calibri" panose="020F0502020204030204" pitchFamily="34" charset="0"/>
              </a:rPr>
              <a:t>người</a:t>
            </a:r>
            <a:r>
              <a:rPr lang="en-US"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gặp</a:t>
            </a:r>
            <a:r>
              <a:rPr lang="vi-VN" sz="2400" b="1" i="1" dirty="0">
                <a:solidFill>
                  <a:srgbClr val="7030A0"/>
                </a:solidFill>
                <a:latin typeface="Calibri" panose="020F0502020204030204" pitchFamily="34" charset="0"/>
                <a:cs typeface="Calibri" panose="020F0502020204030204" pitchFamily="34" charset="0"/>
              </a:rPr>
              <a:t> hoàn cảnh khó khăn theo khả năng của mình.</a:t>
            </a:r>
          </a:p>
          <a:p>
            <a:pPr algn="just"/>
            <a:r>
              <a:rPr lang="vi-VN" sz="2400" b="1" i="1" dirty="0">
                <a:solidFill>
                  <a:schemeClr val="accent6">
                    <a:lumMod val="75000"/>
                  </a:schemeClr>
                </a:solidFill>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endParaRPr lang="en-US" sz="2400" b="1" i="1" dirty="0">
              <a:solidFill>
                <a:schemeClr val="accent6">
                  <a:lumMod val="75000"/>
                </a:schemeClr>
              </a:solidFill>
            </a:endParaRPr>
          </a:p>
        </p:txBody>
      </p:sp>
    </p:spTree>
    <p:extLst>
      <p:ext uri="{BB962C8B-B14F-4D97-AF65-F5344CB8AC3E}">
        <p14:creationId xmlns:p14="http://schemas.microsoft.com/office/powerpoint/2010/main" val="7709076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8" grpId="0" animBg="1"/>
      <p:bldP spid="2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073487" y="325754"/>
            <a:ext cx="6960880"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iCiel Nabila" pitchFamily="2" charset="0"/>
              </a:rPr>
              <a:t>Câu 3. Nêu những bổn phận của trẻ em được </a:t>
            </a:r>
          </a:p>
          <a:p>
            <a:pPr algn="ctr"/>
            <a:r>
              <a:rPr lang="vi-VN" sz="2800" b="1" dirty="0">
                <a:ln w="13462">
                  <a:solidFill>
                    <a:srgbClr val="C00000"/>
                  </a:solidFill>
                  <a:prstDash val="solid"/>
                </a:ln>
                <a:solidFill>
                  <a:srgbClr val="FF0000"/>
                </a:solidFill>
                <a:latin typeface="iCiel Nabila" pitchFamily="2" charset="0"/>
              </a:rPr>
              <a:t>quy định trong luật.</a:t>
            </a:r>
            <a:endParaRPr lang="en-US" sz="2800" b="1" dirty="0">
              <a:ln w="13462">
                <a:solidFill>
                  <a:srgbClr val="C00000"/>
                </a:solidFill>
                <a:prstDash val="solid"/>
              </a:ln>
              <a:solidFill>
                <a:srgbClr val="FF000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6" name="Rectangle 5">
            <a:extLst>
              <a:ext uri="{FF2B5EF4-FFF2-40B4-BE49-F238E27FC236}">
                <a16:creationId xmlns:a16="http://schemas.microsoft.com/office/drawing/2014/main" id="{F58D8972-6F63-48C6-B42A-F28738DE5DB4}"/>
              </a:ext>
            </a:extLst>
          </p:cNvPr>
          <p:cNvSpPr/>
          <p:nvPr/>
        </p:nvSpPr>
        <p:spPr>
          <a:xfrm>
            <a:off x="402206" y="1290546"/>
            <a:ext cx="7518784" cy="3416320"/>
          </a:xfrm>
          <a:prstGeom prst="rect">
            <a:avLst/>
          </a:prstGeom>
        </p:spPr>
        <p:txBody>
          <a:bodyPr wrap="square">
            <a:spAutoFit/>
          </a:bodyPr>
          <a:lstStyle/>
          <a:p>
            <a:pPr algn="just"/>
            <a:r>
              <a:rPr lang="vi-VN" sz="2400" b="1" i="1" dirty="0">
                <a:solidFill>
                  <a:schemeClr val="bg1">
                    <a:lumMod val="50000"/>
                  </a:schemeClr>
                </a:solidFill>
                <a:latin typeface="Calibri" panose="020F0502020204030204" pitchFamily="34" charset="0"/>
                <a:cs typeface="Calibri" panose="020F0502020204030204" pitchFamily="34" charset="0"/>
              </a:rPr>
              <a:t>3. Yêu lao động, giúp đỡ gia đình làm những việc vừa sức mình.</a:t>
            </a:r>
          </a:p>
          <a:p>
            <a:pPr algn="just"/>
            <a:r>
              <a:rPr lang="vi-VN" sz="2400" b="1" i="1" dirty="0">
                <a:solidFill>
                  <a:srgbClr val="F8A711"/>
                </a:solidFill>
                <a:latin typeface="Calibri" panose="020F0502020204030204" pitchFamily="34" charset="0"/>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2400" b="1" i="1" dirty="0">
                <a:solidFill>
                  <a:srgbClr val="00B050"/>
                </a:solidFill>
                <a:latin typeface="Calibri" panose="020F0502020204030204" pitchFamily="34" charset="0"/>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2706054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Flowchart: Terminator 10">
            <a:extLst>
              <a:ext uri="{FF2B5EF4-FFF2-40B4-BE49-F238E27FC236}">
                <a16:creationId xmlns:a16="http://schemas.microsoft.com/office/drawing/2014/main" id="{75B419EC-8794-4760-9996-F481497F77F8}"/>
              </a:ext>
            </a:extLst>
          </p:cNvPr>
          <p:cNvSpPr/>
          <p:nvPr/>
        </p:nvSpPr>
        <p:spPr>
          <a:xfrm>
            <a:off x="690088" y="1813646"/>
            <a:ext cx="3253262"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041CA7-9B05-4780-AC2F-532F54C200B4}"/>
              </a:ext>
            </a:extLst>
          </p:cNvPr>
          <p:cNvSpPr/>
          <p:nvPr/>
        </p:nvSpPr>
        <p:spPr>
          <a:xfrm>
            <a:off x="759752" y="468554"/>
            <a:ext cx="7513916" cy="807913"/>
          </a:xfrm>
          <a:prstGeom prst="rect">
            <a:avLst/>
          </a:prstGeom>
          <a:noFill/>
        </p:spPr>
        <p:txBody>
          <a:bodyPr wrap="none" lIns="68580" tIns="34290" rIns="68580" bIns="34290">
            <a:spAutoFit/>
          </a:bodyPr>
          <a:lstStyle/>
          <a:p>
            <a:pPr algn="ctr"/>
            <a:r>
              <a:rPr lang="vi-VN" sz="2400" b="1" dirty="0">
                <a:ln w="13462">
                  <a:solidFill>
                    <a:srgbClr val="7030A0"/>
                  </a:solidFill>
                  <a:prstDash val="solid"/>
                </a:ln>
                <a:solidFill>
                  <a:srgbClr val="7030A0"/>
                </a:solidFill>
                <a:latin typeface="iCiel Nabila" pitchFamily="2" charset="0"/>
              </a:rPr>
              <a:t>Câu 4. Em đã thực hiện được những bổn phận gì, </a:t>
            </a:r>
          </a:p>
          <a:p>
            <a:pPr algn="ctr"/>
            <a:r>
              <a:rPr lang="vi-VN" sz="2400" b="1" dirty="0">
                <a:ln w="13462">
                  <a:solidFill>
                    <a:srgbClr val="7030A0"/>
                  </a:solidFill>
                  <a:prstDash val="solid"/>
                </a:ln>
                <a:solidFill>
                  <a:srgbClr val="7030A0"/>
                </a:solidFill>
                <a:latin typeface="iCiel Nabila" pitchFamily="2" charset="0"/>
              </a:rPr>
              <a:t>còn những bổn phận gì cần tiếp tục cố gắng để thực hiện?</a:t>
            </a:r>
            <a:endParaRPr lang="en-US" sz="2400" b="1" dirty="0">
              <a:ln w="13462">
                <a:solidFill>
                  <a:srgbClr val="7030A0"/>
                </a:solidFill>
                <a:prstDash val="solid"/>
              </a:ln>
              <a:solidFill>
                <a:srgbClr val="7030A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521038" y="1402304"/>
            <a:ext cx="1137898" cy="1321359"/>
          </a:xfrm>
          <a:prstGeom prst="rect">
            <a:avLst/>
          </a:prstGeom>
        </p:spPr>
      </p:pic>
      <p:sp>
        <p:nvSpPr>
          <p:cNvPr id="12" name="Rectangle 11">
            <a:extLst>
              <a:ext uri="{FF2B5EF4-FFF2-40B4-BE49-F238E27FC236}">
                <a16:creationId xmlns:a16="http://schemas.microsoft.com/office/drawing/2014/main" id="{4295A85B-89C9-43CC-8706-D6B2D68397F4}"/>
              </a:ext>
            </a:extLst>
          </p:cNvPr>
          <p:cNvSpPr/>
          <p:nvPr/>
        </p:nvSpPr>
        <p:spPr>
          <a:xfrm>
            <a:off x="1417065" y="1855335"/>
            <a:ext cx="2342628"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Bổn phận </a:t>
            </a:r>
          </a:p>
          <a:p>
            <a:pPr algn="ctr"/>
            <a:r>
              <a:rPr lang="vi-VN" sz="2400" b="1" dirty="0">
                <a:ln w="13462">
                  <a:solidFill>
                    <a:schemeClr val="bg1"/>
                  </a:solidFill>
                  <a:prstDash val="solid"/>
                </a:ln>
                <a:solidFill>
                  <a:srgbClr val="FF0000"/>
                </a:solidFill>
                <a:latin typeface="iCiel Nabila" pitchFamily="2" charset="0"/>
              </a:rPr>
              <a:t>em đã thực hiện</a:t>
            </a:r>
            <a:endParaRPr lang="en-US" sz="2400" b="1" dirty="0">
              <a:ln w="13462">
                <a:solidFill>
                  <a:schemeClr val="bg1"/>
                </a:solidFill>
                <a:prstDash val="solid"/>
              </a:ln>
              <a:solidFill>
                <a:srgbClr val="FF0000"/>
              </a:solidFill>
              <a:latin typeface="iCiel Nabila" pitchFamily="2" charset="0"/>
            </a:endParaRPr>
          </a:p>
        </p:txBody>
      </p:sp>
      <p:sp>
        <p:nvSpPr>
          <p:cNvPr id="13" name="Flowchart: Terminator 12">
            <a:extLst>
              <a:ext uri="{FF2B5EF4-FFF2-40B4-BE49-F238E27FC236}">
                <a16:creationId xmlns:a16="http://schemas.microsoft.com/office/drawing/2014/main" id="{B5C4EE98-BF3A-4215-BB96-610BBA526B57}"/>
              </a:ext>
            </a:extLst>
          </p:cNvPr>
          <p:cNvSpPr/>
          <p:nvPr/>
        </p:nvSpPr>
        <p:spPr>
          <a:xfrm>
            <a:off x="5121745" y="1825286"/>
            <a:ext cx="3501217"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94F8A7-E604-45BA-9F1E-99CC1688613E}"/>
              </a:ext>
            </a:extLst>
          </p:cNvPr>
          <p:cNvSpPr/>
          <p:nvPr/>
        </p:nvSpPr>
        <p:spPr>
          <a:xfrm>
            <a:off x="5789281" y="1878615"/>
            <a:ext cx="269849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Bổn phận em cần </a:t>
            </a:r>
          </a:p>
          <a:p>
            <a:pPr algn="ctr"/>
            <a:r>
              <a:rPr lang="vi-VN" sz="2400" b="1" dirty="0">
                <a:ln w="13462">
                  <a:solidFill>
                    <a:schemeClr val="bg1"/>
                  </a:solidFill>
                  <a:prstDash val="solid"/>
                </a:ln>
                <a:solidFill>
                  <a:srgbClr val="FF0000"/>
                </a:solidFill>
                <a:latin typeface="iCiel Nabila" pitchFamily="2" charset="0"/>
              </a:rPr>
              <a:t>cố gắng thực hiện</a:t>
            </a:r>
            <a:endParaRPr lang="en-US" sz="2400" b="1" dirty="0">
              <a:ln w="13462">
                <a:solidFill>
                  <a:schemeClr val="bg1"/>
                </a:solidFill>
                <a:prstDash val="solid"/>
              </a:ln>
              <a:solidFill>
                <a:srgbClr val="FF0000"/>
              </a:solidFill>
              <a:latin typeface="iCiel Nabila" pitchFamily="2" charset="0"/>
            </a:endParaRPr>
          </a:p>
        </p:txBody>
      </p:sp>
      <p:pic>
        <p:nvPicPr>
          <p:cNvPr id="9" name="Picture 8">
            <a:extLst>
              <a:ext uri="{FF2B5EF4-FFF2-40B4-BE49-F238E27FC236}">
                <a16:creationId xmlns:a16="http://schemas.microsoft.com/office/drawing/2014/main" id="{B952449B-E602-4FDF-BC34-66F02BF325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5421" l="43233" r="57055">
                        <a14:foregroundMark x1="47624" y1="42134" x2="49496" y2="50779"/>
                        <a14:foregroundMark x1="43125" y1="47819" x2="44816" y2="59268"/>
                        <a14:foregroundMark x1="44816" y1="59268" x2="50504" y2="63006"/>
                        <a14:foregroundMark x1="50504" y1="63006" x2="53132" y2="60826"/>
                        <a14:foregroundMark x1="47876" y1="64875" x2="52628" y2="64642"/>
                        <a14:foregroundMark x1="56983" y1="55374" x2="57127" y2="48131"/>
                        <a14:foregroundMark x1="43233" y1="54050" x2="47012" y2="60826"/>
                        <a14:foregroundMark x1="49136" y1="65421" x2="50504" y2="65421"/>
                      </a14:backgroundRemoval>
                    </a14:imgEffect>
                  </a14:imgLayer>
                </a14:imgProps>
              </a:ext>
            </a:extLst>
          </a:blip>
          <a:srcRect l="41875" t="17180" r="41125" b="32421"/>
          <a:stretch/>
        </p:blipFill>
        <p:spPr>
          <a:xfrm>
            <a:off x="4854115" y="1390952"/>
            <a:ext cx="980875" cy="1344061"/>
          </a:xfrm>
          <a:prstGeom prst="rect">
            <a:avLst/>
          </a:prstGeom>
        </p:spPr>
      </p:pic>
      <p:sp>
        <p:nvSpPr>
          <p:cNvPr id="15" name="TextBox 14">
            <a:extLst>
              <a:ext uri="{FF2B5EF4-FFF2-40B4-BE49-F238E27FC236}">
                <a16:creationId xmlns:a16="http://schemas.microsoft.com/office/drawing/2014/main" id="{8FC764F5-D27F-4CBF-9F23-B0507A2B3396}"/>
              </a:ext>
            </a:extLst>
          </p:cNvPr>
          <p:cNvSpPr txBox="1"/>
          <p:nvPr/>
        </p:nvSpPr>
        <p:spPr>
          <a:xfrm>
            <a:off x="521038" y="2834640"/>
            <a:ext cx="3653312"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Em kính trọng, hiếu thảo</a:t>
            </a:r>
          </a:p>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với ông bà, cha mẹ.</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CBBE1B9D-2C86-477C-85B9-CD46A3937B36}"/>
              </a:ext>
            </a:extLst>
          </p:cNvPr>
          <p:cNvSpPr txBox="1"/>
          <p:nvPr/>
        </p:nvSpPr>
        <p:spPr>
          <a:xfrm>
            <a:off x="4855466" y="2849362"/>
            <a:ext cx="3653312"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Bổn phận thứ hai em thực hiện chưa tốt. Chữ viết chưa đẹp nên em cần cố gắng hơn nữa.</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1974506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6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60000">
                                          <p:cBhvr additive="base">
                                            <p:cTn id="21"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300" fill="hold"/>
                                            <p:tgtEl>
                                              <p:spTgt spid="15"/>
                                            </p:tgtEl>
                                            <p:attrNameLst>
                                              <p:attrName>ppt_x</p:attrName>
                                            </p:attrNameLst>
                                          </p:cBhvr>
                                          <p:tavLst>
                                            <p:tav tm="0">
                                              <p:val>
                                                <p:strVal val="0-#ppt_w/2"/>
                                              </p:val>
                                            </p:tav>
                                            <p:tav tm="100000">
                                              <p:val>
                                                <p:strVal val="#ppt_x"/>
                                              </p:val>
                                            </p:tav>
                                          </p:tavLst>
                                        </p:anim>
                                        <p:anim calcmode="lin" valueType="num">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300" fill="hold"/>
                                            <p:tgtEl>
                                              <p:spTgt spid="16"/>
                                            </p:tgtEl>
                                            <p:attrNameLst>
                                              <p:attrName>ppt_x</p:attrName>
                                            </p:attrNameLst>
                                          </p:cBhvr>
                                          <p:tavLst>
                                            <p:tav tm="0">
                                              <p:val>
                                                <p:strVal val="0-#ppt_w/2"/>
                                              </p:val>
                                            </p:tav>
                                            <p:tav tm="100000">
                                              <p:val>
                                                <p:strVal val="#ppt_x"/>
                                              </p:val>
                                            </p:tav>
                                          </p:tavLst>
                                        </p:anim>
                                        <p:anim calcmode="lin" valueType="num">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17" name="Rectangle: Rounded Corners 3">
            <a:extLst>
              <a:ext uri="{FF2B5EF4-FFF2-40B4-BE49-F238E27FC236}">
                <a16:creationId xmlns:a16="http://schemas.microsoft.com/office/drawing/2014/main" id="{E62792C8-1450-49D7-AFAD-539327EE59EA}"/>
              </a:ext>
            </a:extLst>
          </p:cNvPr>
          <p:cNvSpPr/>
          <p:nvPr/>
        </p:nvSpPr>
        <p:spPr>
          <a:xfrm>
            <a:off x="1637347" y="1131569"/>
            <a:ext cx="5869305" cy="288036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8" name="Google Shape;667;p39">
            <a:extLst>
              <a:ext uri="{FF2B5EF4-FFF2-40B4-BE49-F238E27FC236}">
                <a16:creationId xmlns:a16="http://schemas.microsoft.com/office/drawing/2014/main" id="{2F61FDBB-86C1-4F62-ADC5-6582DE1C4DF5}"/>
              </a:ext>
            </a:extLst>
          </p:cNvPr>
          <p:cNvSpPr txBox="1">
            <a:spLocks/>
          </p:cNvSpPr>
          <p:nvPr/>
        </p:nvSpPr>
        <p:spPr>
          <a:xfrm>
            <a:off x="1637347" y="2582595"/>
            <a:ext cx="586930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Luật Bảo vệ, chăm sóc và giáo dục trẻ em là văn bản của Nhà nước nh</a:t>
            </a:r>
            <a:r>
              <a:rPr lang="en-US" sz="2800" b="1">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ằ</a:t>
            </a:r>
            <a:r>
              <a:rPr lang="vi-VN" sz="2800" b="1">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m </a:t>
            </a:r>
            <a:r>
              <a:rPr lang="vi-VN" sz="2800" b="1" dirty="0">
                <a:solidFill>
                  <a:srgbClr val="002060"/>
                </a:solidFill>
                <a:latin typeface="Times New Roman" panose="02020603050405020304" pitchFamily="18" charset="0"/>
                <a:ea typeface="Kozuka Mincho Pro H" panose="02020A00000000000000" pitchFamily="18" charset="-128"/>
                <a:cs typeface="Times New Roman" panose="02020603050405020304" pitchFamily="18" charset="0"/>
              </a:rPr>
              <a:t>bảo vệ quyền lợi của trẻ em, quy định bổn phận của trẻ em đối với gia đình và xã hội.</a:t>
            </a:r>
          </a:p>
        </p:txBody>
      </p:sp>
      <p:pic>
        <p:nvPicPr>
          <p:cNvPr id="19" name="Picture 18">
            <a:extLst>
              <a:ext uri="{FF2B5EF4-FFF2-40B4-BE49-F238E27FC236}">
                <a16:creationId xmlns:a16="http://schemas.microsoft.com/office/drawing/2014/main" id="{C138A28A-E8EC-4496-A6A6-2BA1ABB6BDC6}"/>
              </a:ext>
            </a:extLst>
          </p:cNvPr>
          <p:cNvPicPr>
            <a:picLocks noChangeAspect="1"/>
          </p:cNvPicPr>
          <p:nvPr/>
        </p:nvPicPr>
        <p:blipFill>
          <a:blip r:embed="rId3"/>
          <a:stretch>
            <a:fillRect/>
          </a:stretch>
        </p:blipFill>
        <p:spPr>
          <a:xfrm>
            <a:off x="1371321" y="1189465"/>
            <a:ext cx="6401355" cy="1072989"/>
          </a:xfrm>
          <a:prstGeom prst="rect">
            <a:avLst/>
          </a:prstGeom>
        </p:spPr>
      </p:pic>
    </p:spTree>
    <p:extLst>
      <p:ext uri="{BB962C8B-B14F-4D97-AF65-F5344CB8AC3E}">
        <p14:creationId xmlns:p14="http://schemas.microsoft.com/office/powerpoint/2010/main" val="67675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A0CFE-D61E-4443-87E4-546832925158}"/>
              </a:ext>
            </a:extLst>
          </p:cNvPr>
          <p:cNvPicPr>
            <a:picLocks noChangeAspect="1"/>
          </p:cNvPicPr>
          <p:nvPr/>
        </p:nvPicPr>
        <p:blipFill rotWithShape="1">
          <a:blip r:embed="rId2"/>
          <a:srcRect l="20251" t="15113" r="20249" b="9164"/>
          <a:stretch/>
        </p:blipFill>
        <p:spPr>
          <a:xfrm>
            <a:off x="0" y="0"/>
            <a:ext cx="9144000" cy="5177118"/>
          </a:xfrm>
          <a:prstGeom prst="rect">
            <a:avLst/>
          </a:prstGeom>
        </p:spPr>
      </p:pic>
      <p:pic>
        <p:nvPicPr>
          <p:cNvPr id="4" name="Picture 2" descr="Jungle wooden frame with grass and liana user Vector Image">
            <a:extLst>
              <a:ext uri="{FF2B5EF4-FFF2-40B4-BE49-F238E27FC236}">
                <a16:creationId xmlns:a16="http://schemas.microsoft.com/office/drawing/2014/main" id="{5FB2EF03-B23C-4063-A732-61D5227210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274320" y="3040380"/>
            <a:ext cx="8869680" cy="2136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21B825-C973-4676-8FA5-5F0ED4A16CF5}"/>
              </a:ext>
            </a:extLst>
          </p:cNvPr>
          <p:cNvPicPr>
            <a:picLocks noChangeAspect="1"/>
          </p:cNvPicPr>
          <p:nvPr/>
        </p:nvPicPr>
        <p:blipFill>
          <a:blip r:embed="rId5"/>
          <a:stretch>
            <a:fillRect/>
          </a:stretch>
        </p:blipFill>
        <p:spPr>
          <a:xfrm>
            <a:off x="1508482" y="3672794"/>
            <a:ext cx="6401355" cy="1066892"/>
          </a:xfrm>
          <a:prstGeom prst="rect">
            <a:avLst/>
          </a:prstGeom>
        </p:spPr>
      </p:pic>
    </p:spTree>
    <p:extLst>
      <p:ext uri="{BB962C8B-B14F-4D97-AF65-F5344CB8AC3E}">
        <p14:creationId xmlns:p14="http://schemas.microsoft.com/office/powerpoint/2010/main" val="398001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4229100" y="1099634"/>
            <a:ext cx="4217670" cy="351808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215165" y="1328208"/>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Giọng đọc</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4229100" y="2858676"/>
            <a:ext cx="402335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buFontTx/>
              <a:buChar char="-"/>
            </a:pPr>
            <a:r>
              <a:rPr lang="vi-VN" sz="28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Đọc bài với giọng thông báo rõ ràng; ngắt giọng làm rõ từng điều luật, từng khoản mục.</a:t>
            </a:r>
          </a:p>
        </p:txBody>
      </p:sp>
    </p:spTree>
    <p:extLst>
      <p:ext uri="{BB962C8B-B14F-4D97-AF65-F5344CB8AC3E}">
        <p14:creationId xmlns:p14="http://schemas.microsoft.com/office/powerpoint/2010/main" val="1767911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0E5124-955A-426C-B0EE-F72F01EBCDCE}"/>
              </a:ext>
            </a:extLst>
          </p:cNvPr>
          <p:cNvPicPr>
            <a:picLocks noChangeAspect="1"/>
          </p:cNvPicPr>
          <p:nvPr/>
        </p:nvPicPr>
        <p:blipFill rotWithShape="1">
          <a:blip r:embed="rId2"/>
          <a:srcRect b="13986"/>
          <a:stretch/>
        </p:blipFill>
        <p:spPr>
          <a:xfrm>
            <a:off x="0" y="0"/>
            <a:ext cx="9144000" cy="5143500"/>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34092" y="279899"/>
            <a:ext cx="8873280" cy="456642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115938" y="386999"/>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2" name="Rectangle 1">
            <a:extLst>
              <a:ext uri="{FF2B5EF4-FFF2-40B4-BE49-F238E27FC236}">
                <a16:creationId xmlns:a16="http://schemas.microsoft.com/office/drawing/2014/main" id="{CEE3ED21-51BE-43CF-80AA-61655DFCD0A4}"/>
              </a:ext>
            </a:extLst>
          </p:cNvPr>
          <p:cNvSpPr/>
          <p:nvPr/>
        </p:nvSpPr>
        <p:spPr>
          <a:xfrm>
            <a:off x="324599" y="915826"/>
            <a:ext cx="8530466" cy="378565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21</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bổn phận sau đây:</a:t>
            </a:r>
          </a:p>
          <a:p>
            <a:pPr algn="just"/>
            <a:r>
              <a:rPr lang="vi-VN" sz="2400" dirty="0">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dirty="0" err="1">
                <a:latin typeface="Calibri" panose="020F0502020204030204" pitchFamily="34" charset="0"/>
                <a:cs typeface="Calibri" panose="020F0502020204030204" pitchFamily="34" charset="0"/>
              </a:rPr>
              <a:t>người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thương yêu em nhỏ; đoàn kết với bạn bè; giúp đỡ người già yếu, người khuyết tật, tàn tật,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gặp</a:t>
            </a:r>
            <a:r>
              <a:rPr lang="vi-VN" sz="2400" dirty="0">
                <a:latin typeface="Calibri" panose="020F0502020204030204" pitchFamily="34" charset="0"/>
                <a:cs typeface="Calibri" panose="020F0502020204030204" pitchFamily="34" charset="0"/>
              </a:rPr>
              <a:t> hoàn cảnh khó khăn theo khả năng của mình.</a:t>
            </a:r>
          </a:p>
          <a:p>
            <a:pPr algn="just"/>
            <a:r>
              <a:rPr lang="vi-VN" sz="2400" dirty="0">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2400" dirty="0">
                <a:latin typeface="Calibri" panose="020F0502020204030204" pitchFamily="34" charset="0"/>
                <a:cs typeface="Calibri" panose="020F0502020204030204" pitchFamily="34" charset="0"/>
              </a:rPr>
              <a:t>3. Yêu lao động, giúp đỡ gia đình làm những việc vừa sức mình.</a:t>
            </a:r>
          </a:p>
        </p:txBody>
      </p:sp>
      <p:cxnSp>
        <p:nvCxnSpPr>
          <p:cNvPr id="7" name="Straight Connector 6">
            <a:extLst>
              <a:ext uri="{FF2B5EF4-FFF2-40B4-BE49-F238E27FC236}">
                <a16:creationId xmlns:a16="http://schemas.microsoft.com/office/drawing/2014/main" id="{ECDDEB49-7036-4E34-BA95-E174CF2B429A}"/>
              </a:ext>
            </a:extLst>
          </p:cNvPr>
          <p:cNvCxnSpPr>
            <a:cxnSpLocks/>
          </p:cNvCxnSpPr>
          <p:nvPr/>
        </p:nvCxnSpPr>
        <p:spPr>
          <a:xfrm>
            <a:off x="758190" y="2061210"/>
            <a:ext cx="1002030"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1C8941-C9A2-44E2-B303-BA5415C8A0CC}"/>
              </a:ext>
            </a:extLst>
          </p:cNvPr>
          <p:cNvCxnSpPr>
            <a:cxnSpLocks/>
          </p:cNvCxnSpPr>
          <p:nvPr/>
        </p:nvCxnSpPr>
        <p:spPr>
          <a:xfrm>
            <a:off x="1983105" y="2061210"/>
            <a:ext cx="12630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5E0999-EE17-4C12-9048-1A2AA2640567}"/>
              </a:ext>
            </a:extLst>
          </p:cNvPr>
          <p:cNvCxnSpPr>
            <a:cxnSpLocks/>
          </p:cNvCxnSpPr>
          <p:nvPr/>
        </p:nvCxnSpPr>
        <p:spPr>
          <a:xfrm>
            <a:off x="3436620" y="2061210"/>
            <a:ext cx="1237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4C0F6B-D74D-412C-A2E6-5066FC4084AA}"/>
              </a:ext>
            </a:extLst>
          </p:cNvPr>
          <p:cNvCxnSpPr>
            <a:cxnSpLocks/>
          </p:cNvCxnSpPr>
          <p:nvPr/>
        </p:nvCxnSpPr>
        <p:spPr>
          <a:xfrm>
            <a:off x="7463790" y="2061210"/>
            <a:ext cx="12915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A4C4B6-4635-4E90-B4C0-A122BFA98F93}"/>
              </a:ext>
            </a:extLst>
          </p:cNvPr>
          <p:cNvCxnSpPr>
            <a:cxnSpLocks/>
          </p:cNvCxnSpPr>
          <p:nvPr/>
        </p:nvCxnSpPr>
        <p:spPr>
          <a:xfrm>
            <a:off x="2614612" y="2415540"/>
            <a:ext cx="1116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D10C99-CC5A-4908-BFED-5009B6D52912}"/>
              </a:ext>
            </a:extLst>
          </p:cNvPr>
          <p:cNvCxnSpPr>
            <a:cxnSpLocks/>
          </p:cNvCxnSpPr>
          <p:nvPr/>
        </p:nvCxnSpPr>
        <p:spPr>
          <a:xfrm>
            <a:off x="5516880" y="2415540"/>
            <a:ext cx="1421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C8BE21-0DBB-4570-A41A-8208D07B515B}"/>
              </a:ext>
            </a:extLst>
          </p:cNvPr>
          <p:cNvCxnSpPr>
            <a:cxnSpLocks/>
          </p:cNvCxnSpPr>
          <p:nvPr/>
        </p:nvCxnSpPr>
        <p:spPr>
          <a:xfrm>
            <a:off x="8100685" y="2415540"/>
            <a:ext cx="754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1B718E-3024-4883-A3AD-9DC1BD50AB3B}"/>
              </a:ext>
            </a:extLst>
          </p:cNvPr>
          <p:cNvCxnSpPr>
            <a:cxnSpLocks/>
          </p:cNvCxnSpPr>
          <p:nvPr/>
        </p:nvCxnSpPr>
        <p:spPr>
          <a:xfrm>
            <a:off x="417029" y="2750820"/>
            <a:ext cx="341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BE86B15-BA22-436C-B7DC-EF02FE39FC53}"/>
              </a:ext>
            </a:extLst>
          </p:cNvPr>
          <p:cNvCxnSpPr>
            <a:cxnSpLocks/>
          </p:cNvCxnSpPr>
          <p:nvPr/>
        </p:nvCxnSpPr>
        <p:spPr>
          <a:xfrm>
            <a:off x="2444031" y="275082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FBCE95-0C79-4972-B80B-DB7C6193FC5E}"/>
              </a:ext>
            </a:extLst>
          </p:cNvPr>
          <p:cNvCxnSpPr>
            <a:cxnSpLocks/>
          </p:cNvCxnSpPr>
          <p:nvPr/>
        </p:nvCxnSpPr>
        <p:spPr>
          <a:xfrm>
            <a:off x="758190" y="3497580"/>
            <a:ext cx="1093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184F84-0453-46F6-AE75-C3FF529109F3}"/>
              </a:ext>
            </a:extLst>
          </p:cNvPr>
          <p:cNvCxnSpPr>
            <a:cxnSpLocks/>
          </p:cNvCxnSpPr>
          <p:nvPr/>
        </p:nvCxnSpPr>
        <p:spPr>
          <a:xfrm>
            <a:off x="3069907" y="3512820"/>
            <a:ext cx="81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1C222E-69F3-4E94-83AC-76DCF686F7F4}"/>
              </a:ext>
            </a:extLst>
          </p:cNvPr>
          <p:cNvCxnSpPr>
            <a:cxnSpLocks/>
          </p:cNvCxnSpPr>
          <p:nvPr/>
        </p:nvCxnSpPr>
        <p:spPr>
          <a:xfrm>
            <a:off x="5081587"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FE9941-A75F-4A34-A208-27B022BCCE54}"/>
              </a:ext>
            </a:extLst>
          </p:cNvPr>
          <p:cNvCxnSpPr>
            <a:cxnSpLocks/>
          </p:cNvCxnSpPr>
          <p:nvPr/>
        </p:nvCxnSpPr>
        <p:spPr>
          <a:xfrm>
            <a:off x="7548562"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13C7D6-9E45-4F8E-91A0-E57BAEAD3104}"/>
              </a:ext>
            </a:extLst>
          </p:cNvPr>
          <p:cNvCxnSpPr>
            <a:cxnSpLocks/>
          </p:cNvCxnSpPr>
          <p:nvPr/>
        </p:nvCxnSpPr>
        <p:spPr>
          <a:xfrm>
            <a:off x="5516880" y="3882390"/>
            <a:ext cx="710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B179A5-97C2-426C-B628-3B72DE37E490}"/>
              </a:ext>
            </a:extLst>
          </p:cNvPr>
          <p:cNvCxnSpPr>
            <a:cxnSpLocks/>
          </p:cNvCxnSpPr>
          <p:nvPr/>
        </p:nvCxnSpPr>
        <p:spPr>
          <a:xfrm>
            <a:off x="7646670" y="3882390"/>
            <a:ext cx="1108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AC82DB-C8D7-4962-BE5D-70ECCBC6BF73}"/>
              </a:ext>
            </a:extLst>
          </p:cNvPr>
          <p:cNvCxnSpPr>
            <a:cxnSpLocks/>
          </p:cNvCxnSpPr>
          <p:nvPr/>
        </p:nvCxnSpPr>
        <p:spPr>
          <a:xfrm>
            <a:off x="3331845" y="4240530"/>
            <a:ext cx="723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0C114E-EFF6-43E1-8FC5-73A279E6E3C8}"/>
              </a:ext>
            </a:extLst>
          </p:cNvPr>
          <p:cNvCxnSpPr>
            <a:cxnSpLocks/>
          </p:cNvCxnSpPr>
          <p:nvPr/>
        </p:nvCxnSpPr>
        <p:spPr>
          <a:xfrm>
            <a:off x="758190" y="4610100"/>
            <a:ext cx="39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37A652-313C-4B9F-BBB8-3353A10BB584}"/>
              </a:ext>
            </a:extLst>
          </p:cNvPr>
          <p:cNvCxnSpPr>
            <a:cxnSpLocks/>
          </p:cNvCxnSpPr>
          <p:nvPr/>
        </p:nvCxnSpPr>
        <p:spPr>
          <a:xfrm>
            <a:off x="2444031" y="461010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76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Trình</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bày</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đ</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ược</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nội</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dung</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của mỗi điều luật.</a:t>
            </a:r>
            <a:endParaRPr lang="en-US" sz="3200" b="1" dirty="0">
              <a:solidFill>
                <a:srgbClr val="002060"/>
              </a:solidFill>
              <a:latin typeface="iCiel Pony" panose="02000000000000000000" pitchFamily="2" charset="0"/>
              <a:ea typeface="AvantGarde" panose="00000400000000000000" pitchFamily="2" charset="0"/>
              <a:cs typeface="AvantGarde" panose="00000400000000000000" pitchFamily="2" charset="0"/>
            </a:endParaRPr>
          </a:p>
        </p:txBody>
      </p:sp>
      <p:pic>
        <p:nvPicPr>
          <p:cNvPr id="14" name="Picture 13">
            <a:extLst>
              <a:ext uri="{FF2B5EF4-FFF2-40B4-BE49-F238E27FC236}">
                <a16:creationId xmlns:a16="http://schemas.microsoft.com/office/drawing/2014/main" id="{C0D7046F-57D0-4597-9E49-1CA18D86E26F}"/>
              </a:ext>
            </a:extLst>
          </p:cNvPr>
          <p:cNvPicPr>
            <a:picLocks noChangeAspect="1"/>
          </p:cNvPicPr>
          <p:nvPr/>
        </p:nvPicPr>
        <p:blipFill>
          <a:blip r:embed="rId7"/>
          <a:stretch>
            <a:fillRect/>
          </a:stretch>
        </p:blipFill>
        <p:spPr>
          <a:xfrm>
            <a:off x="3065125" y="196990"/>
            <a:ext cx="3725245" cy="820580"/>
          </a:xfrm>
          <a:prstGeom prst="rect">
            <a:avLst/>
          </a:prstGeom>
        </p:spPr>
      </p:pic>
      <p:pic>
        <p:nvPicPr>
          <p:cNvPr id="15" name="Picture 14">
            <a:extLst>
              <a:ext uri="{FF2B5EF4-FFF2-40B4-BE49-F238E27FC236}">
                <a16:creationId xmlns:a16="http://schemas.microsoft.com/office/drawing/2014/main" id="{BECBDC96-7C79-4B81-A5DC-F4EB1EBE92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2048540" y="885274"/>
            <a:ext cx="1137898" cy="1321359"/>
          </a:xfrm>
          <a:prstGeom prst="rect">
            <a:avLst/>
          </a:prstGeom>
        </p:spPr>
      </p:pic>
      <p:pic>
        <p:nvPicPr>
          <p:cNvPr id="16" name="Picture 15">
            <a:extLst>
              <a:ext uri="{FF2B5EF4-FFF2-40B4-BE49-F238E27FC236}">
                <a16:creationId xmlns:a16="http://schemas.microsoft.com/office/drawing/2014/main" id="{EF244EFA-2EE9-420E-A650-6408B9FBBDD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1786270" y="2305179"/>
            <a:ext cx="1137898" cy="1321359"/>
          </a:xfrm>
          <a:prstGeom prst="rect">
            <a:avLst/>
          </a:prstGeom>
        </p:spPr>
      </p:pic>
    </p:spTree>
    <p:extLst>
      <p:ext uri="{BB962C8B-B14F-4D97-AF65-F5344CB8AC3E}">
        <p14:creationId xmlns:p14="http://schemas.microsoft.com/office/powerpoint/2010/main" val="263211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3897630" y="1099635"/>
            <a:ext cx="4549140" cy="342664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135155" y="1692806"/>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Dặn dò</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3897630" y="2839337"/>
            <a:ext cx="454914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Xem lại bài đọc</a:t>
            </a:r>
          </a:p>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Soạn bài </a:t>
            </a:r>
          </a:p>
          <a:p>
            <a:pPr algn="ct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“Sang năm con lên bảy”</a:t>
            </a:r>
          </a:p>
        </p:txBody>
      </p:sp>
    </p:spTree>
    <p:extLst>
      <p:ext uri="{BB962C8B-B14F-4D97-AF65-F5344CB8AC3E}">
        <p14:creationId xmlns:p14="http://schemas.microsoft.com/office/powerpoint/2010/main" val="2911302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pic>
        <p:nvPicPr>
          <p:cNvPr id="10" name="Picture 8" descr="Pin on GIF 2">
            <a:hlinkClick r:id="rId7" action="ppaction://hlinksldjump"/>
            <a:extLst>
              <a:ext uri="{FF2B5EF4-FFF2-40B4-BE49-F238E27FC236}">
                <a16:creationId xmlns:a16="http://schemas.microsoft.com/office/drawing/2014/main" id="{179CD94E-8DC0-436C-B32A-07F52A5FF0C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1770" y="3264195"/>
            <a:ext cx="1880477" cy="17629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D02907-C0D9-46B3-A823-00FDFC1F5823}"/>
              </a:ext>
            </a:extLst>
          </p:cNvPr>
          <p:cNvSpPr/>
          <p:nvPr/>
        </p:nvSpPr>
        <p:spPr>
          <a:xfrm>
            <a:off x="502920" y="462851"/>
            <a:ext cx="8138160" cy="954107"/>
          </a:xfrm>
          <a:prstGeom prst="rect">
            <a:avLst/>
          </a:prstGeom>
        </p:spPr>
        <p:txBody>
          <a:bodyPr wrap="square">
            <a:spAutoFit/>
          </a:bodyPr>
          <a:lstStyle/>
          <a:p>
            <a:pPr algn="ctr"/>
            <a:r>
              <a:rPr lang="vi-VN" sz="2800" b="1" dirty="0">
                <a:solidFill>
                  <a:schemeClr val="accent2">
                    <a:lumMod val="50000"/>
                  </a:schemeClr>
                </a:solidFill>
                <a:latin typeface="Pattaya" panose="00000500000000000000" pitchFamily="2" charset="-34"/>
                <a:cs typeface="Pattaya" panose="00000500000000000000" pitchFamily="2" charset="-34"/>
              </a:rPr>
              <a:t>Khi dắt con đi dưới ánh mai hồng, người cha </a:t>
            </a:r>
          </a:p>
          <a:p>
            <a:pPr algn="ctr"/>
            <a:r>
              <a:rPr lang="vi-VN" sz="2800" b="1" dirty="0">
                <a:solidFill>
                  <a:schemeClr val="accent2">
                    <a:lumMod val="50000"/>
                  </a:schemeClr>
                </a:solidFill>
                <a:latin typeface="Pattaya" panose="00000500000000000000" pitchFamily="2" charset="-34"/>
                <a:cs typeface="Pattaya" panose="00000500000000000000" pitchFamily="2" charset="-34"/>
              </a:rPr>
              <a:t>cảm thấy như thế nào?</a:t>
            </a: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337517"/>
            <a:ext cx="7495323" cy="1083769"/>
            <a:chOff x="1873061" y="1337517"/>
            <a:chExt cx="7495323" cy="1083769"/>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3403535" y="1337517"/>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Băn</a:t>
              </a:r>
              <a:r>
                <a:rPr lang="en-US" sz="2800" dirty="0">
                  <a:solidFill>
                    <a:srgbClr val="002060"/>
                  </a:solidFill>
                </a:rPr>
                <a:t> </a:t>
              </a:r>
              <a:r>
                <a:rPr lang="en-US" sz="2800" dirty="0" err="1">
                  <a:solidFill>
                    <a:srgbClr val="002060"/>
                  </a:solidFill>
                </a:rPr>
                <a:t>khoăn</a:t>
              </a:r>
              <a:r>
                <a:rPr lang="en-US" sz="2800" dirty="0">
                  <a:solidFill>
                    <a:srgbClr val="002060"/>
                  </a:solidFill>
                </a:rPr>
                <a:t>, day </a:t>
              </a:r>
              <a:r>
                <a:rPr lang="en-US" sz="2800" dirty="0" err="1">
                  <a:solidFill>
                    <a:srgbClr val="002060"/>
                  </a:solidFill>
                </a:rPr>
                <a:t>dứt</a:t>
              </a:r>
              <a:endParaRPr lang="en-US" sz="2800"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427068"/>
            <a:ext cx="7550920" cy="1123457"/>
            <a:chOff x="1873060" y="2427068"/>
            <a:chExt cx="7550920" cy="1123457"/>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3459131" y="2427068"/>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Hồi</a:t>
              </a:r>
              <a:r>
                <a:rPr lang="en-US" sz="2800" dirty="0">
                  <a:solidFill>
                    <a:srgbClr val="002060"/>
                  </a:solidFill>
                </a:rPr>
                <a:t> </a:t>
              </a:r>
              <a:r>
                <a:rPr lang="en-US" sz="2800" dirty="0" err="1">
                  <a:solidFill>
                    <a:srgbClr val="002060"/>
                  </a:solidFill>
                </a:rPr>
                <a:t>hộp</a:t>
              </a:r>
              <a:r>
                <a:rPr lang="en-US" sz="2800" dirty="0">
                  <a:solidFill>
                    <a:srgbClr val="002060"/>
                  </a:solidFill>
                </a:rPr>
                <a:t>, lo </a:t>
              </a:r>
              <a:r>
                <a:rPr lang="en-US" sz="2800" dirty="0" err="1">
                  <a:solidFill>
                    <a:srgbClr val="002060"/>
                  </a:solidFill>
                </a:rPr>
                <a:t>âu</a:t>
              </a:r>
              <a:endParaRPr lang="en-US" sz="2800"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70883"/>
            <a:ext cx="7516068" cy="1110046"/>
            <a:chOff x="1890822" y="3570883"/>
            <a:chExt cx="7516068" cy="1110046"/>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3442041" y="3570883"/>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rPr>
                <a:t>Lòng vui phơi phới</a:t>
              </a:r>
              <a:endParaRPr lang="en-US" sz="2800"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5"/>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6"/>
          <a:stretch>
            <a:fillRect/>
          </a:stretch>
        </p:blipFill>
        <p:spPr>
          <a:xfrm>
            <a:off x="732298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5"/>
          <a:stretch>
            <a:fillRect/>
          </a:stretch>
        </p:blipFill>
        <p:spPr>
          <a:xfrm>
            <a:off x="7164024" y="13001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4386476"/>
            <a:ext cx="731045" cy="731045"/>
          </a:xfrm>
          <a:prstGeom prst="rect">
            <a:avLst/>
          </a:prstGeom>
        </p:spPr>
      </p:pic>
    </p:spTree>
    <p:extLst>
      <p:ext uri="{BB962C8B-B14F-4D97-AF65-F5344CB8AC3E}">
        <p14:creationId xmlns:p14="http://schemas.microsoft.com/office/powerpoint/2010/main" val="12146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502920" y="579269"/>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con đã hỏi người cha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416958"/>
            <a:ext cx="5432158" cy="1060601"/>
            <a:chOff x="1873061" y="1416958"/>
            <a:chExt cx="5432158" cy="1060601"/>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51312" y="1418024"/>
              <a:ext cx="4519628"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trời/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541464"/>
            <a:ext cx="5432159" cy="1059535"/>
            <a:chOff x="1873060" y="2541464"/>
            <a:chExt cx="5432159"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22583" y="2541464"/>
              <a:ext cx="454397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 Cha ơi!/ Sao xa kia chỉ thấy nước, thấy trời/ Không thấy nhà, không thấy cây, không thấy cánh buồm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676601"/>
            <a:ext cx="5432159" cy="1062964"/>
            <a:chOff x="1890822" y="3676601"/>
            <a:chExt cx="5432159" cy="1062964"/>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99310" y="3680030"/>
              <a:ext cx="4467250"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mây/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289719" y="1253376"/>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229708" y="36133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74E03440-AEC8-4028-9E60-E74830B003C5}"/>
              </a:ext>
            </a:extLst>
          </p:cNvPr>
          <p:cNvPicPr>
            <a:picLocks noChangeAspect="1"/>
          </p:cNvPicPr>
          <p:nvPr/>
        </p:nvPicPr>
        <p:blipFill>
          <a:blip r:embed="rId17"/>
          <a:stretch>
            <a:fillRect/>
          </a:stretch>
        </p:blipFill>
        <p:spPr>
          <a:xfrm>
            <a:off x="-554242" y="2846008"/>
            <a:ext cx="2529839" cy="2371724"/>
          </a:xfrm>
          <a:prstGeom prst="rect">
            <a:avLst/>
          </a:prstGeom>
        </p:spPr>
      </p:pic>
    </p:spTree>
    <p:extLst>
      <p:ext uri="{BB962C8B-B14F-4D97-AF65-F5344CB8AC3E}">
        <p14:creationId xmlns:p14="http://schemas.microsoft.com/office/powerpoint/2010/main" val="5705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 presetClass="mediacall" presetSubtype="0" fill="hold" nodeType="withEffect">
                                  <p:stCondLst>
                                    <p:cond delay="0"/>
                                  </p:stCondLst>
                                  <p:childTnLst>
                                    <p:cmd type="call" cmd="playFrom(0.0)">
                                      <p:cBhvr>
                                        <p:cTn id="24" dur="4576" fill="hold"/>
                                        <p:tgtEl>
                                          <p:spTgt spid="31"/>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 presetClass="mediacall" presetSubtype="0" fill="hold" nodeType="withEffect">
                                  <p:stCondLst>
                                    <p:cond delay="0"/>
                                  </p:stCondLst>
                                  <p:childTnLst>
                                    <p:cmd type="call" cmd="playFrom(0.0)">
                                      <p:cBhvr>
                                        <p:cTn id="40" dur="4995" fill="hold"/>
                                        <p:tgtEl>
                                          <p:spTgt spid="32"/>
                                        </p:tgtEl>
                                      </p:cBhvr>
                                    </p:cmd>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44438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196853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709287" y="519777"/>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cha đã nói với con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1229487"/>
            <a:ext cx="5773564" cy="1059535"/>
            <a:chOff x="1873060" y="1378077"/>
            <a:chExt cx="5773564"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1004328"/>
              <a:chOff x="1670391" y="1416958"/>
              <a:chExt cx="5773563"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16269" y="1378077"/>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đã từng đi đến.</a:t>
              </a:r>
              <a:endParaRPr lang="en-US" sz="40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368802"/>
            <a:ext cx="5789481" cy="1059535"/>
            <a:chOff x="1873060" y="2517392"/>
            <a:chExt cx="5789481"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789481" cy="1004328"/>
              <a:chOff x="1670391" y="2546197"/>
              <a:chExt cx="5789481"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17392"/>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con tàu đi mãi đến nơi xa/ Sẽ có cây,có cửa, có nhà/Vẫn là đất nước của ta/ Ở nơi đó cha chưa hề đi đến.</a:t>
              </a:r>
              <a:endParaRPr lang="en-US" sz="40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14954"/>
            <a:ext cx="5789481" cy="1059535"/>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chưa hề đi đến</a:t>
              </a:r>
              <a:endParaRPr lang="en-US" sz="40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5933" y="227411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33801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518354" y="115158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B45B387C-559D-42E5-B14B-FA3020C335FA}"/>
              </a:ext>
            </a:extLst>
          </p:cNvPr>
          <p:cNvPicPr>
            <a:picLocks noChangeAspect="1"/>
          </p:cNvPicPr>
          <p:nvPr/>
        </p:nvPicPr>
        <p:blipFill>
          <a:blip r:embed="rId17"/>
          <a:stretch>
            <a:fillRect/>
          </a:stretch>
        </p:blipFill>
        <p:spPr>
          <a:xfrm>
            <a:off x="-463508" y="2622282"/>
            <a:ext cx="2760937" cy="2585241"/>
          </a:xfrm>
          <a:prstGeom prst="rect">
            <a:avLst/>
          </a:prstGeom>
        </p:spPr>
      </p:pic>
    </p:spTree>
    <p:extLst>
      <p:ext uri="{BB962C8B-B14F-4D97-AF65-F5344CB8AC3E}">
        <p14:creationId xmlns:p14="http://schemas.microsoft.com/office/powerpoint/2010/main" val="11476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690761" y="428625"/>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Chủ đề của bài thơ là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877361"/>
            <a:ext cx="5795565" cy="1059535"/>
            <a:chOff x="1873060" y="1287799"/>
            <a:chExt cx="5795565"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833286"/>
              <a:chOff x="1670391" y="1416958"/>
              <a:chExt cx="5773563" cy="833286"/>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83328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790135"/>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6219" y="1536721"/>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38270" y="1287799"/>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rPr>
                <a:t>Tình</a:t>
              </a:r>
              <a:r>
                <a:rPr lang="en-US" sz="2000" b="1" dirty="0">
                  <a:solidFill>
                    <a:srgbClr val="002060"/>
                  </a:solidFill>
                </a:rPr>
                <a:t> </a:t>
              </a:r>
              <a:r>
                <a:rPr lang="en-US" sz="2000" b="1" dirty="0" err="1">
                  <a:solidFill>
                    <a:srgbClr val="002060"/>
                  </a:solidFill>
                </a:rPr>
                <a:t>phụ</a:t>
              </a:r>
              <a:r>
                <a:rPr lang="en-US" sz="2000" b="1" dirty="0">
                  <a:solidFill>
                    <a:srgbClr val="002060"/>
                  </a:solidFill>
                </a:rPr>
                <a:t> </a:t>
              </a:r>
              <a:r>
                <a:rPr lang="en-US" sz="2000" b="1" dirty="0" err="1">
                  <a:solidFill>
                    <a:srgbClr val="002060"/>
                  </a:solidFill>
                </a:rPr>
                <a:t>tử</a:t>
              </a:r>
              <a:r>
                <a:rPr lang="en-US" sz="2000" b="1" dirty="0">
                  <a:solidFill>
                    <a:srgbClr val="002060"/>
                  </a:solidFill>
                </a:rPr>
                <a:t> </a:t>
              </a:r>
              <a:r>
                <a:rPr lang="en-US" sz="2000" b="1" dirty="0" err="1">
                  <a:solidFill>
                    <a:srgbClr val="002060"/>
                  </a:solidFill>
                </a:rPr>
                <a:t>thiêng</a:t>
              </a:r>
              <a:r>
                <a:rPr lang="en-US" sz="2000" b="1" dirty="0">
                  <a:solidFill>
                    <a:srgbClr val="002060"/>
                  </a:solidFill>
                </a:rPr>
                <a:t> </a:t>
              </a:r>
              <a:r>
                <a:rPr lang="en-US" sz="2000" b="1" dirty="0" err="1">
                  <a:solidFill>
                    <a:srgbClr val="002060"/>
                  </a:solidFill>
                </a:rPr>
                <a:t>liêng</a:t>
              </a:r>
              <a:r>
                <a:rPr lang="en-US" sz="2000" b="1" dirty="0">
                  <a:solidFill>
                    <a:srgbClr val="002060"/>
                  </a:solidFill>
                </a:rPr>
                <a:t>, </a:t>
              </a:r>
              <a:r>
                <a:rPr lang="en-US" sz="2000" b="1" dirty="0" err="1">
                  <a:solidFill>
                    <a:srgbClr val="002060"/>
                  </a:solidFill>
                </a:rPr>
                <a:t>cao</a:t>
              </a:r>
              <a:r>
                <a:rPr lang="en-US" sz="2000" b="1" dirty="0">
                  <a:solidFill>
                    <a:srgbClr val="002060"/>
                  </a:solidFill>
                </a:rPr>
                <a:t> </a:t>
              </a:r>
              <a:r>
                <a:rPr lang="vi-VN" sz="2000" b="1" dirty="0">
                  <a:solidFill>
                    <a:srgbClr val="002060"/>
                  </a:solidFill>
                </a:rPr>
                <a:t>quý.</a:t>
              </a:r>
              <a:endParaRPr lang="en-US" sz="54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022933"/>
            <a:ext cx="5789481" cy="1272566"/>
            <a:chOff x="1873060" y="2444418"/>
            <a:chExt cx="5789481" cy="1272566"/>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444418"/>
              <a:ext cx="5789481" cy="1272566"/>
              <a:chOff x="1670391" y="2444418"/>
              <a:chExt cx="5789481" cy="1272566"/>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444418"/>
                <a:ext cx="5789481" cy="127256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483920"/>
                <a:ext cx="842168" cy="1219083"/>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50933"/>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Mong muốn của người con với người cha về một chuyến du lịch cả gia đình được đi trên những con thuyền có những cánh buồm nhiều sắc màu.</a:t>
              </a:r>
              <a:endParaRPr lang="en-US" sz="54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449828"/>
            <a:ext cx="5789481" cy="1273252"/>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Khát vọng của người cha với con của mình và nhấn mạnh một phẩm chất cao quý của con người là phải biết ước mơ và có những ước mơ đẹp.</a:t>
              </a:r>
              <a:endParaRPr lang="en-US" sz="54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7702" y="2022933"/>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487930" y="715307"/>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5" name="Picture 14" descr="Top 3 Loa Sân Khấu Giá Rẻ Nhưng Chất Lượng Mạnh Mẽ – VIDIA">
            <a:hlinkClick r:id="rId16" action="ppaction://hlinksldjump"/>
            <a:extLst>
              <a:ext uri="{FF2B5EF4-FFF2-40B4-BE49-F238E27FC236}">
                <a16:creationId xmlns:a16="http://schemas.microsoft.com/office/drawing/2014/main" id="{CB4A5F5E-D116-4519-A777-FF078E668A2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18899" y="2667885"/>
            <a:ext cx="2573601" cy="241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44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iCiel Nabila" pitchFamily="2" charset="0"/>
                <a:ea typeface="DFVN Catchland" pitchFamily="50" charset="0"/>
                <a:cs typeface="AvantGarde" panose="00000400000000000000" pitchFamily="2" charset="0"/>
              </a:rPr>
              <a:t>Tập đọc</a:t>
            </a:r>
            <a:endParaRPr lang="en-US" sz="2800" b="1" dirty="0">
              <a:solidFill>
                <a:srgbClr val="002060"/>
              </a:solidFill>
              <a:latin typeface="iCiel Nabila" pitchFamily="2" charset="0"/>
              <a:ea typeface="DFVN Catchland" pitchFamily="50" charset="0"/>
              <a:cs typeface="AvantGarde" panose="00000400000000000000" pitchFamily="2" charset="0"/>
            </a:endParaRPr>
          </a:p>
        </p:txBody>
      </p:sp>
    </p:spTree>
    <p:extLst>
      <p:ext uri="{BB962C8B-B14F-4D97-AF65-F5344CB8AC3E}">
        <p14:creationId xmlns:p14="http://schemas.microsoft.com/office/powerpoint/2010/main" val="404335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Trình</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bày</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đ</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ược</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nội</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dung</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của mỗi điều luật.</a:t>
            </a:r>
            <a:endParaRPr lang="en-US" sz="3200" b="1" dirty="0">
              <a:solidFill>
                <a:srgbClr val="002060"/>
              </a:solidFill>
              <a:latin typeface="iCiel Pony" panose="020000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910BD665-0F1D-4C36-914A-AB15637E8B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0251" y="151122"/>
            <a:ext cx="2217697" cy="717383"/>
          </a:xfrm>
          <a:prstGeom prst="rect">
            <a:avLst/>
          </a:prstGeom>
        </p:spPr>
      </p:pic>
    </p:spTree>
    <p:extLst>
      <p:ext uri="{BB962C8B-B14F-4D97-AF65-F5344CB8AC3E}">
        <p14:creationId xmlns:p14="http://schemas.microsoft.com/office/powerpoint/2010/main" val="397860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3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60000">
                                          <p:cBhvr additive="base">
                                            <p:cTn id="13" dur="14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300" fill="hold"/>
                                            <p:tgtEl>
                                              <p:spTgt spid="11"/>
                                            </p:tgtEl>
                                            <p:attrNameLst>
                                              <p:attrName>ppt_x</p:attrName>
                                            </p:attrNameLst>
                                          </p:cBhvr>
                                          <p:tavLst>
                                            <p:tav tm="0">
                                              <p:val>
                                                <p:strVal val="#ppt_x"/>
                                              </p:val>
                                            </p:tav>
                                            <p:tav tm="100000">
                                              <p:val>
                                                <p:strVal val="#ppt_x"/>
                                              </p:val>
                                            </p:tav>
                                          </p:tavLst>
                                        </p:anim>
                                        <p:anim calcmode="lin" valueType="num">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400" fill="hold"/>
                                            <p:tgtEl>
                                              <p:spTgt spid="12"/>
                                            </p:tgtEl>
                                            <p:attrNameLst>
                                              <p:attrName>ppt_x</p:attrName>
                                            </p:attrNameLst>
                                          </p:cBhvr>
                                          <p:tavLst>
                                            <p:tav tm="0">
                                              <p:val>
                                                <p:strVal val="#ppt_x"/>
                                              </p:val>
                                            </p:tav>
                                            <p:tav tm="100000">
                                              <p:val>
                                                <p:strVal val="#ppt_x"/>
                                              </p:val>
                                            </p:tav>
                                          </p:tavLst>
                                        </p:anim>
                                        <p:anim calcmode="lin" valueType="num">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12124" t="11327" r="9625" b="6188"/>
          <a:stretch/>
        </p:blipFill>
        <p:spPr>
          <a:xfrm>
            <a:off x="0" y="0"/>
            <a:ext cx="9144000" cy="5143500"/>
          </a:xfrm>
          <a:prstGeom prst="rect">
            <a:avLst/>
          </a:prstGeom>
        </p:spPr>
      </p:pic>
      <p:pic>
        <p:nvPicPr>
          <p:cNvPr id="1026" name="Picture 2" descr="Jungle wooden frame with grass and liana user Vector Image">
            <a:extLst>
              <a:ext uri="{FF2B5EF4-FFF2-40B4-BE49-F238E27FC236}">
                <a16:creationId xmlns:a16="http://schemas.microsoft.com/office/drawing/2014/main" id="{DD80234E-DA5C-4F97-9264-B7127B698E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1634490" y="3211830"/>
            <a:ext cx="56121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CF5E33-81CE-4F1D-88D1-94BAA34A952F}"/>
              </a:ext>
            </a:extLst>
          </p:cNvPr>
          <p:cNvPicPr>
            <a:picLocks noChangeAspect="1"/>
          </p:cNvPicPr>
          <p:nvPr/>
        </p:nvPicPr>
        <p:blipFill>
          <a:blip r:embed="rId5"/>
          <a:stretch>
            <a:fillRect/>
          </a:stretch>
        </p:blipFill>
        <p:spPr>
          <a:xfrm>
            <a:off x="2171561" y="3513146"/>
            <a:ext cx="4537987" cy="1249027"/>
          </a:xfrm>
          <a:prstGeom prst="rect">
            <a:avLst/>
          </a:prstGeom>
        </p:spPr>
      </p:pic>
    </p:spTree>
    <p:extLst>
      <p:ext uri="{BB962C8B-B14F-4D97-AF65-F5344CB8AC3E}">
        <p14:creationId xmlns:p14="http://schemas.microsoft.com/office/powerpoint/2010/main" val="6218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44505463"/>
</p:tagLst>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TotalTime>
  <Words>1909</Words>
  <Application>Microsoft Office PowerPoint</Application>
  <PresentationFormat>On-screen Show (16:9)</PresentationFormat>
  <Paragraphs>148</Paragraphs>
  <Slides>28</Slides>
  <Notes>1</Notes>
  <HiddenSlides>4</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iCiel Pony</vt:lpstr>
      <vt:lpstr>Nunito</vt:lpstr>
      <vt:lpstr>AvantGarde</vt:lpstr>
      <vt:lpstr>Calibri</vt:lpstr>
      <vt:lpstr>Caveat Brush</vt:lpstr>
      <vt:lpstr>Roboto Condensed Light</vt:lpstr>
      <vt:lpstr>Times New Roman</vt:lpstr>
      <vt:lpstr>Arial</vt:lpstr>
      <vt:lpstr>Fredoka One</vt:lpstr>
      <vt:lpstr>iCiel Nabila</vt:lpstr>
      <vt:lpstr>Pattaya</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of the Day for Preschool</dc:title>
  <cp:lastModifiedBy>Swift3</cp:lastModifiedBy>
  <cp:revision>44</cp:revision>
  <dcterms:modified xsi:type="dcterms:W3CDTF">2023-04-28T09:48:13Z</dcterms:modified>
</cp:coreProperties>
</file>