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1" r:id="rId3"/>
    <p:sldId id="262" r:id="rId4"/>
    <p:sldId id="299" r:id="rId5"/>
    <p:sldId id="298" r:id="rId6"/>
    <p:sldId id="266" r:id="rId7"/>
    <p:sldId id="272" r:id="rId8"/>
    <p:sldId id="284" r:id="rId9"/>
    <p:sldId id="281" r:id="rId10"/>
    <p:sldId id="285" r:id="rId11"/>
    <p:sldId id="286" r:id="rId12"/>
    <p:sldId id="301" r:id="rId13"/>
    <p:sldId id="302" r:id="rId14"/>
    <p:sldId id="303" r:id="rId15"/>
    <p:sldId id="305" r:id="rId16"/>
    <p:sldId id="307" r:id="rId17"/>
    <p:sldId id="308" r:id="rId18"/>
    <p:sldId id="268" r:id="rId19"/>
    <p:sldId id="280" r:id="rId20"/>
  </p:sldIdLst>
  <p:sldSz cx="12192000" cy="6858000"/>
  <p:notesSz cx="6858000" cy="9144000"/>
  <p:embeddedFontLst>
    <p:embeddedFont>
      <p:font typeface="Calibri" panose="020F0502020204030204" charset="0"/>
      <p:regular r:id="rId25"/>
      <p:bold r:id="rId26"/>
      <p:italic r:id="rId27"/>
      <p:boldItalic r:id="rId28"/>
    </p:embeddedFont>
    <p:embeddedFont>
      <p:font typeface="等线" panose="02010600030101010101" charset="-122"/>
      <p:regular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15" autoAdjust="0"/>
    <p:restoredTop sz="94660"/>
  </p:normalViewPr>
  <p:slideViewPr>
    <p:cSldViewPr snapToGrid="0">
      <p:cViewPr varScale="1">
        <p:scale>
          <a:sx n="82" d="100"/>
          <a:sy n="82" d="100"/>
        </p:scale>
        <p:origin x="61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7" Type="http://schemas.openxmlformats.org/officeDocument/2006/relationships/slideLayout" Target="../slideLayouts/slideLayout1.xml"/><Relationship Id="rId16" Type="http://schemas.openxmlformats.org/officeDocument/2006/relationships/image" Target="../media/image20.png"/><Relationship Id="rId15" Type="http://schemas.microsoft.com/office/2007/relationships/hdphoto" Target="../media/image19.wdp"/><Relationship Id="rId14" Type="http://schemas.openxmlformats.org/officeDocument/2006/relationships/image" Target="../media/image18.png"/><Relationship Id="rId13" Type="http://schemas.openxmlformats.org/officeDocument/2006/relationships/image" Target="../media/image17.png"/><Relationship Id="rId12" Type="http://schemas.microsoft.com/office/2007/relationships/media" Target="../media/media1.mp3"/><Relationship Id="rId11" Type="http://schemas.openxmlformats.org/officeDocument/2006/relationships/audio" Target="../media/media1.mp3"/><Relationship Id="rId10" Type="http://schemas.openxmlformats.org/officeDocument/2006/relationships/image" Target="../media/image16.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4.png"/><Relationship Id="rId10" Type="http://schemas.openxmlformats.org/officeDocument/2006/relationships/slideLayout" Target="../slideLayouts/slideLayout5.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0.png"/><Relationship Id="rId15" Type="http://schemas.openxmlformats.org/officeDocument/2006/relationships/slideLayout" Target="../slideLayouts/slideLayout1.xml"/><Relationship Id="rId14" Type="http://schemas.openxmlformats.org/officeDocument/2006/relationships/image" Target="../media/image37.png"/><Relationship Id="rId13" Type="http://schemas.microsoft.com/office/2007/relationships/hdphoto" Target="../media/image36.wdp"/><Relationship Id="rId12" Type="http://schemas.openxmlformats.org/officeDocument/2006/relationships/image" Target="../media/image35.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16.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5.png"/><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png"/><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4.png"/><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slideLayout" Target="../slideLayouts/slideLayout4.xml"/><Relationship Id="rId10" Type="http://schemas.openxmlformats.org/officeDocument/2006/relationships/image" Target="../media/image16.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6922" y="-109802"/>
            <a:ext cx="4910533" cy="6858000"/>
          </a:xfrm>
          <a:prstGeom prst="rect">
            <a:avLst/>
          </a:prstGeom>
        </p:spPr>
      </p:pic>
      <p:grpSp>
        <p:nvGrpSpPr>
          <p:cNvPr id="2" name="组合 1"/>
          <p:cNvGrpSpPr/>
          <p:nvPr/>
        </p:nvGrpSpPr>
        <p:grpSpPr>
          <a:xfrm>
            <a:off x="0" y="5207000"/>
            <a:ext cx="12192000" cy="1650999"/>
            <a:chOff x="0" y="5207000"/>
            <a:chExt cx="12192000" cy="1650999"/>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latin typeface="Times New Roman" panose="02020603050405020304" pitchFamily="18" charset="0"/>
              <a:cs typeface="Times New Roman" panose="02020603050405020304" pitchFamily="18" charset="0"/>
            </a:endParaRPr>
          </a:p>
        </p:txBody>
      </p:sp>
      <p:pic>
        <p:nvPicPr>
          <p:cNvPr id="4" name="19795243">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9626218" y="-1226342"/>
            <a:ext cx="609600" cy="609600"/>
          </a:xfrm>
          <a:prstGeom prst="rect">
            <a:avLst/>
          </a:prstGeom>
        </p:spPr>
      </p:pic>
      <p:grpSp>
        <p:nvGrpSpPr>
          <p:cNvPr id="7" name="Group 6"/>
          <p:cNvGrpSpPr/>
          <p:nvPr/>
        </p:nvGrpSpPr>
        <p:grpSpPr>
          <a:xfrm>
            <a:off x="1228062" y="607223"/>
            <a:ext cx="9759162" cy="3983035"/>
            <a:chOff x="1228062" y="607223"/>
            <a:chExt cx="9759162" cy="3983035"/>
          </a:xfrm>
        </p:grpSpPr>
        <p:sp>
          <p:nvSpPr>
            <p:cNvPr id="21" name="任意多边形: 形状 20"/>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a:fillRect/>
            </a:stretch>
          </p:blipFill>
          <p:spPr>
            <a:xfrm>
              <a:off x="1228062" y="607223"/>
              <a:ext cx="9595262" cy="3218213"/>
            </a:xfrm>
            <a:prstGeom prst="rect">
              <a:avLst/>
            </a:prstGeom>
          </p:spPr>
        </p:pic>
      </p:grpSp>
      <p:pic>
        <p:nvPicPr>
          <p:cNvPr id="45" name="图片 4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3239" y="-1850410"/>
            <a:ext cx="4910533" cy="6858000"/>
          </a:xfrm>
          <a:prstGeom prst="rect">
            <a:avLst/>
          </a:prstGeom>
        </p:spPr>
      </p:pic>
      <p:pic>
        <p:nvPicPr>
          <p:cNvPr id="12" name="图片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68697" y="3158836"/>
            <a:ext cx="7878274" cy="3632378"/>
          </a:xfrm>
          <a:prstGeom prst="rect">
            <a:avLst/>
          </a:prstGeom>
        </p:spPr>
      </p:pic>
      <p:sp>
        <p:nvSpPr>
          <p:cNvPr id="27" name="TextBox 26"/>
          <p:cNvSpPr txBox="1"/>
          <p:nvPr/>
        </p:nvSpPr>
        <p:spPr>
          <a:xfrm>
            <a:off x="3939800" y="-77745"/>
            <a:ext cx="5446790" cy="923330"/>
          </a:xfrm>
          <a:prstGeom prst="rect">
            <a:avLst/>
          </a:prstGeom>
          <a:noFill/>
        </p:spPr>
        <p:txBody>
          <a:bodyPr wrap="square" rtlCol="0">
            <a:spAutoFit/>
          </a:bodyPr>
          <a:lstStyle/>
          <a:p>
            <a:r>
              <a:rPr lang="vi-VN" sz="5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Luyện từ và câu</a:t>
            </a:r>
            <a:endParaRPr lang="en-US" sz="5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100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11000"/>
                            </p:stCondLst>
                            <p:childTnLst>
                              <p:par>
                                <p:cTn id="26" presetID="23" presetClass="entr" presetSubtype="28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3*#ppt_w"/>
                                          </p:val>
                                        </p:tav>
                                        <p:tav tm="100000">
                                          <p:val>
                                            <p:strVal val="#ppt_w"/>
                                          </p:val>
                                        </p:tav>
                                      </p:tavLst>
                                    </p:anim>
                                    <p:anim calcmode="lin" valueType="num">
                                      <p:cBhvr>
                                        <p:cTn id="29" dur="500" fill="hold"/>
                                        <p:tgtEl>
                                          <p:spTgt spid="48"/>
                                        </p:tgtEl>
                                        <p:attrNameLst>
                                          <p:attrName>ppt_h</p:attrName>
                                        </p:attrNameLst>
                                      </p:cBhvr>
                                      <p:tavLst>
                                        <p:tav tm="0">
                                          <p:val>
                                            <p:strVal val="4/3*#ppt_h"/>
                                          </p:val>
                                        </p:tav>
                                        <p:tav tm="100000">
                                          <p:val>
                                            <p:strVal val="#ppt_h"/>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4"/>
                </p:tgtEl>
              </p:cMediaNode>
            </p:audio>
          </p:childTnLst>
        </p:cTn>
      </p:par>
    </p:tnLst>
    <p:bldLst>
      <p:bldP spid="48"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07264" y="208344"/>
            <a:ext cx="11737809" cy="329984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Text Box 10"/>
          <p:cNvSpPr txBox="1">
            <a:spLocks noChangeArrowheads="1"/>
          </p:cNvSpPr>
          <p:nvPr/>
        </p:nvSpPr>
        <p:spPr bwMode="auto">
          <a:xfrm>
            <a:off x="633035" y="706940"/>
            <a:ext cx="10679441" cy="3046988"/>
          </a:xfrm>
          <a:prstGeom prst="rect">
            <a:avLst/>
          </a:prstGeom>
          <a:noFill/>
          <a:ln w="9525">
            <a:noFill/>
            <a:miter lim="800000"/>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Times New Roman" panose="02020603050405020304" pitchFamily="18" charset="0"/>
                <a:cs typeface="Times New Roman" panose="02020603050405020304" pitchFamily="18" charset="0"/>
              </a:rPr>
              <a:t>Anh</a:t>
            </a:r>
            <a:r>
              <a:rPr lang="en-US" sz="3200" b="1" dirty="0">
                <a:solidFill>
                  <a:srgbClr val="0070C0"/>
                </a:solidFill>
                <a:latin typeface="Times New Roman" panose="02020603050405020304" pitchFamily="18" charset="0"/>
                <a:cs typeface="Times New Roman" panose="02020603050405020304" pitchFamily="18" charset="0"/>
              </a:rPr>
              <a:t> hàng thịt đã thêm dấu câu gì vào chỗ nào trong lời phê của xã để hiểu là xã đồng ý cho làm thịt con </a:t>
            </a:r>
            <a:r>
              <a:rPr lang="en-US" sz="3200" b="1" dirty="0" err="1">
                <a:solidFill>
                  <a:srgbClr val="0070C0"/>
                </a:solidFill>
                <a:latin typeface="Times New Roman" panose="02020603050405020304" pitchFamily="18" charset="0"/>
                <a:cs typeface="Times New Roman" panose="02020603050405020304" pitchFamily="18" charset="0"/>
              </a:rPr>
              <a:t>bò</a:t>
            </a:r>
            <a:r>
              <a:rPr lang="en-US" sz="3200" b="1" dirty="0">
                <a:solidFill>
                  <a:srgbClr val="0070C0"/>
                </a:solidFill>
                <a:latin typeface="Times New Roman" panose="02020603050405020304" pitchFamily="18" charset="0"/>
                <a:cs typeface="Times New Roman" panose="02020603050405020304" pitchFamily="18" charset="0"/>
              </a:rPr>
              <a:t> ?</a:t>
            </a:r>
            <a:endParaRPr lang="vi-VN" sz="3200" b="1" dirty="0">
              <a:solidFill>
                <a:srgbClr val="0070C0"/>
              </a:solidFill>
              <a:latin typeface="Times New Roman" panose="02020603050405020304" pitchFamily="18" charset="0"/>
              <a:cs typeface="Times New Roman" panose="02020603050405020304" pitchFamily="18" charset="0"/>
            </a:endParaRPr>
          </a:p>
          <a:p>
            <a:pPr algn="just">
              <a:spcBef>
                <a:spcPts val="0"/>
              </a:spcBef>
              <a:defRPr/>
            </a:pPr>
            <a:endParaRPr lang="en-US" sz="3200" b="1" dirty="0">
              <a:solidFill>
                <a:srgbClr val="0070C0"/>
              </a:solidFill>
              <a:latin typeface="Times New Roman" panose="02020603050405020304" pitchFamily="18" charset="0"/>
              <a:cs typeface="Times New Roman" panose="02020603050405020304" pitchFamily="18" charset="0"/>
            </a:endParaRPr>
          </a:p>
          <a:p>
            <a:pPr algn="just">
              <a:spcBef>
                <a:spcPts val="0"/>
              </a:spcBef>
              <a:defRPr/>
            </a:pP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b)</a:t>
            </a:r>
            <a:r>
              <a:rPr lang="en-US" sz="3200" b="1" dirty="0">
                <a:solidFill>
                  <a:srgbClr val="0070C0"/>
                </a:solidFill>
                <a:latin typeface="Times New Roman" panose="02020603050405020304" pitchFamily="18" charset="0"/>
                <a:cs typeface="Times New Roman" panose="02020603050405020304" pitchFamily="18" charset="0"/>
              </a:rPr>
              <a:t> Lời phê trong đơn cần được viết như thế nào để anh hàng thịt không thể chữa một cách dễ dàng ?</a:t>
            </a:r>
            <a:endParaRPr lang="en-US" sz="3200" b="1" dirty="0">
              <a:solidFill>
                <a:srgbClr val="0070C0"/>
              </a:solidFill>
              <a:latin typeface="Times New Roman" panose="02020603050405020304" pitchFamily="18" charset="0"/>
              <a:cs typeface="Times New Roman" panose="02020603050405020304" pitchFamily="18" charset="0"/>
            </a:endParaRPr>
          </a:p>
          <a:p>
            <a:pPr algn="just">
              <a:spcBef>
                <a:spcPts val="0"/>
              </a:spcBef>
              <a:defRPr/>
            </a:pPr>
            <a:r>
              <a:rPr lang="en-US" sz="3200" b="1" dirty="0">
                <a:solidFill>
                  <a:srgbClr val="0070C0"/>
                </a:solidFill>
                <a:latin typeface="Times New Roman" panose="02020603050405020304" pitchFamily="18" charset="0"/>
                <a:cs typeface="Times New Roman" panose="02020603050405020304" pitchFamily="18" charset="0"/>
              </a:rPr>
              <a:t>                            </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16"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72756" y="2845942"/>
            <a:ext cx="5818581" cy="3819648"/>
          </a:xfrm>
          <a:prstGeom prst="rect">
            <a:avLst/>
          </a:prstGeom>
        </p:spPr>
      </p:pic>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10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Text Box 10"/>
          <p:cNvSpPr txBox="1">
            <a:spLocks noChangeArrowheads="1"/>
          </p:cNvSpPr>
          <p:nvPr/>
        </p:nvSpPr>
        <p:spPr bwMode="auto">
          <a:xfrm>
            <a:off x="633035" y="551901"/>
            <a:ext cx="10620181" cy="1077218"/>
          </a:xfrm>
          <a:prstGeom prst="rect">
            <a:avLst/>
          </a:prstGeom>
          <a:noFill/>
          <a:ln w="9525">
            <a:noFill/>
            <a:miter lim="800000"/>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Times New Roman" panose="02020603050405020304" pitchFamily="18" charset="0"/>
                <a:cs typeface="Times New Roman" panose="02020603050405020304" pitchFamily="18" charset="0"/>
              </a:rPr>
              <a:t>Anh</a:t>
            </a:r>
            <a:r>
              <a:rPr lang="en-US" sz="3200" b="1" dirty="0">
                <a:solidFill>
                  <a:srgbClr val="0070C0"/>
                </a:solidFill>
                <a:latin typeface="Times New Roman" panose="02020603050405020304" pitchFamily="18" charset="0"/>
                <a:cs typeface="Times New Roman" panose="02020603050405020304" pitchFamily="18" charset="0"/>
              </a:rPr>
              <a:t> hàng thịt đã thêm dấu câu gì vào chỗ nào trong lời phê của xã để hiểu là xã đồng ý cho làm thịt con </a:t>
            </a:r>
            <a:r>
              <a:rPr lang="en-US" sz="3200" b="1" dirty="0" err="1">
                <a:solidFill>
                  <a:srgbClr val="0070C0"/>
                </a:solidFill>
                <a:latin typeface="Times New Roman" panose="02020603050405020304" pitchFamily="18" charset="0"/>
                <a:cs typeface="Times New Roman" panose="02020603050405020304" pitchFamily="18" charset="0"/>
              </a:rPr>
              <a:t>bò</a:t>
            </a:r>
            <a:r>
              <a:rPr lang="en-US" sz="3200" b="1" dirty="0">
                <a:solidFill>
                  <a:srgbClr val="0070C0"/>
                </a:solidFill>
                <a:latin typeface="Times New Roman" panose="02020603050405020304" pitchFamily="18" charset="0"/>
                <a:cs typeface="Times New Roman" panose="02020603050405020304" pitchFamily="18" charset="0"/>
              </a:rPr>
              <a:t> ?                            </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16"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p:cNvGrpSpPr/>
          <p:nvPr/>
        </p:nvGrpSpPr>
        <p:grpSpPr>
          <a:xfrm>
            <a:off x="39731" y="5706559"/>
            <a:ext cx="12230101" cy="1151441"/>
            <a:chOff x="-2055784" y="5706558"/>
            <a:chExt cx="12152268" cy="1151441"/>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 name="Group 1"/>
          <p:cNvGrpSpPr/>
          <p:nvPr/>
        </p:nvGrpSpPr>
        <p:grpSpPr>
          <a:xfrm>
            <a:off x="-162424" y="2426263"/>
            <a:ext cx="12354424" cy="1244472"/>
            <a:chOff x="-162424" y="2426263"/>
            <a:chExt cx="12354424" cy="1244472"/>
          </a:xfrm>
        </p:grpSpPr>
        <p:sp>
          <p:nvSpPr>
            <p:cNvPr id="14" name="Rectangle 13"/>
            <p:cNvSpPr/>
            <p:nvPr/>
          </p:nvSpPr>
          <p:spPr>
            <a:xfrm>
              <a:off x="-162424" y="2426263"/>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16"/>
            <p:cNvSpPr/>
            <p:nvPr/>
          </p:nvSpPr>
          <p:spPr>
            <a:xfrm>
              <a:off x="633035" y="2842821"/>
              <a:ext cx="8510965" cy="584775"/>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Lời phê trong đơn: “Bò cày không được thịt.”</a:t>
              </a:r>
              <a:endParaRPr lang="en-US" sz="3200" b="1" dirty="0">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62424" y="3622853"/>
            <a:ext cx="12354424" cy="2013141"/>
            <a:chOff x="-162424" y="3622853"/>
            <a:chExt cx="12354424" cy="2013141"/>
          </a:xfrm>
        </p:grpSpPr>
        <p:sp>
          <p:nvSpPr>
            <p:cNvPr id="21" name="Rectangle 20"/>
            <p:cNvSpPr/>
            <p:nvPr/>
          </p:nvSpPr>
          <p:spPr>
            <a:xfrm>
              <a:off x="-162424" y="3622853"/>
              <a:ext cx="12354424" cy="2013141"/>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a:off x="538456" y="3854745"/>
              <a:ext cx="10534366" cy="769441"/>
            </a:xfrm>
            <a:prstGeom prst="rect">
              <a:avLst/>
            </a:prstGeom>
          </p:spPr>
          <p:txBody>
            <a:bodyPr wrap="square">
              <a:spAutoFit/>
            </a:bodyPr>
            <a:lstStyle/>
            <a:p>
              <a:pPr algn="just">
                <a:lnSpc>
                  <a:spcPct val="150000"/>
                </a:lnSpc>
              </a:pP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vi-VN" sz="3200" b="1" dirty="0">
                  <a:latin typeface="Times New Roman" panose="02020603050405020304" pitchFamily="18" charset="0"/>
                  <a:cs typeface="Times New Roman" panose="02020603050405020304" pitchFamily="18" charset="0"/>
                </a:rPr>
                <a:t> phẩy vào lời phê của xã: </a:t>
              </a:r>
              <a:endParaRPr lang="vi-VN" sz="3200" b="1"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470611" y="4657440"/>
            <a:ext cx="8510965" cy="707886"/>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“Bò cày không được </a:t>
            </a:r>
            <a:r>
              <a:rPr lang="vi-VN" sz="4000" b="1" dirty="0">
                <a:solidFill>
                  <a:srgbClr val="FF0000"/>
                </a:solidFill>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thịt.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p:cNvGrpSpPr/>
          <p:nvPr/>
        </p:nvGrpSpPr>
        <p:grpSpPr>
          <a:xfrm>
            <a:off x="39731" y="5706559"/>
            <a:ext cx="12230101" cy="1151441"/>
            <a:chOff x="-2055784" y="5706558"/>
            <a:chExt cx="12152268" cy="1151441"/>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3" name="Group 22"/>
          <p:cNvGrpSpPr/>
          <p:nvPr/>
        </p:nvGrpSpPr>
        <p:grpSpPr>
          <a:xfrm>
            <a:off x="-108299" y="4134062"/>
            <a:ext cx="12354424" cy="1244472"/>
            <a:chOff x="-108299" y="4134062"/>
            <a:chExt cx="12354424" cy="1244472"/>
          </a:xfrm>
        </p:grpSpPr>
        <p:sp>
          <p:nvSpPr>
            <p:cNvPr id="14" name="Rectangle 13"/>
            <p:cNvSpPr/>
            <p:nvPr/>
          </p:nvSpPr>
          <p:spPr>
            <a:xfrm>
              <a:off x="-108299" y="4134062"/>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616598" y="4431518"/>
              <a:ext cx="8510965" cy="707886"/>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“Bò cày</a:t>
              </a:r>
              <a:r>
                <a:rPr lang="vi-VN" sz="32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không được thịt.”</a:t>
              </a:r>
              <a:endParaRPr lang="en-US" sz="3200" b="1" dirty="0">
                <a:latin typeface="Times New Roman" panose="02020603050405020304" pitchFamily="18" charset="0"/>
                <a:cs typeface="Times New Roman" panose="02020603050405020304" pitchFamily="18" charset="0"/>
              </a:endParaRPr>
            </a:p>
          </p:txBody>
        </p:sp>
      </p:grpSp>
      <p:sp>
        <p:nvSpPr>
          <p:cNvPr id="22" name="Text Box 10"/>
          <p:cNvSpPr txBox="1">
            <a:spLocks noChangeArrowheads="1"/>
          </p:cNvSpPr>
          <p:nvPr/>
        </p:nvSpPr>
        <p:spPr bwMode="auto">
          <a:xfrm>
            <a:off x="692506" y="602157"/>
            <a:ext cx="10644563" cy="1077218"/>
          </a:xfrm>
          <a:prstGeom prst="rect">
            <a:avLst/>
          </a:prstGeom>
          <a:noFill/>
          <a:ln w="9525">
            <a:noFill/>
            <a:miter lim="800000"/>
          </a:ln>
          <a:effectLst/>
        </p:spPr>
        <p:txBody>
          <a:bodyPr wrap="square">
            <a:spAutoFit/>
          </a:bodyPr>
          <a:lstStyle/>
          <a:p>
            <a:pPr algn="just">
              <a:spcBef>
                <a:spcPts val="0"/>
              </a:spcBef>
              <a:defRPr/>
            </a:pPr>
            <a:r>
              <a:rPr lang="vi-VN" sz="3200" b="1" dirty="0">
                <a:solidFill>
                  <a:srgbClr val="0070C0"/>
                </a:solidFill>
                <a:latin typeface="Times New Roman" panose="02020603050405020304" pitchFamily="18" charset="0"/>
                <a:cs typeface="Times New Roman" panose="02020603050405020304" pitchFamily="18" charset="0"/>
              </a:rPr>
              <a:t>b)</a:t>
            </a:r>
            <a:r>
              <a:rPr lang="en-US" sz="3200" b="1" dirty="0">
                <a:solidFill>
                  <a:srgbClr val="0070C0"/>
                </a:solidFill>
                <a:latin typeface="Times New Roman" panose="02020603050405020304" pitchFamily="18" charset="0"/>
                <a:cs typeface="Times New Roman" panose="02020603050405020304" pitchFamily="18" charset="0"/>
              </a:rPr>
              <a:t> Lời phê trong đơn cần được viết như thế nào để anh hàng thịt không thể chữa một cách dễ </a:t>
            </a:r>
            <a:r>
              <a:rPr lang="en-US" sz="3200" b="1" dirty="0" err="1">
                <a:solidFill>
                  <a:srgbClr val="0070C0"/>
                </a:solidFill>
                <a:latin typeface="Times New Roman" panose="02020603050405020304" pitchFamily="18" charset="0"/>
                <a:cs typeface="Times New Roman" panose="02020603050405020304" pitchFamily="18" charset="0"/>
              </a:rPr>
              <a:t>dàng</a:t>
            </a:r>
            <a:r>
              <a:rPr lang="en-US" sz="3200" b="1" dirty="0">
                <a:solidFill>
                  <a:srgbClr val="0070C0"/>
                </a:solidFill>
                <a:latin typeface="Times New Roman" panose="02020603050405020304" pitchFamily="18" charset="0"/>
                <a:cs typeface="Times New Roman" panose="02020603050405020304" pitchFamily="18" charset="0"/>
              </a:rPr>
              <a:t>                      </a:t>
            </a:r>
            <a:endParaRPr lang="en-US" sz="3200" b="1" dirty="0">
              <a:solidFill>
                <a:srgbClr val="0070C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83915" y="2301117"/>
            <a:ext cx="12354424" cy="1820399"/>
            <a:chOff x="-83915" y="2301117"/>
            <a:chExt cx="12354424" cy="1820399"/>
          </a:xfrm>
        </p:grpSpPr>
        <p:sp>
          <p:nvSpPr>
            <p:cNvPr id="21" name="Rectangle 20"/>
            <p:cNvSpPr/>
            <p:nvPr/>
          </p:nvSpPr>
          <p:spPr>
            <a:xfrm>
              <a:off x="-83915" y="2301117"/>
              <a:ext cx="12354424" cy="1820399"/>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645236" y="2695745"/>
              <a:ext cx="1114442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Lời phê trong đơn cần được viết để anh hàng thịt không thể chữa một cách dễ dàng: </a:t>
              </a:r>
              <a:endParaRPr lang="en-US" sz="3200" b="1"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3. Trong đoạn văn sau có 3 dấu </a:t>
            </a:r>
            <a:r>
              <a:rPr lang="vi-VN" sz="3200" b="1" dirty="0" err="1">
                <a:solidFill>
                  <a:srgbClr val="0070C0"/>
                </a:solidFill>
                <a:latin typeface="Times New Roman" panose="02020603050405020304" pitchFamily="18" charset="0"/>
                <a:cs typeface="Times New Roman" panose="02020603050405020304" pitchFamily="18" charset="0"/>
              </a:rPr>
              <a:t>phẩy</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bị</a:t>
            </a: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err="1">
                <a:solidFill>
                  <a:srgbClr val="0070C0"/>
                </a:solidFill>
                <a:latin typeface="Times New Roman" panose="02020603050405020304" pitchFamily="18" charset="0"/>
                <a:cs typeface="Times New Roman" panose="02020603050405020304" pitchFamily="18" charset="0"/>
              </a:rPr>
              <a:t>đặt</a:t>
            </a:r>
            <a:r>
              <a:rPr lang="vi-VN" sz="3200" b="1" dirty="0">
                <a:solidFill>
                  <a:srgbClr val="0070C0"/>
                </a:solidFill>
                <a:latin typeface="Times New Roman" panose="02020603050405020304" pitchFamily="18" charset="0"/>
                <a:cs typeface="Times New Roman" panose="02020603050405020304" pitchFamily="18" charset="0"/>
              </a:rPr>
              <a:t> sai vị trí. Em hãy sửa lại cho đúng.</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06242" y="1881547"/>
            <a:ext cx="9979515" cy="403187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endParaRPr lang="vi-VN" sz="3200"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			Theo</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MỘT CỬA SỔ NHÌN RA THỂ GIỚI</a:t>
            </a:r>
            <a:endParaRPr lang="vi-VN" sz="3200" b="0" dirty="0">
              <a:effectLst/>
              <a:latin typeface="Times New Roman" panose="02020603050405020304" pitchFamily="18" charset="0"/>
              <a:cs typeface="Times New Roman" panose="02020603050405020304" pitchFamily="18" charset="0"/>
            </a:endParaRPr>
          </a:p>
        </p:txBody>
      </p:sp>
      <p:grpSp>
        <p:nvGrpSpPr>
          <p:cNvPr id="12" name="组合 5"/>
          <p:cNvGrpSpPr/>
          <p:nvPr/>
        </p:nvGrpSpPr>
        <p:grpSpPr>
          <a:xfrm>
            <a:off x="39732" y="5491418"/>
            <a:ext cx="12152268" cy="1366582"/>
            <a:chOff x="-2055784" y="5706558"/>
            <a:chExt cx="12152268" cy="1151441"/>
          </a:xfrm>
        </p:grpSpPr>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596357" y="1865274"/>
            <a:ext cx="10204703" cy="403187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 (1) </a:t>
            </a:r>
            <a:r>
              <a:rPr lang="vi-VN" sz="3200" dirty="0">
                <a:latin typeface="Times New Roman" panose="02020603050405020304" pitchFamily="18" charset="0"/>
                <a:cs typeface="Times New Roman" panose="02020603050405020304" pitchFamily="18" charset="0"/>
              </a:rPr>
              <a:t>Sách Ghi-nét ghi nhận, chị Ca-rôn là người phụ nữ nặng nhất hành tinh. </a:t>
            </a:r>
            <a:r>
              <a:rPr lang="vi-VN" sz="3200" dirty="0">
                <a:solidFill>
                  <a:srgbClr val="FF0000"/>
                </a:solidFill>
                <a:latin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cs typeface="Times New Roman" panose="02020603050405020304" pitchFamily="18" charset="0"/>
              </a:rPr>
              <a:t>Ca-rôn nặng gần 700kg nhưng lại mắc bệnh còi xương. </a:t>
            </a:r>
            <a:r>
              <a:rPr lang="vi-VN" sz="3200" dirty="0">
                <a:solidFill>
                  <a:srgbClr val="FF0000"/>
                </a:solidFill>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3200" dirty="0">
                <a:solidFill>
                  <a:srgbClr val="FF0000"/>
                </a:solidFill>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endParaRPr lang="vi-VN" sz="3200"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			Theo</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MỘT CỬA SỔ NHÌN RA THỂ GIỚI</a:t>
            </a:r>
            <a:endParaRPr lang="vi-VN" sz="3200" b="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390876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Sách Ghi-nét ghi nhận</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chị Ca-rôn là người phụ nữ nặng nhất hành tinh. </a:t>
            </a:r>
            <a:r>
              <a:rPr lang="vi-VN" sz="2800" dirty="0">
                <a:solidFill>
                  <a:srgbClr val="FF0000"/>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Ca-rôn nặng gần 700kg nhưng lại mắc bệnh còi xương. </a:t>
            </a:r>
            <a:r>
              <a:rPr lang="vi-VN" sz="2800" dirty="0">
                <a:solidFill>
                  <a:srgbClr val="FF0000"/>
                </a:solidFill>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2800" dirty="0">
                <a:solidFill>
                  <a:srgbClr val="FF0000"/>
                </a:solidFill>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endParaRPr lang="vi-VN" sz="2800" dirty="0">
              <a:latin typeface="Times New Roman" panose="02020603050405020304" pitchFamily="18" charset="0"/>
              <a:cs typeface="Times New Roman" panose="02020603050405020304" pitchFamily="18" charset="0"/>
            </a:endParaRPr>
          </a:p>
          <a:p>
            <a:pPr algn="r"/>
            <a:r>
              <a:rPr lang="vi-VN" sz="2400" i="1" dirty="0">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MỘT CỬA SỔ NHÌN RA THỂ GIỚI</a:t>
            </a:r>
            <a:endParaRPr lang="vi-VN" sz="2400" b="0" dirty="0">
              <a:effectLst/>
              <a:latin typeface="Times New Roman" panose="02020603050405020304" pitchFamily="18" charset="0"/>
              <a:cs typeface="Times New Roman" panose="02020603050405020304" pitchFamily="18"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p:cNvGrpSpPr/>
          <p:nvPr/>
        </p:nvGrpSpPr>
        <p:grpSpPr>
          <a:xfrm>
            <a:off x="39732" y="5583936"/>
            <a:ext cx="12152268" cy="1274064"/>
            <a:chOff x="-2055784" y="5706558"/>
            <a:chExt cx="12152268" cy="1151441"/>
          </a:xfrm>
        </p:grpSpPr>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Sửa lỗi</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Câu </a:t>
            </a:r>
            <a:r>
              <a:rPr lang="vi-VN" sz="3200" b="1" dirty="0">
                <a:solidFill>
                  <a:srgbClr val="FF0000"/>
                </a:solidFill>
                <a:latin typeface="Times New Roman" panose="02020603050405020304" pitchFamily="18" charset="0"/>
                <a:cs typeface="Times New Roman" panose="02020603050405020304" pitchFamily="18" charset="0"/>
              </a:rPr>
              <a:t>(1)</a:t>
            </a:r>
            <a:r>
              <a:rPr lang="vi-VN"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Bỏ dấu phẩy dùng thừa.</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390876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Sách Ghi-nét ghi nhận</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chị Ca-rôn là người phụ nữ nặng nhất hành tinh. </a:t>
            </a:r>
            <a:r>
              <a:rPr lang="vi-VN" sz="2800" dirty="0">
                <a:solidFill>
                  <a:srgbClr val="FF0000"/>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Ca-rôn nặng gần 700kg nhưng lại mắc bệnh còi xương. </a:t>
            </a:r>
            <a:r>
              <a:rPr lang="vi-VN" sz="2800" dirty="0">
                <a:solidFill>
                  <a:srgbClr val="FF0000"/>
                </a:solidFill>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2800" dirty="0">
                <a:solidFill>
                  <a:srgbClr val="FF0000"/>
                </a:solidFill>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endParaRPr lang="vi-VN" sz="2800" dirty="0">
              <a:latin typeface="Times New Roman" panose="02020603050405020304" pitchFamily="18" charset="0"/>
              <a:cs typeface="Times New Roman" panose="02020603050405020304" pitchFamily="18" charset="0"/>
            </a:endParaRPr>
          </a:p>
          <a:p>
            <a:pPr algn="r"/>
            <a:r>
              <a:rPr lang="vi-VN" sz="2400" i="1" dirty="0">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MỘT CỬA SỔ NHÌN RA THỂ GIỚI</a:t>
            </a:r>
            <a:endParaRPr lang="vi-VN" sz="2400" b="0" dirty="0">
              <a:effectLst/>
              <a:latin typeface="Times New Roman" panose="02020603050405020304" pitchFamily="18" charset="0"/>
              <a:cs typeface="Times New Roman" panose="02020603050405020304" pitchFamily="18"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p:cNvGrpSpPr/>
          <p:nvPr/>
        </p:nvGrpSpPr>
        <p:grpSpPr>
          <a:xfrm>
            <a:off x="39732" y="5583936"/>
            <a:ext cx="12152268" cy="1274064"/>
            <a:chOff x="-2055784" y="5706558"/>
            <a:chExt cx="12152268" cy="1151441"/>
          </a:xfrm>
        </p:grpSpPr>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Sửa lỗi</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Câu </a:t>
            </a:r>
            <a:r>
              <a:rPr lang="vi-VN" sz="3200" b="1" dirty="0">
                <a:solidFill>
                  <a:srgbClr val="FF0000"/>
                </a:solidFill>
                <a:latin typeface="Times New Roman" panose="02020603050405020304" pitchFamily="18" charset="0"/>
                <a:cs typeface="Times New Roman" panose="02020603050405020304" pitchFamily="18" charset="0"/>
              </a:rPr>
              <a:t>(3)</a:t>
            </a:r>
            <a:r>
              <a:rPr lang="vi-VN"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Đặt lại</a:t>
            </a:r>
            <a:endPar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a:p>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vị trí dấu phẩy thứ nhất.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a:t>
            </a:r>
            <a:r>
              <a:rPr lang="vi-VN" sz="3000" dirty="0">
                <a:solidFill>
                  <a:srgbClr val="FF0000"/>
                </a:solidFill>
                <a:latin typeface="Times New Roman" panose="02020603050405020304" pitchFamily="18" charset="0"/>
                <a:cs typeface="Times New Roman" panose="02020603050405020304" pitchFamily="18" charset="0"/>
              </a:rPr>
              <a:t>(1) </a:t>
            </a:r>
            <a:r>
              <a:rPr lang="vi-VN" sz="3000" dirty="0">
                <a:latin typeface="Times New Roman" panose="02020603050405020304" pitchFamily="18" charset="0"/>
                <a:cs typeface="Times New Roman" panose="02020603050405020304" pitchFamily="18" charset="0"/>
              </a:rPr>
              <a:t>Sách Ghi-nét ghi nhận</a:t>
            </a:r>
            <a:r>
              <a:rPr lang="vi-VN" sz="3000" b="1"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chị Ca-rôn là người phụ nữ nặng nhất hành tinh. </a:t>
            </a:r>
            <a:r>
              <a:rPr lang="vi-VN" sz="3000" dirty="0">
                <a:solidFill>
                  <a:srgbClr val="FF0000"/>
                </a:solidFill>
                <a:latin typeface="Times New Roman" panose="02020603050405020304" pitchFamily="18" charset="0"/>
                <a:cs typeface="Times New Roman" panose="02020603050405020304" pitchFamily="18" charset="0"/>
              </a:rPr>
              <a:t>(2) </a:t>
            </a:r>
            <a:r>
              <a:rPr lang="vi-VN" sz="3000" dirty="0">
                <a:latin typeface="Times New Roman" panose="02020603050405020304" pitchFamily="18" charset="0"/>
                <a:cs typeface="Times New Roman" panose="02020603050405020304" pitchFamily="18" charset="0"/>
              </a:rPr>
              <a:t>Ca-rôn nặng gần 700kg nhưng lại mắc bệnh còi xương. </a:t>
            </a:r>
            <a:r>
              <a:rPr lang="vi-VN" sz="3000" dirty="0">
                <a:solidFill>
                  <a:srgbClr val="FF0000"/>
                </a:solidFill>
                <a:latin typeface="Times New Roman" panose="02020603050405020304" pitchFamily="18" charset="0"/>
                <a:cs typeface="Times New Roman" panose="02020603050405020304" pitchFamily="18" charset="0"/>
              </a:rPr>
              <a:t>(3)</a:t>
            </a:r>
            <a:r>
              <a:rPr lang="vi-VN" sz="30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3000" dirty="0">
                <a:solidFill>
                  <a:srgbClr val="FF0000"/>
                </a:solidFill>
                <a:latin typeface="Times New Roman" panose="02020603050405020304" pitchFamily="18" charset="0"/>
                <a:cs typeface="Times New Roman" panose="02020603050405020304" pitchFamily="18" charset="0"/>
              </a:rPr>
              <a:t>(4) </a:t>
            </a:r>
            <a:r>
              <a:rPr lang="vi-VN" sz="30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endParaRPr lang="vi-VN" sz="3000" dirty="0">
              <a:latin typeface="Times New Roman" panose="02020603050405020304" pitchFamily="18" charset="0"/>
              <a:cs typeface="Times New Roman" panose="02020603050405020304" pitchFamily="18" charset="0"/>
            </a:endParaRPr>
          </a:p>
          <a:p>
            <a:pPr algn="r"/>
            <a:r>
              <a:rPr lang="vi-VN" sz="2400" i="1" dirty="0">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MỘT CỬA SỔ NHÌN RA THỂ GIỚI</a:t>
            </a:r>
            <a:endParaRPr lang="vi-VN" sz="2400" b="0" dirty="0">
              <a:effectLst/>
              <a:latin typeface="Times New Roman" panose="02020603050405020304" pitchFamily="18" charset="0"/>
              <a:cs typeface="Times New Roman" panose="02020603050405020304" pitchFamily="18"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p:cNvGrpSpPr/>
          <p:nvPr/>
        </p:nvGrpSpPr>
        <p:grpSpPr>
          <a:xfrm>
            <a:off x="39732" y="5583936"/>
            <a:ext cx="12152268" cy="1274064"/>
            <a:chOff x="-2055784" y="5706558"/>
            <a:chExt cx="12152268" cy="1151441"/>
          </a:xfrm>
        </p:grpSpPr>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Sửa lỗi</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Câu </a:t>
            </a:r>
            <a:r>
              <a:rPr lang="vi-VN" sz="3200" b="1" dirty="0">
                <a:solidFill>
                  <a:srgbClr val="FF0000"/>
                </a:solidFill>
                <a:latin typeface="Times New Roman" panose="02020603050405020304" pitchFamily="18" charset="0"/>
                <a:cs typeface="Times New Roman" panose="02020603050405020304" pitchFamily="18" charset="0"/>
              </a:rPr>
              <a:t>(4)</a:t>
            </a:r>
            <a:r>
              <a:rPr lang="vi-VN"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Đặt lại </a:t>
            </a:r>
            <a:endPar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a:p>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vị trí dấu phẩy.</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9732" y="5706559"/>
            <a:ext cx="12152268" cy="1151441"/>
            <a:chOff x="-2055784" y="5706558"/>
            <a:chExt cx="12152268" cy="1151441"/>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endParaRPr>
          </a:p>
        </p:txBody>
      </p:sp>
      <p:sp>
        <p:nvSpPr>
          <p:cNvPr id="18" name="矩形 4"/>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just"/>
            <a:endParaRPr lang="vi-VN" altLang="zh-CN" sz="3200" dirty="0">
              <a:solidFill>
                <a:srgbClr val="002060"/>
              </a:solidFill>
              <a:latin typeface="+mj-lt"/>
              <a:cs typeface="Baloo 2" pitchFamily="2" charset="0"/>
            </a:endParaRPr>
          </a:p>
        </p:txBody>
      </p:sp>
      <p:sp>
        <p:nvSpPr>
          <p:cNvPr id="19" name="矩形 4"/>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r>
              <a:rPr lang="vi-VN" altLang="zh-CN" sz="3200" dirty="0">
                <a:solidFill>
                  <a:srgbClr val="002060"/>
                </a:solidFill>
                <a:latin typeface="+mj-lt"/>
                <a:cs typeface="Baloo 2" pitchFamily="2" charset="0"/>
              </a:rPr>
              <a:t>    - Ghi nhớ các tác dụng của dấu phẩy, luôn có </a:t>
            </a:r>
            <a:endParaRPr lang="vi-VN" altLang="zh-CN" sz="3200" dirty="0">
              <a:solidFill>
                <a:srgbClr val="002060"/>
              </a:solidFill>
              <a:latin typeface="+mj-lt"/>
              <a:cs typeface="Baloo 2" pitchFamily="2" charset="0"/>
            </a:endParaRPr>
          </a:p>
          <a:p>
            <a:r>
              <a:rPr lang="vi-VN" altLang="zh-CN" sz="3200" dirty="0">
                <a:solidFill>
                  <a:srgbClr val="002060"/>
                </a:solidFill>
                <a:latin typeface="+mj-lt"/>
                <a:cs typeface="Baloo 2" pitchFamily="2" charset="0"/>
              </a:rPr>
              <a:t>      ý thức sử dụng đúng dấu phẩy.</a:t>
            </a:r>
            <a:endParaRPr lang="vi-VN" altLang="zh-CN" sz="3200" dirty="0">
              <a:solidFill>
                <a:srgbClr val="002060"/>
              </a:solidFill>
              <a:latin typeface="+mj-lt"/>
              <a:cs typeface="Baloo 2" pitchFamily="2" charset="0"/>
            </a:endParaRPr>
          </a:p>
          <a:p>
            <a:r>
              <a:rPr lang="vi-VN" altLang="zh-CN" sz="3200" dirty="0">
                <a:solidFill>
                  <a:srgbClr val="002060"/>
                </a:solidFill>
                <a:latin typeface="+mj-lt"/>
                <a:cs typeface="Baloo 2" pitchFamily="2" charset="0"/>
              </a:rPr>
              <a:t>   - Chuẩn bị bài: “ Ôn tập về dấu câu (Dấu phẩy)”.</a:t>
            </a:r>
            <a:endParaRPr lang="vi-VN" altLang="zh-CN" sz="3200" dirty="0">
              <a:solidFill>
                <a:srgbClr val="002060"/>
              </a:solidFill>
              <a:latin typeface="+mj-lt"/>
              <a:cs typeface="Baloo 2" pitchFamily="2" charset="0"/>
            </a:endParaRPr>
          </a:p>
        </p:txBody>
      </p: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24230" y="3798569"/>
            <a:ext cx="1241439" cy="2670455"/>
          </a:xfrm>
          <a:prstGeom prst="rect">
            <a:avLst/>
          </a:prstGeom>
        </p:spPr>
      </p:pic>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834710" y="3798569"/>
            <a:ext cx="1227895" cy="2641320"/>
          </a:xfrm>
          <a:prstGeom prst="rect">
            <a:avLst/>
          </a:prstGeom>
        </p:spPr>
      </p:pic>
      <p:pic>
        <p:nvPicPr>
          <p:cNvPr id="50" name="图片 4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804131" y="3155396"/>
            <a:ext cx="1584049" cy="3407441"/>
          </a:xfrm>
          <a:prstGeom prst="rect">
            <a:avLst/>
          </a:prstGeom>
        </p:spPr>
      </p:pic>
      <p:pic>
        <p:nvPicPr>
          <p:cNvPr id="51" name="图片 5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20166" y="3778592"/>
            <a:ext cx="971043" cy="20888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292" y="0"/>
            <a:ext cx="4910533" cy="6858000"/>
          </a:xfrm>
          <a:prstGeom prst="rect">
            <a:avLst/>
          </a:prstGeom>
        </p:spPr>
      </p:pic>
      <p:pic>
        <p:nvPicPr>
          <p:cNvPr id="45" name="图片 44"/>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54916" y="-622860"/>
            <a:ext cx="4910533" cy="6858000"/>
          </a:xfrm>
          <a:prstGeom prst="rect">
            <a:avLst/>
          </a:prstGeom>
        </p:spPr>
      </p:pic>
      <p:pic>
        <p:nvPicPr>
          <p:cNvPr id="46" name="图片 4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5983" y="-344823"/>
            <a:ext cx="4910533" cy="6858000"/>
          </a:xfrm>
          <a:prstGeom prst="rect">
            <a:avLst/>
          </a:prstGeom>
        </p:spPr>
      </p:pic>
      <p:grpSp>
        <p:nvGrpSpPr>
          <p:cNvPr id="2" name="组合 1"/>
          <p:cNvGrpSpPr/>
          <p:nvPr/>
        </p:nvGrpSpPr>
        <p:grpSpPr>
          <a:xfrm>
            <a:off x="0" y="5207000"/>
            <a:ext cx="12192000" cy="1650999"/>
            <a:chOff x="0" y="5207000"/>
            <a:chExt cx="12192000" cy="1650999"/>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p:cNvSpPr/>
          <p:nvPr/>
        </p:nvSpPr>
        <p:spPr>
          <a:xfrm>
            <a:off x="1491811" y="403761"/>
            <a:ext cx="9207617" cy="3550722"/>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p:cNvPicPr>
            <a:picLocks noChangeAspect="1"/>
          </p:cNvPicPr>
          <p:nvPr/>
        </p:nvPicPr>
        <p:blipFill rotWithShape="1">
          <a:blip r:embed="rId12">
            <a:extLst>
              <a:ext uri="{BEBA8EAE-BF5A-486C-A8C5-ECC9F3942E4B}">
                <a14:imgProps xmlns:a14="http://schemas.microsoft.com/office/drawing/2010/main">
                  <a14:imgLayer r:embed="rId13">
                    <a14:imgEffect>
                      <a14:backgroundRemoval t="34333" b="58000" l="32688" r="81625">
                        <a14:foregroundMark x1="33375" y1="50000" x2="35875" y2="47778"/>
                        <a14:foregroundMark x1="37000" y1="48222" x2="37000" y2="50556"/>
                        <a14:foregroundMark x1="38000" y1="52778" x2="38188" y2="53333"/>
                        <a14:foregroundMark x1="47188" y1="41667" x2="47375" y2="44667"/>
                        <a14:foregroundMark x1="50313" y1="42444" x2="50563" y2="44444"/>
                        <a14:foregroundMark x1="50125" y1="40667" x2="50250" y2="39667"/>
                        <a14:foregroundMark x1="52750" y1="41556" x2="52812" y2="44333"/>
                        <a14:foregroundMark x1="53438" y1="37778" x2="53875" y2="39556"/>
                        <a14:foregroundMark x1="52812" y1="45889" x2="53250" y2="45889"/>
                        <a14:foregroundMark x1="56000" y1="40222" x2="56313" y2="43444"/>
                        <a14:foregroundMark x1="62063" y1="40556" x2="62687" y2="41667"/>
                        <a14:foregroundMark x1="64813" y1="41556" x2="65563" y2="42000"/>
                        <a14:foregroundMark x1="66250" y1="36889" x2="66750" y2="36222"/>
                        <a14:foregroundMark x1="68688" y1="42000" x2="69250" y2="43778"/>
                        <a14:foregroundMark x1="73938" y1="45778" x2="72875" y2="48333"/>
                        <a14:foregroundMark x1="76813" y1="48667" x2="76125" y2="49667"/>
                      </a14:backgroundRemoval>
                    </a14:imgEffect>
                  </a14:imgLayer>
                </a14:imgProps>
              </a:ext>
            </a:extLst>
          </a:blip>
          <a:srcRect l="31423" t="31546" r="17726" b="38853"/>
          <a:stretch>
            <a:fillRect/>
          </a:stretch>
        </p:blipFill>
        <p:spPr>
          <a:xfrm>
            <a:off x="2226802" y="1044996"/>
            <a:ext cx="8090248" cy="2144867"/>
          </a:xfrm>
          <a:prstGeom prst="rect">
            <a:avLst/>
          </a:prstGeom>
        </p:spPr>
      </p:pic>
      <p:pic>
        <p:nvPicPr>
          <p:cNvPr id="22" name="图片 7"/>
          <p:cNvPicPr>
            <a:picLocks noChangeAspect="1"/>
          </p:cNvPicPr>
          <p:nvPr/>
        </p:nvPicPr>
        <p:blipFill rotWithShape="1">
          <a:blip r:embed="rId14">
            <a:extLst>
              <a:ext uri="{28A0092B-C50C-407E-A947-70E740481C1C}">
                <a14:useLocalDpi xmlns:a14="http://schemas.microsoft.com/office/drawing/2010/main" val="0"/>
              </a:ext>
            </a:extLst>
          </a:blip>
          <a:srcRect r="1524"/>
          <a:stretch>
            <a:fillRect/>
          </a:stretch>
        </p:blipFill>
        <p:spPr>
          <a:xfrm>
            <a:off x="583292" y="-1540863"/>
            <a:ext cx="11935797" cy="805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 fill="hold"/>
                                        <p:tgtEl>
                                          <p:spTgt spid="21"/>
                                        </p:tgtEl>
                                      </p:cBhvr>
                                      <p:by x="2000000" y="2000000"/>
                                    </p:animScale>
                                  </p:childTnLst>
                                </p:cTn>
                              </p:par>
                              <p:par>
                                <p:cTn id="7" presetID="10" presetClass="exit" presetSubtype="0" fill="hold" grpId="1"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4276504"/>
            <a:ext cx="12192000" cy="2641052"/>
          </a:xfrm>
          <a:prstGeom prst="rect">
            <a:avLst/>
          </a:prstGeom>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8" name="TextBox 7"/>
          <p:cNvSpPr txBox="1"/>
          <p:nvPr/>
        </p:nvSpPr>
        <p:spPr>
          <a:xfrm>
            <a:off x="4131769" y="147616"/>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rPr>
              <a:t>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endParaRPr>
          </a:p>
        </p:txBody>
      </p:sp>
      <p:grpSp>
        <p:nvGrpSpPr>
          <p:cNvPr id="5" name="Group 4"/>
          <p:cNvGrpSpPr/>
          <p:nvPr/>
        </p:nvGrpSpPr>
        <p:grpSpPr>
          <a:xfrm>
            <a:off x="974690" y="2996172"/>
            <a:ext cx="7352446" cy="1375844"/>
            <a:chOff x="974690" y="2996172"/>
            <a:chExt cx="7352446" cy="1375844"/>
          </a:xfrm>
        </p:grpSpPr>
        <p:sp>
          <p:nvSpPr>
            <p:cNvPr id="7" name="任意多边形: 形状 40"/>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mj-lt"/>
                  <a:cs typeface="Baloo 2" pitchFamily="2" charset="0"/>
                </a:rPr>
                <a:t>Biết phân tích và chữa lỗi dùng sai dấu phẩy (BT2, BT3).</a:t>
              </a:r>
              <a:endParaRPr lang="vi-VN" sz="3200" b="0" i="0" dirty="0">
                <a:solidFill>
                  <a:srgbClr val="000000"/>
                </a:solidFill>
                <a:effectLst/>
                <a:latin typeface="+mj-lt"/>
                <a:cs typeface="Baloo 2" pitchFamily="2" charset="0"/>
              </a:endParaRPr>
            </a:p>
          </p:txBody>
        </p:sp>
      </p:grpSp>
      <p:grpSp>
        <p:nvGrpSpPr>
          <p:cNvPr id="4" name="Group 3"/>
          <p:cNvGrpSpPr/>
          <p:nvPr/>
        </p:nvGrpSpPr>
        <p:grpSpPr>
          <a:xfrm>
            <a:off x="974691" y="1403933"/>
            <a:ext cx="7254909" cy="1375844"/>
            <a:chOff x="974691" y="1403933"/>
            <a:chExt cx="7254909" cy="1375844"/>
          </a:xfrm>
        </p:grpSpPr>
        <p:sp>
          <p:nvSpPr>
            <p:cNvPr id="41" name="任意多边形: 形状 40"/>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mj-lt"/>
                  <a:cs typeface="Baloo 2" pitchFamily="2" charset="0"/>
                </a:rPr>
                <a:t>Nắm được 3 tác dụng của dấu phẩy (BT1).</a:t>
              </a:r>
              <a:endParaRPr lang="en-US" sz="3200" dirty="0">
                <a:latin typeface="+mj-lt"/>
                <a:cs typeface="Baloo 2" pitchFamily="2" charset="0"/>
              </a:endParaRPr>
            </a:p>
          </p:txBody>
        </p:sp>
      </p:gr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182" y="1595605"/>
            <a:ext cx="4338818" cy="36357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2094" y="1668856"/>
            <a:ext cx="2131424" cy="4238244"/>
          </a:xfrm>
          <a:prstGeom prst="rect">
            <a:avLst/>
          </a:prstGeom>
        </p:spPr>
      </p:pic>
      <p:sp>
        <p:nvSpPr>
          <p:cNvPr id="71" name="任意多边形: 形状 70"/>
          <p:cNvSpPr/>
          <p:nvPr/>
        </p:nvSpPr>
        <p:spPr>
          <a:xfrm>
            <a:off x="3652724" y="1124293"/>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p:cNvGrpSpPr/>
          <p:nvPr/>
        </p:nvGrpSpPr>
        <p:grpSpPr>
          <a:xfrm>
            <a:off x="2645168" y="2172994"/>
            <a:ext cx="7216495" cy="4092176"/>
            <a:chOff x="5736735" y="2728183"/>
            <a:chExt cx="5516445" cy="3428646"/>
          </a:xfrm>
        </p:grpSpPr>
        <p:pic>
          <p:nvPicPr>
            <p:cNvPr id="69" name="图片 68"/>
            <p:cNvPicPr>
              <a:picLocks noChangeAspect="1"/>
            </p:cNvPicPr>
            <p:nvPr/>
          </p:nvPicPr>
          <p:blipFill>
            <a:blip r:embed="rId3"/>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p:cNvPicPr>
              <a:picLocks noChangeAspect="1"/>
            </p:cNvPicPr>
            <p:nvPr/>
          </p:nvPicPr>
          <p:blipFill>
            <a:blip r:embed="rId3"/>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p:cNvGrpSpPr/>
          <p:nvPr/>
        </p:nvGrpSpPr>
        <p:grpSpPr>
          <a:xfrm>
            <a:off x="39732" y="5706559"/>
            <a:ext cx="12152268" cy="1151441"/>
            <a:chOff x="-2055784" y="5706558"/>
            <a:chExt cx="12152268" cy="1151441"/>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6" name="TextBox 25"/>
          <p:cNvSpPr txBox="1"/>
          <p:nvPr/>
        </p:nvSpPr>
        <p:spPr>
          <a:xfrm>
            <a:off x="5218435" y="1511275"/>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KHỞI ĐỘNG</a:t>
            </a:r>
            <a:endParaRPr lang="en-US" sz="8000" dirty="0">
              <a:ln>
                <a:solidFill>
                  <a:schemeClr val="bg1"/>
                </a:solidFill>
              </a:ln>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15" name="图片 11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4385570"/>
            <a:ext cx="12192000" cy="2531985"/>
          </a:xfrm>
          <a:prstGeom prst="rect">
            <a:avLst/>
          </a:prstGeom>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2" name="TextBox 1"/>
          <p:cNvSpPr txBox="1"/>
          <p:nvPr/>
        </p:nvSpPr>
        <p:spPr>
          <a:xfrm>
            <a:off x="2651425" y="844899"/>
            <a:ext cx="7626050" cy="769441"/>
          </a:xfrm>
          <a:prstGeom prst="rect">
            <a:avLst/>
          </a:prstGeom>
          <a:noFill/>
        </p:spPr>
        <p:txBody>
          <a:bodyPr wrap="square" rtlCol="0">
            <a:spAutoFit/>
          </a:bodyPr>
          <a:lstStyle/>
          <a:p>
            <a:r>
              <a:rPr lang="vi-VN" sz="4400" dirty="0">
                <a:solidFill>
                  <a:srgbClr val="FFC000"/>
                </a:solidFill>
                <a:latin typeface="Times New Roman" panose="02020603050405020304" pitchFamily="18" charset="0"/>
                <a:cs typeface="Times New Roman" panose="02020603050405020304" pitchFamily="18" charset="0"/>
              </a:rPr>
              <a:t>Nêu các tác dụng của dấu phẩy.</a:t>
            </a:r>
            <a:endParaRPr lang="en-US" sz="4400" dirty="0">
              <a:solidFill>
                <a:srgbClr val="FFC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41589" y="2770070"/>
            <a:ext cx="8101898" cy="646331"/>
          </a:xfrm>
          <a:prstGeom prst="rect">
            <a:avLst/>
          </a:prstGeom>
        </p:spPr>
        <p:txBody>
          <a:bodyPr wrap="none">
            <a:spAutoFit/>
          </a:bodyPr>
          <a:lstStyle/>
          <a:p>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vế</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ghép</a:t>
            </a:r>
            <a:r>
              <a:rPr lang="en-US" sz="36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26170" y="1872658"/>
            <a:ext cx="9475694"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ngữ</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với</a:t>
            </a:r>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chủ ngữ và vị ngữ.</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41589" y="3679684"/>
            <a:ext cx="10051149" cy="646331"/>
          </a:xfrm>
          <a:prstGeom prst="rect">
            <a:avLst/>
          </a:prstGeom>
        </p:spPr>
        <p:txBody>
          <a:bodyPr wrap="none">
            <a:spAutoFit/>
          </a:bodyPr>
          <a:lstStyle/>
          <a:p>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bộ</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phận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cùng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chức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vụ</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651425" y="792396"/>
            <a:ext cx="8321522" cy="769441"/>
          </a:xfrm>
          <a:prstGeom prst="rect">
            <a:avLst/>
          </a:prstGeom>
          <a:noFill/>
        </p:spPr>
        <p:txBody>
          <a:bodyPr wrap="square" rtlCol="0">
            <a:spAutoFit/>
          </a:bodyPr>
          <a:lstStyle/>
          <a:p>
            <a:r>
              <a:rPr lang="vi-VN" sz="4400" dirty="0">
                <a:solidFill>
                  <a:srgbClr val="FFC000"/>
                </a:solidFill>
                <a:latin typeface="Times New Roman" panose="02020603050405020304" pitchFamily="18" charset="0"/>
                <a:cs typeface="Times New Roman" panose="02020603050405020304" pitchFamily="18" charset="0"/>
              </a:rPr>
              <a:t>Các tác dụng của dấu phẩy</a:t>
            </a:r>
            <a:endParaRPr lang="en-US" sz="4400"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50" name="任意多边形: 形状 49"/>
          <p:cNvSpPr/>
          <p:nvPr/>
        </p:nvSpPr>
        <p:spPr>
          <a:xfrm>
            <a:off x="3177167" y="815886"/>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9" name="TextBox 18"/>
          <p:cNvSpPr txBox="1"/>
          <p:nvPr/>
        </p:nvSpPr>
        <p:spPr>
          <a:xfrm>
            <a:off x="4581696" y="1216591"/>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LUYỆN TẬP</a:t>
            </a:r>
            <a:endParaRPr lang="en-US" sz="8000" dirty="0">
              <a:ln>
                <a:solidFill>
                  <a:schemeClr val="bg1"/>
                </a:solidFill>
              </a:ln>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317" y="2565552"/>
            <a:ext cx="5818581" cy="3819648"/>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33377" flipH="1">
            <a:off x="-186299" y="1121142"/>
            <a:ext cx="3843899" cy="5368318"/>
          </a:xfrm>
          <a:prstGeom prst="rect">
            <a:avLst/>
          </a:prstGeom>
        </p:spPr>
      </p:pic>
      <p:grpSp>
        <p:nvGrpSpPr>
          <p:cNvPr id="48" name="组合 47"/>
          <p:cNvGrpSpPr/>
          <p:nvPr/>
        </p:nvGrpSpPr>
        <p:grpSpPr>
          <a:xfrm>
            <a:off x="39732" y="5706559"/>
            <a:ext cx="12152268" cy="1151441"/>
            <a:chOff x="-2055784" y="5706558"/>
            <a:chExt cx="12152268" cy="1151441"/>
          </a:xfrm>
        </p:grpSpPr>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Rectangle 1"/>
          <p:cNvSpPr/>
          <p:nvPr/>
        </p:nvSpPr>
        <p:spPr>
          <a:xfrm>
            <a:off x="879376" y="1375333"/>
            <a:ext cx="10627527" cy="2893100"/>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        Áo dài trở thành biểu tượng cho y phục truyền thống của Việt Nam. Trong tà áo dài, hình ảnh người phụ nữ Việt Nam như đẹp hơn, tự nhiên, mềm mại và thanh thoát hơn.</a:t>
            </a: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Theo</a:t>
            </a:r>
            <a:r>
              <a:rPr lang="vi-VN" sz="26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TRẦN NGỌC THÊM</a:t>
            </a:r>
            <a:endParaRPr lang="vi-VN" sz="2600" b="0" dirty="0">
              <a:effectLst/>
              <a:latin typeface="Times New Roman" panose="02020603050405020304" pitchFamily="18" charset="0"/>
              <a:cs typeface="Times New Roman" panose="02020603050405020304" pitchFamily="18"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Times New Roman" panose="02020603050405020304" pitchFamily="18" charset="0"/>
                <a:cs typeface="Times New Roman" panose="02020603050405020304" pitchFamily="18" charset="0"/>
              </a:rPr>
              <a:t>1. Nêu tác dụng của các dấu phẩy được dùng trong các đoạn văn dưới đây:</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Theo</a:t>
            </a:r>
            <a:r>
              <a:rPr lang="vi-VN" sz="26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A-MI-XI</a:t>
            </a:r>
            <a:endParaRPr lang="vi-VN" sz="2600" b="0" dirty="0">
              <a:effectLst/>
              <a:latin typeface="Times New Roman" panose="02020603050405020304" pitchFamily="18" charset="0"/>
              <a:cs typeface="Times New Roman" panose="02020603050405020304" pitchFamily="18" charset="0"/>
            </a:endParaRPr>
          </a:p>
        </p:txBody>
      </p:sp>
      <p:grpSp>
        <p:nvGrpSpPr>
          <p:cNvPr id="6" name="组合 5"/>
          <p:cNvGrpSpPr/>
          <p:nvPr/>
        </p:nvGrpSpPr>
        <p:grpSpPr>
          <a:xfrm>
            <a:off x="39732" y="6154165"/>
            <a:ext cx="12152268" cy="703835"/>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Times New Roman" panose="02020603050405020304" pitchFamily="18" charset="0"/>
                <a:cs typeface="Times New Roman" panose="02020603050405020304" pitchFamily="18" charset="0"/>
              </a:rPr>
              <a:t>a) </a:t>
            </a:r>
            <a:r>
              <a:rPr lang="vi-VN" sz="3000" dirty="0">
                <a:solidFill>
                  <a:srgbClr val="FF0000"/>
                </a:solidFill>
                <a:latin typeface="Times New Roman" panose="02020603050405020304" pitchFamily="18" charset="0"/>
                <a:cs typeface="Times New Roman" panose="02020603050405020304" pitchFamily="18" charset="0"/>
              </a:rPr>
              <a:t>(1)</a:t>
            </a:r>
            <a:r>
              <a:rPr lang="vi-VN" sz="3000" dirty="0">
                <a:latin typeface="Times New Roman" panose="02020603050405020304" pitchFamily="18" charset="0"/>
                <a:cs typeface="Times New Roman" panose="02020603050405020304" pitchFamily="18" charset="0"/>
              </a:rPr>
              <a:t> Từ những năm 30 của thế kỉ XX, chiếc áo dài cổ truyền được cải tiến dần thành chiếc áo dài tân thời. </a:t>
            </a:r>
            <a:r>
              <a:rPr lang="vi-VN" sz="3000" dirty="0">
                <a:solidFill>
                  <a:srgbClr val="FF0000"/>
                </a:solidFill>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Chiếc áo tân thời là sự kết hợp hài hoà giữa phong cách dân tộc tế nhị, kín đáo với phong cách phương Tây hiện đại, trẻ trung.</a:t>
            </a:r>
            <a:endParaRPr lang="vi-VN" sz="3000" dirty="0">
              <a:latin typeface="Times New Roman" panose="02020603050405020304" pitchFamily="18" charset="0"/>
              <a:cs typeface="Times New Roman" panose="02020603050405020304" pitchFamily="18" charset="0"/>
            </a:endParaRPr>
          </a:p>
          <a:p>
            <a:pPr algn="just">
              <a:spcBef>
                <a:spcPts val="600"/>
              </a:spcBef>
            </a:pPr>
            <a:r>
              <a:rPr lang="vi-VN" sz="3000" dirty="0">
                <a:latin typeface="Times New Roman" panose="02020603050405020304" pitchFamily="18" charset="0"/>
                <a:cs typeface="Times New Roman" panose="02020603050405020304" pitchFamily="18" charset="0"/>
              </a:rPr>
              <a:t>    </a:t>
            </a:r>
            <a:r>
              <a:rPr lang="vi-VN" sz="3000" dirty="0">
                <a:solidFill>
                  <a:srgbClr val="FF0000"/>
                </a:solidFill>
                <a:latin typeface="Times New Roman" panose="02020603050405020304" pitchFamily="18" charset="0"/>
                <a:cs typeface="Times New Roman" panose="02020603050405020304" pitchFamily="18" charset="0"/>
              </a:rPr>
              <a:t>(3)</a:t>
            </a:r>
            <a:r>
              <a:rPr lang="vi-VN" sz="3000" dirty="0">
                <a:latin typeface="Times New Roman" panose="02020603050405020304" pitchFamily="18" charset="0"/>
                <a:cs typeface="Times New Roman" panose="02020603050405020304" pitchFamily="18" charset="0"/>
              </a:rPr>
              <a:t> Áo dài trở thành biểu tượng cho y phục truyền thống của Việt Nam. </a:t>
            </a:r>
            <a:r>
              <a:rPr lang="vi-VN" sz="3000" dirty="0">
                <a:solidFill>
                  <a:srgbClr val="FF0000"/>
                </a:solidFill>
                <a:latin typeface="Times New Roman" panose="02020603050405020304" pitchFamily="18" charset="0"/>
                <a:cs typeface="Times New Roman" panose="02020603050405020304" pitchFamily="18" charset="0"/>
              </a:rPr>
              <a:t>(4)</a:t>
            </a:r>
            <a:r>
              <a:rPr lang="vi-VN" sz="3000" dirty="0">
                <a:latin typeface="Times New Roman" panose="02020603050405020304" pitchFamily="18" charset="0"/>
                <a:cs typeface="Times New Roman" panose="02020603050405020304" pitchFamily="18" charset="0"/>
              </a:rPr>
              <a:t> Trong tà áo dài, hình ảnh người phụ nữ Việt Nam như đẹp hơn, tự nhiên, mềm mại và thanh thoát hơn.</a:t>
            </a:r>
            <a:endParaRPr lang="vi-VN" sz="3000" dirty="0">
              <a:latin typeface="Times New Roman" panose="02020603050405020304" pitchFamily="18" charset="0"/>
              <a:cs typeface="Times New Roman" panose="02020603050405020304" pitchFamily="18" charset="0"/>
            </a:endParaRPr>
          </a:p>
          <a:p>
            <a:pPr algn="just">
              <a:spcBef>
                <a:spcPts val="600"/>
              </a:spcBef>
            </a:pPr>
            <a:r>
              <a:rPr lang="vi-VN" sz="3000" dirty="0">
                <a:latin typeface="Times New Roman" panose="02020603050405020304" pitchFamily="18" charset="0"/>
                <a:cs typeface="Times New Roman" panose="02020603050405020304" pitchFamily="18" charset="0"/>
              </a:rPr>
              <a:t>					Theo </a:t>
            </a:r>
            <a:r>
              <a:rPr lang="vi-VN" sz="3000" b="1" dirty="0">
                <a:latin typeface="Times New Roman" panose="02020603050405020304" pitchFamily="18" charset="0"/>
                <a:cs typeface="Times New Roman" panose="02020603050405020304" pitchFamily="18" charset="0"/>
              </a:rPr>
              <a:t>TRẦN NGỌC THÊM</a:t>
            </a:r>
            <a:endParaRPr lang="vi-VN" sz="3000" b="0" dirty="0">
              <a:effectLst/>
              <a:latin typeface="Times New Roman" panose="02020603050405020304" pitchFamily="18" charset="0"/>
              <a:cs typeface="Times New Roman" panose="02020603050405020304" pitchFamily="18" charset="0"/>
            </a:endParaRPr>
          </a:p>
        </p:txBody>
      </p:sp>
      <p:sp>
        <p:nvSpPr>
          <p:cNvPr id="17" name="Rectangle: Rounded Corners 2"/>
          <p:cNvSpPr/>
          <p:nvPr/>
        </p:nvSpPr>
        <p:spPr>
          <a:xfrm>
            <a:off x="962030" y="4771907"/>
            <a:ext cx="10387493" cy="10469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(1)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trạng ngữ </a:t>
            </a:r>
            <a:endParaRPr lang="vi-VN" sz="3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với chủ ngữ và vị ngữ.</a:t>
            </a:r>
            <a:endParaRPr lang="en-US" sz="3000" dirty="0">
              <a:latin typeface="Times New Roman" panose="02020603050405020304" pitchFamily="18" charset="0"/>
              <a:cs typeface="Times New Roman" panose="02020603050405020304" pitchFamily="18" charset="0"/>
            </a:endParaRPr>
          </a:p>
        </p:txBody>
      </p:sp>
      <p:sp>
        <p:nvSpPr>
          <p:cNvPr id="20" name="Rectangle: Rounded Corners 2"/>
          <p:cNvSpPr/>
          <p:nvPr/>
        </p:nvSpPr>
        <p:spPr>
          <a:xfrm>
            <a:off x="962030" y="4771907"/>
            <a:ext cx="10387493" cy="10469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(2)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bộ phận cùng chức vụ trong câu.</a:t>
            </a:r>
            <a:endParaRPr lang="en-US" sz="3000" dirty="0">
              <a:latin typeface="Times New Roman" panose="02020603050405020304" pitchFamily="18" charset="0"/>
              <a:cs typeface="Times New Roman" panose="02020603050405020304" pitchFamily="18" charset="0"/>
            </a:endParaRPr>
          </a:p>
        </p:txBody>
      </p:sp>
      <p:sp>
        <p:nvSpPr>
          <p:cNvPr id="21" name="Rectangle: Rounded Corners 2"/>
          <p:cNvSpPr/>
          <p:nvPr/>
        </p:nvSpPr>
        <p:spPr>
          <a:xfrm>
            <a:off x="962030" y="4771907"/>
            <a:ext cx="10387493" cy="10469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(4)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trạng ngữ với chủ ngữ và vị ngữ; ngăn cách các bộ phận cùng chức vụ trong câu.</a:t>
            </a:r>
            <a:endParaRPr lang="en-US" sz="3000"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b) </a:t>
            </a:r>
            <a:r>
              <a:rPr lang="vi-VN" sz="3200" dirty="0">
                <a:solidFill>
                  <a:srgbClr val="FF0000"/>
                </a:solidFill>
                <a:latin typeface="Times New Roman" panose="02020603050405020304" pitchFamily="18" charset="0"/>
                <a:cs typeface="Times New Roman" panose="02020603050405020304" pitchFamily="18" charset="0"/>
              </a:rPr>
              <a:t>(1) </a:t>
            </a:r>
            <a:r>
              <a:rPr lang="vi-VN" sz="3200" dirty="0">
                <a:latin typeface="Times New Roman" panose="02020603050405020304" pitchFamily="18" charset="0"/>
                <a:cs typeface="Times New Roman" panose="02020603050405020304" pitchFamily="18" charset="0"/>
              </a:rPr>
              <a:t>Cơn bão dữ dội bất ngờ nổi lên. </a:t>
            </a:r>
            <a:r>
              <a:rPr lang="vi-VN" sz="3200" dirty="0">
                <a:solidFill>
                  <a:srgbClr val="FF0000"/>
                </a:solidFill>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Những đợt sóng khủng khiếp phá thủng thân tàu, nước phun vào khoang như vòi rồng. </a:t>
            </a:r>
            <a:r>
              <a:rPr lang="vi-VN" sz="3200" dirty="0">
                <a:solidFill>
                  <a:srgbClr val="FF0000"/>
                </a:solidFill>
                <a:latin typeface="Times New Roman" panose="02020603050405020304" pitchFamily="18" charset="0"/>
                <a:cs typeface="Times New Roman" panose="02020603050405020304" pitchFamily="18" charset="0"/>
              </a:rPr>
              <a:t>(3) </a:t>
            </a:r>
            <a:r>
              <a:rPr lang="vi-VN" sz="3200" dirty="0">
                <a:latin typeface="Times New Roman" panose="02020603050405020304" pitchFamily="18" charset="0"/>
                <a:cs typeface="Times New Roman" panose="02020603050405020304" pitchFamily="18" charset="0"/>
              </a:rPr>
              <a:t>Hai tiếng đồng hồ trôi qua... </a:t>
            </a:r>
            <a:r>
              <a:rPr lang="vi-VN" sz="3200" dirty="0">
                <a:solidFill>
                  <a:srgbClr val="FF0000"/>
                </a:solidFill>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Con tàu chìm dần, nước ngập các bao lơn. </a:t>
            </a:r>
            <a:r>
              <a:rPr lang="vi-VN" sz="3200" dirty="0">
                <a:solidFill>
                  <a:srgbClr val="FF0000"/>
                </a:solidFill>
                <a:latin typeface="Times New Roman" panose="02020603050405020304" pitchFamily="18" charset="0"/>
                <a:cs typeface="Times New Roman" panose="02020603050405020304" pitchFamily="18" charset="0"/>
              </a:rPr>
              <a:t>(5) </a:t>
            </a:r>
            <a:r>
              <a:rPr lang="vi-VN" sz="3200" dirty="0">
                <a:latin typeface="Times New Roman" panose="02020603050405020304" pitchFamily="18" charset="0"/>
                <a:cs typeface="Times New Roman" panose="02020603050405020304" pitchFamily="18" charset="0"/>
              </a:rPr>
              <a:t>Quang cảnh thật hỗn loạn.</a:t>
            </a:r>
            <a:endParaRPr lang="vi-VN"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Theo </a:t>
            </a:r>
            <a:r>
              <a:rPr lang="vi-VN" sz="3200" b="1" dirty="0">
                <a:latin typeface="Times New Roman" panose="02020603050405020304" pitchFamily="18" charset="0"/>
                <a:cs typeface="Times New Roman" panose="02020603050405020304" pitchFamily="18" charset="0"/>
              </a:rPr>
              <a:t>A-MI-XI</a:t>
            </a:r>
            <a:endParaRPr lang="vi-VN" sz="3200" b="0" dirty="0">
              <a:effectLst/>
              <a:latin typeface="Times New Roman" panose="02020603050405020304" pitchFamily="18" charset="0"/>
              <a:cs typeface="Times New Roman" panose="02020603050405020304" pitchFamily="18" charset="0"/>
            </a:endParaRPr>
          </a:p>
        </p:txBody>
      </p:sp>
      <p:sp>
        <p:nvSpPr>
          <p:cNvPr id="21" name="Rectangle: Rounded Corners 2"/>
          <p:cNvSpPr/>
          <p:nvPr/>
        </p:nvSpPr>
        <p:spPr>
          <a:xfrm>
            <a:off x="868325" y="4278652"/>
            <a:ext cx="10387493" cy="10469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(2)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vế của câu ghép.</a:t>
            </a:r>
            <a:endParaRPr lang="en-US" sz="3000" dirty="0">
              <a:latin typeface="Times New Roman" panose="02020603050405020304" pitchFamily="18" charset="0"/>
              <a:cs typeface="Times New Roman" panose="02020603050405020304" pitchFamily="18" charset="0"/>
            </a:endParaRPr>
          </a:p>
        </p:txBody>
      </p:sp>
      <p:sp>
        <p:nvSpPr>
          <p:cNvPr id="22" name="Rectangle: Rounded Corners 2"/>
          <p:cNvSpPr/>
          <p:nvPr/>
        </p:nvSpPr>
        <p:spPr>
          <a:xfrm>
            <a:off x="868325" y="4278652"/>
            <a:ext cx="10387493" cy="10469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(4)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vế của câu ghép.</a:t>
            </a:r>
            <a:endParaRPr lang="en-US" sz="3000" dirty="0">
              <a:latin typeface="Times New Roman" panose="02020603050405020304" pitchFamily="18" charset="0"/>
              <a:cs typeface="Times New Roman" panose="02020603050405020304" pitchFamily="18" charset="0"/>
            </a:endParaRPr>
          </a:p>
        </p:txBody>
      </p:sp>
      <p:sp>
        <p:nvSpPr>
          <p:cNvPr id="23" name="Rectangle: Rounded Corners 2"/>
          <p:cNvSpPr/>
          <p:nvPr/>
        </p:nvSpPr>
        <p:spPr>
          <a:xfrm>
            <a:off x="868325" y="4278652"/>
            <a:ext cx="10387493" cy="10469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(2) và (4)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vế</a:t>
            </a:r>
            <a:endParaRPr lang="vi-VN" sz="3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 của câu ghép.</a:t>
            </a:r>
            <a:endParaRPr lang="en-US" sz="3000"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39732" y="5260899"/>
            <a:ext cx="12152268" cy="1597101"/>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p:cNvSpPr/>
          <p:nvPr/>
        </p:nvSpPr>
        <p:spPr>
          <a:xfrm>
            <a:off x="219456" y="208344"/>
            <a:ext cx="12783005"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Text Box 10"/>
          <p:cNvSpPr txBox="1">
            <a:spLocks noChangeArrowheads="1"/>
          </p:cNvSpPr>
          <p:nvPr/>
        </p:nvSpPr>
        <p:spPr bwMode="auto">
          <a:xfrm>
            <a:off x="841248" y="1722813"/>
            <a:ext cx="11311020" cy="4708981"/>
          </a:xfrm>
          <a:prstGeom prst="rect">
            <a:avLst/>
          </a:prstGeom>
          <a:noFill/>
          <a:ln w="9525">
            <a:noFill/>
            <a:miter lim="800000"/>
          </a:ln>
          <a:effectLst/>
        </p:spPr>
        <p:txBody>
          <a:bodyPr wrap="square">
            <a:spAutoFit/>
          </a:bodyPr>
          <a:lstStyle/>
          <a:p>
            <a:pPr algn="just">
              <a:spcBef>
                <a:spcPts val="0"/>
              </a:spcBef>
              <a:defRPr/>
            </a:pPr>
            <a:r>
              <a:rPr lang="vi-VN"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FFC000"/>
                </a:solidFill>
                <a:latin typeface="Times New Roman" panose="02020603050405020304" pitchFamily="18" charset="0"/>
                <a:cs typeface="Times New Roman" panose="02020603050405020304" pitchFamily="18" charset="0"/>
              </a:rPr>
              <a:t>Anh</a:t>
            </a:r>
            <a:r>
              <a:rPr lang="en-US" sz="3000" b="1" dirty="0">
                <a:solidFill>
                  <a:srgbClr val="FFC000"/>
                </a:solidFill>
                <a:latin typeface="Times New Roman" panose="02020603050405020304" pitchFamily="18" charset="0"/>
                <a:cs typeface="Times New Roman" panose="02020603050405020304" pitchFamily="18" charset="0"/>
              </a:rPr>
              <a:t> chàng láu lỉnh</a:t>
            </a:r>
            <a:endParaRPr lang="en-US" sz="3000" b="1" dirty="0">
              <a:solidFill>
                <a:srgbClr val="FFC000"/>
              </a:solidFill>
              <a:latin typeface="Times New Roman" panose="02020603050405020304" pitchFamily="18" charset="0"/>
              <a:cs typeface="Times New Roman" panose="02020603050405020304" pitchFamily="18" charset="0"/>
            </a:endParaRPr>
          </a:p>
          <a:p>
            <a:pPr algn="just">
              <a:spcBef>
                <a:spcPts val="0"/>
              </a:spcBef>
              <a:defRPr/>
            </a:pPr>
            <a:r>
              <a:rPr lang="en-US" sz="3000" dirty="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trước, bò nuôi chỉ để cày ruộng, con nào không cày được mới đem làm thịt. Một hôm, có anh hàng thịt viết đơn xin xã cho thịt một con bò. Thấy con bò còn khoẻ, lại đang giữa vụ cày nên cán bộ xã phê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đơn</a:t>
            </a:r>
            <a:r>
              <a:rPr lang="en-US" sz="3000" dirty="0">
                <a:latin typeface="Times New Roman" panose="02020603050405020304" pitchFamily="18" charset="0"/>
                <a:cs typeface="Times New Roman" panose="02020603050405020304" pitchFamily="18" charset="0"/>
              </a:rPr>
              <a:t>: “ Bò cày không được thịt.”</a:t>
            </a:r>
            <a:endParaRPr lang="en-US" sz="3000" dirty="0">
              <a:latin typeface="Times New Roman" panose="02020603050405020304" pitchFamily="18" charset="0"/>
              <a:cs typeface="Times New Roman" panose="02020603050405020304" pitchFamily="18" charset="0"/>
            </a:endParaRPr>
          </a:p>
          <a:p>
            <a:pPr algn="just">
              <a:spcBef>
                <a:spcPts val="0"/>
              </a:spcBef>
              <a:defRPr/>
            </a:pP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Anh</a:t>
            </a:r>
            <a:r>
              <a:rPr lang="en-US" sz="3000" dirty="0">
                <a:latin typeface="Times New Roman" panose="02020603050405020304" pitchFamily="18" charset="0"/>
                <a:cs typeface="Times New Roman" panose="02020603050405020304" pitchFamily="18" charset="0"/>
              </a:rPr>
              <a:t> kia về cứ đem bò ra mổ. Xã gọi lên phạt, anh chàng liền chìa đơn ra cãi :</a:t>
            </a:r>
            <a:endParaRPr lang="en-US" sz="3000" dirty="0">
              <a:latin typeface="Times New Roman" panose="02020603050405020304" pitchFamily="18" charset="0"/>
              <a:cs typeface="Times New Roman" panose="02020603050405020304" pitchFamily="18" charset="0"/>
            </a:endParaRPr>
          </a:p>
          <a:p>
            <a:pPr algn="just">
              <a:spcBef>
                <a:spcPts val="0"/>
              </a:spcBef>
              <a:defRPr/>
            </a:pPr>
            <a:r>
              <a:rPr lang="en-US" sz="3000" dirty="0">
                <a:latin typeface="Times New Roman" panose="02020603050405020304" pitchFamily="18" charset="0"/>
                <a:cs typeface="Times New Roman" panose="02020603050405020304" pitchFamily="18" charset="0"/>
              </a:rPr>
              <a:t>  - Bò cày không được, xã đã cho phép tôi thịt rồi.       </a:t>
            </a:r>
            <a:endParaRPr lang="en-US" sz="3000" dirty="0">
              <a:latin typeface="Times New Roman" panose="02020603050405020304" pitchFamily="18" charset="0"/>
              <a:cs typeface="Times New Roman" panose="02020603050405020304" pitchFamily="18" charset="0"/>
            </a:endParaRPr>
          </a:p>
          <a:p>
            <a:pPr algn="just">
              <a:spcBef>
                <a:spcPts val="0"/>
              </a:spcBef>
              <a:defRPr/>
            </a:pPr>
            <a:r>
              <a:rPr lang="en-US" sz="3000"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Trần</a:t>
            </a:r>
            <a:r>
              <a:rPr lang="en-US" sz="3000" b="1" dirty="0">
                <a:latin typeface="Times New Roman" panose="02020603050405020304" pitchFamily="18" charset="0"/>
                <a:cs typeface="Times New Roman" panose="02020603050405020304" pitchFamily="18" charset="0"/>
              </a:rPr>
              <a:t> Mạnh Thường</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sưu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tầm</a:t>
            </a:r>
            <a:endParaRPr lang="en-US" sz="3000" i="1" dirty="0">
              <a:latin typeface="Times New Roman" panose="02020603050405020304" pitchFamily="18" charset="0"/>
              <a:cs typeface="Times New Roman" panose="02020603050405020304" pitchFamily="18" charset="0"/>
            </a:endParaRPr>
          </a:p>
          <a:p>
            <a:pPr algn="just">
              <a:spcBef>
                <a:spcPts val="0"/>
              </a:spcBef>
              <a:defRPr/>
            </a:pPr>
            <a:r>
              <a:rPr lang="en-US" sz="3000" dirty="0">
                <a:solidFill>
                  <a:srgbClr val="002060"/>
                </a:solidFill>
                <a:latin typeface="Times New Roman" panose="02020603050405020304" pitchFamily="18" charset="0"/>
                <a:cs typeface="Times New Roman" panose="02020603050405020304" pitchFamily="18" charset="0"/>
              </a:rPr>
              <a:t>                            </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20920" y="879532"/>
            <a:ext cx="10847442" cy="584775"/>
          </a:xfrm>
          <a:prstGeom prst="rect">
            <a:avLst/>
          </a:prstGeom>
        </p:spPr>
        <p:txBody>
          <a:bodyPr wrap="square">
            <a:spAutoFit/>
          </a:bodyPr>
          <a:lstStyle/>
          <a:p>
            <a:pPr algn="just">
              <a:spcBef>
                <a:spcPts val="0"/>
              </a:spcBef>
              <a:defRPr/>
            </a:pP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Đọc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mẫu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vui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dưới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hỏi</a:t>
            </a:r>
            <a:r>
              <a:rPr lang="vi-VN" sz="32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grpSp>
        <p:nvGrpSpPr>
          <p:cNvPr id="6" name="组合 5"/>
          <p:cNvGrpSpPr/>
          <p:nvPr/>
        </p:nvGrpSpPr>
        <p:grpSpPr>
          <a:xfrm>
            <a:off x="39732" y="5900928"/>
            <a:ext cx="12152268" cy="957072"/>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5867</Words>
  <Application>WPS Presentation</Application>
  <PresentationFormat>Màn hình rộng</PresentationFormat>
  <Paragraphs>131</Paragraphs>
  <Slides>18</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18</vt:i4>
      </vt:variant>
    </vt:vector>
  </HeadingPairs>
  <TitlesOfParts>
    <vt:vector size="31" baseType="lpstr">
      <vt:lpstr>Arial</vt:lpstr>
      <vt:lpstr>SimSun</vt:lpstr>
      <vt:lpstr>Wingdings</vt:lpstr>
      <vt:lpstr>Times New Roman</vt:lpstr>
      <vt:lpstr>思源黑体 CN Bold</vt:lpstr>
      <vt:lpstr>Baloo 2</vt:lpstr>
      <vt:lpstr>SVN-Riesling</vt:lpstr>
      <vt:lpstr>Microsoft YaHei</vt:lpstr>
      <vt:lpstr>Arial Unicode MS</vt:lpstr>
      <vt:lpstr>Calibri</vt:lpstr>
      <vt:lpstr>DengXian Light</vt:lpstr>
      <vt:lpstr>DengXian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DoubleOX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HUONG GIANG</cp:lastModifiedBy>
  <cp:revision>88</cp:revision>
  <dcterms:created xsi:type="dcterms:W3CDTF">2021-07-02T00:58:00Z</dcterms:created>
  <dcterms:modified xsi:type="dcterms:W3CDTF">2023-04-13T10:37:38Z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ED9514FD7CDC412C945E97681701FF20</vt:lpwstr>
  </property>
  <property fmtid="{D5CDD505-2E9C-101B-9397-08002B2CF9AE}" pid="3" name="KSOProductBuildVer">
    <vt:lpwstr>1033-11.2.0.11516</vt:lpwstr>
  </property>
</Properties>
</file>