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04" r:id="rId2"/>
    <p:sldId id="285" r:id="rId3"/>
    <p:sldId id="256" r:id="rId4"/>
    <p:sldId id="286" r:id="rId5"/>
    <p:sldId id="266" r:id="rId6"/>
    <p:sldId id="295" r:id="rId7"/>
    <p:sldId id="297" r:id="rId8"/>
    <p:sldId id="296" r:id="rId9"/>
    <p:sldId id="294" r:id="rId10"/>
    <p:sldId id="313" r:id="rId11"/>
    <p:sldId id="310" r:id="rId12"/>
    <p:sldId id="306" r:id="rId13"/>
    <p:sldId id="280" r:id="rId14"/>
    <p:sldId id="28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000B9"/>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D4556-AC4F-4445-8107-8E8B7D321C50}" v="39" dt="2023-03-11T03:34:00.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8810" autoAdjust="0"/>
  </p:normalViewPr>
  <p:slideViewPr>
    <p:cSldViewPr snapToGrid="0">
      <p:cViewPr varScale="1">
        <p:scale>
          <a:sx n="46" d="100"/>
          <a:sy n="46" d="100"/>
        </p:scale>
        <p:origin x="101" y="29"/>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2B2A61A7-B2B1-4AF5-BC74-35F590FF356D}"/>
    <pc:docChg chg="modSld">
      <pc:chgData name="Ha Nguyen" userId="7e36c6dd258c56d1" providerId="LiveId" clId="{2B2A61A7-B2B1-4AF5-BC74-35F590FF356D}" dt="2023-03-11T01:20:22.302" v="1" actId="20577"/>
      <pc:docMkLst>
        <pc:docMk/>
      </pc:docMkLst>
      <pc:sldChg chg="modSp mod">
        <pc:chgData name="Ha Nguyen" userId="7e36c6dd258c56d1" providerId="LiveId" clId="{2B2A61A7-B2B1-4AF5-BC74-35F590FF356D}" dt="2023-03-11T01:20:22.302" v="1" actId="20577"/>
        <pc:sldMkLst>
          <pc:docMk/>
          <pc:sldMk cId="3019243956" sldId="304"/>
        </pc:sldMkLst>
        <pc:spChg chg="mod">
          <ac:chgData name="Ha Nguyen" userId="7e36c6dd258c56d1" providerId="LiveId" clId="{2B2A61A7-B2B1-4AF5-BC74-35F590FF356D}" dt="2023-03-11T01:20:22.302" v="1" actId="20577"/>
          <ac:spMkLst>
            <pc:docMk/>
            <pc:sldMk cId="3019243956" sldId="304"/>
            <ac:spMk id="3075" creationId="{62B758B4-289A-4CFF-8935-8261BAD19CA6}"/>
          </ac:spMkLst>
        </pc:spChg>
      </pc:sldChg>
    </pc:docChg>
  </pc:docChgLst>
  <pc:docChgLst>
    <pc:chgData name="Ha Nguyen" userId="7e36c6dd258c56d1" providerId="LiveId" clId="{A17D4556-AC4F-4445-8107-8E8B7D321C50}"/>
    <pc:docChg chg="undo custSel modSld">
      <pc:chgData name="Ha Nguyen" userId="7e36c6dd258c56d1" providerId="LiveId" clId="{A17D4556-AC4F-4445-8107-8E8B7D321C50}" dt="2023-03-11T03:34:00.929" v="93" actId="1037"/>
      <pc:docMkLst>
        <pc:docMk/>
      </pc:docMkLst>
      <pc:sldChg chg="modSp mod">
        <pc:chgData name="Ha Nguyen" userId="7e36c6dd258c56d1" providerId="LiveId" clId="{A17D4556-AC4F-4445-8107-8E8B7D321C50}" dt="2023-03-11T03:29:16.613" v="5" actId="1076"/>
        <pc:sldMkLst>
          <pc:docMk/>
          <pc:sldMk cId="0" sldId="266"/>
        </pc:sldMkLst>
        <pc:spChg chg="mod">
          <ac:chgData name="Ha Nguyen" userId="7e36c6dd258c56d1" providerId="LiveId" clId="{A17D4556-AC4F-4445-8107-8E8B7D321C50}" dt="2023-03-11T03:29:12.795" v="4" actId="1076"/>
          <ac:spMkLst>
            <pc:docMk/>
            <pc:sldMk cId="0" sldId="266"/>
            <ac:spMk id="10" creationId="{00000000-0000-0000-0000-000000000000}"/>
          </ac:spMkLst>
        </pc:spChg>
        <pc:spChg chg="mod">
          <ac:chgData name="Ha Nguyen" userId="7e36c6dd258c56d1" providerId="LiveId" clId="{A17D4556-AC4F-4445-8107-8E8B7D321C50}" dt="2023-03-11T03:29:16.613" v="5" actId="1076"/>
          <ac:spMkLst>
            <pc:docMk/>
            <pc:sldMk cId="0" sldId="266"/>
            <ac:spMk id="13" creationId="{00000000-0000-0000-0000-000000000000}"/>
          </ac:spMkLst>
        </pc:spChg>
      </pc:sldChg>
      <pc:sldChg chg="modSp mod">
        <pc:chgData name="Ha Nguyen" userId="7e36c6dd258c56d1" providerId="LiveId" clId="{A17D4556-AC4F-4445-8107-8E8B7D321C50}" dt="2023-03-11T03:31:32.261" v="47" actId="20577"/>
        <pc:sldMkLst>
          <pc:docMk/>
          <pc:sldMk cId="2649823752" sldId="296"/>
        </pc:sldMkLst>
        <pc:spChg chg="mod">
          <ac:chgData name="Ha Nguyen" userId="7e36c6dd258c56d1" providerId="LiveId" clId="{A17D4556-AC4F-4445-8107-8E8B7D321C50}" dt="2023-03-11T03:31:20.060" v="41" actId="20577"/>
          <ac:spMkLst>
            <pc:docMk/>
            <pc:sldMk cId="2649823752" sldId="296"/>
            <ac:spMk id="17" creationId="{00000000-0000-0000-0000-000000000000}"/>
          </ac:spMkLst>
        </pc:spChg>
        <pc:spChg chg="mod">
          <ac:chgData name="Ha Nguyen" userId="7e36c6dd258c56d1" providerId="LiveId" clId="{A17D4556-AC4F-4445-8107-8E8B7D321C50}" dt="2023-03-11T03:31:28.911" v="44" actId="20577"/>
          <ac:spMkLst>
            <pc:docMk/>
            <pc:sldMk cId="2649823752" sldId="296"/>
            <ac:spMk id="18" creationId="{00000000-0000-0000-0000-000000000000}"/>
          </ac:spMkLst>
        </pc:spChg>
        <pc:spChg chg="mod">
          <ac:chgData name="Ha Nguyen" userId="7e36c6dd258c56d1" providerId="LiveId" clId="{A17D4556-AC4F-4445-8107-8E8B7D321C50}" dt="2023-03-11T03:31:32.261" v="47" actId="20577"/>
          <ac:spMkLst>
            <pc:docMk/>
            <pc:sldMk cId="2649823752" sldId="296"/>
            <ac:spMk id="19" creationId="{00000000-0000-0000-0000-000000000000}"/>
          </ac:spMkLst>
        </pc:spChg>
      </pc:sldChg>
      <pc:sldChg chg="addSp delSp modSp mod">
        <pc:chgData name="Ha Nguyen" userId="7e36c6dd258c56d1" providerId="LiveId" clId="{A17D4556-AC4F-4445-8107-8E8B7D321C50}" dt="2023-03-11T03:30:42.704" v="38" actId="1037"/>
        <pc:sldMkLst>
          <pc:docMk/>
          <pc:sldMk cId="690627546" sldId="297"/>
        </pc:sldMkLst>
        <pc:spChg chg="add del">
          <ac:chgData name="Ha Nguyen" userId="7e36c6dd258c56d1" providerId="LiveId" clId="{A17D4556-AC4F-4445-8107-8E8B7D321C50}" dt="2023-03-11T03:29:57.811" v="8" actId="478"/>
          <ac:spMkLst>
            <pc:docMk/>
            <pc:sldMk cId="690627546" sldId="297"/>
            <ac:spMk id="6" creationId="{00000000-0000-0000-0000-000000000000}"/>
          </ac:spMkLst>
        </pc:spChg>
        <pc:spChg chg="mod">
          <ac:chgData name="Ha Nguyen" userId="7e36c6dd258c56d1" providerId="LiveId" clId="{A17D4556-AC4F-4445-8107-8E8B7D321C50}" dt="2023-03-11T03:29:44.868" v="6" actId="1076"/>
          <ac:spMkLst>
            <pc:docMk/>
            <pc:sldMk cId="690627546" sldId="297"/>
            <ac:spMk id="8" creationId="{00000000-0000-0000-0000-000000000000}"/>
          </ac:spMkLst>
        </pc:spChg>
        <pc:spChg chg="mod">
          <ac:chgData name="Ha Nguyen" userId="7e36c6dd258c56d1" providerId="LiveId" clId="{A17D4556-AC4F-4445-8107-8E8B7D321C50}" dt="2023-03-11T03:30:08.967" v="9" actId="1076"/>
          <ac:spMkLst>
            <pc:docMk/>
            <pc:sldMk cId="690627546" sldId="297"/>
            <ac:spMk id="13" creationId="{00000000-0000-0000-0000-000000000000}"/>
          </ac:spMkLst>
        </pc:spChg>
        <pc:spChg chg="mod">
          <ac:chgData name="Ha Nguyen" userId="7e36c6dd258c56d1" providerId="LiveId" clId="{A17D4556-AC4F-4445-8107-8E8B7D321C50}" dt="2023-03-11T03:30:20.923" v="14" actId="1037"/>
          <ac:spMkLst>
            <pc:docMk/>
            <pc:sldMk cId="690627546" sldId="297"/>
            <ac:spMk id="14" creationId="{00000000-0000-0000-0000-000000000000}"/>
          </ac:spMkLst>
        </pc:spChg>
        <pc:spChg chg="mod">
          <ac:chgData name="Ha Nguyen" userId="7e36c6dd258c56d1" providerId="LiveId" clId="{A17D4556-AC4F-4445-8107-8E8B7D321C50}" dt="2023-03-11T03:30:15.277" v="11" actId="1037"/>
          <ac:spMkLst>
            <pc:docMk/>
            <pc:sldMk cId="690627546" sldId="297"/>
            <ac:spMk id="15" creationId="{00000000-0000-0000-0000-000000000000}"/>
          </ac:spMkLst>
        </pc:spChg>
        <pc:spChg chg="mod">
          <ac:chgData name="Ha Nguyen" userId="7e36c6dd258c56d1" providerId="LiveId" clId="{A17D4556-AC4F-4445-8107-8E8B7D321C50}" dt="2023-03-11T03:30:32.035" v="19" actId="1037"/>
          <ac:spMkLst>
            <pc:docMk/>
            <pc:sldMk cId="690627546" sldId="297"/>
            <ac:spMk id="16" creationId="{00000000-0000-0000-0000-000000000000}"/>
          </ac:spMkLst>
        </pc:spChg>
        <pc:spChg chg="mod">
          <ac:chgData name="Ha Nguyen" userId="7e36c6dd258c56d1" providerId="LiveId" clId="{A17D4556-AC4F-4445-8107-8E8B7D321C50}" dt="2023-03-11T03:30:42.704" v="38" actId="1037"/>
          <ac:spMkLst>
            <pc:docMk/>
            <pc:sldMk cId="690627546" sldId="297"/>
            <ac:spMk id="17" creationId="{00000000-0000-0000-0000-000000000000}"/>
          </ac:spMkLst>
        </pc:spChg>
        <pc:spChg chg="mod">
          <ac:chgData name="Ha Nguyen" userId="7e36c6dd258c56d1" providerId="LiveId" clId="{A17D4556-AC4F-4445-8107-8E8B7D321C50}" dt="2023-03-11T03:30:24.797" v="16" actId="1037"/>
          <ac:spMkLst>
            <pc:docMk/>
            <pc:sldMk cId="690627546" sldId="297"/>
            <ac:spMk id="21" creationId="{00000000-0000-0000-0000-000000000000}"/>
          </ac:spMkLst>
        </pc:spChg>
      </pc:sldChg>
      <pc:sldChg chg="modSp mod modAnim">
        <pc:chgData name="Ha Nguyen" userId="7e36c6dd258c56d1" providerId="LiveId" clId="{A17D4556-AC4F-4445-8107-8E8B7D321C50}" dt="2023-03-11T03:34:00.929" v="93" actId="1037"/>
        <pc:sldMkLst>
          <pc:docMk/>
          <pc:sldMk cId="835037236" sldId="310"/>
        </pc:sldMkLst>
        <pc:spChg chg="mod">
          <ac:chgData name="Ha Nguyen" userId="7e36c6dd258c56d1" providerId="LiveId" clId="{A17D4556-AC4F-4445-8107-8E8B7D321C50}" dt="2023-03-11T03:34:00.929" v="93" actId="1037"/>
          <ac:spMkLst>
            <pc:docMk/>
            <pc:sldMk cId="835037236" sldId="310"/>
            <ac:spMk id="13" creationId="{00000000-0000-0000-0000-000000000000}"/>
          </ac:spMkLst>
        </pc:spChg>
        <pc:spChg chg="mod">
          <ac:chgData name="Ha Nguyen" userId="7e36c6dd258c56d1" providerId="LiveId" clId="{A17D4556-AC4F-4445-8107-8E8B7D321C50}" dt="2023-03-11T03:34:00.929" v="93" actId="1037"/>
          <ac:spMkLst>
            <pc:docMk/>
            <pc:sldMk cId="835037236" sldId="310"/>
            <ac:spMk id="14" creationId="{00000000-0000-0000-0000-000000000000}"/>
          </ac:spMkLst>
        </pc:spChg>
        <pc:spChg chg="mod">
          <ac:chgData name="Ha Nguyen" userId="7e36c6dd258c56d1" providerId="LiveId" clId="{A17D4556-AC4F-4445-8107-8E8B7D321C50}" dt="2023-03-11T03:34:00.929" v="93" actId="1037"/>
          <ac:spMkLst>
            <pc:docMk/>
            <pc:sldMk cId="835037236" sldId="310"/>
            <ac:spMk id="15" creationId="{00000000-0000-0000-0000-000000000000}"/>
          </ac:spMkLst>
        </pc:spChg>
        <pc:spChg chg="mod">
          <ac:chgData name="Ha Nguyen" userId="7e36c6dd258c56d1" providerId="LiveId" clId="{A17D4556-AC4F-4445-8107-8E8B7D321C50}" dt="2023-03-11T03:34:00.929" v="93" actId="1037"/>
          <ac:spMkLst>
            <pc:docMk/>
            <pc:sldMk cId="835037236" sldId="310"/>
            <ac:spMk id="17" creationId="{00000000-0000-0000-0000-000000000000}"/>
          </ac:spMkLst>
        </pc:spChg>
        <pc:graphicFrameChg chg="mod modGraphic">
          <ac:chgData name="Ha Nguyen" userId="7e36c6dd258c56d1" providerId="LiveId" clId="{A17D4556-AC4F-4445-8107-8E8B7D321C50}" dt="2023-03-11T03:34:00.929" v="93" actId="1037"/>
          <ac:graphicFrameMkLst>
            <pc:docMk/>
            <pc:sldMk cId="835037236" sldId="310"/>
            <ac:graphicFrameMk id="10" creationId="{00000000-0000-0000-0000-000000000000}"/>
          </ac:graphicFrameMkLst>
        </pc:graphicFrameChg>
        <pc:picChg chg="mod">
          <ac:chgData name="Ha Nguyen" userId="7e36c6dd258c56d1" providerId="LiveId" clId="{A17D4556-AC4F-4445-8107-8E8B7D321C50}" dt="2023-03-11T03:34:00.929" v="93" actId="1037"/>
          <ac:picMkLst>
            <pc:docMk/>
            <pc:sldMk cId="835037236" sldId="310"/>
            <ac:picMk id="3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hỗ dành sẵn cho Hình ảnh của Bản chiếu 1">
            <a:extLst>
              <a:ext uri="{FF2B5EF4-FFF2-40B4-BE49-F238E27FC236}">
                <a16:creationId xmlns:a16="http://schemas.microsoft.com/office/drawing/2014/main" id="{76A5924C-E60E-4F27-AA77-6DB875146A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Chỗ dành sẵn cho Ghi chú 2">
            <a:extLst>
              <a:ext uri="{FF2B5EF4-FFF2-40B4-BE49-F238E27FC236}">
                <a16:creationId xmlns:a16="http://schemas.microsoft.com/office/drawing/2014/main" id="{8C38D5DB-35DA-4EAB-8FD6-55B1463EDC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Chỗ dành sẵn cho Số hiệu Bản chiếu 3">
            <a:extLst>
              <a:ext uri="{FF2B5EF4-FFF2-40B4-BE49-F238E27FC236}">
                <a16:creationId xmlns:a16="http://schemas.microsoft.com/office/drawing/2014/main" id="{804995E2-F437-4F1F-B4E6-3AE0B85BEB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D2E77C-4234-4557-8851-43AB8EAF5282}" type="slidenum">
              <a:rPr lang="en-US" altLang="en-US"/>
              <a:pPr/>
              <a:t>1</a:t>
            </a:fld>
            <a:endParaRPr lang="en-US" altLang="en-US"/>
          </a:p>
        </p:txBody>
      </p:sp>
    </p:spTree>
    <p:extLst>
      <p:ext uri="{BB962C8B-B14F-4D97-AF65-F5344CB8AC3E}">
        <p14:creationId xmlns:p14="http://schemas.microsoft.com/office/powerpoint/2010/main" val="59618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08607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61415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2</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a:t>
            </a:r>
            <a:r>
              <a:rPr lang="en-US" altLang="zh-CN" dirty="0" err="1"/>
              <a:t>bấm</a:t>
            </a:r>
            <a:r>
              <a:rPr lang="en-US" altLang="zh-CN" baseline="0" dirty="0"/>
              <a:t> </a:t>
            </a:r>
            <a:r>
              <a:rPr lang="en-US" altLang="zh-CN" baseline="0" dirty="0" err="1"/>
              <a:t>chọn</a:t>
            </a:r>
            <a:r>
              <a:rPr lang="en-US" altLang="zh-CN" baseline="0" dirty="0"/>
              <a:t> </a:t>
            </a:r>
            <a:r>
              <a:rPr lang="en-US" altLang="zh-CN" baseline="0" dirty="0" err="1"/>
              <a:t>từng</a:t>
            </a:r>
            <a:r>
              <a:rPr lang="en-US" altLang="zh-CN" baseline="0" dirty="0"/>
              <a:t> </a:t>
            </a:r>
            <a:r>
              <a:rPr lang="en-US" altLang="zh-CN" baseline="0" dirty="0" err="1"/>
              <a:t>đáp</a:t>
            </a:r>
            <a:r>
              <a:rPr lang="en-US" altLang="zh-CN" baseline="0" dirty="0"/>
              <a:t> </a:t>
            </a:r>
            <a:r>
              <a:rPr lang="en-US" altLang="zh-CN" baseline="0" dirty="0" err="1"/>
              <a:t>án</a:t>
            </a:r>
            <a:r>
              <a:rPr lang="en-US" altLang="zh-CN" baseline="0" dirty="0"/>
              <a:t> </a:t>
            </a:r>
            <a:r>
              <a:rPr lang="en-US" altLang="zh-CN" baseline="0" dirty="0" err="1"/>
              <a:t>sẽ</a:t>
            </a:r>
            <a:r>
              <a:rPr lang="en-US" altLang="zh-CN" baseline="0" dirty="0"/>
              <a:t>  </a:t>
            </a:r>
            <a:r>
              <a:rPr lang="en-US" altLang="zh-CN" baseline="0" dirty="0" err="1"/>
              <a:t>hiện</a:t>
            </a:r>
            <a:r>
              <a:rPr lang="en-US" altLang="zh-CN" baseline="0" dirty="0"/>
              <a:t> </a:t>
            </a:r>
            <a:r>
              <a:rPr lang="en-US" altLang="zh-CN" baseline="0" dirty="0" err="1"/>
              <a:t>thị</a:t>
            </a:r>
            <a:r>
              <a:rPr lang="en-US" altLang="zh-CN" baseline="0" dirty="0"/>
              <a:t> </a:t>
            </a:r>
            <a:r>
              <a:rPr lang="en-US" altLang="zh-CN" baseline="0" dirty="0" err="1"/>
              <a:t>các</a:t>
            </a:r>
            <a:r>
              <a:rPr lang="en-US" altLang="zh-CN" baseline="0" dirty="0"/>
              <a:t> </a:t>
            </a:r>
            <a:r>
              <a:rPr lang="en-US" altLang="zh-CN" baseline="0" dirty="0" err="1"/>
              <a:t>kết</a:t>
            </a:r>
            <a:r>
              <a:rPr lang="en-US" altLang="zh-CN" baseline="0" dirty="0"/>
              <a:t> </a:t>
            </a:r>
            <a:r>
              <a:rPr lang="en-US" altLang="zh-CN" baseline="0" dirty="0" err="1"/>
              <a:t>quả</a:t>
            </a:r>
            <a:r>
              <a:rPr lang="en-US" altLang="zh-CN" baseline="0" dirty="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hồng</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người</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xanh</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hoạt</a:t>
            </a:r>
            <a:r>
              <a:rPr lang="en-US" altLang="zh-CN" baseline="0" dirty="0"/>
              <a:t> </a:t>
            </a:r>
            <a:r>
              <a:rPr lang="en-US" altLang="zh-CN" baseline="0" dirty="0" err="1"/>
              <a:t>động</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nhà</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bài</a:t>
            </a:r>
            <a:r>
              <a:rPr lang="en-US" altLang="zh-CN" baseline="0" dirty="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4792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11" descr="Cute powerpoint wallpaper | Power points, Hình nền, Giáo dục">
            <a:extLst>
              <a:ext uri="{FF2B5EF4-FFF2-40B4-BE49-F238E27FC236}">
                <a16:creationId xmlns:a16="http://schemas.microsoft.com/office/drawing/2014/main" id="{7B3C8F0D-9D00-49B1-8B9A-C8437699C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10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9">
            <a:extLst>
              <a:ext uri="{FF2B5EF4-FFF2-40B4-BE49-F238E27FC236}">
                <a16:creationId xmlns:a16="http://schemas.microsoft.com/office/drawing/2014/main" id="{62B758B4-289A-4CFF-8935-8261BAD19CA6}"/>
              </a:ext>
            </a:extLst>
          </p:cNvPr>
          <p:cNvSpPr txBox="1">
            <a:spLocks noChangeArrowheads="1"/>
          </p:cNvSpPr>
          <p:nvPr/>
        </p:nvSpPr>
        <p:spPr bwMode="auto">
          <a:xfrm>
            <a:off x="1524000" y="2971800"/>
            <a:ext cx="9563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800" b="1" dirty="0">
                <a:solidFill>
                  <a:srgbClr val="FF0000"/>
                </a:solidFill>
                <a:latin typeface="Times New Roman" panose="02020603050405020304" pitchFamily="18" charset="0"/>
              </a:rPr>
              <a:t>CHÀO MỪNG CÁC CON </a:t>
            </a:r>
          </a:p>
          <a:p>
            <a:pPr algn="ctr" eaLnBrk="1" hangingPunct="1">
              <a:spcBef>
                <a:spcPct val="50000"/>
              </a:spcBef>
              <a:buFontTx/>
              <a:buNone/>
            </a:pPr>
            <a:r>
              <a:rPr lang="en-US" altLang="en-US" sz="4800" b="1" dirty="0" err="1">
                <a:solidFill>
                  <a:srgbClr val="FF0000"/>
                </a:solidFill>
                <a:latin typeface="Times New Roman" panose="02020603050405020304" pitchFamily="18" charset="0"/>
              </a:rPr>
              <a:t>ĐẾN</a:t>
            </a:r>
            <a:r>
              <a:rPr lang="en-US" altLang="en-US" sz="4800" b="1" dirty="0">
                <a:solidFill>
                  <a:srgbClr val="FF0000"/>
                </a:solidFill>
                <a:latin typeface="Times New Roman" panose="02020603050405020304" pitchFamily="18" charset="0"/>
              </a:rPr>
              <a:t> VỚI </a:t>
            </a:r>
            <a:r>
              <a:rPr lang="en-US" altLang="en-US" sz="4800" b="1" dirty="0" err="1">
                <a:solidFill>
                  <a:srgbClr val="FF0000"/>
                </a:solidFill>
                <a:latin typeface="Times New Roman" panose="02020603050405020304" pitchFamily="18" charset="0"/>
              </a:rPr>
              <a:t>TIẾT</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HỌC</a:t>
            </a:r>
            <a:endParaRPr lang="en-US" altLang="en-US" sz="4800" b="1" dirty="0">
              <a:solidFill>
                <a:srgbClr val="FF0000"/>
              </a:solidFill>
              <a:latin typeface="Times New Roman" panose="02020603050405020304" pitchFamily="18" charset="0"/>
            </a:endParaRPr>
          </a:p>
        </p:txBody>
      </p:sp>
      <p:sp>
        <p:nvSpPr>
          <p:cNvPr id="4" name="Text Box 9">
            <a:extLst>
              <a:ext uri="{FF2B5EF4-FFF2-40B4-BE49-F238E27FC236}">
                <a16:creationId xmlns:a16="http://schemas.microsoft.com/office/drawing/2014/main" id="{55D003FF-5368-4AC1-8C88-DE5B898CABEF}"/>
              </a:ext>
            </a:extLst>
          </p:cNvPr>
          <p:cNvSpPr txBox="1">
            <a:spLocks noChangeArrowheads="1"/>
          </p:cNvSpPr>
          <p:nvPr/>
        </p:nvSpPr>
        <p:spPr bwMode="auto">
          <a:xfrm>
            <a:off x="1314450" y="35103"/>
            <a:ext cx="9563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latin typeface="Times New Roman" panose="02020603050405020304" pitchFamily="18" charset="0"/>
              </a:rPr>
              <a:t>PHÒNG GD&amp;ĐT QUẬN LONG BIÊN</a:t>
            </a:r>
          </a:p>
          <a:p>
            <a:pPr algn="ctr" eaLnBrk="1" hangingPunct="1">
              <a:spcBef>
                <a:spcPct val="50000"/>
              </a:spcBef>
              <a:buFontTx/>
              <a:buNone/>
            </a:pPr>
            <a:r>
              <a:rPr lang="en-US" altLang="en-US" sz="2400" b="1" dirty="0">
                <a:solidFill>
                  <a:srgbClr val="FF0000"/>
                </a:solidFill>
                <a:latin typeface="Times New Roman" panose="02020603050405020304" pitchFamily="18" charset="0"/>
              </a:rPr>
              <a:t>TRƯỜNG TIỂU HỌC PHÚC LỢI</a:t>
            </a:r>
          </a:p>
        </p:txBody>
      </p:sp>
    </p:spTree>
    <p:extLst>
      <p:ext uri="{BB962C8B-B14F-4D97-AF65-F5344CB8AC3E}">
        <p14:creationId xmlns:p14="http://schemas.microsoft.com/office/powerpoint/2010/main" val="30192439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712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836024"/>
            <a:ext cx="8350623" cy="954107"/>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Hốt</a:t>
            </a:r>
            <a:r>
              <a:rPr lang="en-US" sz="2800" b="1" dirty="0">
                <a:solidFill>
                  <a:srgbClr val="002060"/>
                </a:solidFill>
                <a:latin typeface="Times New Roman" panose="02020603050405020304" pitchFamily="18" charset="0"/>
                <a:cs typeface="Times New Roman" panose="02020603050405020304" pitchFamily="18" charset="0"/>
              </a:rPr>
              <a: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hoặc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xương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ngày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xưa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cầm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trước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vua</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706374" y="1088088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088822766"/>
              </p:ext>
            </p:extLst>
          </p:nvPr>
        </p:nvGraphicFramePr>
        <p:xfrm>
          <a:off x="274760" y="748828"/>
          <a:ext cx="11657958" cy="5602100"/>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val="453320049"/>
                    </a:ext>
                  </a:extLst>
                </a:gridCol>
                <a:gridCol w="5828979">
                  <a:extLst>
                    <a:ext uri="{9D8B030D-6E8A-4147-A177-3AD203B41FA5}">
                      <a16:colId xmlns:a16="http://schemas.microsoft.com/office/drawing/2014/main"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3092170"/>
                  </a:ext>
                </a:extLst>
              </a:tr>
              <a:tr h="4547636">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6359812"/>
                  </a:ext>
                </a:extLst>
              </a:tr>
            </a:tbl>
          </a:graphicData>
        </a:graphic>
      </p:graphicFrame>
      <p:sp>
        <p:nvSpPr>
          <p:cNvPr id="13" name="Rectangle 2"/>
          <p:cNvSpPr>
            <a:spLocks noChangeArrowheads="1"/>
          </p:cNvSpPr>
          <p:nvPr/>
        </p:nvSpPr>
        <p:spPr bwMode="auto">
          <a:xfrm>
            <a:off x="412563" y="76461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latin typeface="Times New Roman" panose="02020603050405020304" pitchFamily="18" charset="0"/>
                <a:cs typeface="Times New Roman" panose="02020603050405020304" pitchFamily="18" charset="0"/>
              </a:rPr>
              <a:t>Những</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từ</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ngữ</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chỉ</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người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gợi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nhớ</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đến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lịch</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sử</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và</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truyền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thống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dân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tộc</a:t>
            </a:r>
            <a:r>
              <a:rPr lang="en-US" altLang="en-US" sz="2800" b="0" dirty="0">
                <a:latin typeface="Times New Roman" panose="02020603050405020304" pitchFamily="18" charset="0"/>
                <a:cs typeface="Times New Roman" panose="02020603050405020304" pitchFamily="18" charset="0"/>
              </a:rPr>
              <a:t> : </a:t>
            </a:r>
            <a:endParaRPr lang="en-US" altLang="en-US" sz="2800" b="0" dirty="0">
              <a:solidFill>
                <a:srgbClr val="FF0066"/>
              </a:solidFill>
              <a:latin typeface="Times New Roman" panose="02020603050405020304" pitchFamily="18" charset="0"/>
              <a:cs typeface="Times New Roman" panose="02020603050405020304" pitchFamily="18" charset="0"/>
            </a:endParaRPr>
          </a:p>
        </p:txBody>
      </p:sp>
      <p:sp>
        <p:nvSpPr>
          <p:cNvPr id="14" name="Rectangle 3"/>
          <p:cNvSpPr>
            <a:spLocks noChangeArrowheads="1"/>
          </p:cNvSpPr>
          <p:nvPr/>
        </p:nvSpPr>
        <p:spPr bwMode="auto">
          <a:xfrm>
            <a:off x="822180" y="204485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các</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vua</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Hùng</a:t>
            </a:r>
            <a:r>
              <a:rPr lang="en-US" altLang="en-US" sz="2800" b="0" dirty="0">
                <a:solidFill>
                  <a:srgbClr val="FF0066"/>
                </a:solidFill>
                <a:latin typeface="Times New Roman" panose="02020603050405020304" pitchFamily="18" charset="0"/>
                <a:cs typeface="Times New Roman" panose="02020603050405020304" pitchFamily="18" charset="0"/>
              </a:rPr>
              <a:t>,</a:t>
            </a:r>
          </a:p>
          <a:p>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cậu</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bé</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làng</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Gióng</a:t>
            </a:r>
            <a:r>
              <a:rPr lang="en-US" altLang="en-US" sz="2800" b="0" dirty="0">
                <a:solidFill>
                  <a:srgbClr val="FF0066"/>
                </a:solidFill>
                <a:latin typeface="Times New Roman" panose="02020603050405020304" pitchFamily="18" charset="0"/>
                <a:cs typeface="Times New Roman" panose="02020603050405020304" pitchFamily="18" charset="0"/>
              </a:rPr>
              <a:t>,</a:t>
            </a:r>
          </a:p>
          <a:p>
            <a:r>
              <a:rPr lang="en-US" altLang="en-US" sz="2800" b="0" dirty="0">
                <a:solidFill>
                  <a:srgbClr val="FF0066"/>
                </a:solidFill>
                <a:latin typeface="Times New Roman" panose="02020603050405020304" pitchFamily="18" charset="0"/>
                <a:cs typeface="Times New Roman" panose="02020603050405020304" pitchFamily="18" charset="0"/>
              </a:rPr>
              <a:t> Phan </a:t>
            </a:r>
            <a:r>
              <a:rPr lang="en-US" altLang="en-US" sz="2800" b="0" dirty="0" err="1">
                <a:solidFill>
                  <a:srgbClr val="FF0066"/>
                </a:solidFill>
                <a:latin typeface="Times New Roman" panose="02020603050405020304" pitchFamily="18" charset="0"/>
                <a:cs typeface="Times New Roman" panose="02020603050405020304" pitchFamily="18" charset="0"/>
              </a:rPr>
              <a:t>Thanh</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Giản</a:t>
            </a:r>
            <a:r>
              <a:rPr lang="en-US" altLang="en-US" sz="2800" b="0" dirty="0">
                <a:solidFill>
                  <a:srgbClr val="FF0066"/>
                </a:solidFill>
                <a:latin typeface="Times New Roman" panose="02020603050405020304" pitchFamily="18" charset="0"/>
                <a:cs typeface="Times New Roman" panose="02020603050405020304" pitchFamily="18" charset="0"/>
              </a:rPr>
              <a:t>,</a:t>
            </a:r>
          </a:p>
          <a:p>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Hoàng</a:t>
            </a:r>
            <a:r>
              <a:rPr lang="en-US" altLang="en-US" sz="2800" b="0" dirty="0">
                <a:solidFill>
                  <a:srgbClr val="FF0066"/>
                </a:solidFill>
                <a:latin typeface="Times New Roman" panose="02020603050405020304" pitchFamily="18" charset="0"/>
                <a:cs typeface="Times New Roman" panose="02020603050405020304" pitchFamily="18" charset="0"/>
              </a:rPr>
              <a:t> </a:t>
            </a:r>
            <a:r>
              <a:rPr lang="en-US" altLang="en-US" sz="2800" b="0" dirty="0" err="1">
                <a:solidFill>
                  <a:srgbClr val="FF0066"/>
                </a:solidFill>
                <a:latin typeface="Times New Roman" panose="02020603050405020304" pitchFamily="18" charset="0"/>
                <a:cs typeface="Times New Roman" panose="02020603050405020304" pitchFamily="18" charset="0"/>
              </a:rPr>
              <a:t>Diệu</a:t>
            </a:r>
            <a:r>
              <a:rPr lang="en-US" altLang="en-US" sz="2800" b="0" dirty="0">
                <a:solidFill>
                  <a:srgbClr val="FF0066"/>
                </a:solidFill>
                <a:latin typeface="Times New Roman" panose="02020603050405020304" pitchFamily="18" charset="0"/>
                <a:cs typeface="Times New Roman" panose="02020603050405020304" pitchFamily="18" charset="0"/>
              </a:rPr>
              <a:t> .</a:t>
            </a:r>
          </a:p>
        </p:txBody>
      </p:sp>
      <p:sp>
        <p:nvSpPr>
          <p:cNvPr id="15" name="Rectangle 2"/>
          <p:cNvSpPr>
            <a:spLocks noChangeArrowheads="1"/>
          </p:cNvSpPr>
          <p:nvPr/>
        </p:nvSpPr>
        <p:spPr bwMode="auto">
          <a:xfrm>
            <a:off x="6103739" y="75117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latin typeface="Times New Roman" panose="02020603050405020304" pitchFamily="18" charset="0"/>
                <a:cs typeface="Times New Roman" panose="02020603050405020304" pitchFamily="18" charset="0"/>
              </a:rPr>
              <a:t>Những</a:t>
            </a:r>
            <a:r>
              <a:rPr lang="en-US" altLang="en-US" sz="2800" b="0" dirty="0">
                <a:latin typeface="Times New Roman" panose="02020603050405020304" pitchFamily="18" charset="0"/>
                <a:cs typeface="Times New Roman" panose="02020603050405020304" pitchFamily="18" charset="0"/>
              </a:rPr>
              <a:t> </a:t>
            </a:r>
            <a:r>
              <a:rPr lang="en-US" altLang="en-US" sz="2800" b="0" dirty="0" err="1">
                <a:solidFill>
                  <a:srgbClr val="3333CC"/>
                </a:solidFill>
                <a:latin typeface="Times New Roman" panose="02020603050405020304" pitchFamily="18" charset="0"/>
                <a:cs typeface="Times New Roman" panose="02020603050405020304" pitchFamily="18" charset="0"/>
              </a:rPr>
              <a:t>từ</a:t>
            </a:r>
            <a:r>
              <a:rPr lang="en-US" altLang="en-US" sz="2800" b="0" dirty="0">
                <a:solidFill>
                  <a:srgbClr val="3333CC"/>
                </a:solidFill>
                <a:latin typeface="Times New Roman" panose="02020603050405020304" pitchFamily="18" charset="0"/>
                <a:cs typeface="Times New Roman" panose="02020603050405020304" pitchFamily="18" charset="0"/>
              </a:rPr>
              <a:t> </a:t>
            </a:r>
            <a:r>
              <a:rPr lang="en-US" altLang="en-US" sz="2800" b="0" dirty="0" err="1">
                <a:solidFill>
                  <a:srgbClr val="3333CC"/>
                </a:solidFill>
                <a:latin typeface="Times New Roman" panose="02020603050405020304" pitchFamily="18" charset="0"/>
                <a:cs typeface="Times New Roman" panose="02020603050405020304" pitchFamily="18" charset="0"/>
              </a:rPr>
              <a:t>ngữ</a:t>
            </a:r>
            <a:r>
              <a:rPr lang="en-US" altLang="en-US" sz="2800" b="0" dirty="0">
                <a:solidFill>
                  <a:srgbClr val="3333CC"/>
                </a:solidFill>
                <a:latin typeface="Times New Roman" panose="02020603050405020304" pitchFamily="18" charset="0"/>
                <a:cs typeface="Times New Roman" panose="02020603050405020304" pitchFamily="18" charset="0"/>
              </a:rPr>
              <a:t> </a:t>
            </a:r>
            <a:r>
              <a:rPr lang="en-US" altLang="en-US" sz="2800" b="0" dirty="0" err="1">
                <a:solidFill>
                  <a:srgbClr val="3333CC"/>
                </a:solidFill>
                <a:latin typeface="Times New Roman" panose="02020603050405020304" pitchFamily="18" charset="0"/>
                <a:cs typeface="Times New Roman" panose="02020603050405020304" pitchFamily="18" charset="0"/>
              </a:rPr>
              <a:t>chỉ</a:t>
            </a:r>
            <a:r>
              <a:rPr lang="en-US" altLang="en-US" sz="2800" b="0" dirty="0">
                <a:solidFill>
                  <a:srgbClr val="3333CC"/>
                </a:solidFill>
                <a:latin typeface="Times New Roman" panose="02020603050405020304" pitchFamily="18" charset="0"/>
                <a:cs typeface="Times New Roman" panose="02020603050405020304" pitchFamily="18" charset="0"/>
              </a:rPr>
              <a:t> </a:t>
            </a:r>
            <a:r>
              <a:rPr lang="en-US" altLang="en-US" sz="2800" b="0" dirty="0" err="1">
                <a:solidFill>
                  <a:srgbClr val="3333CC"/>
                </a:solidFill>
                <a:latin typeface="Times New Roman" panose="02020603050405020304" pitchFamily="18" charset="0"/>
                <a:cs typeface="Times New Roman" panose="02020603050405020304" pitchFamily="18" charset="0"/>
              </a:rPr>
              <a:t>sự</a:t>
            </a:r>
            <a:r>
              <a:rPr lang="en-US" altLang="en-US" sz="2800" b="0" dirty="0">
                <a:solidFill>
                  <a:srgbClr val="3333CC"/>
                </a:solidFill>
                <a:latin typeface="Times New Roman" panose="02020603050405020304" pitchFamily="18" charset="0"/>
                <a:cs typeface="Times New Roman" panose="02020603050405020304" pitchFamily="18" charset="0"/>
              </a:rPr>
              <a:t> </a:t>
            </a:r>
            <a:r>
              <a:rPr lang="en-US" altLang="en-US" sz="2800" b="0" dirty="0" err="1">
                <a:solidFill>
                  <a:srgbClr val="3333CC"/>
                </a:solidFill>
                <a:latin typeface="Times New Roman" panose="02020603050405020304" pitchFamily="18" charset="0"/>
                <a:cs typeface="Times New Roman" panose="02020603050405020304" pitchFamily="18" charset="0"/>
              </a:rPr>
              <a:t>vật</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gợi</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nhớ</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đến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lịch</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sử</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và</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truyền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thống</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dân</a:t>
            </a:r>
            <a:r>
              <a:rPr lang="en-US" altLang="en-US" sz="2800" b="0" dirty="0">
                <a:latin typeface="Times New Roman" panose="02020603050405020304" pitchFamily="18" charset="0"/>
                <a:cs typeface="Times New Roman" panose="02020603050405020304" pitchFamily="18" charset="0"/>
              </a:rPr>
              <a:t> </a:t>
            </a:r>
            <a:r>
              <a:rPr lang="en-US" altLang="en-US" sz="2800" b="0" dirty="0" err="1">
                <a:latin typeface="Times New Roman" panose="02020603050405020304" pitchFamily="18" charset="0"/>
                <a:cs typeface="Times New Roman" panose="02020603050405020304" pitchFamily="18" charset="0"/>
              </a:rPr>
              <a:t>tộc</a:t>
            </a:r>
            <a:r>
              <a:rPr lang="en-US" altLang="en-US" sz="2800" b="0" dirty="0">
                <a:latin typeface="Times New Roman" panose="02020603050405020304" pitchFamily="18" charset="0"/>
                <a:cs typeface="Times New Roman" panose="02020603050405020304" pitchFamily="18" charset="0"/>
              </a:rPr>
              <a:t> : </a:t>
            </a:r>
            <a:endParaRPr lang="en-US" altLang="en-US" sz="2800" b="0" dirty="0">
              <a:solidFill>
                <a:srgbClr val="3333CC"/>
              </a:solidFill>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6337469" y="1883546"/>
            <a:ext cx="572153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latin typeface="Times New Roman" panose="02020603050405020304" pitchFamily="18" charset="0"/>
                <a:cs typeface="Times New Roman" panose="02020603050405020304" pitchFamily="18" charset="0"/>
              </a:rPr>
              <a:t>nắm</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tro</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bếp</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thuở</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các</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vua</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Hùng</a:t>
            </a:r>
            <a:endParaRPr lang="en-US" altLang="en-US" sz="2800" dirty="0">
              <a:solidFill>
                <a:srgbClr val="3333CC"/>
              </a:solidFill>
              <a:latin typeface="Times New Roman" panose="02020603050405020304" pitchFamily="18" charset="0"/>
              <a:cs typeface="Times New Roman" panose="02020603050405020304" pitchFamily="18" charset="0"/>
            </a:endParaRPr>
          </a:p>
          <a:p>
            <a:r>
              <a:rPr lang="en-US" altLang="en-US" sz="2800" dirty="0" err="1">
                <a:solidFill>
                  <a:srgbClr val="3333CC"/>
                </a:solidFill>
                <a:latin typeface="Times New Roman" panose="02020603050405020304" pitchFamily="18" charset="0"/>
                <a:cs typeface="Times New Roman" panose="02020603050405020304" pitchFamily="18" charset="0"/>
              </a:rPr>
              <a:t>dựng</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nước</a:t>
            </a:r>
            <a:r>
              <a:rPr lang="en-US" altLang="en-US" sz="2800" dirty="0">
                <a:solidFill>
                  <a:srgbClr val="3333CC"/>
                </a:solidFill>
                <a:latin typeface="Times New Roman" panose="02020603050405020304" pitchFamily="18" charset="0"/>
                <a:cs typeface="Times New Roman" panose="02020603050405020304" pitchFamily="18" charset="0"/>
              </a:rPr>
              <a:t>, </a:t>
            </a:r>
          </a:p>
          <a:p>
            <a:r>
              <a:rPr lang="en-US" altLang="en-US" sz="2800" dirty="0" err="1">
                <a:solidFill>
                  <a:srgbClr val="3333CC"/>
                </a:solidFill>
                <a:latin typeface="Times New Roman" panose="02020603050405020304" pitchFamily="18" charset="0"/>
                <a:cs typeface="Times New Roman" panose="02020603050405020304" pitchFamily="18" charset="0"/>
              </a:rPr>
              <a:t>mũi</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tên</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đồng</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Cổ</a:t>
            </a:r>
            <a:r>
              <a:rPr lang="en-US" altLang="en-US" sz="2800" dirty="0">
                <a:solidFill>
                  <a:srgbClr val="3333CC"/>
                </a:solidFill>
                <a:latin typeface="Times New Roman" panose="02020603050405020304" pitchFamily="18" charset="0"/>
                <a:cs typeface="Times New Roman" panose="02020603050405020304" pitchFamily="18" charset="0"/>
              </a:rPr>
              <a:t> Loa, </a:t>
            </a:r>
          </a:p>
          <a:p>
            <a:r>
              <a:rPr lang="en-US" altLang="en-US" sz="2800" dirty="0">
                <a:solidFill>
                  <a:srgbClr val="3333CC"/>
                </a:solidFill>
                <a:latin typeface="Times New Roman" panose="02020603050405020304" pitchFamily="18" charset="0"/>
                <a:cs typeface="Times New Roman" panose="02020603050405020304" pitchFamily="18" charset="0"/>
              </a:rPr>
              <a:t>con </a:t>
            </a:r>
            <a:r>
              <a:rPr lang="en-US" altLang="en-US" sz="2800" dirty="0" err="1">
                <a:solidFill>
                  <a:srgbClr val="3333CC"/>
                </a:solidFill>
                <a:latin typeface="Times New Roman" panose="02020603050405020304" pitchFamily="18" charset="0"/>
                <a:cs typeface="Times New Roman" panose="02020603050405020304" pitchFamily="18" charset="0"/>
              </a:rPr>
              <a:t>dao</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cắt</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rốn</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bằng</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đá</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của</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cậu</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bé</a:t>
            </a:r>
            <a:endParaRPr lang="en-US" altLang="en-US" sz="2800" dirty="0">
              <a:solidFill>
                <a:srgbClr val="3333CC"/>
              </a:solidFill>
              <a:latin typeface="Times New Roman" panose="02020603050405020304" pitchFamily="18" charset="0"/>
              <a:cs typeface="Times New Roman" panose="02020603050405020304" pitchFamily="18" charset="0"/>
            </a:endParaRPr>
          </a:p>
          <a:p>
            <a:r>
              <a:rPr lang="en-US" altLang="en-US" sz="2800" dirty="0" err="1">
                <a:solidFill>
                  <a:srgbClr val="3333CC"/>
                </a:solidFill>
                <a:latin typeface="Times New Roman" panose="02020603050405020304" pitchFamily="18" charset="0"/>
                <a:cs typeface="Times New Roman" panose="02020603050405020304" pitchFamily="18" charset="0"/>
              </a:rPr>
              <a:t>làng</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Gióng</a:t>
            </a:r>
            <a:r>
              <a:rPr lang="en-US" altLang="en-US" sz="2800" dirty="0">
                <a:solidFill>
                  <a:srgbClr val="3333CC"/>
                </a:solidFill>
                <a:latin typeface="Times New Roman" panose="02020603050405020304" pitchFamily="18" charset="0"/>
                <a:cs typeface="Times New Roman" panose="02020603050405020304" pitchFamily="18" charset="0"/>
              </a:rPr>
              <a:t>, </a:t>
            </a:r>
          </a:p>
          <a:p>
            <a:r>
              <a:rPr lang="en-US" altLang="en-US" sz="2800" dirty="0" err="1">
                <a:solidFill>
                  <a:srgbClr val="3333CC"/>
                </a:solidFill>
                <a:latin typeface="Times New Roman" panose="02020603050405020304" pitchFamily="18" charset="0"/>
                <a:cs typeface="Times New Roman" panose="02020603050405020304" pitchFamily="18" charset="0"/>
              </a:rPr>
              <a:t>Vườn</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Cà</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bên</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sông</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Hồng</a:t>
            </a:r>
            <a:r>
              <a:rPr lang="en-US" altLang="en-US" sz="2800" dirty="0">
                <a:solidFill>
                  <a:srgbClr val="3333CC"/>
                </a:solidFill>
                <a:latin typeface="Times New Roman" panose="02020603050405020304" pitchFamily="18" charset="0"/>
                <a:cs typeface="Times New Roman" panose="02020603050405020304" pitchFamily="18" charset="0"/>
              </a:rPr>
              <a:t>,</a:t>
            </a:r>
          </a:p>
          <a:p>
            <a:r>
              <a:rPr lang="en-US" altLang="en-US" sz="2800" dirty="0" err="1">
                <a:solidFill>
                  <a:srgbClr val="3333CC"/>
                </a:solidFill>
                <a:latin typeface="Times New Roman" panose="02020603050405020304" pitchFamily="18" charset="0"/>
                <a:cs typeface="Times New Roman" panose="02020603050405020304" pitchFamily="18" charset="0"/>
              </a:rPr>
              <a:t>thanh</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gươm</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giữ</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thành</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Hà</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Nội</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của</a:t>
            </a:r>
            <a:endParaRPr lang="en-US" altLang="en-US" sz="2800" dirty="0">
              <a:solidFill>
                <a:srgbClr val="3333CC"/>
              </a:solidFill>
              <a:latin typeface="Times New Roman" panose="02020603050405020304" pitchFamily="18" charset="0"/>
              <a:cs typeface="Times New Roman" panose="02020603050405020304" pitchFamily="18" charset="0"/>
            </a:endParaRPr>
          </a:p>
          <a:p>
            <a:r>
              <a:rPr lang="en-US" altLang="en-US" sz="2800" dirty="0">
                <a:solidFill>
                  <a:srgbClr val="3333CC"/>
                </a:solidFill>
                <a:latin typeface="Times New Roman" panose="02020603050405020304" pitchFamily="18" charset="0"/>
                <a:cs typeface="Times New Roman" panose="02020603050405020304" pitchFamily="18" charset="0"/>
              </a:rPr>
              <a:t>Hoàng </a:t>
            </a:r>
            <a:r>
              <a:rPr lang="en-US" altLang="en-US" sz="2800" dirty="0" err="1">
                <a:solidFill>
                  <a:srgbClr val="3333CC"/>
                </a:solidFill>
                <a:latin typeface="Times New Roman" panose="02020603050405020304" pitchFamily="18" charset="0"/>
                <a:cs typeface="Times New Roman" panose="02020603050405020304" pitchFamily="18" charset="0"/>
              </a:rPr>
              <a:t>Diệu</a:t>
            </a:r>
            <a:r>
              <a:rPr lang="en-US" altLang="en-US" sz="2800" dirty="0">
                <a:solidFill>
                  <a:srgbClr val="3333CC"/>
                </a:solidFill>
                <a:latin typeface="Times New Roman" panose="02020603050405020304" pitchFamily="18" charset="0"/>
                <a:cs typeface="Times New Roman" panose="02020603050405020304" pitchFamily="18" charset="0"/>
              </a:rPr>
              <a:t>, </a:t>
            </a:r>
          </a:p>
          <a:p>
            <a:r>
              <a:rPr lang="en-US" altLang="en-US" sz="2800" dirty="0" err="1">
                <a:solidFill>
                  <a:srgbClr val="3333CC"/>
                </a:solidFill>
                <a:latin typeface="Times New Roman" panose="02020603050405020304" pitchFamily="18" charset="0"/>
                <a:cs typeface="Times New Roman" panose="02020603050405020304" pitchFamily="18" charset="0"/>
              </a:rPr>
              <a:t>chiếc</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hốt</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đại</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thần</a:t>
            </a:r>
            <a:r>
              <a:rPr lang="en-US" altLang="en-US" sz="2800" dirty="0">
                <a:solidFill>
                  <a:srgbClr val="3333CC"/>
                </a:solidFill>
                <a:latin typeface="Times New Roman" panose="02020603050405020304" pitchFamily="18" charset="0"/>
                <a:cs typeface="Times New Roman" panose="02020603050405020304" pitchFamily="18" charset="0"/>
              </a:rPr>
              <a:t> </a:t>
            </a:r>
            <a:r>
              <a:rPr lang="en-US" altLang="en-US" sz="2800" dirty="0" err="1">
                <a:solidFill>
                  <a:srgbClr val="3333CC"/>
                </a:solidFill>
                <a:latin typeface="Times New Roman" panose="02020603050405020304" pitchFamily="18" charset="0"/>
                <a:cs typeface="Times New Roman" panose="02020603050405020304" pitchFamily="18" charset="0"/>
              </a:rPr>
              <a:t>của</a:t>
            </a:r>
            <a:r>
              <a:rPr lang="en-US" altLang="en-US" sz="2800" dirty="0">
                <a:solidFill>
                  <a:srgbClr val="3333CC"/>
                </a:solidFill>
                <a:latin typeface="Times New Roman" panose="02020603050405020304" pitchFamily="18" charset="0"/>
                <a:cs typeface="Times New Roman" panose="02020603050405020304" pitchFamily="18" charset="0"/>
              </a:rPr>
              <a:t> Phan Thanh </a:t>
            </a:r>
            <a:r>
              <a:rPr lang="en-US" altLang="en-US" sz="2800" dirty="0" err="1">
                <a:solidFill>
                  <a:srgbClr val="3333CC"/>
                </a:solidFill>
                <a:latin typeface="Times New Roman" panose="02020603050405020304" pitchFamily="18" charset="0"/>
                <a:cs typeface="Times New Roman" panose="02020603050405020304" pitchFamily="18" charset="0"/>
              </a:rPr>
              <a:t>Giản</a:t>
            </a:r>
            <a:r>
              <a:rPr lang="en-US" altLang="en-US" sz="2800" dirty="0">
                <a:solidFill>
                  <a:srgbClr val="33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68541" y="5434150"/>
            <a:ext cx="1134104" cy="1185586"/>
          </a:xfrm>
          <a:prstGeom prst="rect">
            <a:avLst/>
          </a:prstGeom>
        </p:spPr>
      </p:pic>
      <p:sp>
        <p:nvSpPr>
          <p:cNvPr id="34" name="文本框 9"/>
          <p:cNvSpPr txBox="1"/>
          <p:nvPr/>
        </p:nvSpPr>
        <p:spPr>
          <a:xfrm>
            <a:off x="431256" y="-2655823"/>
            <a:ext cx="10066658" cy="1569660"/>
          </a:xfrm>
          <a:prstGeom prst="rect">
            <a:avLst/>
          </a:prstGeom>
          <a:noFill/>
        </p:spPr>
        <p:txBody>
          <a:bodyPr wrap="square" rtlCol="0">
            <a:spAutoFit/>
          </a:bodyPr>
          <a:lstStyle/>
          <a:p>
            <a:pPr algn="ct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Hãy</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xếp</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những</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những</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từ</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sau</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đây</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vào</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nhóm</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thích</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hợp</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công</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an,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đồn</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biên</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phòng</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tòa</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án</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xét</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xử</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bảo</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mật</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cảnh</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giác</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cơ</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quan</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an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ninh</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giữ</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bí</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mật</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thẩm</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2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phán</a:t>
            </a:r>
            <a:r>
              <a:rPr lang="en-US" altLang="zh-CN" sz="32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a:t>
            </a:r>
            <a:endParaRPr lang="zh-CN" altLang="en-US" b="1" spc="300" dirty="0">
              <a:solidFill>
                <a:srgbClr val="C0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sp>
        <p:nvSpPr>
          <p:cNvPr id="15" name="Rounded Rectangle 14"/>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6" name="图片 3" descr="5c95d9be9ffa50fc92ed5552156a00c5"/>
          <p:cNvPicPr>
            <a:picLocks noChangeAspect="1"/>
          </p:cNvPicPr>
          <p:nvPr/>
        </p:nvPicPr>
        <p:blipFill>
          <a:blip r:embed="rId5"/>
          <a:srcRect/>
          <a:stretch>
            <a:fillRect/>
          </a:stretch>
        </p:blipFill>
        <p:spPr>
          <a:xfrm>
            <a:off x="2860167" y="-487420"/>
            <a:ext cx="6571965" cy="2403739"/>
          </a:xfrm>
          <a:prstGeom prst="rect">
            <a:avLst/>
          </a:prstGeom>
        </p:spPr>
      </p:pic>
      <p:sp>
        <p:nvSpPr>
          <p:cNvPr id="17" name="Rounded Rectangle 16"/>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17"/>
          <p:cNvSpPr txBox="1"/>
          <p:nvPr/>
        </p:nvSpPr>
        <p:spPr>
          <a:xfrm>
            <a:off x="2147053" y="2465729"/>
            <a:ext cx="7998195" cy="830997"/>
          </a:xfrm>
          <a:prstGeom prst="rect">
            <a:avLst/>
          </a:prstGeom>
          <a:noFill/>
        </p:spPr>
        <p:txBody>
          <a:bodyPr wrap="square" rtlCol="0">
            <a:spAutoFit/>
          </a:bodyPr>
          <a:lstStyle/>
          <a:p>
            <a:r>
              <a:rPr lang="pt-BR" sz="2400">
                <a:latin typeface="Times New Roman" panose="02020603050405020304" pitchFamily="18" charset="0"/>
                <a:cs typeface="Times New Roman" panose="02020603050405020304" pitchFamily="18" charset="0"/>
              </a:rPr>
              <a:t>Biết một số từ liên quan đến truyền thống dân tộc.</a:t>
            </a:r>
            <a:r>
              <a:rPr lang="pt-BR" sz="2400" b="1">
                <a:latin typeface="Times New Roman" panose="02020603050405020304" pitchFamily="18" charset="0"/>
                <a:cs typeface="Times New Roman" panose="02020603050405020304" pitchFamily="18" charset="0"/>
              </a:rPr>
              <a:t> </a:t>
            </a:r>
            <a:r>
              <a:rPr lang="pt-BR" sz="2400">
                <a:latin typeface="Times New Roman" panose="02020603050405020304" pitchFamily="18" charset="0"/>
                <a:cs typeface="Times New Roman" panose="02020603050405020304" pitchFamily="18" charset="0"/>
              </a:rPr>
              <a:t>Hiểu nghĩa của từ ghép Hán Việt: </a:t>
            </a:r>
            <a:r>
              <a:rPr lang="pt-BR" sz="2400" i="1">
                <a:latin typeface="Times New Roman" panose="02020603050405020304" pitchFamily="18" charset="0"/>
                <a:cs typeface="Times New Roman" panose="02020603050405020304" pitchFamily="18" charset="0"/>
              </a:rPr>
              <a:t>Truyền thống</a:t>
            </a:r>
            <a:r>
              <a:rPr lang="pt-BR" sz="2400">
                <a:latin typeface="Times New Roman" panose="02020603050405020304" pitchFamily="18" charset="0"/>
                <a:cs typeface="Times New Roman" panose="02020603050405020304" pitchFamily="18" charset="0"/>
              </a:rPr>
              <a:t> gồm từ </a:t>
            </a:r>
            <a:r>
              <a:rPr lang="pt-BR" sz="2400" i="1">
                <a:latin typeface="Times New Roman" panose="02020603050405020304" pitchFamily="18" charset="0"/>
                <a:cs typeface="Times New Roman" panose="02020603050405020304" pitchFamily="18" charset="0"/>
              </a:rPr>
              <a:t>truyền</a:t>
            </a:r>
            <a:r>
              <a:rPr lang="pt-BR" sz="2400">
                <a:latin typeface="Times New Roman" panose="02020603050405020304" pitchFamily="18" charset="0"/>
                <a:cs typeface="Times New Roman" panose="02020603050405020304" pitchFamily="18" charset="0"/>
              </a:rPr>
              <a:t> và từ </a:t>
            </a:r>
            <a:r>
              <a:rPr lang="pt-BR" sz="2400" i="1">
                <a:latin typeface="Times New Roman" panose="02020603050405020304" pitchFamily="18" charset="0"/>
                <a:cs typeface="Times New Roman" panose="02020603050405020304" pitchFamily="18" charset="0"/>
              </a:rPr>
              <a:t>thống</a:t>
            </a:r>
            <a:endParaRPr lang="en-US" sz="4400" dirty="0">
              <a:latin typeface="Times New Roman" panose="02020603050405020304" pitchFamily="18" charset="0"/>
              <a:ea typeface="#9Slide03 Roboto Slab Bold" pitchFamily="2" charset="0"/>
              <a:cs typeface="Times New Roman" panose="02020603050405020304" pitchFamily="18" charset="0"/>
            </a:endParaRPr>
          </a:p>
        </p:txBody>
      </p:sp>
      <p:sp>
        <p:nvSpPr>
          <p:cNvPr id="19" name="TextBox 18"/>
          <p:cNvSpPr txBox="1"/>
          <p:nvPr/>
        </p:nvSpPr>
        <p:spPr>
          <a:xfrm>
            <a:off x="2066790" y="5341026"/>
            <a:ext cx="8741145" cy="461665"/>
          </a:xfrm>
          <a:prstGeom prst="rect">
            <a:avLst/>
          </a:prstGeom>
          <a:noFill/>
        </p:spPr>
        <p:txBody>
          <a:bodyPr wrap="square" rtlCol="0">
            <a:spAutoFit/>
          </a:bodyPr>
          <a:lstStyle/>
          <a:p>
            <a:r>
              <a:rPr lang="pt-BR" sz="2400" i="1">
                <a:latin typeface="Times New Roman" panose="02020603050405020304" pitchFamily="18" charset="0"/>
                <a:cs typeface="Times New Roman" panose="02020603050405020304" pitchFamily="18" charset="0"/>
              </a:rPr>
              <a:t>Hiểu </a:t>
            </a:r>
            <a:r>
              <a:rPr lang="pt-BR" sz="2400">
                <a:latin typeface="Times New Roman" panose="02020603050405020304" pitchFamily="18" charset="0"/>
                <a:cs typeface="Times New Roman" panose="02020603050405020304" pitchFamily="18" charset="0"/>
              </a:rPr>
              <a:t>thêm</a:t>
            </a:r>
            <a:r>
              <a:rPr lang="pt-BR" sz="2400" i="1">
                <a:latin typeface="Times New Roman" panose="02020603050405020304" pitchFamily="18" charset="0"/>
                <a:cs typeface="Times New Roman" panose="02020603050405020304" pitchFamily="18" charset="0"/>
              </a:rPr>
              <a:t> về những câu tục ngữ, thành ngữ về chủ đề Truyền thống.</a:t>
            </a:r>
            <a:endParaRPr lang="en-US" sz="2400">
              <a:latin typeface="Times New Roman" panose="02020603050405020304" pitchFamily="18" charset="0"/>
              <a:cs typeface="Times New Roman" panose="02020603050405020304" pitchFamily="18" charset="0"/>
            </a:endParaRPr>
          </a:p>
        </p:txBody>
      </p:sp>
      <p:sp>
        <p:nvSpPr>
          <p:cNvPr id="20"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1"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p:txBody>
      </p:sp>
      <p:sp>
        <p:nvSpPr>
          <p:cNvPr id="22"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p:cNvSpPr txBox="1"/>
          <p:nvPr/>
        </p:nvSpPr>
        <p:spPr>
          <a:xfrm>
            <a:off x="2099090" y="4000952"/>
            <a:ext cx="8527633" cy="461665"/>
          </a:xfrm>
          <a:prstGeom prst="rect">
            <a:avLst/>
          </a:prstGeom>
          <a:noFill/>
        </p:spPr>
        <p:txBody>
          <a:bodyPr wrap="square" rtlCol="0">
            <a:spAutoFit/>
          </a:bodyPr>
          <a:lstStyle/>
          <a:p>
            <a:r>
              <a:rPr lang="pt-BR" sz="2400">
                <a:latin typeface="Times New Roman" panose="02020603050405020304" pitchFamily="18" charset="0"/>
                <a:cs typeface="Times New Roman" panose="02020603050405020304" pitchFamily="18" charset="0"/>
              </a:rPr>
              <a:t>Có kĩ năng xác định được nghĩa của từ trong các BT1,2,3.</a:t>
            </a:r>
            <a:endParaRPr lang="en-US" sz="4400" dirty="0">
              <a:latin typeface="Times New Roman" panose="02020603050405020304" pitchFamily="18" charset="0"/>
              <a:ea typeface="#9Slide03 Roboto Slab Bold" pitchFamily="2" charset="0"/>
              <a:cs typeface="Times New Roman" panose="02020603050405020304" pitchFamily="18" charset="0"/>
            </a:endParaRPr>
          </a:p>
        </p:txBody>
      </p:sp>
      <p:sp>
        <p:nvSpPr>
          <p:cNvPr id="25"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p:txBody>
      </p:sp>
      <p:sp>
        <p:nvSpPr>
          <p:cNvPr id="26"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30"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
        <p:nvSpPr>
          <p:cNvPr id="32" name="文本框 4"/>
          <p:cNvSpPr txBox="1"/>
          <p:nvPr/>
        </p:nvSpPr>
        <p:spPr>
          <a:xfrm rot="21360000">
            <a:off x="2777499" y="436712"/>
            <a:ext cx="7205900" cy="757130"/>
          </a:xfrm>
          <a:prstGeom prst="rect">
            <a:avLst/>
          </a:prstGeom>
          <a:noFill/>
        </p:spPr>
        <p:txBody>
          <a:bodyPr wrap="square" rtlCol="0">
            <a:spAutoFit/>
          </a:bodyPr>
          <a:lstStyle/>
          <a:p>
            <a:pPr algn="ctr">
              <a:lnSpc>
                <a:spcPct val="80000"/>
              </a:lnSpc>
            </a:pPr>
            <a:r>
              <a:rPr lang="en-US" altLang="zh-CN" sz="540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Đánh</a:t>
            </a:r>
            <a:r>
              <a:rPr lang="en-US" altLang="zh-CN" sz="540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540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giá</a:t>
            </a:r>
            <a:r>
              <a:rPr lang="en-US" altLang="zh-CN" sz="540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540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mục</a:t>
            </a:r>
            <a:r>
              <a:rPr lang="en-US" altLang="zh-CN" sz="540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540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tiêu</a:t>
            </a:r>
            <a:endParaRPr lang="zh-CN" altLang="en-US" sz="2000" b="1" spc="180" dirty="0">
              <a:solidFill>
                <a:srgbClr val="6FA068"/>
              </a:solidFill>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48106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11640" y="139662"/>
            <a:ext cx="2880360" cy="1807210"/>
          </a:xfrm>
          <a:prstGeom prst="rect">
            <a:avLst/>
          </a:prstGeom>
        </p:spPr>
      </p:pic>
      <p:pic>
        <p:nvPicPr>
          <p:cNvPr id="5" name="图片 4" descr="8fd71eaf8677ef70d2293deb973682b3"/>
          <p:cNvPicPr>
            <a:picLocks noChangeAspect="1"/>
          </p:cNvPicPr>
          <p:nvPr/>
        </p:nvPicPr>
        <p:blipFill>
          <a:blip r:embed="rId5"/>
          <a:stretch>
            <a:fillRect/>
          </a:stretch>
        </p:blipFill>
        <p:spPr>
          <a:xfrm flipH="1">
            <a:off x="9616440" y="4496624"/>
            <a:ext cx="2575560" cy="2353945"/>
          </a:xfrm>
          <a:prstGeom prst="rect">
            <a:avLst/>
          </a:prstGeom>
        </p:spPr>
      </p:pic>
      <p:pic>
        <p:nvPicPr>
          <p:cNvPr id="53" name="图片 3" descr="5c95d9be9ffa50fc92ed5552156a00c5"/>
          <p:cNvPicPr>
            <a:picLocks noChangeAspect="1"/>
          </p:cNvPicPr>
          <p:nvPr/>
        </p:nvPicPr>
        <p:blipFill>
          <a:blip r:embed="rId6"/>
          <a:srcRect/>
          <a:stretch>
            <a:fillRect/>
          </a:stretch>
        </p:blipFill>
        <p:spPr>
          <a:xfrm>
            <a:off x="1679666" y="-391512"/>
            <a:ext cx="7858760" cy="3610610"/>
          </a:xfrm>
          <a:prstGeom prst="rect">
            <a:avLst/>
          </a:prstGeom>
        </p:spPr>
      </p:pic>
      <p:sp>
        <p:nvSpPr>
          <p:cNvPr id="10" name="文本框 9"/>
          <p:cNvSpPr txBox="1"/>
          <p:nvPr/>
        </p:nvSpPr>
        <p:spPr>
          <a:xfrm>
            <a:off x="3759200" y="1043267"/>
            <a:ext cx="4109811" cy="1200329"/>
          </a:xfrm>
          <a:prstGeom prst="rect">
            <a:avLst/>
          </a:prstGeom>
          <a:noFill/>
        </p:spPr>
        <p:txBody>
          <a:bodyPr wrap="square" rtlCol="0">
            <a:spAutoFit/>
          </a:bodyPr>
          <a:lstStyle/>
          <a:p>
            <a:pPr algn="ctr"/>
            <a:r>
              <a:rPr lang="en-US" altLang="zh-CN" sz="7200" dirty="0" err="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Dặn</a:t>
            </a:r>
            <a:r>
              <a:rPr lang="en-US" altLang="zh-CN" sz="7200" dirty="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200" dirty="0" err="1">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dò</a:t>
            </a:r>
            <a:endParaRPr lang="zh-CN" altLang="en-US" sz="7200" dirty="0">
              <a:solidFill>
                <a:srgbClr val="2E7E38"/>
              </a:solidFill>
              <a:latin typeface="Times New Roman" panose="02020603050405020304" pitchFamily="18" charset="0"/>
              <a:ea typeface="字体管家棉花糖" panose="00020600040101010101" charset="-122"/>
              <a:cs typeface="Times New Roman" panose="02020603050405020304" pitchFamily="18" charset="0"/>
            </a:endParaRPr>
          </a:p>
        </p:txBody>
      </p:sp>
      <p:grpSp>
        <p:nvGrpSpPr>
          <p:cNvPr id="55" name="组合 22"/>
          <p:cNvGrpSpPr/>
          <p:nvPr/>
        </p:nvGrpSpPr>
        <p:grpSpPr>
          <a:xfrm>
            <a:off x="576835" y="2831242"/>
            <a:ext cx="1329055" cy="1275080"/>
            <a:chOff x="707" y="2702"/>
            <a:chExt cx="3118" cy="3118"/>
          </a:xfrm>
        </p:grpSpPr>
        <p:grpSp>
          <p:nvGrpSpPr>
            <p:cNvPr id="64" name="组合 2"/>
            <p:cNvGrpSpPr/>
            <p:nvPr/>
          </p:nvGrpSpPr>
          <p:grpSpPr>
            <a:xfrm>
              <a:off x="707" y="2702"/>
              <a:ext cx="3118" cy="3118"/>
              <a:chOff x="1736" y="2746"/>
              <a:chExt cx="3118" cy="3118"/>
            </a:xfrm>
            <a:solidFill>
              <a:srgbClr val="00B0F0"/>
            </a:solidFill>
          </p:grpSpPr>
          <p:sp>
            <p:nvSpPr>
              <p:cNvPr id="66"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67"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Times New Roman" panose="02020603050405020304" pitchFamily="18" charset="0"/>
                  <a:cs typeface="Times New Roman" panose="02020603050405020304" pitchFamily="18" charset="0"/>
                </a:endParaRPr>
              </a:p>
            </p:txBody>
          </p:sp>
        </p:grpSp>
        <p:pic>
          <p:nvPicPr>
            <p:cNvPr id="65" name="图片 21" descr="20080220085227583"/>
            <p:cNvPicPr>
              <a:picLocks noChangeAspect="1"/>
            </p:cNvPicPr>
            <p:nvPr/>
          </p:nvPicPr>
          <p:blipFill>
            <a:blip r:embed="rId7"/>
            <a:stretch>
              <a:fillRect/>
            </a:stretch>
          </p:blipFill>
          <p:spPr>
            <a:xfrm>
              <a:off x="1411" y="3405"/>
              <a:ext cx="1711" cy="1711"/>
            </a:xfrm>
            <a:prstGeom prst="rect">
              <a:avLst/>
            </a:prstGeom>
          </p:spPr>
        </p:pic>
      </p:grpSp>
      <p:grpSp>
        <p:nvGrpSpPr>
          <p:cNvPr id="56" name="组合 24"/>
          <p:cNvGrpSpPr/>
          <p:nvPr/>
        </p:nvGrpSpPr>
        <p:grpSpPr>
          <a:xfrm>
            <a:off x="577049" y="4396663"/>
            <a:ext cx="1329055" cy="1275080"/>
            <a:chOff x="5073" y="2724"/>
            <a:chExt cx="3118" cy="3118"/>
          </a:xfrm>
        </p:grpSpPr>
        <p:grpSp>
          <p:nvGrpSpPr>
            <p:cNvPr id="60" name="组合 15"/>
            <p:cNvGrpSpPr/>
            <p:nvPr/>
          </p:nvGrpSpPr>
          <p:grpSpPr>
            <a:xfrm>
              <a:off x="5073" y="2724"/>
              <a:ext cx="3118" cy="3118"/>
              <a:chOff x="1736" y="2746"/>
              <a:chExt cx="3118" cy="3118"/>
            </a:xfrm>
            <a:solidFill>
              <a:srgbClr val="FFC000"/>
            </a:solidFill>
          </p:grpSpPr>
          <p:sp>
            <p:nvSpPr>
              <p:cNvPr id="62"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63"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Times New Roman" panose="02020603050405020304" pitchFamily="18" charset="0"/>
                  <a:cs typeface="Times New Roman" panose="02020603050405020304" pitchFamily="18" charset="0"/>
                </a:endParaRPr>
              </a:p>
            </p:txBody>
          </p:sp>
        </p:grpSp>
        <p:pic>
          <p:nvPicPr>
            <p:cNvPr id="61" name="图片 23" descr="ueg5jojpevf5dkh"/>
            <p:cNvPicPr>
              <a:picLocks noChangeAspect="1"/>
            </p:cNvPicPr>
            <p:nvPr/>
          </p:nvPicPr>
          <p:blipFill>
            <a:blip r:embed="rId8"/>
            <a:stretch>
              <a:fillRect/>
            </a:stretch>
          </p:blipFill>
          <p:spPr>
            <a:xfrm>
              <a:off x="5586" y="3179"/>
              <a:ext cx="2091" cy="2091"/>
            </a:xfrm>
            <a:prstGeom prst="rect">
              <a:avLst/>
            </a:prstGeom>
          </p:spPr>
        </p:pic>
      </p:grpSp>
      <p:sp>
        <p:nvSpPr>
          <p:cNvPr id="69" name="文本框 13"/>
          <p:cNvSpPr txBox="1"/>
          <p:nvPr/>
        </p:nvSpPr>
        <p:spPr>
          <a:xfrm>
            <a:off x="2040160" y="3054943"/>
            <a:ext cx="7685648" cy="1200329"/>
          </a:xfrm>
          <a:prstGeom prst="rect">
            <a:avLst/>
          </a:prstGeom>
          <a:noFill/>
        </p:spPr>
        <p:txBody>
          <a:bodyPr wrap="square" rtlCol="0">
            <a:spAutoFit/>
          </a:bodyPr>
          <a:lstStyle/>
          <a:p>
            <a:pPr>
              <a:lnSpc>
                <a:spcPct val="100000"/>
              </a:lnSpc>
            </a:pPr>
            <a:r>
              <a:rPr lang="en-US" altLang="zh-CN" sz="360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Tìm những thành ngữ, tục ngữ về truyền thống yêu nước.</a:t>
            </a:r>
            <a:endParaRPr lang="zh-CN" altLang="en-US" sz="3600"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71" name="文本框 13"/>
          <p:cNvSpPr txBox="1"/>
          <p:nvPr/>
        </p:nvSpPr>
        <p:spPr>
          <a:xfrm>
            <a:off x="1746791" y="4404223"/>
            <a:ext cx="8955648" cy="1654748"/>
          </a:xfrm>
          <a:prstGeom prst="rect">
            <a:avLst/>
          </a:prstGeom>
          <a:noFill/>
        </p:spPr>
        <p:txBody>
          <a:bodyPr wrap="square" rtlCol="0">
            <a:spAutoFit/>
          </a:bodyPr>
          <a:lstStyle/>
          <a:p>
            <a:pPr algn="ctr">
              <a:lnSpc>
                <a:spcPct val="150000"/>
              </a:lnSpc>
            </a:pPr>
            <a:r>
              <a:rPr lang="en-US" altLang="zh-CN" sz="3600"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Chuẩn</a:t>
            </a:r>
            <a:r>
              <a:rPr lang="en-US" altLang="zh-CN" sz="3600"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600"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bị</a:t>
            </a:r>
            <a:r>
              <a:rPr lang="en-US" altLang="zh-CN" sz="3600"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600" dirty="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bài</a:t>
            </a:r>
            <a:r>
              <a:rPr lang="en-US" altLang="zh-CN" sz="3600"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3600" err="1">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mới</a:t>
            </a:r>
            <a:r>
              <a:rPr lang="en-US" altLang="zh-CN" sz="3600">
                <a:solidFill>
                  <a:srgbClr val="142F43"/>
                </a:solidFill>
                <a:latin typeface="Times New Roman" panose="02020603050405020304" pitchFamily="18" charset="0"/>
                <a:ea typeface="字体管家棉花糖" panose="00020600040101010101" charset="-122"/>
                <a:cs typeface="Times New Roman" panose="02020603050405020304" pitchFamily="18" charset="0"/>
              </a:rPr>
              <a:t> “Luyện tập thay thế từ ngữ để liên kết câu”.  </a:t>
            </a:r>
            <a:endParaRPr lang="zh-CN" altLang="en-US" sz="3600" dirty="0">
              <a:solidFill>
                <a:srgbClr val="142F43"/>
              </a:solidFill>
              <a:latin typeface="Times New Roman" panose="02020603050405020304" pitchFamily="18" charset="0"/>
              <a:ea typeface="字体管家棉花糖" panose="00020600040101010101"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471943"/>
            <a:ext cx="6848475" cy="1175706"/>
          </a:xfrm>
          <a:prstGeom prst="rect">
            <a:avLst/>
          </a:prstGeom>
          <a:noFill/>
        </p:spPr>
        <p:txBody>
          <a:bodyPr wrap="square" rtlCol="0">
            <a:spAutoFit/>
          </a:bodyPr>
          <a:lstStyle/>
          <a:p>
            <a:pPr algn="ctr">
              <a:lnSpc>
                <a:spcPct val="80000"/>
              </a:lnSpc>
            </a:pPr>
            <a:r>
              <a:rPr lang="en-US" altLang="zh-CN" sz="8800" dirty="0">
                <a:solidFill>
                  <a:srgbClr val="4984BA"/>
                </a:solidFill>
                <a:latin typeface="Times New Roman" panose="02020603050405020304" pitchFamily="18" charset="0"/>
                <a:ea typeface="字体管家棉花糖" panose="00020600040101010101" charset="-122"/>
                <a:cs typeface="Times New Roman" panose="02020603050405020304" pitchFamily="18" charset="0"/>
              </a:rPr>
              <a:t>Thanks you!</a:t>
            </a:r>
            <a:endParaRPr lang="zh-CN" altLang="en-US" sz="8800" dirty="0">
              <a:solidFill>
                <a:srgbClr val="4984BA"/>
              </a:solidFill>
              <a:latin typeface="Times New Roman" panose="02020603050405020304" pitchFamily="18" charset="0"/>
              <a:ea typeface="字体管家棉花糖" panose="00020600040101010101"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403949" y="744609"/>
            <a:ext cx="6065032" cy="913007"/>
          </a:xfrm>
          <a:prstGeom prst="rect">
            <a:avLst/>
          </a:prstGeom>
          <a:noFill/>
        </p:spPr>
        <p:txBody>
          <a:bodyPr wrap="square" rtlCol="0">
            <a:spAutoFit/>
          </a:bodyPr>
          <a:lstStyle/>
          <a:p>
            <a:r>
              <a:rPr lang="en-US" sz="5333" dirty="0" err="1">
                <a:latin typeface="Times New Roman" panose="02020603050405020304" pitchFamily="18" charset="0"/>
                <a:cs typeface="Times New Roman" panose="02020603050405020304" pitchFamily="18" charset="0"/>
              </a:rPr>
              <a:t>Luyện</a:t>
            </a:r>
            <a:r>
              <a:rPr lang="en-US" sz="5333" dirty="0">
                <a:latin typeface="Times New Roman" panose="02020603050405020304" pitchFamily="18" charset="0"/>
                <a:cs typeface="Times New Roman" panose="02020603050405020304" pitchFamily="18" charset="0"/>
              </a:rPr>
              <a:t> </a:t>
            </a:r>
            <a:r>
              <a:rPr lang="en-US" sz="5333" dirty="0" err="1">
                <a:latin typeface="Times New Roman" panose="02020603050405020304" pitchFamily="18" charset="0"/>
                <a:cs typeface="Times New Roman" panose="02020603050405020304" pitchFamily="18" charset="0"/>
              </a:rPr>
              <a:t>từ</a:t>
            </a:r>
            <a:r>
              <a:rPr lang="en-US" sz="5333" dirty="0">
                <a:latin typeface="Times New Roman" panose="02020603050405020304" pitchFamily="18" charset="0"/>
                <a:cs typeface="Times New Roman" panose="02020603050405020304" pitchFamily="18" charset="0"/>
              </a:rPr>
              <a:t> </a:t>
            </a:r>
            <a:r>
              <a:rPr lang="en-US" sz="5333" dirty="0" err="1">
                <a:latin typeface="Times New Roman" panose="02020603050405020304" pitchFamily="18" charset="0"/>
                <a:cs typeface="Times New Roman" panose="02020603050405020304" pitchFamily="18" charset="0"/>
              </a:rPr>
              <a:t>và</a:t>
            </a:r>
            <a:r>
              <a:rPr lang="en-US" sz="5333" dirty="0">
                <a:latin typeface="Times New Roman" panose="02020603050405020304" pitchFamily="18" charset="0"/>
                <a:cs typeface="Times New Roman" panose="02020603050405020304" pitchFamily="18" charset="0"/>
              </a:rPr>
              <a:t> </a:t>
            </a:r>
            <a:r>
              <a:rPr lang="en-US" sz="5333" dirty="0" err="1">
                <a:latin typeface="Times New Roman" panose="02020603050405020304" pitchFamily="18" charset="0"/>
                <a:cs typeface="Times New Roman" panose="02020603050405020304" pitchFamily="18" charset="0"/>
              </a:rPr>
              <a:t>câu</a:t>
            </a:r>
            <a:endParaRPr lang="en-US" sz="5333"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136468" y="2402223"/>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từ</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Truyền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Tahoma" panose="020B0604030504040204" pitchFamily="34" charset="0"/>
                <a:cs typeface="Times New Roman" panose="02020603050405020304" pitchFamily="18" charset="0"/>
              </a:rPr>
              <a:t>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65829"/>
            <a:ext cx="6848475" cy="1077218"/>
          </a:xfrm>
          <a:prstGeom prst="rect">
            <a:avLst/>
          </a:prstGeom>
          <a:noFill/>
        </p:spPr>
        <p:txBody>
          <a:bodyPr wrap="square" rtlCol="0">
            <a:spAutoFit/>
          </a:bodyPr>
          <a:lstStyle/>
          <a:p>
            <a:pPr algn="ctr">
              <a:lnSpc>
                <a:spcPct val="80000"/>
              </a:lnSpc>
            </a:pPr>
            <a:r>
              <a:rPr lang="en-US" altLang="zh-CN" sz="800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Mục</a:t>
            </a:r>
            <a:r>
              <a:rPr lang="en-US" altLang="zh-CN" sz="8000" dirty="0">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 </a:t>
            </a:r>
            <a:r>
              <a:rPr lang="en-US" altLang="zh-CN" sz="8000" dirty="0" err="1">
                <a:solidFill>
                  <a:srgbClr val="2E7E38"/>
                </a:solidFill>
                <a:latin typeface="Times New Roman" panose="02020603050405020304" pitchFamily="18" charset="0"/>
                <a:ea typeface="方正胖娃简体" panose="03000509000000000000" pitchFamily="65" charset="-122"/>
                <a:cs typeface="Times New Roman" panose="02020603050405020304" pitchFamily="18" charset="0"/>
              </a:rPr>
              <a:t>tiêu</a:t>
            </a:r>
            <a:endParaRPr lang="zh-CN" altLang="en-US" sz="3600" b="1" spc="180" dirty="0">
              <a:solidFill>
                <a:srgbClr val="6FA068"/>
              </a:solidFill>
              <a:uFillTx/>
              <a:latin typeface="Times New Roman" panose="02020603050405020304" pitchFamily="18" charset="0"/>
              <a:ea typeface="方正胖娃简体" panose="03000509000000000000" pitchFamily="65" charset="-122"/>
              <a:cs typeface="Times New Roman" panose="02020603050405020304" pitchFamily="18" charset="0"/>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p:cNvSpPr txBox="1"/>
          <p:nvPr/>
        </p:nvSpPr>
        <p:spPr>
          <a:xfrm>
            <a:off x="2147053" y="2465729"/>
            <a:ext cx="7998195" cy="830997"/>
          </a:xfrm>
          <a:prstGeom prst="rect">
            <a:avLst/>
          </a:prstGeom>
          <a:noFill/>
        </p:spPr>
        <p:txBody>
          <a:bodyPr wrap="square" rtlCol="0">
            <a:spAutoFit/>
          </a:bodyPr>
          <a:lstStyle/>
          <a:p>
            <a:r>
              <a:rPr lang="pt-BR" sz="2400">
                <a:latin typeface="Times New Roman" panose="02020603050405020304" pitchFamily="18" charset="0"/>
                <a:cs typeface="Times New Roman" panose="02020603050405020304" pitchFamily="18" charset="0"/>
              </a:rPr>
              <a:t>Biết một số từ liên quan đến </a:t>
            </a:r>
            <a:r>
              <a:rPr lang="pt-BR" sz="2400" i="1">
                <a:latin typeface="Times New Roman" panose="02020603050405020304" pitchFamily="18" charset="0"/>
                <a:cs typeface="Times New Roman" panose="02020603050405020304" pitchFamily="18" charset="0"/>
              </a:rPr>
              <a:t>truyền thống dân tộc</a:t>
            </a:r>
            <a:r>
              <a:rPr lang="pt-BR" sz="2400">
                <a:latin typeface="Times New Roman" panose="02020603050405020304" pitchFamily="18" charset="0"/>
                <a:cs typeface="Times New Roman" panose="02020603050405020304" pitchFamily="18" charset="0"/>
              </a:rPr>
              <a:t>.</a:t>
            </a:r>
            <a:r>
              <a:rPr lang="pt-BR" sz="2400" b="1">
                <a:latin typeface="Times New Roman" panose="02020603050405020304" pitchFamily="18" charset="0"/>
                <a:cs typeface="Times New Roman" panose="02020603050405020304" pitchFamily="18" charset="0"/>
              </a:rPr>
              <a:t> </a:t>
            </a:r>
            <a:r>
              <a:rPr lang="pt-BR" sz="2400">
                <a:latin typeface="Times New Roman" panose="02020603050405020304" pitchFamily="18" charset="0"/>
                <a:cs typeface="Times New Roman" panose="02020603050405020304" pitchFamily="18" charset="0"/>
              </a:rPr>
              <a:t>Hiểu nghĩa của từ ghép Hán Việt: </a:t>
            </a:r>
            <a:r>
              <a:rPr lang="pt-BR" sz="2400" i="1">
                <a:latin typeface="Times New Roman" panose="02020603050405020304" pitchFamily="18" charset="0"/>
                <a:cs typeface="Times New Roman" panose="02020603050405020304" pitchFamily="18" charset="0"/>
              </a:rPr>
              <a:t>Truyền thống</a:t>
            </a:r>
            <a:r>
              <a:rPr lang="pt-BR" sz="2400">
                <a:latin typeface="Times New Roman" panose="02020603050405020304" pitchFamily="18" charset="0"/>
                <a:cs typeface="Times New Roman" panose="02020603050405020304" pitchFamily="18" charset="0"/>
              </a:rPr>
              <a:t> gồm từ </a:t>
            </a:r>
            <a:r>
              <a:rPr lang="pt-BR" sz="2400" i="1">
                <a:latin typeface="Times New Roman" panose="02020603050405020304" pitchFamily="18" charset="0"/>
                <a:cs typeface="Times New Roman" panose="02020603050405020304" pitchFamily="18" charset="0"/>
              </a:rPr>
              <a:t>truyền</a:t>
            </a:r>
            <a:r>
              <a:rPr lang="pt-BR" sz="2400">
                <a:latin typeface="Times New Roman" panose="02020603050405020304" pitchFamily="18" charset="0"/>
                <a:cs typeface="Times New Roman" panose="02020603050405020304" pitchFamily="18" charset="0"/>
              </a:rPr>
              <a:t> và từ </a:t>
            </a:r>
            <a:r>
              <a:rPr lang="pt-BR" sz="2400" i="1">
                <a:latin typeface="Times New Roman" panose="02020603050405020304" pitchFamily="18" charset="0"/>
                <a:cs typeface="Times New Roman" panose="02020603050405020304" pitchFamily="18" charset="0"/>
              </a:rPr>
              <a:t>thống</a:t>
            </a:r>
            <a:endParaRPr lang="en-US" sz="4400" dirty="0">
              <a:latin typeface="Times New Roman" panose="02020603050405020304" pitchFamily="18" charset="0"/>
              <a:ea typeface="#9Slide03 Roboto Slab Bold" pitchFamily="2" charset="0"/>
              <a:cs typeface="Times New Roman" panose="02020603050405020304" pitchFamily="18" charset="0"/>
            </a:endParaRP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a:latin typeface="Times New Roman" panose="02020603050405020304" pitchFamily="18" charset="0"/>
                <a:cs typeface="Times New Roman" panose="02020603050405020304" pitchFamily="18" charset="0"/>
              </a:rPr>
              <a:t>Hiểu </a:t>
            </a:r>
            <a:r>
              <a:rPr lang="pt-BR" sz="2400">
                <a:latin typeface="Times New Roman" panose="02020603050405020304" pitchFamily="18" charset="0"/>
                <a:cs typeface="Times New Roman" panose="02020603050405020304" pitchFamily="18" charset="0"/>
              </a:rPr>
              <a:t>thêm</a:t>
            </a:r>
            <a:r>
              <a:rPr lang="pt-BR" sz="2400" i="1">
                <a:latin typeface="Times New Roman" panose="02020603050405020304" pitchFamily="18" charset="0"/>
                <a:cs typeface="Times New Roman" panose="02020603050405020304" pitchFamily="18" charset="0"/>
              </a:rPr>
              <a:t> về những câu tục ngữ, thành ngữ về chủ đề Truyền thống.</a:t>
            </a:r>
            <a:endParaRPr lang="en-US" sz="2400">
              <a:latin typeface="Times New Roman" panose="02020603050405020304" pitchFamily="18" charset="0"/>
              <a:cs typeface="Times New Roman" panose="02020603050405020304" pitchFamily="18" charset="0"/>
            </a:endParaRPr>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a:latin typeface="Times New Roman" panose="02020603050405020304" pitchFamily="18" charset="0"/>
                <a:cs typeface="Times New Roman" panose="02020603050405020304" pitchFamily="18" charset="0"/>
              </a:rPr>
              <a:t>Có kĩ năng xác định được nghĩa của từ trong các BT1,2,3.</a:t>
            </a:r>
            <a:endParaRPr lang="en-US" sz="4400" dirty="0">
              <a:latin typeface="Times New Roman" panose="02020603050405020304" pitchFamily="18" charset="0"/>
              <a:ea typeface="#9Slide03 Roboto Slab Bold" pitchFamily="2" charset="0"/>
              <a:cs typeface="Times New Roman" panose="02020603050405020304" pitchFamily="18"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Times New Roman" panose="02020603050405020304" pitchFamily="18" charset="0"/>
                  <a:ea typeface="锐字工房洪荒之光中黑简1.0" panose="02010600030101010101" charset="-122"/>
                  <a:cs typeface="Times New Roman" panose="02020603050405020304" pitchFamily="18" charset="0"/>
                </a:rPr>
                <a:t>1</a:t>
              </a: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Dòng</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nào</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dưới</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đây</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nêu</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đúng</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nghĩa</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của</a:t>
            </a:r>
            <a:r>
              <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4000" dirty="0" err="1">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từ</a:t>
            </a:r>
            <a:endParaRPr lang="en-US" altLang="zh-CN" sz="4000" dirty="0">
              <a:solidFill>
                <a:srgbClr val="C00000"/>
              </a:solidFill>
              <a:latin typeface="Times New Roman" panose="02020603050405020304" pitchFamily="18" charset="0"/>
              <a:ea typeface="字体管家棉花糖" panose="00020600040101010101" charset="-122"/>
              <a:cs typeface="Times New Roman" panose="02020603050405020304" pitchFamily="18" charset="0"/>
            </a:endParaRPr>
          </a:p>
          <a:p>
            <a:pPr algn="ctr"/>
            <a:r>
              <a:rPr lang="en-US" altLang="zh-CN" sz="4000">
                <a:solidFill>
                  <a:srgbClr val="C00000"/>
                </a:solidFill>
                <a:latin typeface="Times New Roman" panose="02020603050405020304" pitchFamily="18" charset="0"/>
                <a:ea typeface="字体管家棉花糖" panose="00020600040101010101" charset="-122"/>
                <a:cs typeface="Times New Roman" panose="02020603050405020304" pitchFamily="18" charset="0"/>
              </a:rPr>
              <a:t> truyền thống?</a:t>
            </a:r>
            <a:endParaRPr lang="zh-CN" altLang="en-US" sz="2400" b="1" spc="300" dirty="0">
              <a:solidFill>
                <a:srgbClr val="C0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Times New Roman" panose="02020603050405020304" pitchFamily="18" charset="0"/>
                  <a:ea typeface="字体管家棉花糖" panose="00020600040101010101" charset="-122"/>
                  <a:cs typeface="Times New Roman" panose="02020603050405020304" pitchFamily="18" charset="0"/>
                  <a:sym typeface="+mn-ea"/>
                </a:rPr>
                <a:t>        </a:t>
              </a:r>
              <a:endParaRPr lang="zh-CN" altLang="en-US" dirty="0">
                <a:solidFill>
                  <a:schemeClr val="tx1"/>
                </a:solidFill>
                <a:latin typeface="Times New Roman" panose="02020603050405020304" pitchFamily="18" charset="0"/>
                <a:ea typeface="字体管家棉花糖" panose="00020600040101010101" charset="-122"/>
                <a:cs typeface="Times New Roman" panose="02020603050405020304" pitchFamily="18"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anose="02020603050405020304"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2000" dirty="0">
                  <a:solidFill>
                    <a:schemeClr val="tx1"/>
                  </a:solidFill>
                  <a:latin typeface="Times New Roman" panose="02020603050405020304" pitchFamily="18" charset="0"/>
                  <a:ea typeface="字体管家棉花糖" panose="00020600040101010101" charset="-122"/>
                  <a:cs typeface="Times New Roman" panose="02020603050405020304" pitchFamily="18" charset="0"/>
                </a:rPr>
                <a:t> </a:t>
              </a:r>
              <a:endParaRPr lang="zh-CN" altLang="en-US" sz="2800" dirty="0">
                <a:solidFill>
                  <a:schemeClr val="accent6">
                    <a:lumMod val="75000"/>
                  </a:schemeClr>
                </a:solidFill>
                <a:latin typeface="Times New Roman" panose="02020603050405020304" pitchFamily="18" charset="0"/>
                <a:ea typeface="字体管家棉花糖" panose="00020600040101010101" charset="-122"/>
                <a:cs typeface="Times New Roman" panose="02020603050405020304" pitchFamily="18" charset="0"/>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của 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Times New Roman" panose="02020603050405020304" pitchFamily="18" charset="0"/>
                  <a:ea typeface="字体管家棉花糖" panose="00020600040101010101" charset="-122"/>
                  <a:cs typeface="Times New Roman" panose="02020603050405020304" pitchFamily="18" charset="0"/>
                  <a:sym typeface="+mn-ea"/>
                </a:rPr>
                <a:t>        </a:t>
              </a:r>
              <a:endParaRPr lang="zh-CN" altLang="en-US" dirty="0">
                <a:solidFill>
                  <a:schemeClr val="tx1"/>
                </a:solidFill>
                <a:latin typeface="Times New Roman" panose="02020603050405020304" pitchFamily="18" charset="0"/>
                <a:ea typeface="字体管家棉花糖" panose="00020600040101010101" charset="-122"/>
                <a:cs typeface="Times New Roman" panose="02020603050405020304" pitchFamily="18"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khác.</a:t>
              </a: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rot="10800000" flipV="1">
            <a:off x="0" y="5726268"/>
            <a:ext cx="1074692" cy="1122207"/>
          </a:xfrm>
          <a:prstGeom prst="rect">
            <a:avLst/>
          </a:prstGeom>
        </p:spPr>
      </p:pic>
      <p:sp>
        <p:nvSpPr>
          <p:cNvPr id="10" name="Content Placeholder 2"/>
          <p:cNvSpPr txBox="1">
            <a:spLocks/>
          </p:cNvSpPr>
          <p:nvPr/>
        </p:nvSpPr>
        <p:spPr bwMode="auto">
          <a:xfrm>
            <a:off x="300868" y="9525"/>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300868" y="1772108"/>
            <a:ext cx="11357508" cy="4044524"/>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a:t>
            </a:r>
          </a:p>
          <a:p>
            <a:pPr marL="457200" indent="-457200" algn="just" fontAlgn="auto">
              <a:spcBef>
                <a:spcPts val="2400"/>
              </a:spcBef>
              <a:spcAft>
                <a:spcPts val="0"/>
              </a:spcAft>
              <a:buFontTx/>
              <a:buChar char="-"/>
              <a:defRPr/>
            </a:pP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trao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người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ngôi</a:t>
            </a:r>
            <a:r>
              <a:rPr lang="en-US" sz="3200" b="1" i="1" dirty="0">
                <a:solidFill>
                  <a:srgbClr val="002060"/>
                </a:solidFill>
                <a:latin typeface="Times New Roman" pitchFamily="18" charset="0"/>
                <a:cs typeface="Times New Roman" pitchFamily="18" charset="0"/>
              </a:rPr>
              <a:t>; </a:t>
            </a:r>
          </a:p>
          <a:p>
            <a:pPr marL="457200" indent="-457200" algn="just" fontAlgn="auto">
              <a:spcBef>
                <a:spcPts val="2400"/>
              </a:spcBef>
              <a:spcAft>
                <a:spcPts val="0"/>
              </a:spcAft>
              <a:buFontTx/>
              <a:buChar char="-"/>
              <a:defRPr/>
            </a:pP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nối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dứt</a:t>
            </a:r>
            <a:r>
              <a:rPr lang="en-US" sz="3200" b="1" i="1" dirty="0">
                <a:solidFill>
                  <a:srgbClr val="002060"/>
                </a:solidFill>
                <a:latin typeface="Times New Roman" pitchFamily="18" charset="0"/>
                <a:cs typeface="Times New Roman" pitchFamily="18" charset="0"/>
              </a:rPr>
              <a:t>”. </a:t>
            </a:r>
          </a:p>
          <a:p>
            <a:pPr algn="just" fontAlgn="auto">
              <a:spcBef>
                <a:spcPts val="2400"/>
              </a:spcBef>
              <a:spcAft>
                <a:spcPts val="0"/>
              </a:spcAft>
              <a:defRPr/>
            </a:pP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hệ</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huyết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407"/>
              <a:ext cx="2229" cy="1615"/>
            </a:xfrm>
            <a:prstGeom prst="rect">
              <a:avLst/>
            </a:prstGeom>
            <a:noFill/>
          </p:spPr>
          <p:txBody>
            <a:bodyPr wrap="square" rtlCol="0">
              <a:spAutoFit/>
            </a:bodyPr>
            <a:lstStyle/>
            <a:p>
              <a:pPr algn="ctr"/>
              <a:r>
                <a:rPr lang="en-US" altLang="zh-CN" sz="2400" dirty="0">
                  <a:latin typeface="Times New Roman" panose="02020603050405020304" pitchFamily="18" charset="0"/>
                  <a:ea typeface="锐字工房洪荒之光中黑简1.0" panose="02010600030101010101" charset="-122"/>
                  <a:cs typeface="Times New Roman" panose="02020603050405020304" pitchFamily="18" charset="0"/>
                </a:rPr>
                <a:t>2</a:t>
              </a: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dirty="0" err="1">
                <a:latin typeface="Times New Roman" panose="02020603050405020304" pitchFamily="18" charset="0"/>
                <a:cs typeface="Times New Roman" panose="02020603050405020304" pitchFamily="18" charset="0"/>
              </a:rPr>
              <a:t>Dựa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theo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nghĩa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tiếng</a:t>
            </a:r>
            <a:r>
              <a:rPr lang="en-US" sz="3000" b="1" dirty="0">
                <a:latin typeface="Times New Roman" panose="02020603050405020304" pitchFamily="18" charset="0"/>
                <a:cs typeface="Times New Roman" panose="02020603050405020304" pitchFamily="18" charset="0"/>
              </a:rPr>
              <a:t> </a:t>
            </a:r>
            <a:r>
              <a:rPr lang="en-US" sz="3000" b="1" i="1" dirty="0" err="1">
                <a:solidFill>
                  <a:srgbClr val="0033CC"/>
                </a:solidFill>
                <a:latin typeface="Times New Roman" panose="02020603050405020304" pitchFamily="18" charset="0"/>
                <a:cs typeface="Times New Roman" panose="02020603050405020304" pitchFamily="18" charset="0"/>
              </a:rPr>
              <a:t>truyền</a:t>
            </a:r>
            <a:r>
              <a:rPr lang="en-US" sz="3000" b="1" i="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xếp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ngoặc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đơn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thành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nhóm</a:t>
            </a:r>
            <a:r>
              <a:rPr lang="en-US" sz="3000" b="1" dirty="0">
                <a:latin typeface="Times New Roman" panose="02020603050405020304" pitchFamily="18" charset="0"/>
                <a:cs typeface="Times New Roman" panose="02020603050405020304" pitchFamily="18" charset="0"/>
              </a:rPr>
              <a:t>:</a:t>
            </a: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a:t>
            </a:r>
            <a:r>
              <a:rPr lang="vi-VN" altLang="en-US" sz="3000" dirty="0">
                <a:latin typeface="Times New Roman" panose="02020603050405020304" pitchFamily="18" charset="0"/>
                <a:cs typeface="Times New Roman" panose="02020603050405020304" pitchFamily="18" charset="0"/>
              </a:rPr>
              <a:t>ường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thế</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hệ</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nhiều</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biết</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đư</a:t>
            </a: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c</a:t>
            </a:r>
            <a:r>
              <a:rPr lang="vi-VN" altLang="en-US" sz="3000" dirty="0">
                <a:latin typeface="Times New Roman" panose="02020603050405020304" pitchFamily="18" charset="0"/>
                <a:cs typeface="Times New Roman" panose="02020603050405020304" pitchFamily="18" charset="0"/>
              </a:rPr>
              <a:t>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thể</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736222" y="3659622"/>
            <a:ext cx="10824008"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dirty="0">
                <a:solidFill>
                  <a:srgbClr val="0033CC"/>
                </a:solidFill>
                <a:latin typeface="Times New Roman" panose="02020603050405020304"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tụng</a:t>
            </a:r>
            <a:r>
              <a:rPr lang="en-US" sz="28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20647" y="5807485"/>
            <a:ext cx="9178834" cy="461665"/>
          </a:xfrm>
          <a:prstGeom prst="rect">
            <a:avLst/>
          </a:prstGeom>
        </p:spPr>
        <p:txBody>
          <a:bodyPr wrap="square">
            <a:spAutoFit/>
          </a:bodyPr>
          <a:lstStyle/>
          <a:p>
            <a:pPr algn="just"/>
            <a:r>
              <a:rPr lang="vi-VN" sz="2400" dirty="0">
                <a:solidFill>
                  <a:srgbClr val="000000"/>
                </a:solidFill>
                <a:latin typeface="+mj-lt"/>
              </a:rPr>
              <a:t>- </a:t>
            </a:r>
            <a:r>
              <a:rPr lang="vi-VN" sz="2400" b="1" dirty="0">
                <a:solidFill>
                  <a:srgbClr val="000000"/>
                </a:solidFill>
                <a:latin typeface="+mj-lt"/>
              </a:rPr>
              <a:t>Truyền tụng</a:t>
            </a:r>
            <a:r>
              <a:rPr lang="vi-VN" sz="2400" dirty="0">
                <a:solidFill>
                  <a:srgbClr val="000000"/>
                </a:solidFill>
                <a:latin typeface="+mj-lt"/>
              </a:rPr>
              <a:t>: Truyền tụng cho nhau bằng lòng ngưỡng mộ.</a:t>
            </a: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343205"/>
            <a:ext cx="965200" cy="1009015"/>
          </a:xfrm>
          <a:prstGeom prst="rect">
            <a:avLst/>
          </a:prstGeom>
        </p:spPr>
      </p:pic>
      <p:sp>
        <p:nvSpPr>
          <p:cNvPr id="6" name="Rectangle 5"/>
          <p:cNvSpPr/>
          <p:nvPr/>
        </p:nvSpPr>
        <p:spPr>
          <a:xfrm>
            <a:off x="1274309" y="343205"/>
            <a:ext cx="9053031" cy="830997"/>
          </a:xfrm>
          <a:prstGeom prst="rect">
            <a:avLst/>
          </a:prstGeom>
        </p:spPr>
        <p:txBody>
          <a:bodyPr wrap="square">
            <a:spAutoFit/>
          </a:bodyPr>
          <a:lstStyle/>
          <a:p>
            <a:pPr algn="just"/>
            <a:r>
              <a:rPr lang="vi-VN" sz="2400" dirty="0">
                <a:solidFill>
                  <a:srgbClr val="000000"/>
                </a:solidFill>
                <a:latin typeface="+mj-lt"/>
              </a:rPr>
              <a:t>- </a:t>
            </a:r>
            <a:r>
              <a:rPr lang="vi-VN" sz="2400" b="1" dirty="0">
                <a:solidFill>
                  <a:srgbClr val="000000"/>
                </a:solidFill>
                <a:latin typeface="+mj-lt"/>
              </a:rPr>
              <a:t>Truyền thống</a:t>
            </a:r>
            <a:r>
              <a:rPr lang="vi-VN" sz="2400" dirty="0">
                <a:solidFill>
                  <a:srgbClr val="000000"/>
                </a:solidFill>
                <a:latin typeface="+mj-lt"/>
              </a:rPr>
              <a:t>: thói quen được hình thành lâu đời, trong lối sống và nếp nghĩ được truyền từ đời này sang đời khác.</a:t>
            </a:r>
          </a:p>
        </p:txBody>
      </p:sp>
      <p:sp>
        <p:nvSpPr>
          <p:cNvPr id="7" name="Rectangle 6"/>
          <p:cNvSpPr/>
          <p:nvPr/>
        </p:nvSpPr>
        <p:spPr>
          <a:xfrm>
            <a:off x="1322222" y="1287113"/>
            <a:ext cx="9005118" cy="461665"/>
          </a:xfrm>
          <a:prstGeom prst="rect">
            <a:avLst/>
          </a:prstGeom>
        </p:spPr>
        <p:txBody>
          <a:bodyPr wrap="square">
            <a:spAutoFit/>
          </a:bodyPr>
          <a:lstStyle/>
          <a:p>
            <a:pPr algn="just"/>
            <a:r>
              <a:rPr lang="vi-VN" sz="2400" dirty="0">
                <a:solidFill>
                  <a:srgbClr val="000000"/>
                </a:solidFill>
                <a:latin typeface="+mj-lt"/>
              </a:rPr>
              <a:t>- </a:t>
            </a:r>
            <a:r>
              <a:rPr lang="vi-VN" sz="2400" b="1" dirty="0">
                <a:solidFill>
                  <a:srgbClr val="000000"/>
                </a:solidFill>
                <a:latin typeface="+mj-lt"/>
              </a:rPr>
              <a:t>Truyền bá: </a:t>
            </a:r>
            <a:r>
              <a:rPr lang="vi-VN" sz="2400" dirty="0">
                <a:solidFill>
                  <a:srgbClr val="000000"/>
                </a:solidFill>
                <a:latin typeface="+mj-lt"/>
              </a:rPr>
              <a:t>được phổ biến rộng rãi cho nhiều người, nhiều nơi.</a:t>
            </a:r>
          </a:p>
        </p:txBody>
      </p:sp>
      <p:sp>
        <p:nvSpPr>
          <p:cNvPr id="8" name="Rectangle 7"/>
          <p:cNvSpPr/>
          <p:nvPr/>
        </p:nvSpPr>
        <p:spPr>
          <a:xfrm>
            <a:off x="1232359" y="1840851"/>
            <a:ext cx="9717945" cy="830997"/>
          </a:xfrm>
          <a:prstGeom prst="rect">
            <a:avLst/>
          </a:prstGeom>
        </p:spPr>
        <p:txBody>
          <a:bodyPr wrap="square">
            <a:spAutoFit/>
          </a:bodyPr>
          <a:lstStyle/>
          <a:p>
            <a:pPr algn="just"/>
            <a:r>
              <a:rPr lang="vi-VN" sz="2400" dirty="0">
                <a:solidFill>
                  <a:srgbClr val="000000"/>
                </a:solidFill>
                <a:latin typeface="+mj-lt"/>
              </a:rPr>
              <a:t> - </a:t>
            </a:r>
            <a:r>
              <a:rPr lang="vi-VN" sz="2400" b="1" dirty="0">
                <a:solidFill>
                  <a:srgbClr val="000000"/>
                </a:solidFill>
                <a:latin typeface="+mj-lt"/>
              </a:rPr>
              <a:t>Truyền nghề: </a:t>
            </a:r>
            <a:r>
              <a:rPr lang="vi-VN" sz="2400" dirty="0">
                <a:solidFill>
                  <a:srgbClr val="000000"/>
                </a:solidFill>
                <a:latin typeface="+mj-lt"/>
              </a:rPr>
              <a:t>Nghề nghiệp được truyền từ đời này sang đời khác, thế hệ này sang thế hệ khác.</a:t>
            </a:r>
          </a:p>
        </p:txBody>
      </p:sp>
      <p:sp>
        <p:nvSpPr>
          <p:cNvPr id="13" name="Rectangle 12"/>
          <p:cNvSpPr/>
          <p:nvPr/>
        </p:nvSpPr>
        <p:spPr>
          <a:xfrm>
            <a:off x="1274309" y="2789390"/>
            <a:ext cx="9538220" cy="461665"/>
          </a:xfrm>
          <a:prstGeom prst="rect">
            <a:avLst/>
          </a:prstGeom>
        </p:spPr>
        <p:txBody>
          <a:bodyPr wrap="square">
            <a:spAutoFit/>
          </a:bodyPr>
          <a:lstStyle/>
          <a:p>
            <a:pPr algn="just"/>
            <a:r>
              <a:rPr lang="vi-VN" sz="2400" dirty="0">
                <a:solidFill>
                  <a:srgbClr val="000000"/>
                </a:solidFill>
                <a:latin typeface="+mj-lt"/>
              </a:rPr>
              <a:t>- </a:t>
            </a:r>
            <a:r>
              <a:rPr lang="vi-VN" sz="2400" b="1" dirty="0">
                <a:solidFill>
                  <a:srgbClr val="000000"/>
                </a:solidFill>
                <a:latin typeface="+mj-lt"/>
              </a:rPr>
              <a:t>Truyền tin</a:t>
            </a:r>
            <a:r>
              <a:rPr lang="vi-VN" sz="2400" dirty="0">
                <a:solidFill>
                  <a:srgbClr val="000000"/>
                </a:solidFill>
                <a:latin typeface="+mj-lt"/>
              </a:rPr>
              <a:t>: Thông tin được truyền đi cho nhiều người biết tới.</a:t>
            </a:r>
          </a:p>
        </p:txBody>
      </p:sp>
      <p:sp>
        <p:nvSpPr>
          <p:cNvPr id="14" name="Rectangle 13"/>
          <p:cNvSpPr/>
          <p:nvPr/>
        </p:nvSpPr>
        <p:spPr>
          <a:xfrm>
            <a:off x="1304022" y="3359335"/>
            <a:ext cx="9178834" cy="461665"/>
          </a:xfrm>
          <a:prstGeom prst="rect">
            <a:avLst/>
          </a:prstGeom>
        </p:spPr>
        <p:txBody>
          <a:bodyPr wrap="square">
            <a:spAutoFit/>
          </a:bodyPr>
          <a:lstStyle/>
          <a:p>
            <a:pPr algn="just"/>
            <a:r>
              <a:rPr lang="vi-VN" sz="2400" dirty="0">
                <a:solidFill>
                  <a:srgbClr val="000000"/>
                </a:solidFill>
                <a:latin typeface="+mj-lt"/>
              </a:rPr>
              <a:t>- </a:t>
            </a:r>
            <a:r>
              <a:rPr lang="vi-VN" sz="2400" b="1" dirty="0">
                <a:solidFill>
                  <a:srgbClr val="000000"/>
                </a:solidFill>
                <a:latin typeface="+mj-lt"/>
              </a:rPr>
              <a:t>Truyền máu</a:t>
            </a:r>
            <a:r>
              <a:rPr lang="vi-VN" sz="2400" dirty="0">
                <a:solidFill>
                  <a:srgbClr val="000000"/>
                </a:solidFill>
                <a:latin typeface="+mj-lt"/>
              </a:rPr>
              <a:t>: Máu được truyền từ cơ thể này sang cơ thể khác.</a:t>
            </a:r>
          </a:p>
        </p:txBody>
      </p:sp>
      <p:sp>
        <p:nvSpPr>
          <p:cNvPr id="15" name="Rectangle 14"/>
          <p:cNvSpPr/>
          <p:nvPr/>
        </p:nvSpPr>
        <p:spPr>
          <a:xfrm>
            <a:off x="1301329" y="3839585"/>
            <a:ext cx="9632350" cy="830997"/>
          </a:xfrm>
          <a:prstGeom prst="rect">
            <a:avLst/>
          </a:prstGeom>
        </p:spPr>
        <p:txBody>
          <a:bodyPr wrap="square">
            <a:spAutoFit/>
          </a:bodyPr>
          <a:lstStyle/>
          <a:p>
            <a:pPr algn="just"/>
            <a:r>
              <a:rPr lang="vi-VN" sz="2400" dirty="0">
                <a:solidFill>
                  <a:srgbClr val="000000"/>
                </a:solidFill>
                <a:latin typeface="+mj-lt"/>
              </a:rPr>
              <a:t>- </a:t>
            </a:r>
            <a:r>
              <a:rPr lang="vi-VN" sz="2400" b="1" dirty="0">
                <a:solidFill>
                  <a:srgbClr val="000000"/>
                </a:solidFill>
                <a:latin typeface="+mj-lt"/>
              </a:rPr>
              <a:t>Truyền hình</a:t>
            </a:r>
            <a:r>
              <a:rPr lang="vi-VN" sz="2400" dirty="0">
                <a:solidFill>
                  <a:srgbClr val="000000"/>
                </a:solidFill>
                <a:latin typeface="+mj-lt"/>
              </a:rPr>
              <a:t>: Truyền hình ảnh, thường đồng thời có cả âm thanh bằng phương tiện thu bắt tín hiệu.</a:t>
            </a:r>
          </a:p>
        </p:txBody>
      </p:sp>
      <p:sp>
        <p:nvSpPr>
          <p:cNvPr id="16" name="Rectangle 15"/>
          <p:cNvSpPr/>
          <p:nvPr/>
        </p:nvSpPr>
        <p:spPr>
          <a:xfrm>
            <a:off x="1328862" y="4716589"/>
            <a:ext cx="5063822" cy="461665"/>
          </a:xfrm>
          <a:prstGeom prst="rect">
            <a:avLst/>
          </a:prstGeom>
        </p:spPr>
        <p:txBody>
          <a:bodyPr wrap="none">
            <a:spAutoFit/>
          </a:bodyPr>
          <a:lstStyle/>
          <a:p>
            <a:pPr algn="just"/>
            <a:r>
              <a:rPr lang="vi-VN" sz="2400" dirty="0">
                <a:solidFill>
                  <a:srgbClr val="000000"/>
                </a:solidFill>
                <a:latin typeface="+mj-lt"/>
              </a:rPr>
              <a:t>- </a:t>
            </a:r>
            <a:r>
              <a:rPr lang="vi-VN" sz="2400" b="1" dirty="0">
                <a:solidFill>
                  <a:srgbClr val="000000"/>
                </a:solidFill>
                <a:latin typeface="+mj-lt"/>
              </a:rPr>
              <a:t>Truyền nhiễm</a:t>
            </a:r>
            <a:r>
              <a:rPr lang="vi-VN" sz="2400" dirty="0">
                <a:solidFill>
                  <a:srgbClr val="000000"/>
                </a:solidFill>
                <a:latin typeface="+mj-lt"/>
              </a:rPr>
              <a:t>: lây nhiễm, lây truyền.</a:t>
            </a:r>
          </a:p>
        </p:txBody>
      </p:sp>
      <p:sp>
        <p:nvSpPr>
          <p:cNvPr id="21" name="Rectangle 20"/>
          <p:cNvSpPr/>
          <p:nvPr/>
        </p:nvSpPr>
        <p:spPr>
          <a:xfrm>
            <a:off x="1320647" y="5224261"/>
            <a:ext cx="10210574" cy="461665"/>
          </a:xfrm>
          <a:prstGeom prst="rect">
            <a:avLst/>
          </a:prstGeom>
        </p:spPr>
        <p:txBody>
          <a:bodyPr wrap="square">
            <a:spAutoFit/>
          </a:bodyPr>
          <a:lstStyle/>
          <a:p>
            <a:pPr algn="just"/>
            <a:r>
              <a:rPr lang="vi-VN" sz="2400" dirty="0">
                <a:solidFill>
                  <a:srgbClr val="000000"/>
                </a:solidFill>
                <a:latin typeface="+mj-lt"/>
              </a:rPr>
              <a:t>- </a:t>
            </a:r>
            <a:r>
              <a:rPr lang="vi-VN" sz="2400" b="1" dirty="0">
                <a:solidFill>
                  <a:srgbClr val="000000"/>
                </a:solidFill>
                <a:latin typeface="+mj-lt"/>
              </a:rPr>
              <a:t>Truyền ngôi: </a:t>
            </a:r>
            <a:r>
              <a:rPr lang="vi-VN" sz="2400" dirty="0">
                <a:solidFill>
                  <a:srgbClr val="000000"/>
                </a:solidFill>
                <a:latin typeface="+mj-lt"/>
              </a:rPr>
              <a:t>Ngai vàng, ngôi vua được truyền từ đời này sang đời khác.</a:t>
            </a: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Times New Roman" panose="02020603050405020304" pitchFamily="18" charset="0"/>
                  <a:ea typeface="锐字工房洪荒之光中黑简1.0" panose="02010600030101010101" charset="-122"/>
                  <a:cs typeface="Times New Roman" panose="02020603050405020304" pitchFamily="18" charset="0"/>
                </a:rPr>
                <a:t>2</a:t>
              </a: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val="20000"/>
                    </a:ext>
                  </a:extLst>
                </a:gridCol>
                <a:gridCol w="5000568">
                  <a:extLst>
                    <a:ext uri="{9D8B030D-6E8A-4147-A177-3AD203B41FA5}">
                      <a16:colId xmlns:a16="http://schemas.microsoft.com/office/drawing/2014/main"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a. </a:t>
            </a:r>
            <a:r>
              <a:rPr lang="en-US" sz="2800" i="1" dirty="0" err="1">
                <a:latin typeface="Times New Roman" panose="02020603050405020304" pitchFamily="18" charset="0"/>
                <a:cs typeface="Times New Roman" panose="02020603050405020304" pitchFamily="18" charset="0"/>
              </a:rPr>
              <a:t>Truyền</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ng</a:t>
            </a:r>
            <a:r>
              <a:rPr lang="vi-VN" sz="2800" dirty="0">
                <a:latin typeface="Times New Roman" panose="02020603050405020304" pitchFamily="18" charset="0"/>
                <a:cs typeface="Times New Roman" panose="02020603050405020304" pitchFamily="18" charset="0"/>
              </a:rPr>
              <a:t>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t>
            </a:r>
            <a:r>
              <a:rPr lang="vi-VN" sz="2800" dirty="0">
                <a:latin typeface="Times New Roman" panose="02020603050405020304" pitchFamily="18" charset="0"/>
                <a:cs typeface="Times New Roman" panose="02020603050405020304" pitchFamily="18" charset="0"/>
              </a:rPr>
              <a: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a:solidFill>
                  <a:schemeClr val="dk1"/>
                </a:solidFill>
                <a:latin typeface="Times New Roman" panose="02020603050405020304" pitchFamily="18" charset="0"/>
                <a:cs typeface="Times New Roman" panose="02020603050405020304" pitchFamily="18" charset="0"/>
              </a:rPr>
              <a:t>b. </a:t>
            </a:r>
            <a:r>
              <a:rPr lang="en-US" sz="2800" i="1" dirty="0" err="1">
                <a:solidFill>
                  <a:schemeClr val="dk1"/>
                </a:solidFill>
                <a:latin typeface="Times New Roman" panose="02020603050405020304" pitchFamily="18" charset="0"/>
                <a:cs typeface="Times New Roman" panose="02020603050405020304" pitchFamily="18" charset="0"/>
              </a:rPr>
              <a:t>Truyền</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có</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nghĩa</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là</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lan</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rộng</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hoặc</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làm</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lan</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rộng</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ra</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cho</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nhiều</a:t>
            </a:r>
            <a:r>
              <a:rPr lang="en-US" sz="2800" dirty="0">
                <a:solidFill>
                  <a:schemeClr val="dk1"/>
                </a:solidFill>
                <a:latin typeface="Times New Roman" panose="02020603050405020304" pitchFamily="18" charset="0"/>
                <a:cs typeface="Times New Roman" panose="02020603050405020304" pitchFamily="18" charset="0"/>
              </a:rPr>
              <a:t> ng</a:t>
            </a:r>
            <a:r>
              <a:rPr lang="vi-VN" sz="2800" dirty="0">
                <a:solidFill>
                  <a:schemeClr val="dk1"/>
                </a:solidFill>
                <a:latin typeface="Times New Roman" panose="02020603050405020304" pitchFamily="18" charset="0"/>
                <a:cs typeface="Times New Roman" panose="02020603050405020304" pitchFamily="18" charset="0"/>
              </a:rPr>
              <a:t>ười</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biết</a:t>
            </a:r>
            <a:r>
              <a:rPr lang="en-US" sz="2800" dirty="0">
                <a:solidFill>
                  <a:schemeClr val="dk1"/>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a:solidFill>
                  <a:schemeClr val="dk1"/>
                </a:solidFill>
                <a:latin typeface="Times New Roman" panose="02020603050405020304" pitchFamily="18" charset="0"/>
                <a:cs typeface="Times New Roman" panose="02020603050405020304" pitchFamily="18" charset="0"/>
              </a:rPr>
              <a:t>c. </a:t>
            </a:r>
            <a:r>
              <a:rPr lang="en-US" sz="2800" i="1" dirty="0" err="1">
                <a:solidFill>
                  <a:schemeClr val="dk1"/>
                </a:solidFill>
                <a:latin typeface="Times New Roman" panose="02020603050405020304" pitchFamily="18" charset="0"/>
                <a:cs typeface="Times New Roman" panose="02020603050405020304" pitchFamily="18" charset="0"/>
              </a:rPr>
              <a:t>Truyền</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có</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nghĩa</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là</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nhập</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vào</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hoặc</a:t>
            </a:r>
            <a:r>
              <a:rPr lang="en-US" sz="2800" dirty="0">
                <a:solidFill>
                  <a:schemeClr val="dk1"/>
                </a:solidFill>
                <a:latin typeface="Times New Roman" panose="02020603050405020304" pitchFamily="18" charset="0"/>
                <a:cs typeface="Times New Roman" panose="02020603050405020304" pitchFamily="18" charset="0"/>
              </a:rPr>
              <a:t> </a:t>
            </a:r>
            <a:r>
              <a:rPr lang="vi-VN" sz="2800" dirty="0">
                <a:solidFill>
                  <a:schemeClr val="dk1"/>
                </a:solidFill>
                <a:latin typeface="Times New Roman" panose="02020603050405020304" pitchFamily="18" charset="0"/>
                <a:cs typeface="Times New Roman" panose="02020603050405020304" pitchFamily="18" charset="0"/>
              </a:rPr>
              <a:t>đư</a:t>
            </a:r>
            <a:r>
              <a:rPr lang="en-US" sz="2800" dirty="0">
                <a:solidFill>
                  <a:schemeClr val="dk1"/>
                </a:solidFill>
                <a:latin typeface="Times New Roman" panose="02020603050405020304" pitchFamily="18" charset="0"/>
                <a:cs typeface="Times New Roman" panose="02020603050405020304" pitchFamily="18" charset="0"/>
              </a:rPr>
              <a:t>a </a:t>
            </a:r>
            <a:r>
              <a:rPr lang="en-US" sz="2800" dirty="0" err="1">
                <a:solidFill>
                  <a:schemeClr val="dk1"/>
                </a:solidFill>
                <a:latin typeface="Times New Roman" panose="02020603050405020304" pitchFamily="18" charset="0"/>
                <a:cs typeface="Times New Roman" panose="02020603050405020304" pitchFamily="18" charset="0"/>
              </a:rPr>
              <a:t>vào</a:t>
            </a:r>
            <a:r>
              <a:rPr lang="en-US" sz="2800" dirty="0">
                <a:solidFill>
                  <a:schemeClr val="dk1"/>
                </a:solidFill>
                <a:latin typeface="Times New Roman" panose="02020603050405020304" pitchFamily="18" charset="0"/>
                <a:cs typeface="Times New Roman" panose="02020603050405020304" pitchFamily="18" charset="0"/>
              </a:rPr>
              <a:t> c</a:t>
            </a:r>
            <a:r>
              <a:rPr lang="vi-VN" sz="2800" dirty="0">
                <a:solidFill>
                  <a:schemeClr val="dk1"/>
                </a:solidFill>
                <a:latin typeface="Times New Roman" panose="02020603050405020304" pitchFamily="18" charset="0"/>
                <a:cs typeface="Times New Roman" panose="02020603050405020304" pitchFamily="18" charset="0"/>
              </a:rPr>
              <a:t>ơ</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err="1">
                <a:solidFill>
                  <a:schemeClr val="dk1"/>
                </a:solidFill>
                <a:latin typeface="Times New Roman" panose="02020603050405020304" pitchFamily="18" charset="0"/>
                <a:cs typeface="Times New Roman" panose="02020603050405020304" pitchFamily="18" charset="0"/>
              </a:rPr>
              <a:t>thể</a:t>
            </a:r>
            <a:r>
              <a:rPr lang="en-US" sz="2800" dirty="0">
                <a:solidFill>
                  <a:schemeClr val="dk1"/>
                </a:solidFill>
                <a:latin typeface="Times New Roman" panose="02020603050405020304" pitchFamily="18" charset="0"/>
                <a:cs typeface="Times New Roman" panose="02020603050405020304" pitchFamily="18" charset="0"/>
              </a:rPr>
              <a:t> ng</a:t>
            </a:r>
            <a:r>
              <a:rPr lang="vi-VN" sz="2800" dirty="0">
                <a:solidFill>
                  <a:schemeClr val="dk1"/>
                </a:solidFill>
                <a:latin typeface="Times New Roman" panose="02020603050405020304" pitchFamily="18" charset="0"/>
                <a:cs typeface="Times New Roman" panose="02020603050405020304" pitchFamily="18" charset="0"/>
              </a:rPr>
              <a:t>ười</a:t>
            </a:r>
            <a:r>
              <a:rPr lang="en-US" sz="2800" dirty="0">
                <a:solidFill>
                  <a:schemeClr val="dk1"/>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nghề</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ngôi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thống</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bá</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hình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tin,  </a:t>
            </a: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tụng</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máu</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truyền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nhiễm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latin typeface="Times New Roman" panose="02020603050405020304" pitchFamily="18" charset="0"/>
                <a:cs typeface="Times New Roman" panose="02020603050405020304" pitchFamily="18" charset="0"/>
              </a:rPr>
              <a:t>Dựa theo nghĩa của tiếng </a:t>
            </a:r>
            <a:r>
              <a:rPr lang="en-US" sz="3000" b="1" i="1">
                <a:solidFill>
                  <a:srgbClr val="0033CC"/>
                </a:solidFill>
                <a:latin typeface="Times New Roman" panose="02020603050405020304" pitchFamily="18" charset="0"/>
                <a:cs typeface="Times New Roman" panose="02020603050405020304" pitchFamily="18" charset="0"/>
              </a:rPr>
              <a:t>truyền</a:t>
            </a:r>
            <a:r>
              <a:rPr lang="en-US" sz="3000" b="1" i="1">
                <a:latin typeface="Times New Roman" panose="02020603050405020304" pitchFamily="18" charset="0"/>
                <a:cs typeface="Times New Roman" panose="02020603050405020304" pitchFamily="18" charset="0"/>
              </a:rPr>
              <a:t>, </a:t>
            </a:r>
            <a:r>
              <a:rPr lang="en-US" sz="3000" b="1">
                <a:latin typeface="Times New Roman" panose="02020603050405020304" pitchFamily="18" charset="0"/>
                <a:cs typeface="Times New Roman" panose="02020603050405020304" pitchFamily="18" charset="0"/>
              </a:rPr>
              <a:t>xếp các từ trong ngoặc đơn thành ba nhóm:</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Times New Roman" panose="02020603050405020304" pitchFamily="18" charset="0"/>
                  <a:ea typeface="锐字工房洪荒之光中黑简1.0" panose="02010600030101010101" charset="-122"/>
                  <a:cs typeface="Times New Roman" panose="02020603050405020304" pitchFamily="18" charset="0"/>
                </a:rPr>
                <a:t>3</a:t>
              </a:r>
            </a:p>
          </p:txBody>
        </p:sp>
      </p:grpSp>
      <p:pic>
        <p:nvPicPr>
          <p:cNvPr id="22" name="图片 29" descr="8b0fccb2e21d61b25266c16d7d822443"/>
          <p:cNvPicPr>
            <a:picLocks noChangeAspect="1"/>
          </p:cNvPicPr>
          <p:nvPr/>
        </p:nvPicPr>
        <p:blipFill>
          <a:blip r:embed="rId5"/>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29256"/>
          </a:xfrm>
          <a:prstGeom prst="rect">
            <a:avLst/>
          </a:prstGeom>
          <a:noFill/>
        </p:spPr>
        <p:txBody>
          <a:bodyPr wrap="square" rtlCol="0">
            <a:spAutoFit/>
          </a:bodyPr>
          <a:lstStyle/>
          <a:p>
            <a:pPr algn="just" fontAlgn="auto">
              <a:lnSpc>
                <a:spcPts val="3800"/>
              </a:lnSpc>
              <a:spcAft>
                <a:spcPts val="0"/>
              </a:spcAft>
              <a:defRPr/>
            </a:pP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Tìm</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đ</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oạn</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v</a:t>
            </a:r>
            <a:r>
              <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ă</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ng</a:t>
            </a:r>
            <a:r>
              <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ười</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sự</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vật</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gợi</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nhớ</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lịch</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sử</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truyền</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dân</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tộc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ectangle 1"/>
          <p:cNvSpPr/>
          <p:nvPr/>
        </p:nvSpPr>
        <p:spPr>
          <a:xfrm>
            <a:off x="1331259" y="1732979"/>
            <a:ext cx="9762565" cy="4154984"/>
          </a:xfrm>
          <a:prstGeom prst="rect">
            <a:avLst/>
          </a:prstGeom>
        </p:spPr>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dirty="0">
                <a:solidFill>
                  <a:srgbClr val="002060"/>
                </a:solidFill>
                <a:latin typeface="Times New Roman" panose="02020603050405020304" pitchFamily="18" charset="0"/>
                <a:cs typeface="Times New Roman" panose="02020603050405020304" pitchFamily="18" charset="0"/>
              </a:rPr>
              <a:t>Theo HOÀNG PHỦ NGỌC TƯỜNG</a:t>
            </a: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1214</Words>
  <Application>Microsoft Office PowerPoint</Application>
  <PresentationFormat>Màn hình rộng</PresentationFormat>
  <Paragraphs>100</Paragraphs>
  <Slides>14</Slides>
  <Notes>14</Notes>
  <HiddenSlides>3</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14</vt:i4>
      </vt:variant>
    </vt:vector>
  </HeadingPairs>
  <TitlesOfParts>
    <vt:vector size="19" baseType="lpstr">
      <vt:lpstr>Arial</vt:lpstr>
      <vt:lpstr>Calibri</vt:lpstr>
      <vt:lpstr>Times New Roman</vt:lpstr>
      <vt:lpstr>Calibri Light</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Ha Nguyen</cp:lastModifiedBy>
  <cp:revision>559</cp:revision>
  <dcterms:created xsi:type="dcterms:W3CDTF">2015-05-05T08:02:00Z</dcterms:created>
  <dcterms:modified xsi:type="dcterms:W3CDTF">2023-03-11T03:34:03Z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