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gif" ContentType="image/gif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sldIdLst>
    <p:sldId id="324" r:id="rId3"/>
    <p:sldId id="304" r:id="rId5"/>
    <p:sldId id="305" r:id="rId6"/>
    <p:sldId id="303" r:id="rId7"/>
    <p:sldId id="285" r:id="rId8"/>
    <p:sldId id="288" r:id="rId9"/>
    <p:sldId id="292" r:id="rId10"/>
    <p:sldId id="290" r:id="rId11"/>
    <p:sldId id="307" r:id="rId12"/>
    <p:sldId id="291" r:id="rId13"/>
    <p:sldId id="308" r:id="rId14"/>
    <p:sldId id="294" r:id="rId15"/>
    <p:sldId id="295" r:id="rId16"/>
    <p:sldId id="297" r:id="rId17"/>
    <p:sldId id="298" r:id="rId18"/>
    <p:sldId id="299" r:id="rId19"/>
    <p:sldId id="300" r:id="rId20"/>
    <p:sldId id="310" r:id="rId21"/>
    <p:sldId id="301" r:id="rId22"/>
    <p:sldId id="309" r:id="rId23"/>
    <p:sldId id="325" r:id="rId24"/>
  </p:sldIdLst>
  <p:sldSz cx="9144000" cy="6858000" type="screen4x3"/>
  <p:notesSz cx="6858000" cy="9144000"/>
  <p:defaultTextStyle>
    <a:defPPr>
      <a:defRPr lang="en-US"/>
    </a:defPPr>
    <a:lvl1pPr marL="0" lvl="0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Tahoma" panose="020B0604030504040204" pitchFamily="34" charset="0"/>
        <a:ea typeface="+mn-ea"/>
        <a:cs typeface="+mn-cs"/>
      </a:defRPr>
    </a:lvl1pPr>
    <a:lvl2pPr marL="457200" lvl="1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Tahoma" panose="020B0604030504040204" pitchFamily="34" charset="0"/>
        <a:ea typeface="+mn-ea"/>
        <a:cs typeface="+mn-cs"/>
      </a:defRPr>
    </a:lvl2pPr>
    <a:lvl3pPr marL="914400" lvl="2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Tahoma" panose="020B0604030504040204" pitchFamily="34" charset="0"/>
        <a:ea typeface="+mn-ea"/>
        <a:cs typeface="+mn-cs"/>
      </a:defRPr>
    </a:lvl3pPr>
    <a:lvl4pPr marL="1371600" lvl="3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Tahoma" panose="020B0604030504040204" pitchFamily="34" charset="0"/>
        <a:ea typeface="+mn-ea"/>
        <a:cs typeface="+mn-cs"/>
      </a:defRPr>
    </a:lvl4pPr>
    <a:lvl5pPr marL="1828800" lvl="4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Tahoma" panose="020B0604030504040204" pitchFamily="34" charset="0"/>
        <a:ea typeface="+mn-ea"/>
        <a:cs typeface="+mn-cs"/>
      </a:defRPr>
    </a:lvl5pPr>
    <a:lvl6pPr marL="2286000" lvl="5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Tahoma" panose="020B0604030504040204" pitchFamily="34" charset="0"/>
        <a:ea typeface="+mn-ea"/>
        <a:cs typeface="+mn-cs"/>
      </a:defRPr>
    </a:lvl6pPr>
    <a:lvl7pPr marL="2743200" lvl="6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Tahoma" panose="020B0604030504040204" pitchFamily="34" charset="0"/>
        <a:ea typeface="+mn-ea"/>
        <a:cs typeface="+mn-cs"/>
      </a:defRPr>
    </a:lvl7pPr>
    <a:lvl8pPr marL="3200400" lvl="7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Tahoma" panose="020B0604030504040204" pitchFamily="34" charset="0"/>
        <a:ea typeface="+mn-ea"/>
        <a:cs typeface="+mn-cs"/>
      </a:defRPr>
    </a:lvl8pPr>
    <a:lvl9pPr marL="3657600" lvl="8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Tahoma" panose="020B0604030504040204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2FDB2607-1784-4EEB-B798-7EB5836EED8A}">
        <p14:showMediaCtrls xmlns:p14="http://schemas.microsoft.com/office/powerpoint/2010/main" val="1"/>
      </p:ext>
    </p:extLst>
  </p:showPr>
  <p:clrMru>
    <a:srgbClr val="CC0000"/>
    <a:srgbClr val="FFFF00"/>
    <a:srgbClr val="940609"/>
    <a:srgbClr val="CC9900"/>
    <a:srgbClr val="CCE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579"/>
    <p:restoredTop sz="94594"/>
  </p:normalViewPr>
  <p:slideViewPr>
    <p:cSldViewPr showGuides="1">
      <p:cViewPr>
        <p:scale>
          <a:sx n="60" d="100"/>
          <a:sy n="60" d="100"/>
        </p:scale>
        <p:origin x="-1656" y="-54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 showFormatting="0"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7" Type="http://schemas.openxmlformats.org/officeDocument/2006/relationships/tableStyles" Target="tableStyles.xml"/><Relationship Id="rId26" Type="http://schemas.openxmlformats.org/officeDocument/2006/relationships/viewProps" Target="viewProps.xml"/><Relationship Id="rId25" Type="http://schemas.openxmlformats.org/officeDocument/2006/relationships/presProps" Target="presProps.xml"/><Relationship Id="rId24" Type="http://schemas.openxmlformats.org/officeDocument/2006/relationships/slide" Target="slides/slide21.xml"/><Relationship Id="rId23" Type="http://schemas.openxmlformats.org/officeDocument/2006/relationships/slide" Target="slides/slide20.xml"/><Relationship Id="rId22" Type="http://schemas.openxmlformats.org/officeDocument/2006/relationships/slide" Target="slides/slide19.xml"/><Relationship Id="rId21" Type="http://schemas.openxmlformats.org/officeDocument/2006/relationships/slide" Target="slides/slide18.xml"/><Relationship Id="rId20" Type="http://schemas.openxmlformats.org/officeDocument/2006/relationships/slide" Target="slides/slide17.xml"/><Relationship Id="rId2" Type="http://schemas.openxmlformats.org/officeDocument/2006/relationships/theme" Target="theme/theme1.xml"/><Relationship Id="rId19" Type="http://schemas.openxmlformats.org/officeDocument/2006/relationships/slide" Target="slides/slide16.xml"/><Relationship Id="rId18" Type="http://schemas.openxmlformats.org/officeDocument/2006/relationships/slide" Target="slides/slide15.xml"/><Relationship Id="rId17" Type="http://schemas.openxmlformats.org/officeDocument/2006/relationships/slide" Target="slides/slide14.xml"/><Relationship Id="rId16" Type="http://schemas.openxmlformats.org/officeDocument/2006/relationships/slide" Target="slides/slide13.xml"/><Relationship Id="rId15" Type="http://schemas.openxmlformats.org/officeDocument/2006/relationships/slide" Target="slides/slide12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FD42F7-718C-4B98-AAEC-167E6DDD60A7}" type="datetimeFigureOut">
              <a:rPr lang="en-US" smtClean="0"/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1B2AA4F-B828-4D7C-AFD3-893933DAFCB4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95772490-676B-4287-AD1F-63873F1EA647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字魂70号-灵悦黑体" panose="00000500000000000000" pitchFamily="2" charset="-122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字魂70号-灵悦黑体" panose="00000500000000000000" pitchFamily="2" charset="-122"/>
              <a:cs typeface="+mn-cs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676400"/>
            <a:ext cx="7772400" cy="18288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noProof="0" smtClean="0"/>
              <a:t>Click to edit Master title style</a:t>
            </a:r>
            <a:endParaRPr lang="en-US" noProof="0" smtClean="0"/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anose="05000000000000000000" pitchFamily="2" charset="2"/>
              <a:buNone/>
              <a:defRPr/>
            </a:lvl1pPr>
          </a:lstStyle>
          <a:p>
            <a:pPr lvl="0"/>
            <a:r>
              <a:rPr lang="en-US" noProof="0" smtClean="0"/>
              <a:t>Click to edit Master subtitle style</a:t>
            </a:r>
            <a:endParaRPr lang="en-US" noProof="0" smtClean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FFFFFF"/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FFFFFF"/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en-US" dirty="0">
                <a:effectLst>
                  <a:outerShdw blurRad="38100" dist="38100" dir="2700000">
                    <a:srgbClr val="FFFFFF"/>
                  </a:outerShdw>
                </a:effectLst>
              </a:rPr>
            </a:fld>
            <a:endParaRPr lang="en-US" dirty="0">
              <a:effectLst>
                <a:outerShdw blurRad="38100" dist="38100" dir="2700000">
                  <a:srgbClr val="FFFFFF"/>
                </a:outerShdw>
              </a:effectLst>
              <a:latin typeface="Tahoma" panose="020B0604030504040204" pitchFamily="34" charset="0"/>
            </a:endParaRPr>
          </a:p>
        </p:txBody>
      </p:sp>
    </p:spTree>
  </p:cSld>
  <p:clrMapOvr>
    <a:masterClrMapping/>
  </p:clrMapOvr>
  <p:transition>
    <p:fade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FFFFFF"/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FFFFFF"/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en-US" dirty="0">
                <a:effectLst>
                  <a:outerShdw blurRad="38100" dist="38100" dir="2700000">
                    <a:srgbClr val="FFFFFF"/>
                  </a:outerShdw>
                </a:effectLst>
              </a:rPr>
            </a:fld>
            <a:endParaRPr lang="en-US" dirty="0">
              <a:effectLst>
                <a:outerShdw blurRad="38100" dist="38100" dir="2700000">
                  <a:srgbClr val="FFFFFF"/>
                </a:outerShdw>
              </a:effectLst>
              <a:latin typeface="Tahoma" panose="020B0604030504040204" pitchFamily="34" charset="0"/>
            </a:endParaRPr>
          </a:p>
        </p:txBody>
      </p:sp>
    </p:spTree>
  </p:cSld>
  <p:clrMapOvr>
    <a:masterClrMapping/>
  </p:clrMapOvr>
  <p:transition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381000"/>
            <a:ext cx="2057400" cy="5715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019800" cy="57150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FFFFFF"/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FFFFFF"/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en-US" dirty="0">
                <a:effectLst>
                  <a:outerShdw blurRad="38100" dist="38100" dir="2700000">
                    <a:srgbClr val="FFFFFF"/>
                  </a:outerShdw>
                </a:effectLst>
              </a:rPr>
            </a:fld>
            <a:endParaRPr lang="en-US" dirty="0">
              <a:effectLst>
                <a:outerShdw blurRad="38100" dist="38100" dir="2700000">
                  <a:srgbClr val="FFFFFF"/>
                </a:outerShdw>
              </a:effectLst>
              <a:latin typeface="Tahoma" panose="020B0604030504040204" pitchFamily="34" charset="0"/>
            </a:endParaRPr>
          </a:p>
        </p:txBody>
      </p:sp>
    </p:spTree>
  </p:cSld>
  <p:clrMapOvr>
    <a:masterClrMapping/>
  </p:clrMapOvr>
  <p:transition>
    <p:fade thruBlk="1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381000"/>
            <a:ext cx="8229600" cy="5715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FFFFFF"/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FFFFFF"/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en-US" dirty="0">
                <a:effectLst>
                  <a:outerShdw blurRad="38100" dist="38100" dir="2700000">
                    <a:srgbClr val="FFFFFF"/>
                  </a:outerShdw>
                </a:effectLst>
              </a:rPr>
            </a:fld>
            <a:endParaRPr lang="en-US" dirty="0">
              <a:effectLst>
                <a:outerShdw blurRad="38100" dist="38100" dir="2700000">
                  <a:srgbClr val="FFFFFF"/>
                </a:outerShdw>
              </a:effectLst>
              <a:latin typeface="Tahoma" panose="020B0604030504040204" pitchFamily="34" charset="0"/>
            </a:endParaRPr>
          </a:p>
        </p:txBody>
      </p:sp>
    </p:spTree>
  </p:cSld>
  <p:clrMapOvr>
    <a:masterClrMapping/>
  </p:clrMapOvr>
  <p:transition>
    <p:fade thruBlk="1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 advClick="0" advTm="5000">
        <p:fade/>
      </p:transition>
    </mc:Choice>
    <mc:Fallback>
      <p:transition spd="med" advClick="0" advTm="5000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FFFFFF"/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FFFFFF"/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en-US" dirty="0">
                <a:effectLst>
                  <a:outerShdw blurRad="38100" dist="38100" dir="2700000">
                    <a:srgbClr val="FFFFFF"/>
                  </a:outerShdw>
                </a:effectLst>
              </a:rPr>
            </a:fld>
            <a:endParaRPr lang="en-US" dirty="0">
              <a:effectLst>
                <a:outerShdw blurRad="38100" dist="38100" dir="2700000">
                  <a:srgbClr val="FFFFFF"/>
                </a:outerShdw>
              </a:effectLst>
              <a:latin typeface="Tahoma" panose="020B0604030504040204" pitchFamily="34" charset="0"/>
            </a:endParaRPr>
          </a:p>
        </p:txBody>
      </p:sp>
    </p:spTree>
  </p:cSld>
  <p:clrMapOvr>
    <a:masterClrMapping/>
  </p:clrMapOvr>
  <p:transition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FFFFFF"/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FFFFFF"/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en-US" dirty="0">
                <a:effectLst>
                  <a:outerShdw blurRad="38100" dist="38100" dir="2700000">
                    <a:srgbClr val="FFFFFF"/>
                  </a:outerShdw>
                </a:effectLst>
              </a:rPr>
            </a:fld>
            <a:endParaRPr lang="en-US" dirty="0">
              <a:effectLst>
                <a:outerShdw blurRad="38100" dist="38100" dir="2700000">
                  <a:srgbClr val="FFFFFF"/>
                </a:outerShdw>
              </a:effectLst>
              <a:latin typeface="Tahoma" panose="020B0604030504040204" pitchFamily="34" charset="0"/>
            </a:endParaRPr>
          </a:p>
        </p:txBody>
      </p:sp>
    </p:spTree>
  </p:cSld>
  <p:clrMapOvr>
    <a:masterClrMapping/>
  </p:clrMapOvr>
  <p:transition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FFFFFF"/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FFFFFF"/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en-US" dirty="0">
                <a:effectLst>
                  <a:outerShdw blurRad="38100" dist="38100" dir="2700000">
                    <a:srgbClr val="FFFFFF"/>
                  </a:outerShdw>
                </a:effectLst>
              </a:rPr>
            </a:fld>
            <a:endParaRPr lang="en-US" dirty="0">
              <a:effectLst>
                <a:outerShdw blurRad="38100" dist="38100" dir="2700000">
                  <a:srgbClr val="FFFFFF"/>
                </a:outerShdw>
              </a:effectLst>
              <a:latin typeface="Tahoma" panose="020B0604030504040204" pitchFamily="34" charset="0"/>
            </a:endParaRPr>
          </a:p>
        </p:txBody>
      </p:sp>
    </p:spTree>
  </p:cSld>
  <p:clrMapOvr>
    <a:masterClrMapping/>
  </p:clrMapOvr>
  <p:transition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FFFFFF"/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FFFFFF"/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en-US" dirty="0">
                <a:effectLst>
                  <a:outerShdw blurRad="38100" dist="38100" dir="2700000">
                    <a:srgbClr val="FFFFFF"/>
                  </a:outerShdw>
                </a:effectLst>
              </a:rPr>
            </a:fld>
            <a:endParaRPr lang="en-US" dirty="0">
              <a:effectLst>
                <a:outerShdw blurRad="38100" dist="38100" dir="2700000">
                  <a:srgbClr val="FFFFFF"/>
                </a:outerShdw>
              </a:effectLst>
              <a:latin typeface="Tahoma" panose="020B0604030504040204" pitchFamily="34" charset="0"/>
            </a:endParaRPr>
          </a:p>
        </p:txBody>
      </p:sp>
    </p:spTree>
  </p:cSld>
  <p:clrMapOvr>
    <a:masterClrMapping/>
  </p:clrMapOvr>
  <p:transition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FFFFFF"/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FFFFFF"/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en-US" dirty="0">
                <a:effectLst>
                  <a:outerShdw blurRad="38100" dist="38100" dir="2700000">
                    <a:srgbClr val="FFFFFF"/>
                  </a:outerShdw>
                </a:effectLst>
              </a:rPr>
            </a:fld>
            <a:endParaRPr lang="en-US" dirty="0">
              <a:effectLst>
                <a:outerShdw blurRad="38100" dist="38100" dir="2700000">
                  <a:srgbClr val="FFFFFF"/>
                </a:outerShdw>
              </a:effectLst>
              <a:latin typeface="Tahoma" panose="020B0604030504040204" pitchFamily="34" charset="0"/>
            </a:endParaRPr>
          </a:p>
        </p:txBody>
      </p:sp>
    </p:spTree>
  </p:cSld>
  <p:clrMapOvr>
    <a:masterClrMapping/>
  </p:clrMapOvr>
  <p:transition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FFFFFF"/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FFFFFF"/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en-US" dirty="0">
                <a:effectLst>
                  <a:outerShdw blurRad="38100" dist="38100" dir="2700000">
                    <a:srgbClr val="FFFFFF"/>
                  </a:outerShdw>
                </a:effectLst>
              </a:rPr>
            </a:fld>
            <a:endParaRPr lang="en-US" dirty="0">
              <a:effectLst>
                <a:outerShdw blurRad="38100" dist="38100" dir="2700000">
                  <a:srgbClr val="FFFFFF"/>
                </a:outerShdw>
              </a:effectLst>
              <a:latin typeface="Tahoma" panose="020B0604030504040204" pitchFamily="34" charset="0"/>
            </a:endParaRPr>
          </a:p>
        </p:txBody>
      </p:sp>
    </p:spTree>
  </p:cSld>
  <p:clrMapOvr>
    <a:masterClrMapping/>
  </p:clrMapOvr>
  <p:transition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FFFFFF"/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FFFFFF"/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en-US" dirty="0">
                <a:effectLst>
                  <a:outerShdw blurRad="38100" dist="38100" dir="2700000">
                    <a:srgbClr val="FFFFFF"/>
                  </a:outerShdw>
                </a:effectLst>
              </a:rPr>
            </a:fld>
            <a:endParaRPr lang="en-US" dirty="0">
              <a:effectLst>
                <a:outerShdw blurRad="38100" dist="38100" dir="2700000">
                  <a:srgbClr val="FFFFFF"/>
                </a:outerShdw>
              </a:effectLst>
              <a:latin typeface="Tahoma" panose="020B0604030504040204" pitchFamily="34" charset="0"/>
            </a:endParaRPr>
          </a:p>
        </p:txBody>
      </p:sp>
    </p:spTree>
  </p:cSld>
  <p:clrMapOvr>
    <a:masterClrMapping/>
  </p:clrMapOvr>
  <p:transition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vert="horz" wrap="square" lIns="91440" tIns="45720" rIns="91440" bIns="45720" numCol="1" anchor="t" anchorCtr="0" compatLnSpc="1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None/>
              <a:defRPr/>
            </a:pPr>
            <a:endParaRPr kumimoji="0" lang="en-US" sz="3200" b="0" i="0" u="none" strike="noStrike" kern="0" cap="none" spc="0" normalizeH="0" baseline="0" noProof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FFFFFF"/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FFFFFF"/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FFFFFF"/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en-US" dirty="0">
                <a:effectLst>
                  <a:outerShdw blurRad="38100" dist="38100" dir="2700000">
                    <a:srgbClr val="FFFFFF"/>
                  </a:outerShdw>
                </a:effectLst>
              </a:rPr>
            </a:fld>
            <a:endParaRPr lang="en-US" dirty="0">
              <a:effectLst>
                <a:outerShdw blurRad="38100" dist="38100" dir="2700000">
                  <a:srgbClr val="FFFFFF"/>
                </a:outerShdw>
              </a:effectLst>
              <a:latin typeface="Tahoma" panose="020B0604030504040204" pitchFamily="34" charset="0"/>
            </a:endParaRPr>
          </a:p>
        </p:txBody>
      </p:sp>
    </p:spTree>
  </p:cSld>
  <p:clrMapOvr>
    <a:masterClrMapping/>
  </p:clrMapOvr>
  <p:transition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5" Type="http://schemas.openxmlformats.org/officeDocument/2006/relationships/theme" Target="../theme/theme1.xml"/><Relationship Id="rId14" Type="http://schemas.openxmlformats.org/officeDocument/2006/relationships/image" Target="../media/image1.jpeg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4">
            <a:duotone>
              <a:schemeClr val="bg1"/>
              <a:srgbClr val="FFFFFF"/>
            </a:duotone>
          </a:blip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381000"/>
            <a:ext cx="8229600" cy="137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en-US" smtClean="0"/>
              <a:t>Click to edit Master title style</a:t>
            </a:r>
            <a:endParaRPr lang="en-US" smtClean="0"/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81200"/>
            <a:ext cx="82296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 smtClean="0"/>
          </a:p>
        </p:txBody>
      </p:sp>
      <p:sp>
        <p:nvSpPr>
          <p:cNvPr id="4506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/>
          <a:lstStyle>
            <a:lvl1pPr eaLnBrk="1" hangingPunct="1">
              <a:defRPr sz="1400">
                <a:effectLst>
                  <a:outerShdw blurRad="38100" dist="38100" dir="2700000" algn="tl">
                    <a:srgbClr val="FFFFFF"/>
                  </a:outerShdw>
                </a:effectLst>
                <a:latin typeface="Arial" panose="020B060402020202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FFFFFF"/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506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/>
          <a:lstStyle>
            <a:lvl1pPr algn="ctr" eaLnBrk="1" hangingPunct="1">
              <a:defRPr sz="1400">
                <a:effectLst>
                  <a:outerShdw blurRad="38100" dist="38100" dir="2700000" algn="tl">
                    <a:srgbClr val="FFFFFF"/>
                  </a:outerShdw>
                </a:effectLst>
                <a:latin typeface="Arial" panose="020B0604020202020204" pitchFamily="34" charset="0"/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FFFFFF"/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506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/>
          <a:lstStyle>
            <a:lvl1pPr algn="r">
              <a:defRPr sz="1400">
                <a:latin typeface="Arial" panose="020B0604020202020204" pitchFamily="34" charset="0"/>
              </a:defRPr>
            </a:lvl1pPr>
          </a:lstStyle>
          <a:p>
            <a:pPr lvl="0" eaLnBrk="1" hangingPunct="1">
              <a:buNone/>
            </a:pPr>
            <a:fld id="{9A0DB2DC-4C9A-4742-B13C-FB6460FD3503}" type="slidenum">
              <a:rPr lang="en-US" dirty="0">
                <a:effectLst>
                  <a:outerShdw blurRad="38100" dist="38100" dir="2700000">
                    <a:srgbClr val="FFFFFF"/>
                  </a:outerShdw>
                </a:effectLst>
              </a:rPr>
            </a:fld>
            <a:endParaRPr lang="en-US" dirty="0">
              <a:effectLst>
                <a:outerShdw blurRad="38100" dist="38100" dir="2700000">
                  <a:srgbClr val="FFFFFF"/>
                </a:outerShdw>
              </a:effectLst>
              <a:latin typeface="Tahoma" panose="020B060403050404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ransition>
    <p:fade thruBlk="1"/>
  </p:transition>
  <p:timing>
    <p:tnLst>
      <p:par>
        <p:cTn id="1" dur="indefinite" restart="never" nodeType="tmRoot"/>
      </p:par>
    </p:tnLst>
  </p:timing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anose="05000000000000000000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anose="05000000000000000000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anose="05000000000000000000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anose="05000000000000000000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anose="05000000000000000000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anose="05000000000000000000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anose="05000000000000000000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anose="05000000000000000000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anose="05000000000000000000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3.xml"/><Relationship Id="rId1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7.xml"/><Relationship Id="rId4" Type="http://schemas.openxmlformats.org/officeDocument/2006/relationships/tags" Target="../tags/tag9.xml"/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image" Target="../media/image3.jpeg"/></Relationships>
</file>

<file path=ppt/slides/_rels/slide11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7.xml"/><Relationship Id="rId3" Type="http://schemas.openxmlformats.org/officeDocument/2006/relationships/tags" Target="../tags/tag10.xml"/><Relationship Id="rId2" Type="http://schemas.openxmlformats.org/officeDocument/2006/relationships/image" Target="../media/image7.png"/><Relationship Id="rId1" Type="http://schemas.openxmlformats.org/officeDocument/2006/relationships/image" Target="../media/image3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tags" Target="../tags/tag11.xml"/><Relationship Id="rId1" Type="http://schemas.openxmlformats.org/officeDocument/2006/relationships/image" Target="../media/image3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tags" Target="../tags/tag12.xml"/><Relationship Id="rId1" Type="http://schemas.openxmlformats.org/officeDocument/2006/relationships/image" Target="../media/image3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tags" Target="../tags/tag13.xml"/><Relationship Id="rId1" Type="http://schemas.openxmlformats.org/officeDocument/2006/relationships/image" Target="../media/image3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tags" Target="../tags/tag14.xml"/><Relationship Id="rId1" Type="http://schemas.openxmlformats.org/officeDocument/2006/relationships/image" Target="../media/image3.jpe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tags" Target="../tags/tag15.xml"/><Relationship Id="rId1" Type="http://schemas.openxmlformats.org/officeDocument/2006/relationships/image" Target="../media/image3.jpe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tags" Target="../tags/tag16.xml"/><Relationship Id="rId1" Type="http://schemas.openxmlformats.org/officeDocument/2006/relationships/image" Target="../media/image3.jpe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tags" Target="../tags/tag17.xml"/><Relationship Id="rId1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tags" Target="../tags/tag1.xml"/><Relationship Id="rId1" Type="http://schemas.openxmlformats.org/officeDocument/2006/relationships/image" Target="../media/image3.jpe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3.xml"/><Relationship Id="rId2" Type="http://schemas.openxmlformats.org/officeDocument/2006/relationships/image" Target="../media/image10.png"/><Relationship Id="rId1" Type="http://schemas.openxmlformats.org/officeDocument/2006/relationships/image" Target="../media/image9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tags" Target="../tags/tag2.xml"/><Relationship Id="rId1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tags" Target="../tags/tag3.xml"/><Relationship Id="rId1" Type="http://schemas.openxmlformats.org/officeDocument/2006/relationships/image" Target="../media/image3.jpeg"/></Relationships>
</file>

<file path=ppt/slides/_rels/slide5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7.xml"/><Relationship Id="rId5" Type="http://schemas.openxmlformats.org/officeDocument/2006/relationships/tags" Target="../tags/tag4.xml"/><Relationship Id="rId4" Type="http://schemas.openxmlformats.org/officeDocument/2006/relationships/image" Target="../media/image6.png"/><Relationship Id="rId3" Type="http://schemas.openxmlformats.org/officeDocument/2006/relationships/image" Target="../media/image5.png"/><Relationship Id="rId2" Type="http://schemas.openxmlformats.org/officeDocument/2006/relationships/image" Target="../media/image4.GIF"/><Relationship Id="rId1" Type="http://schemas.openxmlformats.org/officeDocument/2006/relationships/image" Target="../media/image3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tags" Target="../tags/tag5.xml"/><Relationship Id="rId1" Type="http://schemas.openxmlformats.org/officeDocument/2006/relationships/image" Target="../media/image3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tags" Target="../tags/tag6.xml"/><Relationship Id="rId1" Type="http://schemas.openxmlformats.org/officeDocument/2006/relationships/image" Target="../media/image3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tags" Target="../tags/tag7.xml"/><Relationship Id="rId1" Type="http://schemas.openxmlformats.org/officeDocument/2006/relationships/image" Target="../media/image3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tags" Target="../tags/tag8.xml"/><Relationship Id="rId1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190 BACKGROUND ý tưởng | hình nền, hình ảnh, power points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7940"/>
            <a:ext cx="9144000" cy="68306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Rectangle 14"/>
          <p:cNvSpPr/>
          <p:nvPr/>
        </p:nvSpPr>
        <p:spPr>
          <a:xfrm>
            <a:off x="1219717" y="1568406"/>
            <a:ext cx="6704330" cy="714375"/>
          </a:xfrm>
          <a:prstGeom prst="rect">
            <a:avLst/>
          </a:prstGeom>
          <a:noFill/>
        </p:spPr>
        <p:txBody>
          <a:bodyPr wrap="none" lIns="68580" tIns="34290" rIns="68580" bIns="34290">
            <a:spAutoFit/>
          </a:bodyPr>
          <a:lstStyle/>
          <a:p>
            <a:pPr algn="ctr"/>
            <a:r>
              <a:rPr lang="en-US" sz="2100" b="1" cap="none" spc="0">
                <a:ln w="0"/>
                <a:solidFill>
                  <a:srgbClr val="00206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PHÒNG GIÁO DỤC VÀ ĐÀO TẠO QUẬN LONG BIÊN</a:t>
            </a:r>
            <a:endParaRPr lang="en-US" sz="2100" b="1" cap="none" spc="0">
              <a:ln w="0"/>
              <a:solidFill>
                <a:srgbClr val="00206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100" b="1" cap="none" spc="0">
                <a:ln w="0"/>
                <a:solidFill>
                  <a:srgbClr val="00206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Trường Tiểu học Phúc Lợi</a:t>
            </a:r>
            <a:endParaRPr lang="en-US" sz="2100" b="1" cap="none" spc="0">
              <a:ln w="0"/>
              <a:solidFill>
                <a:srgbClr val="00206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Rectangles 1"/>
          <p:cNvSpPr/>
          <p:nvPr/>
        </p:nvSpPr>
        <p:spPr>
          <a:xfrm>
            <a:off x="1143000" y="2971800"/>
            <a:ext cx="6878320" cy="1476375"/>
          </a:xfrm>
          <a:prstGeom prst="rect">
            <a:avLst/>
          </a:prstGeom>
          <a:noFill/>
          <a:ln>
            <a:noFill/>
          </a:ln>
        </p:spPr>
        <p:txBody>
          <a:bodyPr wrap="square" rtlCol="0" anchor="t">
            <a:spAutoFit/>
            <a:scene3d>
              <a:camera prst="orthographicFront"/>
              <a:lightRig rig="threePt" dir="t"/>
            </a:scene3d>
          </a:bodyPr>
          <a:p>
            <a:pPr algn="ctr"/>
            <a:r>
              <a:rPr lang="en-US" altLang="zh-CN" sz="4500" b="1">
                <a:gradFill>
                  <a:gsLst>
                    <a:gs pos="0">
                      <a:srgbClr val="FE4444"/>
                    </a:gs>
                    <a:gs pos="100000">
                      <a:srgbClr val="832B2B"/>
                    </a:gs>
                  </a:gsLst>
                  <a:lin scaled="0"/>
                </a:gra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UVN Mang Tre" panose="00000400000000000000" charset="0"/>
                <a:cs typeface="UVN Mang Tre" panose="00000400000000000000" charset="0"/>
              </a:rPr>
              <a:t>TOÁN 5</a:t>
            </a:r>
            <a:endParaRPr lang="en-US" altLang="zh-CN" sz="4500" b="1">
              <a:gradFill>
                <a:gsLst>
                  <a:gs pos="0">
                    <a:srgbClr val="FE4444"/>
                  </a:gs>
                  <a:gs pos="100000">
                    <a:srgbClr val="832B2B"/>
                  </a:gs>
                </a:gsLst>
                <a:lin scaled="0"/>
              </a:gra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UVN Mang Tre" panose="00000400000000000000" charset="0"/>
              <a:cs typeface="UVN Mang Tre" panose="00000400000000000000" charset="0"/>
            </a:endParaRPr>
          </a:p>
          <a:p>
            <a:pPr algn="ctr"/>
            <a:r>
              <a:rPr lang="en-US" altLang="zh-CN" sz="4500" b="1">
                <a:gradFill>
                  <a:gsLst>
                    <a:gs pos="0">
                      <a:srgbClr val="FE4444"/>
                    </a:gs>
                    <a:gs pos="100000">
                      <a:srgbClr val="832B2B"/>
                    </a:gs>
                  </a:gsLst>
                  <a:lin scaled="0"/>
                </a:gra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UVN Mang Tre" panose="00000400000000000000" charset="0"/>
                <a:cs typeface="UVN Mang Tre" panose="00000400000000000000" charset="0"/>
              </a:rPr>
              <a:t>Luyện tập (trang 128)</a:t>
            </a:r>
            <a:endParaRPr lang="en-US" altLang="zh-CN" sz="4500" b="1">
              <a:gradFill>
                <a:gsLst>
                  <a:gs pos="0">
                    <a:srgbClr val="FE4444"/>
                  </a:gs>
                  <a:gs pos="100000">
                    <a:srgbClr val="832B2B"/>
                  </a:gs>
                </a:gsLst>
                <a:lin scaled="0"/>
              </a:gra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UVN Mang Tre" panose="00000400000000000000" charset="0"/>
              <a:cs typeface="UVN Mang Tre" panose="00000400000000000000" charset="0"/>
            </a:endParaRPr>
          </a:p>
        </p:txBody>
      </p:sp>
      <p:sp>
        <p:nvSpPr>
          <p:cNvPr id="3" name="Rectangle 14"/>
          <p:cNvSpPr/>
          <p:nvPr/>
        </p:nvSpPr>
        <p:spPr>
          <a:xfrm>
            <a:off x="3512702" y="5522710"/>
            <a:ext cx="2118360" cy="345440"/>
          </a:xfrm>
          <a:prstGeom prst="rect">
            <a:avLst/>
          </a:prstGeom>
          <a:noFill/>
        </p:spPr>
        <p:txBody>
          <a:bodyPr wrap="none" lIns="68580" tIns="34290" rIns="68580" bIns="34290">
            <a:spAutoFit/>
          </a:bodyPr>
          <a:p>
            <a:pPr algn="ctr"/>
            <a:r>
              <a:rPr lang="en-US" sz="1800" i="1" cap="none" spc="0">
                <a:ln w="0"/>
                <a:solidFill>
                  <a:srgbClr val="00206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Năm học 2022 - 2023</a:t>
            </a:r>
            <a:endParaRPr lang="en-US" sz="1800" i="1" cap="none" spc="0">
              <a:ln w="0"/>
              <a:solidFill>
                <a:srgbClr val="00206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900">
        <p14:glitter pattern="hexagon"/>
      </p:transition>
    </mc:Choice>
    <mc:Fallback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11266" name="Picture 2" descr="Kết quả hình ảnh cho hình nền powerpoint"/>
          <p:cNvPicPr>
            <a:picLocks noChangeAspect="1"/>
          </p:cNvPicPr>
          <p:nvPr/>
        </p:nvPicPr>
        <p:blipFill>
          <a:blip r:embed="rId1"/>
          <a:srcRect t="17587" r="15344" b="13609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1" name="Rectangle 20"/>
          <p:cNvSpPr/>
          <p:nvPr/>
        </p:nvSpPr>
        <p:spPr>
          <a:xfrm>
            <a:off x="131763" y="1344613"/>
            <a:ext cx="8839200" cy="954088"/>
          </a:xfrm>
          <a:prstGeom prst="rect">
            <a:avLst/>
          </a:prstGeom>
        </p:spPr>
        <p:txBody>
          <a:bodyPr>
            <a:spAutoFit/>
          </a:bodyPr>
          <a:p>
            <a:pPr algn="just">
              <a:spcBef>
                <a:spcPct val="50000"/>
              </a:spcBef>
              <a:buNone/>
            </a:pPr>
            <a:r>
              <a:rPr lang="en-US" altLang="en-US" sz="2800" u="sng" dirty="0">
                <a:solidFill>
                  <a:srgbClr val="002060"/>
                </a:solidFill>
                <a:effectLst>
                  <a:outerShdw blurRad="38100" dist="38100" dir="2700000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altLang="en-US" sz="2800" u="sng" dirty="0">
                <a:solidFill>
                  <a:srgbClr val="002060"/>
                </a:solidFill>
                <a:effectLst>
                  <a:outerShdw blurRad="38100" dist="38100" dir="2700000">
                    <a:srgbClr val="00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en-US" altLang="en-US" sz="2800" u="sng" dirty="0">
                <a:solidFill>
                  <a:srgbClr val="002060"/>
                </a:solidFill>
                <a:effectLst>
                  <a:outerShdw blurRad="38100" dist="38100" dir="2700000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i 1</a:t>
            </a:r>
            <a:r>
              <a:rPr lang="en-US" alt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Một bể kính nuôi cá dạng hình hộp chữ nhật có chiều d</a:t>
            </a:r>
            <a:r>
              <a:rPr lang="en-US" alt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 1m, chiều rộng 50cm, chiều cao 60cm. Tính: </a:t>
            </a:r>
            <a:endParaRPr lang="en-US" altLang="en-US" sz="2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cxnSp>
        <p:nvCxnSpPr>
          <p:cNvPr id="11270" name="Straight Connector 24"/>
          <p:cNvCxnSpPr/>
          <p:nvPr/>
        </p:nvCxnSpPr>
        <p:spPr>
          <a:xfrm>
            <a:off x="228600" y="3276600"/>
            <a:ext cx="3276600" cy="0"/>
          </a:xfrm>
          <a:prstGeom prst="line">
            <a:avLst/>
          </a:prstGeom>
          <a:ln w="9525" cap="flat" cmpd="sng">
            <a:solidFill>
              <a:srgbClr val="FF0000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11271" name="TextBox 19"/>
          <p:cNvSpPr txBox="1"/>
          <p:nvPr/>
        </p:nvSpPr>
        <p:spPr>
          <a:xfrm>
            <a:off x="228600" y="3590925"/>
            <a:ext cx="1681163" cy="5238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lang="en-US" altLang="en-US" sz="2800" u="sng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Tóm tắt:</a:t>
            </a:r>
            <a:endParaRPr lang="en-GB" altLang="en-US" sz="2800" u="sng" dirty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1272" name="TextBox 22"/>
          <p:cNvSpPr txBox="1"/>
          <p:nvPr/>
        </p:nvSpPr>
        <p:spPr>
          <a:xfrm>
            <a:off x="152400" y="4203700"/>
            <a:ext cx="4495800" cy="18161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marL="285750" indent="-285750">
              <a:buChar char="-"/>
            </a:pPr>
            <a:r>
              <a:rPr lang="en-GB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Chiều d</a:t>
            </a:r>
            <a:r>
              <a:rPr lang="en-GB" alt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en-GB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i:   1m</a:t>
            </a:r>
            <a:endParaRPr lang="en-GB" alt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Char char="-"/>
            </a:pPr>
            <a:r>
              <a:rPr lang="en-GB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Chiều rộng: 50cm</a:t>
            </a:r>
            <a:endParaRPr lang="en-GB" alt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Char char="-"/>
            </a:pPr>
            <a:r>
              <a:rPr lang="en-GB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Chiều cao:   60cm</a:t>
            </a:r>
            <a:endParaRPr lang="en-GB" alt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Char char="-"/>
            </a:pPr>
            <a:r>
              <a:rPr lang="en-GB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n-GB" altLang="en-US" sz="28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GB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GB" alt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…</a:t>
            </a:r>
            <a:r>
              <a:rPr lang="en-GB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GB" altLang="en-US" sz="2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cxnSp>
        <p:nvCxnSpPr>
          <p:cNvPr id="11273" name="Straight Connector 4"/>
          <p:cNvCxnSpPr/>
          <p:nvPr/>
        </p:nvCxnSpPr>
        <p:spPr>
          <a:xfrm>
            <a:off x="3733800" y="3352800"/>
            <a:ext cx="0" cy="297180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14" name="TextBox 13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136662" y="2133600"/>
            <a:ext cx="8812212" cy="1170640"/>
          </a:xfrm>
          <a:prstGeom prst="rect">
            <a:avLst/>
          </a:prstGeom>
          <a:blipFill rotWithShape="1">
            <a:blip r:embed="rId2"/>
            <a:stretch>
              <a:fillRect l="-1383" r="-1383" b="-10417"/>
            </a:stretch>
          </a:blipFill>
        </p:spPr>
        <p:txBody>
          <a:bodyPr/>
          <a:lstStyle/>
          <a:p>
            <a:pPr marR="0" defTabSz="914400">
              <a:buClrTx/>
              <a:buSzTx/>
              <a:buFontTx/>
              <a:buNone/>
              <a:defRPr/>
            </a:pPr>
            <a:r>
              <a:rPr kumimoji="0" lang="en-GB" kern="1200" cap="none" spc="0" normalizeH="0" baseline="0" noProof="0">
                <a:noFill/>
                <a:latin typeface="Tahoma" panose="020B0604030504040204" pitchFamily="34" charset="0"/>
                <a:ea typeface="+mn-ea"/>
                <a:cs typeface="+mn-cs"/>
              </a:rPr>
              <a:t> </a:t>
            </a:r>
            <a:endParaRPr kumimoji="0" lang="en-GB" kern="1200" cap="none" spc="0" normalizeH="0" baseline="0" noProof="0">
              <a:noFill/>
              <a:latin typeface="Tahoma" panose="020B0604030504040204" pitchFamily="34" charset="0"/>
              <a:ea typeface="+mn-ea"/>
              <a:cs typeface="+mn-cs"/>
            </a:endParaRPr>
          </a:p>
        </p:txBody>
      </p:sp>
      <p:sp>
        <p:nvSpPr>
          <p:cNvPr id="15" name="TextBox 14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4004441" y="3992599"/>
            <a:ext cx="4944433" cy="2194703"/>
          </a:xfrm>
          <a:prstGeom prst="rect">
            <a:avLst/>
          </a:prstGeom>
          <a:blipFill rotWithShape="1">
            <a:blip r:embed="rId3"/>
            <a:stretch>
              <a:fillRect l="-2589" t="-2778" r="-2466" b="-6944"/>
            </a:stretch>
          </a:blipFill>
        </p:spPr>
        <p:txBody>
          <a:bodyPr/>
          <a:lstStyle/>
          <a:p>
            <a:pPr marR="0" defTabSz="914400">
              <a:buClrTx/>
              <a:buSzTx/>
              <a:buFontTx/>
              <a:buNone/>
              <a:defRPr/>
            </a:pPr>
            <a:r>
              <a:rPr kumimoji="0" lang="en-GB" kern="1200" cap="none" spc="0" normalizeH="0" baseline="0" noProof="0">
                <a:noFill/>
                <a:latin typeface="Tahoma" panose="020B0604030504040204" pitchFamily="34" charset="0"/>
                <a:ea typeface="+mn-ea"/>
                <a:cs typeface="+mn-cs"/>
              </a:rPr>
              <a:t> </a:t>
            </a:r>
            <a:endParaRPr kumimoji="0" lang="en-GB" kern="1200" cap="none" spc="0" normalizeH="0" baseline="0" noProof="0">
              <a:noFill/>
              <a:latin typeface="Tahoma" panose="020B0604030504040204" pitchFamily="34" charset="0"/>
              <a:ea typeface="+mn-ea"/>
              <a:cs typeface="+mn-cs"/>
            </a:endParaRPr>
          </a:p>
        </p:txBody>
      </p:sp>
    </p:spTree>
    <p:custDataLst>
      <p:tags r:id="rId4"/>
    </p:custDataLst>
  </p:cSld>
  <p:clrMapOvr>
    <a:masterClrMapping/>
  </p:clrMapOvr>
  <p:transition advTm="45270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12290" name="Picture 2" descr="Kết quả hình ảnh cho hình nền powerpoint"/>
          <p:cNvPicPr>
            <a:picLocks noChangeAspect="1"/>
          </p:cNvPicPr>
          <p:nvPr/>
        </p:nvPicPr>
        <p:blipFill>
          <a:blip r:embed="rId1"/>
          <a:srcRect t="17587" r="15344" b="13609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2291" name="Rectangle 2"/>
          <p:cNvSpPr/>
          <p:nvPr/>
        </p:nvSpPr>
        <p:spPr>
          <a:xfrm>
            <a:off x="5208588" y="1058863"/>
            <a:ext cx="8458200" cy="1830387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p>
            <a:pPr eaLnBrk="1" hangingPunct="1"/>
            <a:endParaRPr lang="en-US" altLang="vi-VN" sz="2600" dirty="0">
              <a:solidFill>
                <a:srgbClr val="000099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131763" y="1344613"/>
            <a:ext cx="8839200" cy="954088"/>
          </a:xfrm>
          <a:prstGeom prst="rect">
            <a:avLst/>
          </a:prstGeom>
        </p:spPr>
        <p:txBody>
          <a:bodyPr>
            <a:spAutoFit/>
          </a:bodyPr>
          <a:p>
            <a:pPr algn="just">
              <a:spcBef>
                <a:spcPct val="50000"/>
              </a:spcBef>
              <a:buNone/>
            </a:pPr>
            <a:r>
              <a:rPr lang="en-US" altLang="en-US" sz="2800" u="sng" dirty="0">
                <a:solidFill>
                  <a:srgbClr val="002060"/>
                </a:solidFill>
                <a:effectLst>
                  <a:outerShdw blurRad="38100" dist="38100" dir="2700000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altLang="en-US" sz="2800" u="sng" dirty="0">
                <a:solidFill>
                  <a:srgbClr val="002060"/>
                </a:solidFill>
                <a:effectLst>
                  <a:outerShdw blurRad="38100" dist="38100" dir="2700000">
                    <a:srgbClr val="00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en-US" altLang="en-US" sz="2800" u="sng" dirty="0">
                <a:solidFill>
                  <a:srgbClr val="002060"/>
                </a:solidFill>
                <a:effectLst>
                  <a:outerShdw blurRad="38100" dist="38100" dir="2700000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i 1</a:t>
            </a:r>
            <a:r>
              <a:rPr lang="en-US" alt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Một bể kính nuôi cá dạng hình hộp chữ nhật có chiều d</a:t>
            </a:r>
            <a:r>
              <a:rPr lang="en-US" alt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 1m, chiều rộng 50cm, chiều cao 60cm. Tính: </a:t>
            </a:r>
            <a:endParaRPr lang="en-US" altLang="en-US" sz="2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cxnSp>
        <p:nvCxnSpPr>
          <p:cNvPr id="12295" name="Straight Connector 24"/>
          <p:cNvCxnSpPr/>
          <p:nvPr/>
        </p:nvCxnSpPr>
        <p:spPr>
          <a:xfrm>
            <a:off x="228600" y="3276600"/>
            <a:ext cx="3276600" cy="0"/>
          </a:xfrm>
          <a:prstGeom prst="line">
            <a:avLst/>
          </a:prstGeom>
          <a:ln w="9525" cap="flat" cmpd="sng">
            <a:solidFill>
              <a:srgbClr val="FF0000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12296" name="TextBox 19"/>
          <p:cNvSpPr txBox="1"/>
          <p:nvPr/>
        </p:nvSpPr>
        <p:spPr>
          <a:xfrm>
            <a:off x="228600" y="3590925"/>
            <a:ext cx="1681163" cy="5238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lang="en-US" altLang="en-US" sz="2800" u="sng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Tóm tắt:</a:t>
            </a:r>
            <a:endParaRPr lang="en-GB" altLang="en-US" sz="2800" u="sng" dirty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2297" name="TextBox 22"/>
          <p:cNvSpPr txBox="1"/>
          <p:nvPr/>
        </p:nvSpPr>
        <p:spPr>
          <a:xfrm>
            <a:off x="152400" y="4114800"/>
            <a:ext cx="4495800" cy="18161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marL="285750" indent="-285750">
              <a:buChar char="-"/>
            </a:pPr>
            <a:r>
              <a:rPr lang="en-GB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Chiều d</a:t>
            </a:r>
            <a:r>
              <a:rPr lang="en-GB" alt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en-GB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i:   1m</a:t>
            </a:r>
            <a:endParaRPr lang="en-GB" alt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Char char="-"/>
            </a:pPr>
            <a:r>
              <a:rPr lang="en-GB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Chiều rộng: 50cm</a:t>
            </a:r>
            <a:endParaRPr lang="en-GB" alt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Char char="-"/>
            </a:pPr>
            <a:r>
              <a:rPr lang="en-GB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Chiều cao:   60cm</a:t>
            </a:r>
            <a:endParaRPr lang="en-GB" alt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Char char="-"/>
            </a:pPr>
            <a:r>
              <a:rPr lang="en-GB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n-GB" altLang="en-US" sz="28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GB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GB" alt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…</a:t>
            </a:r>
            <a:r>
              <a:rPr lang="en-GB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GB" altLang="en-US" sz="2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cxnSp>
        <p:nvCxnSpPr>
          <p:cNvPr id="12298" name="Straight Connector 4"/>
          <p:cNvCxnSpPr/>
          <p:nvPr/>
        </p:nvCxnSpPr>
        <p:spPr>
          <a:xfrm>
            <a:off x="3733800" y="3352800"/>
            <a:ext cx="0" cy="297180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12299" name="TextBox 5"/>
          <p:cNvSpPr txBox="1"/>
          <p:nvPr/>
        </p:nvSpPr>
        <p:spPr>
          <a:xfrm>
            <a:off x="5791200" y="3394075"/>
            <a:ext cx="2286000" cy="5238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lang="en-GB" altLang="en-US" sz="28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GB" altLang="en-US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en-GB" altLang="en-US" sz="28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i giải</a:t>
            </a:r>
            <a:endParaRPr lang="en-GB" altLang="en-US" sz="2800" u="sng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6" name="Text Box 15"/>
          <p:cNvSpPr txBox="1"/>
          <p:nvPr/>
        </p:nvSpPr>
        <p:spPr>
          <a:xfrm>
            <a:off x="3429000" y="4038600"/>
            <a:ext cx="5562600" cy="116998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ctr">
              <a:spcBef>
                <a:spcPct val="50000"/>
              </a:spcBef>
            </a:pP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Thể tích nước trong bể:</a:t>
            </a:r>
            <a:endParaRPr lang="en-US" alt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spcBef>
                <a:spcPct val="50000"/>
              </a:spcBef>
            </a:pP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300 x 3 : 4 = 225 (dm</a:t>
            </a:r>
            <a:r>
              <a:rPr lang="en-US" altLang="en-US" sz="28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altLang="en-US" sz="2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2302" name="TextBox 5"/>
          <p:cNvSpPr txBox="1"/>
          <p:nvPr/>
        </p:nvSpPr>
        <p:spPr>
          <a:xfrm>
            <a:off x="762000" y="5943600"/>
            <a:ext cx="2362200" cy="523875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solid"/>
            <a:miter/>
            <a:headEnd type="none" w="med" len="med"/>
            <a:tailEnd type="none" w="med" len="med"/>
          </a:ln>
        </p:spPr>
        <p:txBody>
          <a:bodyPr>
            <a:spAutoFit/>
          </a:bodyPr>
          <a:p>
            <a:pPr algn="ctr"/>
            <a:r>
              <a:rPr lang="en-GB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1dm</a:t>
            </a:r>
            <a:r>
              <a:rPr lang="en-GB" altLang="en-US" sz="2800" b="1" baseline="30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GB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1 lít</a:t>
            </a:r>
            <a:endParaRPr lang="en-GB" altLang="en-US" sz="2800" b="1" dirty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8" name="Text Box 15"/>
          <p:cNvSpPr txBox="1"/>
          <p:nvPr/>
        </p:nvSpPr>
        <p:spPr>
          <a:xfrm>
            <a:off x="3505200" y="5334000"/>
            <a:ext cx="5562600" cy="116998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ctr">
              <a:spcBef>
                <a:spcPct val="50000"/>
              </a:spcBef>
            </a:pP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Đổi 225 dm</a:t>
            </a:r>
            <a:r>
              <a:rPr lang="en-US" altLang="en-US" sz="28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225 lít</a:t>
            </a:r>
            <a:endParaRPr lang="en-US" alt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spcBef>
                <a:spcPct val="50000"/>
              </a:spcBef>
            </a:pP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en-US" altLang="en-US" sz="28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Đáp số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225 lít</a:t>
            </a:r>
            <a:endParaRPr lang="en-US" altLang="en-US" sz="2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7" name="TextBox 16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136662" y="2133600"/>
            <a:ext cx="8812212" cy="1170640"/>
          </a:xfrm>
          <a:prstGeom prst="rect">
            <a:avLst/>
          </a:prstGeom>
          <a:blipFill rotWithShape="1">
            <a:blip r:embed="rId2"/>
            <a:stretch>
              <a:fillRect l="-1383" r="-1383" b="-10417"/>
            </a:stretch>
          </a:blipFill>
        </p:spPr>
        <p:txBody>
          <a:bodyPr/>
          <a:lstStyle/>
          <a:p>
            <a:pPr marR="0" defTabSz="914400">
              <a:buClrTx/>
              <a:buSzTx/>
              <a:buFontTx/>
              <a:buNone/>
              <a:defRPr/>
            </a:pPr>
            <a:r>
              <a:rPr kumimoji="0" lang="en-GB" kern="1200" cap="none" spc="0" normalizeH="0" baseline="0" noProof="0">
                <a:noFill/>
                <a:latin typeface="Tahoma" panose="020B0604030504040204" pitchFamily="34" charset="0"/>
                <a:ea typeface="+mn-ea"/>
                <a:cs typeface="+mn-cs"/>
              </a:rPr>
              <a:t> </a:t>
            </a:r>
            <a:endParaRPr kumimoji="0" lang="en-GB" kern="1200" cap="none" spc="0" normalizeH="0" baseline="0" noProof="0">
              <a:noFill/>
              <a:latin typeface="Tahoma" panose="020B0604030504040204" pitchFamily="34" charset="0"/>
              <a:ea typeface="+mn-ea"/>
              <a:cs typeface="+mn-cs"/>
            </a:endParaRPr>
          </a:p>
        </p:txBody>
      </p:sp>
    </p:spTree>
    <p:custDataLst>
      <p:tags r:id="rId3"/>
    </p:custDataLst>
  </p:cSld>
  <p:clrMapOvr>
    <a:masterClrMapping/>
  </p:clrMapOvr>
  <p:transition advTm="77961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charRg st="0" end="3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6">
                                            <p:txEl>
                                              <p:charRg st="0" end="3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charRg st="30" end="6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6">
                                            <p:txEl>
                                              <p:charRg st="30" end="6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6">
                                            <p:txEl>
                                              <p:charRg st="30" end="6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123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charRg st="0" end="2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18">
                                            <p:txEl>
                                              <p:charRg st="0" end="2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charRg st="26" end="4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18">
                                            <p:txEl>
                                              <p:charRg st="26" end="4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302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13314" name="Picture 2" descr="Kết quả hình ảnh cho hình nền powerpoint"/>
          <p:cNvPicPr>
            <a:picLocks noChangeAspect="1"/>
          </p:cNvPicPr>
          <p:nvPr/>
        </p:nvPicPr>
        <p:blipFill>
          <a:blip r:embed="rId1"/>
          <a:srcRect t="17587" r="15344" b="13609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2" name="Text Box 21"/>
          <p:cNvSpPr txBox="1">
            <a:spLocks noChangeArrowheads="1"/>
          </p:cNvSpPr>
          <p:nvPr/>
        </p:nvSpPr>
        <p:spPr bwMode="auto">
          <a:xfrm>
            <a:off x="152400" y="1600200"/>
            <a:ext cx="8763000" cy="2462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en-US" altLang="en-US" sz="2800" u="sng" dirty="0">
                <a:solidFill>
                  <a:srgbClr val="002060"/>
                </a:solidFill>
                <a:effectLst>
                  <a:outerShdw blurRad="38100" dist="38100" dir="2700000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altLang="en-US" sz="2800" u="sng" dirty="0">
                <a:solidFill>
                  <a:srgbClr val="002060"/>
                </a:solidFill>
                <a:effectLst>
                  <a:outerShdw blurRad="38100" dist="38100" dir="2700000">
                    <a:srgbClr val="00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en-US" altLang="en-US" sz="2800" u="sng" dirty="0">
                <a:solidFill>
                  <a:srgbClr val="002060"/>
                </a:solidFill>
                <a:effectLst>
                  <a:outerShdw blurRad="38100" dist="38100" dir="2700000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i 2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Một hình lập phương có cạnh 1,5m. Tính:</a:t>
            </a:r>
            <a:endParaRPr lang="en-US" alt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ct val="50000"/>
              </a:spcBef>
            </a:pP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a) Diện tích xung quanh của hình lập phương.</a:t>
            </a:r>
            <a:endParaRPr lang="en-US" alt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ct val="50000"/>
              </a:spcBef>
            </a:pP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b) Diện tích to</a:t>
            </a:r>
            <a:r>
              <a:rPr lang="en-US" alt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 phần của hình lập phương.</a:t>
            </a:r>
            <a:endParaRPr lang="en-US" alt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ct val="50000"/>
              </a:spcBef>
            </a:pP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c) Thể tích của hình lập phương.</a:t>
            </a:r>
            <a:endParaRPr lang="en-US" altLang="en-US" sz="2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grpSp>
        <p:nvGrpSpPr>
          <p:cNvPr id="13" name="Group 22"/>
          <p:cNvGrpSpPr/>
          <p:nvPr/>
        </p:nvGrpSpPr>
        <p:grpSpPr>
          <a:xfrm>
            <a:off x="5791200" y="3581400"/>
            <a:ext cx="2895600" cy="2743200"/>
            <a:chOff x="240" y="1344"/>
            <a:chExt cx="1920" cy="1440"/>
          </a:xfrm>
        </p:grpSpPr>
        <p:sp>
          <p:nvSpPr>
            <p:cNvPr id="13328" name="AutoShape 10"/>
            <p:cNvSpPr/>
            <p:nvPr/>
          </p:nvSpPr>
          <p:spPr>
            <a:xfrm>
              <a:off x="240" y="1344"/>
              <a:ext cx="1920" cy="1440"/>
            </a:xfrm>
            <a:prstGeom prst="cube">
              <a:avLst>
                <a:gd name="adj" fmla="val 21597"/>
              </a:avLst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 anchorCtr="0"/>
            <a:p>
              <a:endParaRPr lang="en-US" altLang="en-US" dirty="0"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13329" name="AutoShape 21"/>
            <p:cNvSpPr/>
            <p:nvPr/>
          </p:nvSpPr>
          <p:spPr>
            <a:xfrm rot="10800000">
              <a:off x="240" y="1344"/>
              <a:ext cx="1920" cy="1440"/>
            </a:xfrm>
            <a:prstGeom prst="cube">
              <a:avLst>
                <a:gd name="adj" fmla="val 21597"/>
              </a:avLst>
            </a:prstGeom>
            <a:noFill/>
            <a:ln w="9525" cap="flat" cmpd="sng">
              <a:solidFill>
                <a:schemeClr val="tx1"/>
              </a:solidFill>
              <a:prstDash val="dash"/>
              <a:miter/>
              <a:headEnd type="none" w="med" len="med"/>
              <a:tailEnd type="none" w="med" len="med"/>
            </a:ln>
          </p:spPr>
          <p:txBody>
            <a:bodyPr wrap="none" anchor="ctr" anchorCtr="0"/>
            <a:p>
              <a:endParaRPr lang="en-US" altLang="en-US" dirty="0"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</p:grpSp>
      <p:sp>
        <p:nvSpPr>
          <p:cNvPr id="13319" name="TextBox 1"/>
          <p:cNvSpPr txBox="1"/>
          <p:nvPr/>
        </p:nvSpPr>
        <p:spPr>
          <a:xfrm>
            <a:off x="6400800" y="6248400"/>
            <a:ext cx="1752600" cy="5238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lang="en-GB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1,5m</a:t>
            </a:r>
            <a:endParaRPr lang="en-GB" altLang="en-US" sz="2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0" name="TextBox 3"/>
          <p:cNvSpPr txBox="1"/>
          <p:nvPr/>
        </p:nvSpPr>
        <p:spPr>
          <a:xfrm>
            <a:off x="457200" y="4038600"/>
            <a:ext cx="3733800" cy="95408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lang="en-GB" altLang="en-US" sz="2800" u="sng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Tóm tắt</a:t>
            </a:r>
            <a:r>
              <a:rPr lang="en-GB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GB" alt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GB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a = 1,5m</a:t>
            </a:r>
            <a:endParaRPr lang="en-GB" altLang="en-US" sz="2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1" name="TextBox 4"/>
          <p:cNvSpPr txBox="1"/>
          <p:nvPr/>
        </p:nvSpPr>
        <p:spPr>
          <a:xfrm>
            <a:off x="457200" y="4953000"/>
            <a:ext cx="2895600" cy="5238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lang="en-GB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a) S</a:t>
            </a:r>
            <a:r>
              <a:rPr lang="en-GB" altLang="en-US" sz="28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xq </a:t>
            </a:r>
            <a:r>
              <a:rPr lang="en-GB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? m</a:t>
            </a:r>
            <a:r>
              <a:rPr lang="en-GB" altLang="en-US" sz="28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en-GB" altLang="en-US" sz="2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4" name="TextBox 16"/>
          <p:cNvSpPr txBox="1"/>
          <p:nvPr/>
        </p:nvSpPr>
        <p:spPr>
          <a:xfrm>
            <a:off x="457200" y="5562600"/>
            <a:ext cx="3124200" cy="5238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lang="en-GB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b) S</a:t>
            </a:r>
            <a:r>
              <a:rPr lang="en-GB" altLang="en-US" sz="28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tp </a:t>
            </a:r>
            <a:r>
              <a:rPr lang="en-GB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? m</a:t>
            </a:r>
            <a:r>
              <a:rPr lang="en-GB" altLang="en-US" sz="28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en-GB" altLang="en-US" sz="2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5" name="TextBox 17"/>
          <p:cNvSpPr txBox="1"/>
          <p:nvPr/>
        </p:nvSpPr>
        <p:spPr>
          <a:xfrm>
            <a:off x="457200" y="6172200"/>
            <a:ext cx="4267200" cy="5238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lang="en-GB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c) V   = ? m</a:t>
            </a:r>
            <a:r>
              <a:rPr lang="en-GB" altLang="en-US" sz="28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en-GB" altLang="en-US" sz="2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cxnSp>
        <p:nvCxnSpPr>
          <p:cNvPr id="3" name="Straight Connector 2"/>
          <p:cNvCxnSpPr/>
          <p:nvPr/>
        </p:nvCxnSpPr>
        <p:spPr>
          <a:xfrm>
            <a:off x="4419600" y="2025650"/>
            <a:ext cx="1676400" cy="0"/>
          </a:xfrm>
          <a:prstGeom prst="line">
            <a:avLst/>
          </a:prstGeom>
          <a:ln w="9525" cap="flat" cmpd="sng">
            <a:solidFill>
              <a:srgbClr val="FF0000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16" name="Straight Connector 15"/>
          <p:cNvCxnSpPr/>
          <p:nvPr/>
        </p:nvCxnSpPr>
        <p:spPr>
          <a:xfrm>
            <a:off x="685800" y="2667000"/>
            <a:ext cx="3048000" cy="0"/>
          </a:xfrm>
          <a:prstGeom prst="line">
            <a:avLst/>
          </a:prstGeom>
          <a:ln w="9525" cap="flat" cmpd="sng">
            <a:solidFill>
              <a:srgbClr val="FF0000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17" name="Straight Connector 16"/>
          <p:cNvCxnSpPr/>
          <p:nvPr/>
        </p:nvCxnSpPr>
        <p:spPr>
          <a:xfrm>
            <a:off x="609600" y="3321050"/>
            <a:ext cx="2743200" cy="0"/>
          </a:xfrm>
          <a:prstGeom prst="line">
            <a:avLst/>
          </a:prstGeom>
          <a:ln w="9525" cap="flat" cmpd="sng">
            <a:solidFill>
              <a:srgbClr val="FF0000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20" name="Straight Connector 19"/>
          <p:cNvCxnSpPr/>
          <p:nvPr/>
        </p:nvCxnSpPr>
        <p:spPr>
          <a:xfrm>
            <a:off x="609600" y="3962400"/>
            <a:ext cx="1143000" cy="0"/>
          </a:xfrm>
          <a:prstGeom prst="line">
            <a:avLst/>
          </a:prstGeom>
          <a:ln w="9525" cap="flat" cmpd="sng">
            <a:solidFill>
              <a:srgbClr val="FF0000"/>
            </a:solidFill>
            <a:prstDash val="solid"/>
            <a:miter/>
            <a:headEnd type="none" w="med" len="med"/>
            <a:tailEnd type="none" w="med" len="med"/>
          </a:ln>
        </p:spPr>
      </p:cxnSp>
    </p:spTree>
    <p:custDataLst>
      <p:tags r:id="rId2"/>
    </p:custDataLst>
  </p:cSld>
  <p:clrMapOvr>
    <a:masterClrMapping/>
  </p:clrMapOvr>
  <p:transition advTm="56160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33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33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33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00"/>
                            </p:stCondLst>
                            <p:childTnLst>
                              <p:par>
                                <p:cTn id="28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00"/>
                            </p:stCondLst>
                            <p:childTnLst>
                              <p:par>
                                <p:cTn id="37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500"/>
                            </p:stCondLst>
                            <p:childTnLst>
                              <p:par>
                                <p:cTn id="46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9" grpId="0"/>
      <p:bldP spid="10" grpId="0"/>
      <p:bldP spid="11" grpId="0"/>
      <p:bldP spid="14" grpId="0"/>
      <p:bldP spid="1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14338" name="Picture 2" descr="Kết quả hình ảnh cho hình nền powerpoint"/>
          <p:cNvPicPr>
            <a:picLocks noChangeAspect="1"/>
          </p:cNvPicPr>
          <p:nvPr/>
        </p:nvPicPr>
        <p:blipFill>
          <a:blip r:embed="rId1"/>
          <a:srcRect t="17587" r="15344" b="13609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4339" name="Rectangle 2"/>
          <p:cNvSpPr/>
          <p:nvPr/>
        </p:nvSpPr>
        <p:spPr>
          <a:xfrm>
            <a:off x="5208588" y="1058863"/>
            <a:ext cx="8458200" cy="1830387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p>
            <a:pPr eaLnBrk="1" hangingPunct="1"/>
            <a:endParaRPr lang="en-US" altLang="vi-VN" sz="2600" dirty="0">
              <a:solidFill>
                <a:srgbClr val="000099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4342" name="TextBox 3"/>
          <p:cNvSpPr txBox="1"/>
          <p:nvPr/>
        </p:nvSpPr>
        <p:spPr>
          <a:xfrm>
            <a:off x="685800" y="1600200"/>
            <a:ext cx="3733800" cy="95408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lang="en-GB" altLang="en-US" sz="2800" u="sng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Tóm tắt</a:t>
            </a:r>
            <a:r>
              <a:rPr lang="en-GB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GB" alt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GB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= 1,5m</a:t>
            </a:r>
            <a:endParaRPr lang="en-GB" altLang="en-US" sz="2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4343" name="TextBox 4"/>
          <p:cNvSpPr txBox="1"/>
          <p:nvPr/>
        </p:nvSpPr>
        <p:spPr>
          <a:xfrm>
            <a:off x="87313" y="2600325"/>
            <a:ext cx="2808287" cy="5238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lang="en-GB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a) S</a:t>
            </a:r>
            <a:r>
              <a:rPr lang="en-GB" altLang="en-US" sz="28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xq </a:t>
            </a:r>
            <a:r>
              <a:rPr lang="en-GB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? m</a:t>
            </a:r>
            <a:r>
              <a:rPr lang="en-GB" altLang="en-US" sz="28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en-GB" altLang="en-US" sz="2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4344" name="TextBox 16"/>
          <p:cNvSpPr txBox="1"/>
          <p:nvPr/>
        </p:nvSpPr>
        <p:spPr>
          <a:xfrm>
            <a:off x="87313" y="3200400"/>
            <a:ext cx="2808287" cy="5238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lang="en-GB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b) S</a:t>
            </a:r>
            <a:r>
              <a:rPr lang="en-GB" altLang="en-US" sz="28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tp </a:t>
            </a:r>
            <a:r>
              <a:rPr lang="en-GB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? m</a:t>
            </a:r>
            <a:r>
              <a:rPr lang="en-GB" altLang="en-US" sz="28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en-GB" altLang="en-US" sz="2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4345" name="TextBox 17"/>
          <p:cNvSpPr txBox="1"/>
          <p:nvPr/>
        </p:nvSpPr>
        <p:spPr>
          <a:xfrm>
            <a:off x="152400" y="3810000"/>
            <a:ext cx="2819400" cy="5238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lang="en-GB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c) V = ? m</a:t>
            </a:r>
            <a:r>
              <a:rPr lang="en-GB" altLang="en-US" sz="28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en-GB" altLang="en-US" sz="2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4348" name="TextBox 5"/>
          <p:cNvSpPr txBox="1"/>
          <p:nvPr/>
        </p:nvSpPr>
        <p:spPr>
          <a:xfrm>
            <a:off x="87313" y="4368800"/>
            <a:ext cx="2525712" cy="461963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solid"/>
            <a:miter/>
            <a:headEnd type="none" w="med" len="med"/>
            <a:tailEnd type="none" w="med" len="med"/>
          </a:ln>
        </p:spPr>
        <p:txBody>
          <a:bodyPr>
            <a:spAutoFit/>
          </a:bodyPr>
          <a:p>
            <a:pPr algn="ctr"/>
            <a:r>
              <a:rPr lang="en-GB" alt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GB" altLang="en-US" sz="2400" baseline="-25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xq </a:t>
            </a:r>
            <a:r>
              <a:rPr lang="en-GB" alt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a x a x 4</a:t>
            </a:r>
            <a:endParaRPr lang="en-GB" altLang="en-US" sz="2400" dirty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4349" name="TextBox 19"/>
          <p:cNvSpPr txBox="1"/>
          <p:nvPr/>
        </p:nvSpPr>
        <p:spPr>
          <a:xfrm>
            <a:off x="76200" y="5186363"/>
            <a:ext cx="2525713" cy="461962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solid"/>
            <a:miter/>
            <a:headEnd type="none" w="med" len="med"/>
            <a:tailEnd type="none" w="med" len="med"/>
          </a:ln>
        </p:spPr>
        <p:txBody>
          <a:bodyPr>
            <a:spAutoFit/>
          </a:bodyPr>
          <a:p>
            <a:pPr algn="ctr"/>
            <a:r>
              <a:rPr lang="en-GB" alt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GB" altLang="en-US" sz="2400" baseline="-25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tp </a:t>
            </a:r>
            <a:r>
              <a:rPr lang="en-GB" alt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a x a x 6</a:t>
            </a:r>
            <a:endParaRPr lang="en-GB" altLang="en-US" sz="2400" dirty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4350" name="TextBox 20"/>
          <p:cNvSpPr txBox="1"/>
          <p:nvPr/>
        </p:nvSpPr>
        <p:spPr>
          <a:xfrm>
            <a:off x="87313" y="5969000"/>
            <a:ext cx="2525712" cy="461963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solid"/>
            <a:miter/>
            <a:headEnd type="none" w="med" len="med"/>
            <a:tailEnd type="none" w="med" len="med"/>
          </a:ln>
        </p:spPr>
        <p:txBody>
          <a:bodyPr>
            <a:spAutoFit/>
          </a:bodyPr>
          <a:p>
            <a:pPr algn="ctr"/>
            <a:r>
              <a:rPr lang="en-GB" alt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n-GB" altLang="en-US" sz="2400" baseline="-25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alt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a x a x a</a:t>
            </a:r>
            <a:endParaRPr lang="en-GB" altLang="en-US" sz="2400" dirty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cxnSp>
        <p:nvCxnSpPr>
          <p:cNvPr id="2" name="Straight Connector 4"/>
          <p:cNvCxnSpPr/>
          <p:nvPr/>
        </p:nvCxnSpPr>
        <p:spPr>
          <a:xfrm>
            <a:off x="2819400" y="1600200"/>
            <a:ext cx="0" cy="472440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3" name="TextBox 5"/>
          <p:cNvSpPr txBox="1"/>
          <p:nvPr/>
        </p:nvSpPr>
        <p:spPr>
          <a:xfrm>
            <a:off x="5149850" y="1447800"/>
            <a:ext cx="2393950" cy="5238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lang="en-GB" altLang="en-US" sz="28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GB" altLang="en-US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en-GB" altLang="en-US" sz="28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i giải</a:t>
            </a:r>
            <a:endParaRPr lang="en-GB" altLang="en-US" sz="2800" u="sng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0" name="Text Box 15"/>
          <p:cNvSpPr txBox="1"/>
          <p:nvPr/>
        </p:nvSpPr>
        <p:spPr>
          <a:xfrm>
            <a:off x="1752600" y="2133600"/>
            <a:ext cx="8458200" cy="116998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ctr">
              <a:spcBef>
                <a:spcPct val="50000"/>
              </a:spcBef>
            </a:pP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a) DTXQ của hình lập phương l</a:t>
            </a:r>
            <a:r>
              <a:rPr lang="en-US" alt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alt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spcBef>
                <a:spcPct val="50000"/>
              </a:spcBef>
            </a:pP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1,5 x 1,5 x 4 =9 (m</a:t>
            </a:r>
            <a:r>
              <a:rPr lang="en-US" altLang="en-US" sz="28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  </a:t>
            </a:r>
            <a:endParaRPr lang="en-US" altLang="en-US" sz="2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1" name="Text Box 15"/>
          <p:cNvSpPr txBox="1"/>
          <p:nvPr/>
        </p:nvSpPr>
        <p:spPr>
          <a:xfrm>
            <a:off x="2667000" y="3402013"/>
            <a:ext cx="6553200" cy="116998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ctr">
              <a:spcBef>
                <a:spcPct val="50000"/>
              </a:spcBef>
            </a:pP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b) DTTP của hình lập phương l</a:t>
            </a:r>
            <a:r>
              <a:rPr lang="en-US" alt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alt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spcBef>
                <a:spcPct val="50000"/>
              </a:spcBef>
            </a:pP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1,5 x 1,5 x 6 = 13,5 (m</a:t>
            </a:r>
            <a:r>
              <a:rPr lang="en-US" altLang="en-US" sz="28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altLang="en-US" sz="2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2" name="Rectangle 1"/>
          <p:cNvSpPr/>
          <p:nvPr/>
        </p:nvSpPr>
        <p:spPr>
          <a:xfrm>
            <a:off x="1828800" y="4648200"/>
            <a:ext cx="8458200" cy="18161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ctr">
              <a:spcBef>
                <a:spcPct val="50000"/>
              </a:spcBef>
            </a:pP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c) Thể tích của hình lập phương l</a:t>
            </a:r>
            <a:r>
              <a:rPr lang="en-US" alt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lang="en-US" alt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spcBef>
                <a:spcPct val="50000"/>
              </a:spcBef>
            </a:pP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1,5 x 1,5 x 1,5 = 3,375 (m</a:t>
            </a:r>
            <a:r>
              <a:rPr lang="en-US" altLang="en-US" sz="28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alt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spcBef>
                <a:spcPct val="50000"/>
              </a:spcBef>
            </a:pPr>
            <a:r>
              <a:rPr lang="en-US" altLang="en-US" sz="28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Đáp số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a)9m</a:t>
            </a:r>
            <a:r>
              <a:rPr lang="en-US" altLang="en-US" sz="28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b)13,5m</a:t>
            </a:r>
            <a:r>
              <a:rPr lang="en-US" altLang="en-US" sz="28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c)3,375m</a:t>
            </a:r>
            <a:r>
              <a:rPr lang="en-US" altLang="en-US" sz="28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endParaRPr lang="en-US" altLang="en-US" sz="2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custDataLst>
      <p:tags r:id="rId2"/>
    </p:custDataLst>
  </p:cSld>
  <p:clrMapOvr>
    <a:masterClrMapping/>
  </p:clrMapOvr>
  <p:transition advTm="144137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43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434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43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43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143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charRg st="0" end="3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22">
                                            <p:txEl>
                                              <p:charRg st="0" end="3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charRg st="37" end="6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22">
                                            <p:txEl>
                                              <p:charRg st="37" end="6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charRg st="66" end="10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2" dur="2000"/>
                                        <p:tgtEl>
                                          <p:spTgt spid="22">
                                            <p:txEl>
                                              <p:charRg st="66" end="10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48" grpId="0" animBg="1"/>
      <p:bldP spid="14349" grpId="0" animBg="1"/>
      <p:bldP spid="14350" grpId="0" animBg="1"/>
      <p:bldP spid="20" grpId="0"/>
      <p:bldP spid="21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15362" name="Picture 2" descr="Kết quả hình ảnh cho hình nền powerpoint"/>
          <p:cNvPicPr>
            <a:picLocks noChangeAspect="1"/>
          </p:cNvPicPr>
          <p:nvPr/>
        </p:nvPicPr>
        <p:blipFill>
          <a:blip r:embed="rId1"/>
          <a:srcRect t="17587" r="15344" b="13609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2" name="Text Box 21"/>
          <p:cNvSpPr txBox="1">
            <a:spLocks noChangeArrowheads="1"/>
          </p:cNvSpPr>
          <p:nvPr/>
        </p:nvSpPr>
        <p:spPr bwMode="auto">
          <a:xfrm>
            <a:off x="152400" y="1447800"/>
            <a:ext cx="8763000" cy="954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en-US" altLang="en-US" sz="2800" u="sng" dirty="0">
                <a:solidFill>
                  <a:srgbClr val="002060"/>
                </a:solidFill>
                <a:effectLst>
                  <a:outerShdw blurRad="38100" dist="38100" dir="2700000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altLang="en-US" sz="2800" u="sng" dirty="0">
                <a:solidFill>
                  <a:srgbClr val="002060"/>
                </a:solidFill>
                <a:effectLst>
                  <a:outerShdw blurRad="38100" dist="38100" dir="2700000">
                    <a:srgbClr val="00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en-US" altLang="en-US" sz="2800" u="sng" dirty="0">
                <a:solidFill>
                  <a:srgbClr val="002060"/>
                </a:solidFill>
                <a:effectLst>
                  <a:outerShdw blurRad="38100" dist="38100" dir="2700000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i 3:</a:t>
            </a:r>
            <a:r>
              <a:rPr lang="en-US" altLang="en-US" sz="2800" dirty="0">
                <a:solidFill>
                  <a:srgbClr val="002060"/>
                </a:solidFill>
                <a:effectLst>
                  <a:outerShdw blurRad="38100" dist="38100" dir="2700000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 hai hình lập phương. Hình M có cạnh d</a:t>
            </a:r>
            <a:r>
              <a:rPr lang="en-US" altLang="en-US" sz="28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en-US" alt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 gấp 3 lần cạnh hình N.</a:t>
            </a:r>
            <a:endParaRPr lang="en-US" altLang="en-US" sz="2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grpSp>
        <p:nvGrpSpPr>
          <p:cNvPr id="15366" name="Group 22"/>
          <p:cNvGrpSpPr/>
          <p:nvPr/>
        </p:nvGrpSpPr>
        <p:grpSpPr>
          <a:xfrm>
            <a:off x="4648200" y="1981200"/>
            <a:ext cx="2590800" cy="2514600"/>
            <a:chOff x="240" y="1344"/>
            <a:chExt cx="1920" cy="1440"/>
          </a:xfrm>
        </p:grpSpPr>
        <p:sp>
          <p:nvSpPr>
            <p:cNvPr id="15379" name="AutoShape 10"/>
            <p:cNvSpPr/>
            <p:nvPr/>
          </p:nvSpPr>
          <p:spPr>
            <a:xfrm>
              <a:off x="240" y="1344"/>
              <a:ext cx="1920" cy="1440"/>
            </a:xfrm>
            <a:prstGeom prst="cube">
              <a:avLst>
                <a:gd name="adj" fmla="val 21597"/>
              </a:avLst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 anchorCtr="0"/>
            <a:p>
              <a:endParaRPr lang="en-US" altLang="en-US" dirty="0"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15380" name="AutoShape 21"/>
            <p:cNvSpPr/>
            <p:nvPr/>
          </p:nvSpPr>
          <p:spPr>
            <a:xfrm rot="10800000">
              <a:off x="240" y="1344"/>
              <a:ext cx="1920" cy="1440"/>
            </a:xfrm>
            <a:prstGeom prst="cube">
              <a:avLst>
                <a:gd name="adj" fmla="val 21597"/>
              </a:avLst>
            </a:prstGeom>
            <a:noFill/>
            <a:ln w="9525" cap="flat" cmpd="sng">
              <a:solidFill>
                <a:schemeClr val="tx1"/>
              </a:solidFill>
              <a:prstDash val="dash"/>
              <a:miter/>
              <a:headEnd type="none" w="med" len="med"/>
              <a:tailEnd type="none" w="med" len="med"/>
            </a:ln>
          </p:spPr>
          <p:txBody>
            <a:bodyPr wrap="none" anchor="ctr" anchorCtr="0"/>
            <a:p>
              <a:endParaRPr lang="en-US" altLang="en-US" dirty="0"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</p:grpSp>
      <p:sp>
        <p:nvSpPr>
          <p:cNvPr id="15367" name="TextBox 1"/>
          <p:cNvSpPr txBox="1"/>
          <p:nvPr/>
        </p:nvSpPr>
        <p:spPr>
          <a:xfrm>
            <a:off x="5334000" y="4572000"/>
            <a:ext cx="1066800" cy="5238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lang="en-GB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endParaRPr lang="en-GB" altLang="en-US" sz="2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grpSp>
        <p:nvGrpSpPr>
          <p:cNvPr id="15368" name="Group 22"/>
          <p:cNvGrpSpPr/>
          <p:nvPr/>
        </p:nvGrpSpPr>
        <p:grpSpPr>
          <a:xfrm>
            <a:off x="1752600" y="3479800"/>
            <a:ext cx="1066800" cy="1016000"/>
            <a:chOff x="240" y="1344"/>
            <a:chExt cx="1920" cy="1440"/>
          </a:xfrm>
        </p:grpSpPr>
        <p:sp>
          <p:nvSpPr>
            <p:cNvPr id="15377" name="AutoShape 10"/>
            <p:cNvSpPr/>
            <p:nvPr/>
          </p:nvSpPr>
          <p:spPr>
            <a:xfrm>
              <a:off x="240" y="1344"/>
              <a:ext cx="1920" cy="1440"/>
            </a:xfrm>
            <a:prstGeom prst="cube">
              <a:avLst>
                <a:gd name="adj" fmla="val 21597"/>
              </a:avLst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 anchorCtr="0"/>
            <a:p>
              <a:endParaRPr lang="en-US" altLang="en-US" dirty="0"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15378" name="AutoShape 21"/>
            <p:cNvSpPr/>
            <p:nvPr/>
          </p:nvSpPr>
          <p:spPr>
            <a:xfrm rot="10800000">
              <a:off x="240" y="1344"/>
              <a:ext cx="1920" cy="1440"/>
            </a:xfrm>
            <a:prstGeom prst="cube">
              <a:avLst>
                <a:gd name="adj" fmla="val 21597"/>
              </a:avLst>
            </a:prstGeom>
            <a:noFill/>
            <a:ln w="9525" cap="flat" cmpd="sng">
              <a:solidFill>
                <a:schemeClr val="tx1"/>
              </a:solidFill>
              <a:prstDash val="dash"/>
              <a:miter/>
              <a:headEnd type="none" w="med" len="med"/>
              <a:tailEnd type="none" w="med" len="med"/>
            </a:ln>
          </p:spPr>
          <p:txBody>
            <a:bodyPr wrap="none" anchor="ctr" anchorCtr="0"/>
            <a:p>
              <a:endParaRPr lang="en-US" altLang="en-US" dirty="0"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</p:grpSp>
      <p:sp>
        <p:nvSpPr>
          <p:cNvPr id="15369" name="TextBox 18"/>
          <p:cNvSpPr txBox="1"/>
          <p:nvPr/>
        </p:nvSpPr>
        <p:spPr>
          <a:xfrm>
            <a:off x="1905000" y="4572000"/>
            <a:ext cx="1066800" cy="5238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lang="en-GB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endParaRPr lang="en-GB" altLang="en-US" sz="2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5370" name="TextBox 3"/>
          <p:cNvSpPr txBox="1"/>
          <p:nvPr/>
        </p:nvSpPr>
        <p:spPr>
          <a:xfrm>
            <a:off x="457200" y="5065713"/>
            <a:ext cx="8382000" cy="95408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just"/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a) Diện tích to</a:t>
            </a:r>
            <a:r>
              <a:rPr lang="en-US" alt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 phần của hình  M gấp mấy lần diện tích to</a:t>
            </a:r>
            <a:r>
              <a:rPr lang="en-US" alt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 phần của hình N? </a:t>
            </a:r>
            <a:endParaRPr lang="en-US" altLang="en-US" sz="2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5371" name="TextBox 27"/>
          <p:cNvSpPr txBox="1"/>
          <p:nvPr/>
        </p:nvSpPr>
        <p:spPr>
          <a:xfrm>
            <a:off x="457200" y="6056313"/>
            <a:ext cx="8382000" cy="5238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just"/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b) Thể tích của hình M gấp mấy lần thể tích của hình N? </a:t>
            </a:r>
            <a:endParaRPr lang="en-US" altLang="en-US" sz="2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cxnSp>
        <p:nvCxnSpPr>
          <p:cNvPr id="15373" name="Straight Connector 16"/>
          <p:cNvCxnSpPr/>
          <p:nvPr/>
        </p:nvCxnSpPr>
        <p:spPr>
          <a:xfrm>
            <a:off x="4876800" y="1925638"/>
            <a:ext cx="3581400" cy="0"/>
          </a:xfrm>
          <a:prstGeom prst="line">
            <a:avLst/>
          </a:prstGeom>
          <a:ln w="9525" cap="flat" cmpd="sng">
            <a:solidFill>
              <a:srgbClr val="FF0000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15374" name="Straight Connector 17"/>
          <p:cNvCxnSpPr/>
          <p:nvPr/>
        </p:nvCxnSpPr>
        <p:spPr>
          <a:xfrm>
            <a:off x="266700" y="2362200"/>
            <a:ext cx="2324100" cy="0"/>
          </a:xfrm>
          <a:prstGeom prst="line">
            <a:avLst/>
          </a:prstGeom>
          <a:ln w="9525" cap="flat" cmpd="sng">
            <a:solidFill>
              <a:srgbClr val="FF0000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3" name="Straight Connector 2"/>
          <p:cNvCxnSpPr/>
          <p:nvPr/>
        </p:nvCxnSpPr>
        <p:spPr>
          <a:xfrm>
            <a:off x="914400" y="5486400"/>
            <a:ext cx="7848600" cy="0"/>
          </a:xfrm>
          <a:prstGeom prst="line">
            <a:avLst/>
          </a:prstGeom>
          <a:ln w="9525" cap="flat" cmpd="sng">
            <a:solidFill>
              <a:srgbClr val="FF0000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22" name="Straight Connector 21"/>
          <p:cNvCxnSpPr/>
          <p:nvPr/>
        </p:nvCxnSpPr>
        <p:spPr>
          <a:xfrm>
            <a:off x="990600" y="6477000"/>
            <a:ext cx="7467600" cy="0"/>
          </a:xfrm>
          <a:prstGeom prst="line">
            <a:avLst/>
          </a:prstGeom>
          <a:ln w="9525" cap="flat" cmpd="sng">
            <a:solidFill>
              <a:srgbClr val="FF0000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23" name="Straight Connector 22"/>
          <p:cNvCxnSpPr/>
          <p:nvPr/>
        </p:nvCxnSpPr>
        <p:spPr>
          <a:xfrm>
            <a:off x="533400" y="5943600"/>
            <a:ext cx="3200400" cy="0"/>
          </a:xfrm>
          <a:prstGeom prst="line">
            <a:avLst/>
          </a:prstGeom>
          <a:ln w="9525" cap="flat" cmpd="sng">
            <a:solidFill>
              <a:srgbClr val="FF0000"/>
            </a:solidFill>
            <a:prstDash val="solid"/>
            <a:miter/>
            <a:headEnd type="none" w="med" len="med"/>
            <a:tailEnd type="none" w="med" len="med"/>
          </a:ln>
        </p:spPr>
      </p:cxnSp>
    </p:spTree>
    <p:custDataLst>
      <p:tags r:id="rId2"/>
    </p:custDataLst>
  </p:cSld>
  <p:clrMapOvr>
    <a:masterClrMapping/>
  </p:clrMapOvr>
  <p:transition advTm="120770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53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153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16386" name="Picture 2" descr="Kết quả hình ảnh cho hình nền powerpoint"/>
          <p:cNvPicPr>
            <a:picLocks noChangeAspect="1"/>
          </p:cNvPicPr>
          <p:nvPr/>
        </p:nvPicPr>
        <p:blipFill>
          <a:blip r:embed="rId1"/>
          <a:srcRect t="17587" r="15344" b="13609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2" name="Text Box 21"/>
          <p:cNvSpPr txBox="1">
            <a:spLocks noChangeArrowheads="1"/>
          </p:cNvSpPr>
          <p:nvPr/>
        </p:nvSpPr>
        <p:spPr bwMode="auto">
          <a:xfrm>
            <a:off x="152400" y="1447800"/>
            <a:ext cx="8763000" cy="954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en-US" altLang="en-US" sz="2800" u="sng" dirty="0">
                <a:solidFill>
                  <a:srgbClr val="002060"/>
                </a:solidFill>
                <a:effectLst>
                  <a:outerShdw blurRad="38100" dist="38100" dir="2700000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altLang="en-US" sz="2800" u="sng" dirty="0">
                <a:solidFill>
                  <a:srgbClr val="002060"/>
                </a:solidFill>
                <a:effectLst>
                  <a:outerShdw blurRad="38100" dist="38100" dir="2700000">
                    <a:srgbClr val="00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en-US" altLang="en-US" sz="2800" u="sng" dirty="0">
                <a:solidFill>
                  <a:srgbClr val="002060"/>
                </a:solidFill>
                <a:effectLst>
                  <a:outerShdw blurRad="38100" dist="38100" dir="2700000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i 3:</a:t>
            </a:r>
            <a:r>
              <a:rPr lang="en-US" altLang="en-US" sz="2800" dirty="0">
                <a:solidFill>
                  <a:srgbClr val="002060"/>
                </a:solidFill>
                <a:effectLst>
                  <a:outerShdw blurRad="38100" dist="38100" dir="2700000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 hai hình lập phương. Hình M có cạnh d</a:t>
            </a:r>
            <a:r>
              <a:rPr lang="en-US" altLang="en-US" sz="28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en-US" alt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 gấp 3 lần cạnh hình N.</a:t>
            </a:r>
            <a:endParaRPr lang="en-US" altLang="en-US" sz="2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grpSp>
        <p:nvGrpSpPr>
          <p:cNvPr id="16390" name="Group 22"/>
          <p:cNvGrpSpPr/>
          <p:nvPr/>
        </p:nvGrpSpPr>
        <p:grpSpPr>
          <a:xfrm>
            <a:off x="5562600" y="2514600"/>
            <a:ext cx="2590800" cy="2514600"/>
            <a:chOff x="240" y="1344"/>
            <a:chExt cx="1920" cy="1440"/>
          </a:xfrm>
        </p:grpSpPr>
        <p:sp>
          <p:nvSpPr>
            <p:cNvPr id="16399" name="AutoShape 10"/>
            <p:cNvSpPr/>
            <p:nvPr/>
          </p:nvSpPr>
          <p:spPr>
            <a:xfrm>
              <a:off x="240" y="1344"/>
              <a:ext cx="1920" cy="1440"/>
            </a:xfrm>
            <a:prstGeom prst="cube">
              <a:avLst>
                <a:gd name="adj" fmla="val 21597"/>
              </a:avLst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 anchorCtr="0"/>
            <a:p>
              <a:endParaRPr lang="en-US" altLang="en-US" dirty="0"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16400" name="AutoShape 21"/>
            <p:cNvSpPr/>
            <p:nvPr/>
          </p:nvSpPr>
          <p:spPr>
            <a:xfrm rot="10800000">
              <a:off x="240" y="1344"/>
              <a:ext cx="1920" cy="1440"/>
            </a:xfrm>
            <a:prstGeom prst="cube">
              <a:avLst>
                <a:gd name="adj" fmla="val 21597"/>
              </a:avLst>
            </a:prstGeom>
            <a:noFill/>
            <a:ln w="9525" cap="flat" cmpd="sng">
              <a:solidFill>
                <a:schemeClr val="tx1"/>
              </a:solidFill>
              <a:prstDash val="dash"/>
              <a:miter/>
              <a:headEnd type="none" w="med" len="med"/>
              <a:tailEnd type="none" w="med" len="med"/>
            </a:ln>
          </p:spPr>
          <p:txBody>
            <a:bodyPr wrap="none" anchor="ctr" anchorCtr="0"/>
            <a:p>
              <a:endParaRPr lang="en-US" altLang="en-US" dirty="0"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</p:grpSp>
      <p:sp>
        <p:nvSpPr>
          <p:cNvPr id="16391" name="TextBox 1"/>
          <p:cNvSpPr txBox="1"/>
          <p:nvPr/>
        </p:nvSpPr>
        <p:spPr>
          <a:xfrm>
            <a:off x="6324600" y="4962525"/>
            <a:ext cx="1066800" cy="5238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lang="en-GB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endParaRPr lang="en-GB" altLang="en-US" sz="2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grpSp>
        <p:nvGrpSpPr>
          <p:cNvPr id="16392" name="Group 22"/>
          <p:cNvGrpSpPr/>
          <p:nvPr/>
        </p:nvGrpSpPr>
        <p:grpSpPr>
          <a:xfrm>
            <a:off x="2895600" y="4013200"/>
            <a:ext cx="1066800" cy="1016000"/>
            <a:chOff x="240" y="1344"/>
            <a:chExt cx="1920" cy="1440"/>
          </a:xfrm>
        </p:grpSpPr>
        <p:sp>
          <p:nvSpPr>
            <p:cNvPr id="16397" name="AutoShape 10"/>
            <p:cNvSpPr/>
            <p:nvPr/>
          </p:nvSpPr>
          <p:spPr>
            <a:xfrm>
              <a:off x="240" y="1344"/>
              <a:ext cx="1920" cy="1440"/>
            </a:xfrm>
            <a:prstGeom prst="cube">
              <a:avLst>
                <a:gd name="adj" fmla="val 21597"/>
              </a:avLst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 anchorCtr="0"/>
            <a:p>
              <a:endParaRPr lang="en-US" altLang="en-US" dirty="0"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16398" name="AutoShape 21"/>
            <p:cNvSpPr/>
            <p:nvPr/>
          </p:nvSpPr>
          <p:spPr>
            <a:xfrm rot="10800000">
              <a:off x="240" y="1344"/>
              <a:ext cx="1920" cy="1440"/>
            </a:xfrm>
            <a:prstGeom prst="cube">
              <a:avLst>
                <a:gd name="adj" fmla="val 21597"/>
              </a:avLst>
            </a:prstGeom>
            <a:noFill/>
            <a:ln w="9525" cap="flat" cmpd="sng">
              <a:solidFill>
                <a:schemeClr val="tx1"/>
              </a:solidFill>
              <a:prstDash val="dash"/>
              <a:miter/>
              <a:headEnd type="none" w="med" len="med"/>
              <a:tailEnd type="none" w="med" len="med"/>
            </a:ln>
          </p:spPr>
          <p:txBody>
            <a:bodyPr wrap="none" anchor="ctr" anchorCtr="0"/>
            <a:p>
              <a:endParaRPr lang="en-US" altLang="en-US" dirty="0"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</p:grpSp>
      <p:sp>
        <p:nvSpPr>
          <p:cNvPr id="16393" name="TextBox 18"/>
          <p:cNvSpPr txBox="1"/>
          <p:nvPr/>
        </p:nvSpPr>
        <p:spPr>
          <a:xfrm>
            <a:off x="2895600" y="5029200"/>
            <a:ext cx="1066800" cy="5238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lang="en-GB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endParaRPr lang="en-GB" altLang="en-US" sz="2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7418" name="TextBox 3"/>
          <p:cNvSpPr txBox="1"/>
          <p:nvPr/>
        </p:nvSpPr>
        <p:spPr>
          <a:xfrm>
            <a:off x="152400" y="5675313"/>
            <a:ext cx="8763000" cy="95408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lang="en-GB" altLang="en-US" sz="2800" u="sng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Ví dụ</a:t>
            </a:r>
            <a:r>
              <a:rPr lang="en-GB" alt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GB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Cạnh của hình N l</a:t>
            </a:r>
            <a:r>
              <a:rPr lang="en-GB" alt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en-GB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 cm thì cạnh của hình lập phương M sẽ l</a:t>
            </a:r>
            <a:r>
              <a:rPr lang="en-GB" alt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en-GB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bao nhiêu?</a:t>
            </a:r>
            <a:endParaRPr lang="en-GB" altLang="en-US" sz="2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cxnSp>
        <p:nvCxnSpPr>
          <p:cNvPr id="29" name="Straight Connector 16"/>
          <p:cNvCxnSpPr/>
          <p:nvPr/>
        </p:nvCxnSpPr>
        <p:spPr>
          <a:xfrm>
            <a:off x="4781550" y="1909763"/>
            <a:ext cx="3581400" cy="0"/>
          </a:xfrm>
          <a:prstGeom prst="line">
            <a:avLst/>
          </a:prstGeom>
          <a:ln w="9525" cap="flat" cmpd="sng">
            <a:solidFill>
              <a:srgbClr val="FF0000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30" name="Straight Connector 17"/>
          <p:cNvCxnSpPr/>
          <p:nvPr/>
        </p:nvCxnSpPr>
        <p:spPr>
          <a:xfrm>
            <a:off x="141288" y="2298700"/>
            <a:ext cx="2324100" cy="0"/>
          </a:xfrm>
          <a:prstGeom prst="line">
            <a:avLst/>
          </a:prstGeom>
          <a:ln w="9525" cap="flat" cmpd="sng">
            <a:solidFill>
              <a:srgbClr val="FF0000"/>
            </a:solidFill>
            <a:prstDash val="solid"/>
            <a:miter/>
            <a:headEnd type="none" w="med" len="med"/>
            <a:tailEnd type="none" w="med" len="med"/>
          </a:ln>
        </p:spPr>
      </p:cxnSp>
    </p:spTree>
    <p:custDataLst>
      <p:tags r:id="rId2"/>
    </p:custDataLst>
  </p:cSld>
  <p:clrMapOvr>
    <a:masterClrMapping/>
  </p:clrMapOvr>
  <p:transition advTm="14555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174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8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17410" name="Picture 2" descr="Kết quả hình ảnh cho hình nền powerpoint"/>
          <p:cNvPicPr>
            <a:picLocks noChangeAspect="1"/>
          </p:cNvPicPr>
          <p:nvPr/>
        </p:nvPicPr>
        <p:blipFill>
          <a:blip r:embed="rId1"/>
          <a:srcRect t="17587" r="15344" b="13609"/>
          <a:stretch>
            <a:fillRect/>
          </a:stretch>
        </p:blipFill>
        <p:spPr>
          <a:xfrm>
            <a:off x="0" y="0"/>
            <a:ext cx="9144000" cy="71628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7411" name="Rectangle 2"/>
          <p:cNvSpPr/>
          <p:nvPr/>
        </p:nvSpPr>
        <p:spPr>
          <a:xfrm>
            <a:off x="5208588" y="1058863"/>
            <a:ext cx="8458200" cy="1830387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p>
            <a:pPr eaLnBrk="1" hangingPunct="1"/>
            <a:endParaRPr lang="en-US" altLang="vi-VN" sz="2600" dirty="0">
              <a:solidFill>
                <a:srgbClr val="000099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7414" name="TextBox 3"/>
          <p:cNvSpPr txBox="1"/>
          <p:nvPr/>
        </p:nvSpPr>
        <p:spPr>
          <a:xfrm>
            <a:off x="1752600" y="1752600"/>
            <a:ext cx="5715000" cy="5238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lang="en-GB" altLang="en-US" sz="2800" u="sng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Ví dụ</a:t>
            </a:r>
            <a:r>
              <a:rPr lang="en-GB" alt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GB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cạnh của hình N l</a:t>
            </a:r>
            <a:r>
              <a:rPr lang="en-GB" alt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en-GB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 cm.</a:t>
            </a:r>
            <a:endParaRPr lang="en-GB" altLang="en-US" sz="2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8439" name="Rectangle 4"/>
          <p:cNvSpPr/>
          <p:nvPr/>
        </p:nvSpPr>
        <p:spPr>
          <a:xfrm>
            <a:off x="34925" y="2322513"/>
            <a:ext cx="9109075" cy="95408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ctr"/>
            <a:r>
              <a:rPr lang="en-GB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Cạnh của hình lập phương M l</a:t>
            </a:r>
            <a:r>
              <a:rPr lang="en-GB" alt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en-GB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GB" alt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GB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 x 3 = 3 (cm)</a:t>
            </a:r>
            <a:endParaRPr lang="en-GB" altLang="en-US" sz="2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7416" name="TextBox 5"/>
          <p:cNvSpPr txBox="1"/>
          <p:nvPr/>
        </p:nvSpPr>
        <p:spPr>
          <a:xfrm>
            <a:off x="3009900" y="1219200"/>
            <a:ext cx="3124200" cy="5238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ctr"/>
            <a:r>
              <a:rPr lang="en-GB" altLang="en-US" sz="28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GB" altLang="en-US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en-GB" altLang="en-US" sz="28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i giải</a:t>
            </a:r>
            <a:endParaRPr lang="en-GB" altLang="en-US" sz="2800" u="sng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7417" name="TextBox 6"/>
          <p:cNvSpPr txBox="1"/>
          <p:nvPr/>
        </p:nvSpPr>
        <p:spPr>
          <a:xfrm>
            <a:off x="228600" y="1447800"/>
            <a:ext cx="1524000" cy="5238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lang="en-GB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a)</a:t>
            </a:r>
            <a:endParaRPr lang="en-GB" altLang="en-US" sz="2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8442" name="Rectangle 4"/>
          <p:cNvSpPr/>
          <p:nvPr/>
        </p:nvSpPr>
        <p:spPr>
          <a:xfrm>
            <a:off x="55563" y="3313113"/>
            <a:ext cx="9109075" cy="95408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ctr"/>
            <a:r>
              <a:rPr lang="en-GB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Diện tích to</a:t>
            </a:r>
            <a:r>
              <a:rPr lang="en-GB" alt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en-GB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 phần của hình lập phương N l</a:t>
            </a:r>
            <a:r>
              <a:rPr lang="en-GB" alt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en-GB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GB" alt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GB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 x 1 x 6 = 6 (cm</a:t>
            </a:r>
            <a:r>
              <a:rPr lang="en-GB" altLang="en-US" sz="28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GB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GB" altLang="en-US" sz="2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8443" name="Rectangle 4"/>
          <p:cNvSpPr/>
          <p:nvPr/>
        </p:nvSpPr>
        <p:spPr>
          <a:xfrm>
            <a:off x="34925" y="4227513"/>
            <a:ext cx="9109075" cy="95408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ctr"/>
            <a:r>
              <a:rPr lang="en-GB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Diện tích to</a:t>
            </a:r>
            <a:r>
              <a:rPr lang="en-GB" alt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en-GB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 phần của hình lập phương M l</a:t>
            </a:r>
            <a:r>
              <a:rPr lang="en-GB" alt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en-GB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GB" alt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GB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 x 3 x 1 x 3 x 6 = 54 (cm</a:t>
            </a:r>
            <a:r>
              <a:rPr lang="en-GB" altLang="en-US" sz="28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GB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GB" altLang="en-US" sz="2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8444" name="Rectangle 4"/>
          <p:cNvSpPr/>
          <p:nvPr/>
        </p:nvSpPr>
        <p:spPr>
          <a:xfrm>
            <a:off x="34925" y="5029200"/>
            <a:ext cx="9109075" cy="18161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ctr"/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Diện tích to</a:t>
            </a:r>
            <a:r>
              <a:rPr lang="en-US" alt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 phần của hình  M gấp diện tích to</a:t>
            </a:r>
            <a:r>
              <a:rPr lang="en-US" alt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 phần của hình N số lần </a:t>
            </a:r>
            <a:r>
              <a:rPr lang="en-GB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GB" alt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en-GB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GB" alt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GB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54 : 6 = 9 (lần)</a:t>
            </a:r>
            <a:endParaRPr lang="en-GB" alt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GB" altLang="en-US" sz="28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Đáp số</a:t>
            </a:r>
            <a:r>
              <a:rPr lang="en-GB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9 lần</a:t>
            </a:r>
            <a:endParaRPr lang="en-GB" altLang="en-US" sz="2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custDataLst>
      <p:tags r:id="rId2"/>
    </p:custDataLst>
  </p:cSld>
  <p:clrMapOvr>
    <a:masterClrMapping/>
  </p:clrMapOvr>
  <p:transition advTm="94600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84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84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84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84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9" grpId="0"/>
      <p:bldP spid="18442" grpId="0"/>
      <p:bldP spid="18443" grpId="0"/>
      <p:bldP spid="18444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18434" name="Picture 2" descr="Kết quả hình ảnh cho hình nền powerpoint"/>
          <p:cNvPicPr>
            <a:picLocks noChangeAspect="1"/>
          </p:cNvPicPr>
          <p:nvPr/>
        </p:nvPicPr>
        <p:blipFill>
          <a:blip r:embed="rId1"/>
          <a:srcRect t="17587" r="15344" b="13609"/>
          <a:stretch>
            <a:fillRect/>
          </a:stretch>
        </p:blipFill>
        <p:spPr>
          <a:xfrm>
            <a:off x="0" y="0"/>
            <a:ext cx="9144000" cy="71628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8435" name="Rectangle 2"/>
          <p:cNvSpPr/>
          <p:nvPr/>
        </p:nvSpPr>
        <p:spPr>
          <a:xfrm>
            <a:off x="5208588" y="1058863"/>
            <a:ext cx="8458200" cy="1830387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p>
            <a:pPr eaLnBrk="1" hangingPunct="1"/>
            <a:endParaRPr lang="en-US" altLang="vi-VN" sz="2600" dirty="0">
              <a:solidFill>
                <a:srgbClr val="000099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8438" name="TextBox 5"/>
          <p:cNvSpPr txBox="1"/>
          <p:nvPr/>
        </p:nvSpPr>
        <p:spPr>
          <a:xfrm>
            <a:off x="3009900" y="1219200"/>
            <a:ext cx="3124200" cy="5238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ctr"/>
            <a:r>
              <a:rPr lang="en-GB" altLang="en-US" sz="28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GB" altLang="en-US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en-GB" altLang="en-US" sz="28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i giải</a:t>
            </a:r>
            <a:endParaRPr lang="en-GB" altLang="en-US" sz="2800" u="sng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8439" name="TextBox 6"/>
          <p:cNvSpPr txBox="1"/>
          <p:nvPr/>
        </p:nvSpPr>
        <p:spPr>
          <a:xfrm>
            <a:off x="228600" y="1447800"/>
            <a:ext cx="1524000" cy="5238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lang="en-GB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b)</a:t>
            </a:r>
            <a:endParaRPr lang="en-GB" altLang="en-US" sz="2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9464" name="Rectangle 4"/>
          <p:cNvSpPr/>
          <p:nvPr/>
        </p:nvSpPr>
        <p:spPr>
          <a:xfrm>
            <a:off x="0" y="1981200"/>
            <a:ext cx="9109075" cy="95408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ctr"/>
            <a:r>
              <a:rPr lang="en-GB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Thể tích của hình lập phương N l</a:t>
            </a:r>
            <a:r>
              <a:rPr lang="en-GB" alt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en-GB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GB" alt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GB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 x 1 x 1 = 1 (cm</a:t>
            </a:r>
            <a:r>
              <a:rPr lang="en-GB" altLang="en-US" sz="28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GB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GB" altLang="en-US" sz="2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9465" name="Rectangle 4"/>
          <p:cNvSpPr/>
          <p:nvPr/>
        </p:nvSpPr>
        <p:spPr>
          <a:xfrm>
            <a:off x="0" y="3048000"/>
            <a:ext cx="9109075" cy="95408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ctr"/>
            <a:r>
              <a:rPr lang="en-GB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Thể tích của hình lập phương M l</a:t>
            </a:r>
            <a:r>
              <a:rPr lang="en-GB" alt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en-GB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GB" alt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GB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 x 3 x 3 = 27 (cm</a:t>
            </a:r>
            <a:r>
              <a:rPr lang="en-GB" altLang="en-US" sz="28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GB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GB" altLang="en-US" sz="2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9466" name="Rectangle 4"/>
          <p:cNvSpPr/>
          <p:nvPr/>
        </p:nvSpPr>
        <p:spPr>
          <a:xfrm>
            <a:off x="-76200" y="4114800"/>
            <a:ext cx="9293225" cy="95408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ctr"/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Thể tích của hình  M gấp thể tích của hình N số lần </a:t>
            </a:r>
            <a:r>
              <a:rPr lang="en-GB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GB" alt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en-GB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GB" alt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GB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27 : 1 = 27 (lần)</a:t>
            </a:r>
            <a:endParaRPr lang="en-GB" altLang="en-US" sz="2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8443" name="Rectangle 4"/>
          <p:cNvSpPr/>
          <p:nvPr/>
        </p:nvSpPr>
        <p:spPr>
          <a:xfrm>
            <a:off x="34925" y="5141913"/>
            <a:ext cx="9109075" cy="5238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ctr"/>
            <a:r>
              <a:rPr lang="en-GB" altLang="en-US" sz="28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Đáp số</a:t>
            </a:r>
            <a:r>
              <a:rPr lang="en-GB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27 lần</a:t>
            </a:r>
            <a:endParaRPr lang="en-GB" altLang="en-US" sz="2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custDataLst>
      <p:tags r:id="rId2"/>
    </p:custDataLst>
  </p:cSld>
  <p:clrMapOvr>
    <a:masterClrMapping/>
  </p:clrMapOvr>
  <p:transition advTm="78253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94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194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194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84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64" grpId="0"/>
      <p:bldP spid="19465" grpId="0"/>
      <p:bldP spid="19466" grpId="0"/>
      <p:bldP spid="18443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9458" name="Rectangle 3"/>
          <p:cNvSpPr/>
          <p:nvPr/>
        </p:nvSpPr>
        <p:spPr>
          <a:xfrm>
            <a:off x="304800" y="3240088"/>
            <a:ext cx="8382000" cy="107632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ctr"/>
            <a:r>
              <a:rPr lang="en-GB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Thể tích của hình lập phương N l</a:t>
            </a:r>
            <a:r>
              <a:rPr lang="en-GB" altLang="en-US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en-GB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GB" alt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GB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 x 1 x 1 =</a:t>
            </a:r>
            <a:endParaRPr lang="en-GB" altLang="en-US" sz="3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9459" name="Rectangle 4"/>
          <p:cNvSpPr/>
          <p:nvPr/>
        </p:nvSpPr>
        <p:spPr>
          <a:xfrm>
            <a:off x="457200" y="4637088"/>
            <a:ext cx="8382000" cy="157003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ctr"/>
            <a:r>
              <a:rPr lang="en-GB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Thể tích của hình lập phương M l</a:t>
            </a:r>
            <a:r>
              <a:rPr lang="en-GB" altLang="en-US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en-GB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GB" alt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GB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 x 3 x 1 x3 x 1x 3 = (1x1x1) x3 x3 x3</a:t>
            </a:r>
            <a:endParaRPr lang="en-GB" alt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GB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=Thể Tích hình N  x  27</a:t>
            </a:r>
            <a:endParaRPr lang="en-GB" altLang="en-US" sz="3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</p:cSld>
  <p:clrMapOvr>
    <a:masterClrMapping/>
  </p:clrMapOvr>
  <p:transition>
    <p:fade thruBlk="1"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20482" name="Picture 2" descr="Kết quả hình ảnh cho hình nền powerpoint"/>
          <p:cNvPicPr>
            <a:picLocks noChangeAspect="1"/>
          </p:cNvPicPr>
          <p:nvPr/>
        </p:nvPicPr>
        <p:blipFill>
          <a:blip r:embed="rId1"/>
          <a:srcRect t="17587" r="15344" b="13609"/>
          <a:stretch>
            <a:fillRect/>
          </a:stretch>
        </p:blipFill>
        <p:spPr>
          <a:xfrm>
            <a:off x="0" y="0"/>
            <a:ext cx="9144000" cy="71628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0483" name="Rectangle 2"/>
          <p:cNvSpPr/>
          <p:nvPr/>
        </p:nvSpPr>
        <p:spPr>
          <a:xfrm>
            <a:off x="5208588" y="1058863"/>
            <a:ext cx="8458200" cy="1830387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p>
            <a:pPr eaLnBrk="1" hangingPunct="1"/>
            <a:endParaRPr lang="en-US" altLang="vi-VN" sz="2600" dirty="0">
              <a:solidFill>
                <a:srgbClr val="000099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457200" y="1828800"/>
            <a:ext cx="8153400" cy="95408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Cách tính diện tích, thể tích của hình hộp chữ nhật v</a:t>
            </a:r>
            <a:r>
              <a:rPr lang="en-US" alt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hình lập phương.</a:t>
            </a:r>
            <a:endParaRPr lang="en-GB" altLang="en-US" sz="2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57200" y="3048000"/>
            <a:ext cx="8153400" cy="5238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Đơn vị đo thể tích của nước.</a:t>
            </a:r>
            <a:endParaRPr lang="en-GB" altLang="en-US" sz="2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8" name="TextBox 5"/>
          <p:cNvSpPr txBox="1"/>
          <p:nvPr/>
        </p:nvSpPr>
        <p:spPr>
          <a:xfrm>
            <a:off x="3124200" y="3733800"/>
            <a:ext cx="2362200" cy="523875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solid"/>
            <a:miter/>
            <a:headEnd type="none" w="med" len="med"/>
            <a:tailEnd type="none" w="med" len="med"/>
          </a:ln>
        </p:spPr>
        <p:txBody>
          <a:bodyPr>
            <a:spAutoFit/>
          </a:bodyPr>
          <a:p>
            <a:pPr algn="ctr"/>
            <a:r>
              <a:rPr lang="en-GB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dm</a:t>
            </a:r>
            <a:r>
              <a:rPr lang="en-GB" altLang="en-US" sz="2800" b="1" baseline="30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GB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1 lít</a:t>
            </a:r>
            <a:endParaRPr lang="en-GB" altLang="en-US" sz="2800" b="1" dirty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9" name="TextBox 5"/>
          <p:cNvSpPr txBox="1"/>
          <p:nvPr/>
        </p:nvSpPr>
        <p:spPr>
          <a:xfrm>
            <a:off x="2667000" y="4581525"/>
            <a:ext cx="3429000" cy="523875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solid"/>
            <a:miter/>
            <a:headEnd type="none" w="med" len="med"/>
            <a:tailEnd type="none" w="med" len="med"/>
          </a:ln>
        </p:spPr>
        <p:txBody>
          <a:bodyPr>
            <a:spAutoFit/>
          </a:bodyPr>
          <a:p>
            <a:pPr algn="ctr"/>
            <a:r>
              <a:rPr lang="en-GB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m</a:t>
            </a:r>
            <a:r>
              <a:rPr lang="en-GB" altLang="en-US" sz="2800" b="1" baseline="30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GB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1000 lít</a:t>
            </a:r>
            <a:endParaRPr lang="en-GB" altLang="en-US" sz="2800" b="1" dirty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custDataLst>
      <p:tags r:id="rId2"/>
    </p:custDataLst>
  </p:cSld>
  <p:clrMapOvr>
    <a:masterClrMapping/>
  </p:clrMapOvr>
  <p:transition advTm="63125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" grpId="0"/>
      <p:bldP spid="8" grpId="0" animBg="1"/>
      <p:bldP spid="9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3074" name="Picture 2" descr="Kết quả hình ảnh cho hình nền powerpoint"/>
          <p:cNvPicPr>
            <a:picLocks noChangeAspect="1"/>
          </p:cNvPicPr>
          <p:nvPr/>
        </p:nvPicPr>
        <p:blipFill>
          <a:blip r:embed="rId1"/>
          <a:srcRect t="17587" r="15344" b="13609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3076" name="TextBox 4"/>
          <p:cNvSpPr txBox="1"/>
          <p:nvPr/>
        </p:nvSpPr>
        <p:spPr>
          <a:xfrm>
            <a:off x="449263" y="895350"/>
            <a:ext cx="3276600" cy="52197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lang="en-US" altLang="en-GB" sz="28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KHỞI ĐỘNG</a:t>
            </a:r>
            <a:endParaRPr lang="en-US" altLang="en-GB" sz="2800" b="1" u="sng" dirty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077" name="TextBox 5"/>
          <p:cNvSpPr txBox="1"/>
          <p:nvPr/>
        </p:nvSpPr>
        <p:spPr>
          <a:xfrm>
            <a:off x="449263" y="2038350"/>
            <a:ext cx="8008937" cy="95408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marL="457200" indent="-457200">
              <a:buFont typeface="Wingdings" panose="05000000000000000000" pitchFamily="2" charset="2"/>
              <a:buChar char="v"/>
            </a:pPr>
            <a:r>
              <a:rPr lang="en-GB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Cách tính diện tích v</a:t>
            </a:r>
            <a:r>
              <a:rPr lang="en-GB" altLang="en-US" sz="28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en-GB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thể tích của hình hộp chữ nhật:</a:t>
            </a:r>
            <a:endParaRPr lang="en-GB" altLang="en-US" sz="28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6200" y="2730500"/>
            <a:ext cx="8237538" cy="13843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ctr">
              <a:lnSpc>
                <a:spcPct val="150000"/>
              </a:lnSpc>
              <a:buNone/>
            </a:pPr>
            <a:r>
              <a:rPr lang="en-GB" altLang="en-US" sz="2800" b="1" dirty="0">
                <a:latin typeface="Times New Roman" panose="02020603050405020304" pitchFamily="18" charset="0"/>
                <a:ea typeface="Yu Gothic UI Semibold" panose="020B0700000000000000" pitchFamily="34" charset="-128"/>
              </a:rPr>
              <a:t>▪ DTXQ = Chu vi đáy x chiều cao</a:t>
            </a:r>
            <a:endParaRPr lang="en-GB" altLang="en-US" sz="2800" b="1" dirty="0">
              <a:latin typeface="Times New Roman" panose="02020603050405020304" pitchFamily="18" charset="0"/>
              <a:ea typeface="Yu Gothic UI Semibold" panose="020B0700000000000000" pitchFamily="34" charset="-128"/>
            </a:endParaRPr>
          </a:p>
          <a:p>
            <a:pPr algn="ctr">
              <a:lnSpc>
                <a:spcPct val="150000"/>
              </a:lnSpc>
              <a:buNone/>
            </a:pPr>
            <a:r>
              <a:rPr lang="en-GB" altLang="en-US" sz="2800" b="1" dirty="0">
                <a:latin typeface="Times New Roman" panose="02020603050405020304" pitchFamily="18" charset="0"/>
                <a:ea typeface="Yu Gothic UI Semibold" panose="020B0700000000000000" pitchFamily="34" charset="-128"/>
              </a:rPr>
              <a:t>                    </a:t>
            </a:r>
            <a:r>
              <a:rPr lang="en-GB" altLang="en-US" sz="2800" b="1" baseline="-25000" dirty="0">
                <a:latin typeface="Times New Roman" panose="02020603050405020304" pitchFamily="18" charset="0"/>
                <a:ea typeface="Yu Gothic UI Semibold" panose="020B0700000000000000" pitchFamily="34" charset="-128"/>
              </a:rPr>
              <a:t> </a:t>
            </a:r>
            <a:r>
              <a:rPr lang="en-GB" altLang="en-US" sz="2800" b="1" dirty="0">
                <a:latin typeface="Times New Roman" panose="02020603050405020304" pitchFamily="18" charset="0"/>
                <a:ea typeface="Yu Gothic UI Semibold" panose="020B0700000000000000" pitchFamily="34" charset="-128"/>
              </a:rPr>
              <a:t>= </a:t>
            </a:r>
            <a:r>
              <a:rPr lang="en-GB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Yu Gothic UI Semibold" panose="020B0700000000000000" pitchFamily="34" charset="-128"/>
              </a:rPr>
              <a:t>(dài + rộng) x 2 </a:t>
            </a:r>
            <a:r>
              <a:rPr lang="en-GB" altLang="en-US" sz="2800" b="1" dirty="0">
                <a:latin typeface="Times New Roman" panose="02020603050405020304" pitchFamily="18" charset="0"/>
                <a:ea typeface="Yu Gothic UI Semibold" panose="020B0700000000000000" pitchFamily="34" charset="-128"/>
              </a:rPr>
              <a:t>x chiều cao</a:t>
            </a:r>
            <a:endParaRPr lang="en-GB" altLang="en-US" sz="2800" b="1" dirty="0">
              <a:latin typeface="Times New Roman" panose="02020603050405020304" pitchFamily="18" charset="0"/>
              <a:ea typeface="Yu Gothic UI Semibold" panose="020B0700000000000000" pitchFamily="34" charset="-128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3949700"/>
            <a:ext cx="8237538" cy="13843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ctr">
              <a:lnSpc>
                <a:spcPct val="150000"/>
              </a:lnSpc>
              <a:buNone/>
            </a:pPr>
            <a:r>
              <a:rPr lang="en-GB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altLang="en-US" sz="2800" b="1" dirty="0">
                <a:latin typeface="Times New Roman" panose="02020603050405020304" pitchFamily="18" charset="0"/>
                <a:ea typeface="Yu Gothic UI Semibold" panose="020B0700000000000000" pitchFamily="34" charset="-128"/>
              </a:rPr>
              <a:t>▪ </a:t>
            </a:r>
            <a:r>
              <a:rPr lang="en-GB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DTTP  = DTXQ</a:t>
            </a:r>
            <a:r>
              <a:rPr lang="en-GB" altLang="en-US" sz="2800" b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+ DT 2 mặt đáy</a:t>
            </a:r>
            <a:endParaRPr lang="en-GB" alt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50000"/>
              </a:lnSpc>
              <a:buNone/>
            </a:pPr>
            <a:r>
              <a:rPr lang="en-GB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= DTXQ + (</a:t>
            </a:r>
            <a:r>
              <a:rPr lang="en-GB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GB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en-GB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 x rộng</a:t>
            </a:r>
            <a:r>
              <a:rPr lang="en-GB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n-GB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x 2</a:t>
            </a:r>
            <a:endParaRPr lang="en-GB" altLang="en-US" sz="2800" b="1" dirty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143000" y="5495925"/>
            <a:ext cx="8237538" cy="5238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buNone/>
            </a:pPr>
            <a:r>
              <a:rPr lang="en-GB" altLang="en-US" sz="2800" b="1" dirty="0">
                <a:latin typeface="Times New Roman" panose="02020603050405020304" pitchFamily="18" charset="0"/>
                <a:ea typeface="Yu Gothic UI Semibold" panose="020B0700000000000000" pitchFamily="34" charset="-128"/>
              </a:rPr>
              <a:t>▪  Thể tích  = chiều dài x chiều rộng x chiều cao</a:t>
            </a:r>
            <a:endParaRPr lang="en-GB" altLang="en-US" sz="2800" b="1" dirty="0">
              <a:latin typeface="Times New Roman" panose="02020603050405020304" pitchFamily="18" charset="0"/>
              <a:ea typeface="Yu Gothic UI Semibold" panose="020B0700000000000000" pitchFamily="34" charset="-128"/>
            </a:endParaRPr>
          </a:p>
        </p:txBody>
      </p:sp>
      <p:sp>
        <p:nvSpPr>
          <p:cNvPr id="3081" name="TextBox 1"/>
          <p:cNvSpPr txBox="1"/>
          <p:nvPr/>
        </p:nvSpPr>
        <p:spPr>
          <a:xfrm>
            <a:off x="1447800" y="1419225"/>
            <a:ext cx="5638800" cy="584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lang="en-GB" altLang="en-US" sz="3200" b="1" u="sng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 hộp chữ nhật:</a:t>
            </a:r>
            <a:endParaRPr lang="en-GB" altLang="en-US" sz="3200" b="1" u="sng" dirty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73063" y="2819400"/>
            <a:ext cx="8618537" cy="95408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just">
              <a:buNone/>
            </a:pPr>
            <a:r>
              <a:rPr lang="en-GB" altLang="en-US" sz="2800" b="1" dirty="0">
                <a:latin typeface="Times New Roman" panose="02020603050405020304" pitchFamily="18" charset="0"/>
                <a:ea typeface="Yu Gothic UI Semibold" panose="020B0700000000000000" pitchFamily="34" charset="-128"/>
              </a:rPr>
              <a:t>▪ </a:t>
            </a:r>
            <a:r>
              <a:rPr lang="en-US" altLang="en-US" sz="2800" b="1" dirty="0">
                <a:latin typeface="Times New Roman" panose="02020603050405020304" pitchFamily="18" charset="0"/>
                <a:ea typeface="Yu Gothic UI Semibold" panose="020B0700000000000000" pitchFamily="34" charset="-128"/>
              </a:rPr>
              <a:t>Nêu quy tắc tính diện tích xung quanh của hình hộp chữ nhật.</a:t>
            </a:r>
            <a:endParaRPr lang="en-GB" altLang="en-US" sz="2800" b="1" dirty="0">
              <a:latin typeface="Times New Roman" panose="02020603050405020304" pitchFamily="18" charset="0"/>
              <a:ea typeface="Yu Gothic UI Semibold" panose="020B0700000000000000" pitchFamily="34" charset="-128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73063" y="4038600"/>
            <a:ext cx="8618537" cy="95408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just">
              <a:buNone/>
            </a:pPr>
            <a:r>
              <a:rPr lang="en-GB" altLang="en-US" sz="2800" b="1" dirty="0">
                <a:latin typeface="Times New Roman" panose="02020603050405020304" pitchFamily="18" charset="0"/>
                <a:ea typeface="Yu Gothic UI Semibold" panose="020B0700000000000000" pitchFamily="34" charset="-128"/>
              </a:rPr>
              <a:t>▪ </a:t>
            </a:r>
            <a:r>
              <a:rPr lang="en-US" altLang="en-US" sz="2800" b="1" dirty="0">
                <a:latin typeface="Times New Roman" panose="02020603050405020304" pitchFamily="18" charset="0"/>
                <a:ea typeface="Yu Gothic UI Semibold" panose="020B0700000000000000" pitchFamily="34" charset="-128"/>
              </a:rPr>
              <a:t>Nêu quy tắc tính diện tích toàn phần của hình hộp chữ nhật.</a:t>
            </a:r>
            <a:endParaRPr lang="en-GB" altLang="en-US" sz="2800" b="1" dirty="0">
              <a:latin typeface="Times New Roman" panose="02020603050405020304" pitchFamily="18" charset="0"/>
              <a:ea typeface="Yu Gothic UI Semibold" panose="020B0700000000000000" pitchFamily="34" charset="-128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65125" y="5334000"/>
            <a:ext cx="8618538" cy="5238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just">
              <a:buNone/>
            </a:pPr>
            <a:r>
              <a:rPr lang="en-GB" altLang="en-US" sz="2800" b="1" dirty="0">
                <a:latin typeface="Times New Roman" panose="02020603050405020304" pitchFamily="18" charset="0"/>
                <a:ea typeface="Yu Gothic UI Semibold" panose="020B0700000000000000" pitchFamily="34" charset="-128"/>
              </a:rPr>
              <a:t>▪ </a:t>
            </a:r>
            <a:r>
              <a:rPr lang="en-US" altLang="en-US" sz="2800" b="1" dirty="0">
                <a:latin typeface="Times New Roman" panose="02020603050405020304" pitchFamily="18" charset="0"/>
                <a:ea typeface="Yu Gothic UI Semibold" panose="020B0700000000000000" pitchFamily="34" charset="-128"/>
              </a:rPr>
              <a:t>Nêu quy tắc tính thể tích của hình hộp chữ nhật.</a:t>
            </a:r>
            <a:endParaRPr lang="en-GB" altLang="en-US" sz="2800" b="1" dirty="0">
              <a:latin typeface="Times New Roman" panose="02020603050405020304" pitchFamily="18" charset="0"/>
              <a:ea typeface="Yu Gothic UI Semibold" panose="020B0700000000000000" pitchFamily="34" charset="-128"/>
            </a:endParaRPr>
          </a:p>
        </p:txBody>
      </p:sp>
    </p:spTree>
    <p:custDataLst>
      <p:tags r:id="rId2"/>
    </p:custDataLst>
  </p:cSld>
  <p:clrMapOvr>
    <a:masterClrMapping/>
  </p:clrMapOvr>
  <p:transition advTm="69398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1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3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7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4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9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3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2" grpId="0"/>
      <p:bldP spid="2" grpId="1"/>
      <p:bldP spid="11" grpId="0"/>
      <p:bldP spid="11" grpId="1"/>
      <p:bldP spid="12" grpId="0"/>
      <p:bldP spid="12" grpId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1506" name="Text Box 5"/>
          <p:cNvSpPr txBox="1"/>
          <p:nvPr/>
        </p:nvSpPr>
        <p:spPr>
          <a:xfrm>
            <a:off x="1676400" y="2743200"/>
            <a:ext cx="1066800" cy="4889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hangingPunct="1">
              <a:spcBef>
                <a:spcPct val="50000"/>
              </a:spcBef>
            </a:pPr>
            <a:endParaRPr lang="vi-VN" altLang="en-US" sz="2600" dirty="0"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sp>
        <p:nvSpPr>
          <p:cNvPr id="12294" name="Text Box 6"/>
          <p:cNvSpPr txBox="1"/>
          <p:nvPr/>
        </p:nvSpPr>
        <p:spPr>
          <a:xfrm>
            <a:off x="381000" y="1219200"/>
            <a:ext cx="1600200" cy="914400"/>
          </a:xfrm>
          <a:prstGeom prst="rect">
            <a:avLst/>
          </a:prstGeom>
          <a:noFill/>
          <a:ln w="28575" cap="flat" cmpd="sng">
            <a:solidFill>
              <a:srgbClr val="FF0000"/>
            </a:solidFill>
            <a:prstDash val="solid"/>
            <a:miter/>
            <a:headEnd type="none" w="med" len="med"/>
            <a:tailEnd type="none" w="med" len="med"/>
          </a:ln>
        </p:spPr>
        <p:txBody>
          <a:bodyPr>
            <a:spAutoFit/>
          </a:bodyPr>
          <a:p>
            <a:pPr eaLnBrk="1" hangingPunct="1">
              <a:spcBef>
                <a:spcPct val="50000"/>
              </a:spcBef>
            </a:pPr>
            <a:r>
              <a:rPr lang="en-US" altLang="en-US" sz="2600" dirty="0">
                <a:latin typeface="Arial" panose="020B0604020202020204" pitchFamily="34" charset="0"/>
                <a:cs typeface="Arial" panose="020B0604020202020204" pitchFamily="34" charset="0"/>
              </a:rPr>
              <a:t>Hình hộp chữ nhật</a:t>
            </a:r>
            <a:endParaRPr lang="en-US" altLang="en-US" sz="2600" dirty="0"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sp>
        <p:nvSpPr>
          <p:cNvPr id="12295" name="Text Box 7"/>
          <p:cNvSpPr txBox="1"/>
          <p:nvPr/>
        </p:nvSpPr>
        <p:spPr>
          <a:xfrm>
            <a:off x="457200" y="4267200"/>
            <a:ext cx="1600200" cy="914400"/>
          </a:xfrm>
          <a:prstGeom prst="rect">
            <a:avLst/>
          </a:prstGeom>
          <a:noFill/>
          <a:ln w="28575" cap="flat" cmpd="sng">
            <a:solidFill>
              <a:schemeClr val="accent2"/>
            </a:solidFill>
            <a:prstDash val="solid"/>
            <a:miter/>
            <a:headEnd type="none" w="med" len="med"/>
            <a:tailEnd type="none" w="med" len="med"/>
          </a:ln>
        </p:spPr>
        <p:txBody>
          <a:bodyPr>
            <a:spAutoFit/>
          </a:bodyPr>
          <a:p>
            <a:pPr eaLnBrk="1" hangingPunct="1">
              <a:spcBef>
                <a:spcPct val="50000"/>
              </a:spcBef>
            </a:pPr>
            <a:r>
              <a:rPr lang="en-US" altLang="en-US" sz="2600" dirty="0">
                <a:latin typeface="Arial" panose="020B0604020202020204" pitchFamily="34" charset="0"/>
                <a:cs typeface="Arial" panose="020B0604020202020204" pitchFamily="34" charset="0"/>
              </a:rPr>
              <a:t>Hình lập phương</a:t>
            </a:r>
            <a:endParaRPr lang="en-US" altLang="en-US" sz="2600" dirty="0"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sp>
        <p:nvSpPr>
          <p:cNvPr id="12297" name="Text Box 9"/>
          <p:cNvSpPr txBox="1"/>
          <p:nvPr/>
        </p:nvSpPr>
        <p:spPr>
          <a:xfrm>
            <a:off x="2667000" y="457200"/>
            <a:ext cx="1981200" cy="608013"/>
          </a:xfrm>
          <a:prstGeom prst="rect">
            <a:avLst/>
          </a:prstGeom>
          <a:noFill/>
          <a:ln w="28575" cap="flat" cmpd="sng">
            <a:solidFill>
              <a:srgbClr val="FF0000"/>
            </a:solidFill>
            <a:prstDash val="solid"/>
            <a:miter/>
            <a:headEnd type="none" w="med" len="med"/>
            <a:tailEnd type="none" w="med" len="med"/>
          </a:ln>
        </p:spPr>
        <p:txBody>
          <a:bodyPr>
            <a:spAutoFit/>
          </a:bodyPr>
          <a:p>
            <a:pPr eaLnBrk="1" hangingPunct="1">
              <a:spcBef>
                <a:spcPct val="50000"/>
              </a:spcBef>
            </a:pPr>
            <a:r>
              <a:rPr lang="en-US" altLang="en-US" sz="3200" dirty="0">
                <a:latin typeface="Arial" panose="020B0604020202020204" pitchFamily="34" charset="0"/>
                <a:cs typeface="Arial" panose="020B0604020202020204" pitchFamily="34" charset="0"/>
              </a:rPr>
              <a:t>S </a:t>
            </a:r>
            <a:r>
              <a:rPr lang="en-US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(1 mặt đáy)</a:t>
            </a: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altLang="en-US" sz="3200" dirty="0"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sp>
        <p:nvSpPr>
          <p:cNvPr id="12298" name="Text Box 10"/>
          <p:cNvSpPr txBox="1"/>
          <p:nvPr/>
        </p:nvSpPr>
        <p:spPr>
          <a:xfrm>
            <a:off x="2667000" y="1143000"/>
            <a:ext cx="1981200" cy="608013"/>
          </a:xfrm>
          <a:prstGeom prst="rect">
            <a:avLst/>
          </a:prstGeom>
          <a:noFill/>
          <a:ln w="28575" cap="flat" cmpd="sng">
            <a:solidFill>
              <a:srgbClr val="FF0000"/>
            </a:solidFill>
            <a:prstDash val="solid"/>
            <a:miter/>
            <a:headEnd type="none" w="med" len="med"/>
            <a:tailEnd type="none" w="med" len="med"/>
          </a:ln>
        </p:spPr>
        <p:txBody>
          <a:bodyPr>
            <a:spAutoFit/>
          </a:bodyPr>
          <a:p>
            <a:pPr eaLnBrk="1" hangingPunct="1">
              <a:spcBef>
                <a:spcPct val="50000"/>
              </a:spcBef>
            </a:pPr>
            <a:r>
              <a:rPr lang="en-US" altLang="en-US" sz="3200" dirty="0"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en-US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XQ</a:t>
            </a:r>
            <a:endParaRPr lang="en-US" altLang="en-US" sz="3200" dirty="0"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sp>
        <p:nvSpPr>
          <p:cNvPr id="12300" name="Text Box 12"/>
          <p:cNvSpPr txBox="1"/>
          <p:nvPr/>
        </p:nvSpPr>
        <p:spPr>
          <a:xfrm>
            <a:off x="2667000" y="1828800"/>
            <a:ext cx="1981200" cy="608013"/>
          </a:xfrm>
          <a:prstGeom prst="rect">
            <a:avLst/>
          </a:prstGeom>
          <a:noFill/>
          <a:ln w="28575" cap="flat" cmpd="sng">
            <a:solidFill>
              <a:srgbClr val="FF0000"/>
            </a:solidFill>
            <a:prstDash val="solid"/>
            <a:miter/>
            <a:headEnd type="none" w="med" len="med"/>
            <a:tailEnd type="none" w="med" len="med"/>
          </a:ln>
        </p:spPr>
        <p:txBody>
          <a:bodyPr>
            <a:spAutoFit/>
          </a:bodyPr>
          <a:p>
            <a:pPr eaLnBrk="1" hangingPunct="1">
              <a:spcBef>
                <a:spcPct val="50000"/>
              </a:spcBef>
            </a:pPr>
            <a:r>
              <a:rPr lang="en-US" altLang="en-US" sz="3200" dirty="0"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en-US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TP</a:t>
            </a:r>
            <a:endParaRPr lang="en-US" altLang="en-US" sz="3200" dirty="0"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sp>
        <p:nvSpPr>
          <p:cNvPr id="12301" name="Text Box 13"/>
          <p:cNvSpPr txBox="1"/>
          <p:nvPr/>
        </p:nvSpPr>
        <p:spPr>
          <a:xfrm>
            <a:off x="2667000" y="2514600"/>
            <a:ext cx="1981200" cy="608013"/>
          </a:xfrm>
          <a:prstGeom prst="rect">
            <a:avLst/>
          </a:prstGeom>
          <a:noFill/>
          <a:ln w="28575" cap="flat" cmpd="sng">
            <a:solidFill>
              <a:srgbClr val="FF0000"/>
            </a:solidFill>
            <a:prstDash val="solid"/>
            <a:miter/>
            <a:headEnd type="none" w="med" len="med"/>
            <a:tailEnd type="none" w="med" len="med"/>
          </a:ln>
        </p:spPr>
        <p:txBody>
          <a:bodyPr>
            <a:spAutoFit/>
          </a:bodyPr>
          <a:p>
            <a:pPr eaLnBrk="1" hangingPunct="1">
              <a:spcBef>
                <a:spcPct val="50000"/>
              </a:spcBef>
            </a:pPr>
            <a:r>
              <a:rPr lang="en-US" altLang="en-US" sz="3200" dirty="0">
                <a:latin typeface="Arial" panose="020B0604020202020204" pitchFamily="34" charset="0"/>
                <a:cs typeface="Arial" panose="020B0604020202020204" pitchFamily="34" charset="0"/>
              </a:rPr>
              <a:t>V</a:t>
            </a:r>
            <a:endParaRPr lang="en-US" altLang="en-US" sz="3200" dirty="0"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sp>
        <p:nvSpPr>
          <p:cNvPr id="12302" name="Text Box 14"/>
          <p:cNvSpPr txBox="1"/>
          <p:nvPr/>
        </p:nvSpPr>
        <p:spPr>
          <a:xfrm>
            <a:off x="2667000" y="3276600"/>
            <a:ext cx="1981200" cy="608013"/>
          </a:xfrm>
          <a:prstGeom prst="rect">
            <a:avLst/>
          </a:prstGeom>
          <a:noFill/>
          <a:ln w="28575" cap="flat" cmpd="sng">
            <a:solidFill>
              <a:schemeClr val="accent2"/>
            </a:solidFill>
            <a:prstDash val="solid"/>
            <a:miter/>
            <a:headEnd type="none" w="med" len="med"/>
            <a:tailEnd type="none" w="med" len="med"/>
          </a:ln>
        </p:spPr>
        <p:txBody>
          <a:bodyPr>
            <a:spAutoFit/>
          </a:bodyPr>
          <a:p>
            <a:pPr eaLnBrk="1" hangingPunct="1">
              <a:spcBef>
                <a:spcPct val="50000"/>
              </a:spcBef>
            </a:pPr>
            <a:r>
              <a:rPr lang="en-US" altLang="en-US" sz="3200" dirty="0">
                <a:latin typeface="Arial" panose="020B0604020202020204" pitchFamily="34" charset="0"/>
                <a:cs typeface="Arial" panose="020B0604020202020204" pitchFamily="34" charset="0"/>
              </a:rPr>
              <a:t>S </a:t>
            </a:r>
            <a:r>
              <a:rPr lang="en-US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(1 mặt )</a:t>
            </a: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altLang="en-US" sz="3200" dirty="0"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sp>
        <p:nvSpPr>
          <p:cNvPr id="12303" name="Text Box 15"/>
          <p:cNvSpPr txBox="1"/>
          <p:nvPr/>
        </p:nvSpPr>
        <p:spPr>
          <a:xfrm>
            <a:off x="2667000" y="3962400"/>
            <a:ext cx="1981200" cy="608013"/>
          </a:xfrm>
          <a:prstGeom prst="rect">
            <a:avLst/>
          </a:prstGeom>
          <a:noFill/>
          <a:ln w="28575" cap="flat" cmpd="sng">
            <a:solidFill>
              <a:schemeClr val="accent2"/>
            </a:solidFill>
            <a:prstDash val="solid"/>
            <a:miter/>
            <a:headEnd type="none" w="med" len="med"/>
            <a:tailEnd type="none" w="med" len="med"/>
          </a:ln>
        </p:spPr>
        <p:txBody>
          <a:bodyPr>
            <a:spAutoFit/>
          </a:bodyPr>
          <a:p>
            <a:pPr eaLnBrk="1" hangingPunct="1">
              <a:spcBef>
                <a:spcPct val="50000"/>
              </a:spcBef>
            </a:pPr>
            <a:r>
              <a:rPr lang="en-US" altLang="en-US" sz="3200" dirty="0"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en-US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XQ</a:t>
            </a:r>
            <a:endParaRPr lang="en-US" altLang="en-US" sz="3200" dirty="0"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sp>
        <p:nvSpPr>
          <p:cNvPr id="12304" name="Text Box 16"/>
          <p:cNvSpPr txBox="1"/>
          <p:nvPr/>
        </p:nvSpPr>
        <p:spPr>
          <a:xfrm>
            <a:off x="2667000" y="4648200"/>
            <a:ext cx="1981200" cy="608013"/>
          </a:xfrm>
          <a:prstGeom prst="rect">
            <a:avLst/>
          </a:prstGeom>
          <a:noFill/>
          <a:ln w="28575" cap="flat" cmpd="sng">
            <a:solidFill>
              <a:schemeClr val="accent2"/>
            </a:solidFill>
            <a:prstDash val="solid"/>
            <a:miter/>
            <a:headEnd type="none" w="med" len="med"/>
            <a:tailEnd type="none" w="med" len="med"/>
          </a:ln>
        </p:spPr>
        <p:txBody>
          <a:bodyPr>
            <a:spAutoFit/>
          </a:bodyPr>
          <a:p>
            <a:pPr eaLnBrk="1" hangingPunct="1">
              <a:spcBef>
                <a:spcPct val="50000"/>
              </a:spcBef>
            </a:pPr>
            <a:r>
              <a:rPr lang="en-US" altLang="en-US" sz="3200" dirty="0"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en-US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TP</a:t>
            </a:r>
            <a:endParaRPr lang="en-US" altLang="en-US" sz="3200" dirty="0"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sp>
        <p:nvSpPr>
          <p:cNvPr id="12305" name="Text Box 17"/>
          <p:cNvSpPr txBox="1"/>
          <p:nvPr/>
        </p:nvSpPr>
        <p:spPr>
          <a:xfrm>
            <a:off x="2667000" y="5334000"/>
            <a:ext cx="1981200" cy="608013"/>
          </a:xfrm>
          <a:prstGeom prst="rect">
            <a:avLst/>
          </a:prstGeom>
          <a:noFill/>
          <a:ln w="28575" cap="flat" cmpd="sng">
            <a:solidFill>
              <a:schemeClr val="accent2"/>
            </a:solidFill>
            <a:prstDash val="solid"/>
            <a:miter/>
            <a:headEnd type="none" w="med" len="med"/>
            <a:tailEnd type="none" w="med" len="med"/>
          </a:ln>
        </p:spPr>
        <p:txBody>
          <a:bodyPr>
            <a:spAutoFit/>
          </a:bodyPr>
          <a:p>
            <a:pPr eaLnBrk="1" hangingPunct="1">
              <a:spcBef>
                <a:spcPct val="50000"/>
              </a:spcBef>
            </a:pPr>
            <a:r>
              <a:rPr lang="en-US" altLang="en-US" sz="3200" dirty="0">
                <a:latin typeface="Arial" panose="020B0604020202020204" pitchFamily="34" charset="0"/>
                <a:cs typeface="Arial" panose="020B0604020202020204" pitchFamily="34" charset="0"/>
              </a:rPr>
              <a:t>V</a:t>
            </a:r>
            <a:endParaRPr lang="en-US" altLang="en-US" sz="3200" dirty="0"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sp>
        <p:nvSpPr>
          <p:cNvPr id="12306" name="Text Box 18"/>
          <p:cNvSpPr txBox="1"/>
          <p:nvPr/>
        </p:nvSpPr>
        <p:spPr>
          <a:xfrm>
            <a:off x="5334000" y="457200"/>
            <a:ext cx="1676400" cy="517525"/>
          </a:xfrm>
          <a:prstGeom prst="rect">
            <a:avLst/>
          </a:prstGeom>
          <a:noFill/>
          <a:ln w="28575" cap="flat" cmpd="sng">
            <a:solidFill>
              <a:srgbClr val="FF0000"/>
            </a:solidFill>
            <a:prstDash val="solid"/>
            <a:miter/>
            <a:headEnd type="none" w="med" len="med"/>
            <a:tailEnd type="none" w="med" len="med"/>
          </a:ln>
        </p:spPr>
        <p:txBody>
          <a:bodyPr>
            <a:spAutoFit/>
          </a:bodyPr>
          <a:p>
            <a:pPr eaLnBrk="1" hangingPunct="1">
              <a:spcBef>
                <a:spcPct val="50000"/>
              </a:spcBef>
            </a:pPr>
            <a:r>
              <a:rPr lang="en-US" altLang="en-US" sz="2600" dirty="0">
                <a:latin typeface="Arial" panose="020B0604020202020204" pitchFamily="34" charset="0"/>
                <a:cs typeface="Arial" panose="020B0604020202020204" pitchFamily="34" charset="0"/>
              </a:rPr>
              <a:t>S = a x b </a:t>
            </a:r>
            <a:endParaRPr lang="en-US" altLang="en-US" sz="2600" dirty="0"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sp>
        <p:nvSpPr>
          <p:cNvPr id="12307" name="Text Box 19"/>
          <p:cNvSpPr txBox="1"/>
          <p:nvPr/>
        </p:nvSpPr>
        <p:spPr>
          <a:xfrm>
            <a:off x="5334000" y="1066800"/>
            <a:ext cx="3581400" cy="608013"/>
          </a:xfrm>
          <a:prstGeom prst="rect">
            <a:avLst/>
          </a:prstGeom>
          <a:noFill/>
          <a:ln w="28575" cap="flat" cmpd="sng">
            <a:solidFill>
              <a:srgbClr val="FF0000"/>
            </a:solidFill>
            <a:prstDash val="solid"/>
            <a:miter/>
            <a:headEnd type="none" w="med" len="med"/>
            <a:tailEnd type="none" w="med" len="med"/>
          </a:ln>
        </p:spPr>
        <p:txBody>
          <a:bodyPr>
            <a:spAutoFit/>
          </a:bodyPr>
          <a:p>
            <a:pPr eaLnBrk="1" hangingPunct="1">
              <a:spcBef>
                <a:spcPct val="50000"/>
              </a:spcBef>
            </a:pPr>
            <a:r>
              <a:rPr lang="en-US" altLang="en-US" sz="3200" dirty="0"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en-US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XQ </a:t>
            </a:r>
            <a:r>
              <a:rPr lang="en-US" altLang="en-US" sz="2800" dirty="0">
                <a:latin typeface="Arial" panose="020B0604020202020204" pitchFamily="34" charset="0"/>
                <a:cs typeface="Arial" panose="020B0604020202020204" pitchFamily="34" charset="0"/>
              </a:rPr>
              <a:t>= (a + b) x 2 x c</a:t>
            </a:r>
            <a:endParaRPr lang="en-US" altLang="en-US" sz="3200" dirty="0"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sp>
        <p:nvSpPr>
          <p:cNvPr id="7183" name="Text Box 20"/>
          <p:cNvSpPr txBox="1"/>
          <p:nvPr/>
        </p:nvSpPr>
        <p:spPr>
          <a:xfrm>
            <a:off x="5334000" y="1752600"/>
            <a:ext cx="3581400" cy="608013"/>
          </a:xfrm>
          <a:prstGeom prst="rect">
            <a:avLst/>
          </a:prstGeom>
          <a:noFill/>
          <a:ln w="28575" cap="flat" cmpd="sng">
            <a:solidFill>
              <a:srgbClr val="FF0000"/>
            </a:solidFill>
            <a:prstDash val="solid"/>
            <a:miter/>
            <a:headEnd type="none" w="med" len="med"/>
            <a:tailEnd type="none" w="med" len="med"/>
          </a:ln>
        </p:spPr>
        <p:txBody>
          <a:bodyPr>
            <a:spAutoFit/>
          </a:bodyPr>
          <a:p>
            <a:pPr eaLnBrk="1" hangingPunct="1">
              <a:spcBef>
                <a:spcPct val="50000"/>
              </a:spcBef>
            </a:pPr>
            <a:r>
              <a:rPr lang="en-US" altLang="en-US" sz="3200" dirty="0"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en-US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tp </a:t>
            </a:r>
            <a:r>
              <a:rPr lang="en-US" altLang="en-US" sz="2800" dirty="0">
                <a:latin typeface="Arial" panose="020B0604020202020204" pitchFamily="34" charset="0"/>
                <a:cs typeface="Arial" panose="020B0604020202020204" pitchFamily="34" charset="0"/>
              </a:rPr>
              <a:t>= </a:t>
            </a:r>
            <a:r>
              <a:rPr lang="en-US" altLang="en-US" sz="3200" dirty="0"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en-US" alt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xq</a:t>
            </a:r>
            <a:r>
              <a:rPr lang="en-US" alt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+ S</a:t>
            </a:r>
            <a:r>
              <a:rPr lang="en-US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2 đáy</a:t>
            </a:r>
            <a:endParaRPr lang="en-US" altLang="en-US" sz="3200" dirty="0"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sp>
        <p:nvSpPr>
          <p:cNvPr id="7184" name="Text Box 21"/>
          <p:cNvSpPr txBox="1"/>
          <p:nvPr/>
        </p:nvSpPr>
        <p:spPr>
          <a:xfrm>
            <a:off x="5334000" y="2439988"/>
            <a:ext cx="2438400" cy="608012"/>
          </a:xfrm>
          <a:prstGeom prst="rect">
            <a:avLst/>
          </a:prstGeom>
          <a:noFill/>
          <a:ln w="28575" cap="flat" cmpd="sng">
            <a:solidFill>
              <a:srgbClr val="FF0000"/>
            </a:solidFill>
            <a:prstDash val="solid"/>
            <a:miter/>
            <a:headEnd type="none" w="med" len="med"/>
            <a:tailEnd type="none" w="med" len="med"/>
          </a:ln>
        </p:spPr>
        <p:txBody>
          <a:bodyPr>
            <a:spAutoFit/>
          </a:bodyPr>
          <a:p>
            <a:pPr eaLnBrk="1" hangingPunct="1">
              <a:spcBef>
                <a:spcPct val="50000"/>
              </a:spcBef>
            </a:pPr>
            <a:r>
              <a:rPr lang="en-US" altLang="en-US" sz="3200" dirty="0">
                <a:latin typeface="Arial" panose="020B0604020202020204" pitchFamily="34" charset="0"/>
                <a:cs typeface="Arial" panose="020B0604020202020204" pitchFamily="34" charset="0"/>
              </a:rPr>
              <a:t>V</a:t>
            </a:r>
            <a:r>
              <a:rPr lang="en-US" altLang="en-US" sz="2800" dirty="0">
                <a:latin typeface="Arial" panose="020B0604020202020204" pitchFamily="34" charset="0"/>
                <a:cs typeface="Arial" panose="020B0604020202020204" pitchFamily="34" charset="0"/>
              </a:rPr>
              <a:t>= a x b x c</a:t>
            </a:r>
            <a:endParaRPr lang="en-US" altLang="en-US" sz="2800" dirty="0"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sp>
        <p:nvSpPr>
          <p:cNvPr id="7185" name="Text Box 22"/>
          <p:cNvSpPr txBox="1"/>
          <p:nvPr/>
        </p:nvSpPr>
        <p:spPr>
          <a:xfrm>
            <a:off x="5334000" y="3200400"/>
            <a:ext cx="1981200" cy="608013"/>
          </a:xfrm>
          <a:prstGeom prst="rect">
            <a:avLst/>
          </a:prstGeom>
          <a:noFill/>
          <a:ln w="28575" cap="flat" cmpd="sng">
            <a:solidFill>
              <a:schemeClr val="accent2"/>
            </a:solidFill>
            <a:prstDash val="solid"/>
            <a:miter/>
            <a:headEnd type="none" w="med" len="med"/>
            <a:tailEnd type="none" w="med" len="med"/>
          </a:ln>
        </p:spPr>
        <p:txBody>
          <a:bodyPr>
            <a:spAutoFit/>
          </a:bodyPr>
          <a:p>
            <a:pPr eaLnBrk="1" hangingPunct="1">
              <a:spcBef>
                <a:spcPct val="50000"/>
              </a:spcBef>
            </a:pPr>
            <a:r>
              <a:rPr lang="en-US" altLang="en-US" sz="3200" dirty="0"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en-US" altLang="en-US" sz="2800" dirty="0">
                <a:latin typeface="Arial" panose="020B0604020202020204" pitchFamily="34" charset="0"/>
                <a:cs typeface="Arial" panose="020B0604020202020204" pitchFamily="34" charset="0"/>
              </a:rPr>
              <a:t>= a x a</a:t>
            </a:r>
            <a:endParaRPr lang="en-US" altLang="en-US" sz="2800" dirty="0"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sp>
        <p:nvSpPr>
          <p:cNvPr id="7186" name="Text Box 23"/>
          <p:cNvSpPr txBox="1"/>
          <p:nvPr/>
        </p:nvSpPr>
        <p:spPr>
          <a:xfrm>
            <a:off x="5334000" y="3886200"/>
            <a:ext cx="2819400" cy="608013"/>
          </a:xfrm>
          <a:prstGeom prst="rect">
            <a:avLst/>
          </a:prstGeom>
          <a:noFill/>
          <a:ln w="28575" cap="flat" cmpd="sng">
            <a:solidFill>
              <a:schemeClr val="accent2"/>
            </a:solidFill>
            <a:prstDash val="solid"/>
            <a:miter/>
            <a:headEnd type="none" w="med" len="med"/>
            <a:tailEnd type="none" w="med" len="med"/>
          </a:ln>
        </p:spPr>
        <p:txBody>
          <a:bodyPr>
            <a:spAutoFit/>
          </a:bodyPr>
          <a:p>
            <a:pPr eaLnBrk="1" hangingPunct="1">
              <a:spcBef>
                <a:spcPct val="50000"/>
              </a:spcBef>
            </a:pPr>
            <a:r>
              <a:rPr lang="en-US" altLang="en-US" sz="3200" dirty="0"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en-US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XQ </a:t>
            </a:r>
            <a:r>
              <a:rPr lang="en-US" altLang="en-US" sz="2800" dirty="0">
                <a:latin typeface="Arial" panose="020B0604020202020204" pitchFamily="34" charset="0"/>
                <a:cs typeface="Arial" panose="020B0604020202020204" pitchFamily="34" charset="0"/>
              </a:rPr>
              <a:t>= (a x a)x 4</a:t>
            </a:r>
            <a:endParaRPr lang="en-US" altLang="en-US" sz="2800" dirty="0"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sp>
        <p:nvSpPr>
          <p:cNvPr id="7187" name="Text Box 24"/>
          <p:cNvSpPr txBox="1"/>
          <p:nvPr/>
        </p:nvSpPr>
        <p:spPr>
          <a:xfrm>
            <a:off x="5334000" y="4572000"/>
            <a:ext cx="2743200" cy="608013"/>
          </a:xfrm>
          <a:prstGeom prst="rect">
            <a:avLst/>
          </a:prstGeom>
          <a:noFill/>
          <a:ln w="28575" cap="flat" cmpd="sng">
            <a:solidFill>
              <a:schemeClr val="accent2"/>
            </a:solidFill>
            <a:prstDash val="solid"/>
            <a:miter/>
            <a:headEnd type="none" w="med" len="med"/>
            <a:tailEnd type="none" w="med" len="med"/>
          </a:ln>
        </p:spPr>
        <p:txBody>
          <a:bodyPr>
            <a:spAutoFit/>
          </a:bodyPr>
          <a:p>
            <a:pPr eaLnBrk="1" hangingPunct="1">
              <a:spcBef>
                <a:spcPct val="50000"/>
              </a:spcBef>
            </a:pPr>
            <a:r>
              <a:rPr lang="en-US" altLang="en-US" sz="3200" dirty="0"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en-US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TP</a:t>
            </a:r>
            <a:r>
              <a:rPr lang="en-US" altLang="en-US" sz="2800" dirty="0">
                <a:latin typeface="Arial" panose="020B0604020202020204" pitchFamily="34" charset="0"/>
                <a:cs typeface="Arial" panose="020B0604020202020204" pitchFamily="34" charset="0"/>
              </a:rPr>
              <a:t>= (a x a) x 6</a:t>
            </a:r>
            <a:endParaRPr lang="en-US" altLang="en-US" sz="2800" dirty="0"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sp>
        <p:nvSpPr>
          <p:cNvPr id="7188" name="Text Box 25"/>
          <p:cNvSpPr txBox="1"/>
          <p:nvPr/>
        </p:nvSpPr>
        <p:spPr>
          <a:xfrm>
            <a:off x="5334000" y="5257800"/>
            <a:ext cx="2743200" cy="608013"/>
          </a:xfrm>
          <a:prstGeom prst="rect">
            <a:avLst/>
          </a:prstGeom>
          <a:noFill/>
          <a:ln w="28575" cap="flat" cmpd="sng">
            <a:solidFill>
              <a:schemeClr val="accent2"/>
            </a:solidFill>
            <a:prstDash val="solid"/>
            <a:miter/>
            <a:headEnd type="none" w="med" len="med"/>
            <a:tailEnd type="none" w="med" len="med"/>
          </a:ln>
        </p:spPr>
        <p:txBody>
          <a:bodyPr>
            <a:spAutoFit/>
          </a:bodyPr>
          <a:p>
            <a:pPr eaLnBrk="1" hangingPunct="1">
              <a:spcBef>
                <a:spcPct val="50000"/>
              </a:spcBef>
            </a:pPr>
            <a:r>
              <a:rPr lang="en-US" altLang="en-US" sz="3200" dirty="0">
                <a:latin typeface="Arial" panose="020B0604020202020204" pitchFamily="34" charset="0"/>
                <a:cs typeface="Arial" panose="020B0604020202020204" pitchFamily="34" charset="0"/>
              </a:rPr>
              <a:t>V</a:t>
            </a:r>
            <a:r>
              <a:rPr lang="en-US" altLang="en-US" sz="2800" dirty="0">
                <a:latin typeface="Arial" panose="020B0604020202020204" pitchFamily="34" charset="0"/>
                <a:cs typeface="Arial" panose="020B0604020202020204" pitchFamily="34" charset="0"/>
              </a:rPr>
              <a:t>= a x a x a</a:t>
            </a:r>
            <a:endParaRPr lang="en-US" altLang="en-US" sz="2800" dirty="0"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sp>
        <p:nvSpPr>
          <p:cNvPr id="12314" name="Line 26"/>
          <p:cNvSpPr/>
          <p:nvPr/>
        </p:nvSpPr>
        <p:spPr>
          <a:xfrm flipV="1">
            <a:off x="1981200" y="838200"/>
            <a:ext cx="685800" cy="838200"/>
          </a:xfrm>
          <a:prstGeom prst="line">
            <a:avLst/>
          </a:prstGeom>
          <a:ln w="28575" cap="flat" cmpd="sng">
            <a:solidFill>
              <a:schemeClr val="accent2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12315" name="Line 27"/>
          <p:cNvSpPr/>
          <p:nvPr/>
        </p:nvSpPr>
        <p:spPr>
          <a:xfrm flipV="1">
            <a:off x="1981200" y="1524000"/>
            <a:ext cx="685800" cy="152400"/>
          </a:xfrm>
          <a:prstGeom prst="line">
            <a:avLst/>
          </a:prstGeom>
          <a:ln w="28575" cap="flat" cmpd="sng">
            <a:solidFill>
              <a:schemeClr val="accent2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12316" name="Line 28"/>
          <p:cNvSpPr/>
          <p:nvPr/>
        </p:nvSpPr>
        <p:spPr>
          <a:xfrm>
            <a:off x="1981200" y="1676400"/>
            <a:ext cx="685800" cy="381000"/>
          </a:xfrm>
          <a:prstGeom prst="line">
            <a:avLst/>
          </a:prstGeom>
          <a:ln w="28575" cap="flat" cmpd="sng">
            <a:solidFill>
              <a:schemeClr val="accent2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12317" name="Line 29"/>
          <p:cNvSpPr/>
          <p:nvPr/>
        </p:nvSpPr>
        <p:spPr>
          <a:xfrm>
            <a:off x="1981200" y="1676400"/>
            <a:ext cx="685800" cy="1066800"/>
          </a:xfrm>
          <a:prstGeom prst="line">
            <a:avLst/>
          </a:prstGeom>
          <a:ln w="28575" cap="flat" cmpd="sng">
            <a:solidFill>
              <a:schemeClr val="accent2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12318" name="Line 30"/>
          <p:cNvSpPr/>
          <p:nvPr/>
        </p:nvSpPr>
        <p:spPr>
          <a:xfrm>
            <a:off x="4648200" y="762000"/>
            <a:ext cx="685800" cy="0"/>
          </a:xfrm>
          <a:prstGeom prst="line">
            <a:avLst/>
          </a:prstGeom>
          <a:ln w="28575" cap="flat" cmpd="sng">
            <a:solidFill>
              <a:schemeClr val="accent2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12319" name="Line 31"/>
          <p:cNvSpPr/>
          <p:nvPr/>
        </p:nvSpPr>
        <p:spPr>
          <a:xfrm>
            <a:off x="4648200" y="1371600"/>
            <a:ext cx="685800" cy="0"/>
          </a:xfrm>
          <a:prstGeom prst="line">
            <a:avLst/>
          </a:prstGeom>
          <a:ln w="28575" cap="flat" cmpd="sng">
            <a:solidFill>
              <a:schemeClr val="accent2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12320" name="Line 32"/>
          <p:cNvSpPr/>
          <p:nvPr/>
        </p:nvSpPr>
        <p:spPr>
          <a:xfrm>
            <a:off x="4648200" y="2057400"/>
            <a:ext cx="685800" cy="0"/>
          </a:xfrm>
          <a:prstGeom prst="line">
            <a:avLst/>
          </a:prstGeom>
          <a:ln w="28575" cap="flat" cmpd="sng">
            <a:solidFill>
              <a:schemeClr val="accent2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12321" name="Line 33"/>
          <p:cNvSpPr/>
          <p:nvPr/>
        </p:nvSpPr>
        <p:spPr>
          <a:xfrm>
            <a:off x="4648200" y="2743200"/>
            <a:ext cx="685800" cy="0"/>
          </a:xfrm>
          <a:prstGeom prst="line">
            <a:avLst/>
          </a:prstGeom>
          <a:ln w="28575" cap="flat" cmpd="sng">
            <a:solidFill>
              <a:schemeClr val="accent2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1533" name="Line 34"/>
          <p:cNvSpPr/>
          <p:nvPr/>
        </p:nvSpPr>
        <p:spPr>
          <a:xfrm>
            <a:off x="4648200" y="3505200"/>
            <a:ext cx="685800" cy="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1534" name="Line 35"/>
          <p:cNvSpPr/>
          <p:nvPr/>
        </p:nvSpPr>
        <p:spPr>
          <a:xfrm>
            <a:off x="4648200" y="4191000"/>
            <a:ext cx="685800" cy="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1535" name="Line 36"/>
          <p:cNvSpPr/>
          <p:nvPr/>
        </p:nvSpPr>
        <p:spPr>
          <a:xfrm>
            <a:off x="4648200" y="4876800"/>
            <a:ext cx="685800" cy="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1536" name="Line 37"/>
          <p:cNvSpPr/>
          <p:nvPr/>
        </p:nvSpPr>
        <p:spPr>
          <a:xfrm>
            <a:off x="4648200" y="5638800"/>
            <a:ext cx="685800" cy="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12326" name="Line 38"/>
          <p:cNvSpPr/>
          <p:nvPr/>
        </p:nvSpPr>
        <p:spPr>
          <a:xfrm>
            <a:off x="2057400" y="4800600"/>
            <a:ext cx="609600" cy="990600"/>
          </a:xfrm>
          <a:prstGeom prst="line">
            <a:avLst/>
          </a:prstGeom>
          <a:ln w="28575" cap="flat" cmpd="sng">
            <a:solidFill>
              <a:srgbClr val="FF0000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12327" name="Line 39"/>
          <p:cNvSpPr/>
          <p:nvPr/>
        </p:nvSpPr>
        <p:spPr>
          <a:xfrm>
            <a:off x="2057400" y="4806950"/>
            <a:ext cx="609600" cy="228600"/>
          </a:xfrm>
          <a:prstGeom prst="line">
            <a:avLst/>
          </a:prstGeom>
          <a:ln w="28575" cap="flat" cmpd="sng">
            <a:solidFill>
              <a:srgbClr val="FF0000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12328" name="Line 40"/>
          <p:cNvSpPr/>
          <p:nvPr/>
        </p:nvSpPr>
        <p:spPr>
          <a:xfrm flipV="1">
            <a:off x="2057400" y="4356100"/>
            <a:ext cx="609600" cy="457200"/>
          </a:xfrm>
          <a:prstGeom prst="line">
            <a:avLst/>
          </a:prstGeom>
          <a:ln w="28575" cap="flat" cmpd="sng">
            <a:solidFill>
              <a:srgbClr val="FF0000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12329" name="Line 41"/>
          <p:cNvSpPr/>
          <p:nvPr/>
        </p:nvSpPr>
        <p:spPr>
          <a:xfrm flipV="1">
            <a:off x="2057400" y="3752850"/>
            <a:ext cx="609600" cy="1066800"/>
          </a:xfrm>
          <a:prstGeom prst="line">
            <a:avLst/>
          </a:prstGeom>
          <a:ln w="28575" cap="flat" cmpd="sng">
            <a:solidFill>
              <a:srgbClr val="FF0000"/>
            </a:solidFill>
            <a:prstDash val="solid"/>
            <a:headEnd type="none" w="med" len="med"/>
            <a:tailEnd type="none" w="med" len="med"/>
          </a:ln>
        </p:spPr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22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22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122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122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123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123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123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0" dur="500"/>
                                        <p:tgtEl>
                                          <p:spTgt spid="123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3" dur="500"/>
                                        <p:tgtEl>
                                          <p:spTgt spid="123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6" dur="500"/>
                                        <p:tgtEl>
                                          <p:spTgt spid="123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1" dur="500"/>
                                        <p:tgtEl>
                                          <p:spTgt spid="123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6" dur="500"/>
                                        <p:tgtEl>
                                          <p:spTgt spid="123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1" dur="500"/>
                                        <p:tgtEl>
                                          <p:spTgt spid="123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6" dur="500"/>
                                        <p:tgtEl>
                                          <p:spTgt spid="123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1" dur="500"/>
                                        <p:tgtEl>
                                          <p:spTgt spid="123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6" dur="500"/>
                                        <p:tgtEl>
                                          <p:spTgt spid="123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1" dur="500"/>
                                        <p:tgtEl>
                                          <p:spTgt spid="123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6" dur="500"/>
                                        <p:tgtEl>
                                          <p:spTgt spid="123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91" dur="500"/>
                                        <p:tgtEl>
                                          <p:spTgt spid="123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94" dur="500"/>
                                        <p:tgtEl>
                                          <p:spTgt spid="123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97" dur="500"/>
                                        <p:tgtEl>
                                          <p:spTgt spid="123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0" dur="500"/>
                                        <p:tgtEl>
                                          <p:spTgt spid="123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5" dur="500"/>
                                        <p:tgtEl>
                                          <p:spTgt spid="123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0" dur="500"/>
                                        <p:tgtEl>
                                          <p:spTgt spid="123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5" dur="500"/>
                                        <p:tgtEl>
                                          <p:spTgt spid="123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0" dur="500"/>
                                        <p:tgtEl>
                                          <p:spTgt spid="123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5" dur="500" fill="hold"/>
                                        <p:tgtEl>
                                          <p:spTgt spid="71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6" dur="500" fill="hold"/>
                                        <p:tgtEl>
                                          <p:spTgt spid="71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1" dur="2000"/>
                                        <p:tgtEl>
                                          <p:spTgt spid="71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>
                      <p:stCondLst>
                        <p:cond delay="indefinite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6" dur="500" fill="hold"/>
                                        <p:tgtEl>
                                          <p:spTgt spid="71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7" dur="500" fill="hold"/>
                                        <p:tgtEl>
                                          <p:spTgt spid="71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42" dur="2000"/>
                                        <p:tgtEl>
                                          <p:spTgt spid="71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47" dur="2000"/>
                                        <p:tgtEl>
                                          <p:spTgt spid="71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>
                      <p:stCondLst>
                        <p:cond delay="indefinite"/>
                      </p:stCondLst>
                      <p:childTnLst>
                        <p:par>
                          <p:cTn id="149" fill="hold">
                            <p:stCondLst>
                              <p:cond delay="0"/>
                            </p:stCondLst>
                            <p:childTnLst>
                              <p:par>
                                <p:cTn id="15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2" dur="2000"/>
                                        <p:tgtEl>
                                          <p:spTgt spid="71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4" grpId="0" animBg="1"/>
      <p:bldP spid="12295" grpId="0" animBg="1"/>
      <p:bldP spid="12297" grpId="0" animBg="1"/>
      <p:bldP spid="12298" grpId="0" animBg="1"/>
      <p:bldP spid="12300" grpId="0" animBg="1"/>
      <p:bldP spid="12301" grpId="0" animBg="1"/>
      <p:bldP spid="12302" grpId="0" animBg="1"/>
      <p:bldP spid="12303" grpId="0" animBg="1"/>
      <p:bldP spid="12304" grpId="0" animBg="1"/>
      <p:bldP spid="12305" grpId="0" animBg="1"/>
      <p:bldP spid="12306" grpId="0" animBg="1"/>
      <p:bldP spid="12307" grpId="0" animBg="1"/>
      <p:bldP spid="7183" grpId="0" animBg="1"/>
      <p:bldP spid="7184" grpId="0" animBg="1"/>
      <p:bldP spid="7185" grpId="0" animBg="1"/>
      <p:bldP spid="7186" grpId="0" animBg="1"/>
      <p:bldP spid="7187" grpId="0" animBg="1"/>
      <p:bldP spid="7188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0" y="635"/>
            <a:ext cx="9220200" cy="6857365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0675" y="2217902"/>
            <a:ext cx="7022650" cy="1964995"/>
          </a:xfrm>
          <a:prstGeom prst="rect">
            <a:avLst/>
          </a:prstGeom>
        </p:spPr>
      </p:pic>
    </p:spTree>
  </p:cSld>
  <p:clrMapOvr>
    <a:masterClrMapping/>
  </p:clrMapOvr>
  <p:transition spd="slow" advClick="0" advTm="5000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4098" name="Picture 2" descr="Kết quả hình ảnh cho hình nền powerpoint"/>
          <p:cNvPicPr>
            <a:picLocks noChangeAspect="1"/>
          </p:cNvPicPr>
          <p:nvPr/>
        </p:nvPicPr>
        <p:blipFill>
          <a:blip r:embed="rId1"/>
          <a:srcRect t="17587" r="15344" b="13609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4101" name="TextBox 5"/>
          <p:cNvSpPr txBox="1"/>
          <p:nvPr/>
        </p:nvSpPr>
        <p:spPr>
          <a:xfrm>
            <a:off x="449263" y="2190750"/>
            <a:ext cx="8694737" cy="5238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marL="457200" indent="-457200">
              <a:buFont typeface="Wingdings" panose="05000000000000000000" pitchFamily="2" charset="2"/>
              <a:buChar char="v"/>
            </a:pPr>
            <a:r>
              <a:rPr lang="en-GB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Cách tính diện tích v</a:t>
            </a:r>
            <a:r>
              <a:rPr lang="en-GB" altLang="en-US" sz="28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en-GB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thể tích của hình lập phương:</a:t>
            </a:r>
            <a:endParaRPr lang="en-GB" altLang="en-US" sz="28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-7937" y="2905125"/>
            <a:ext cx="8847137" cy="13843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ctr">
              <a:lnSpc>
                <a:spcPct val="150000"/>
              </a:lnSpc>
              <a:buNone/>
            </a:pPr>
            <a:r>
              <a:rPr lang="en-GB" altLang="en-US" sz="2800" b="1" dirty="0">
                <a:latin typeface="Times New Roman" panose="02020603050405020304" pitchFamily="18" charset="0"/>
                <a:ea typeface="Yu Gothic UI Semibold" panose="020B0700000000000000" pitchFamily="34" charset="-128"/>
              </a:rPr>
              <a:t>▪ Diện tích xung quanh = diện tích 1 mặt  x 4</a:t>
            </a:r>
            <a:endParaRPr lang="en-GB" altLang="en-US" sz="2800" b="1" dirty="0">
              <a:latin typeface="Times New Roman" panose="02020603050405020304" pitchFamily="18" charset="0"/>
              <a:ea typeface="Yu Gothic UI Semibold" panose="020B0700000000000000" pitchFamily="34" charset="-128"/>
            </a:endParaRPr>
          </a:p>
          <a:p>
            <a:pPr algn="ctr">
              <a:lnSpc>
                <a:spcPct val="150000"/>
              </a:lnSpc>
              <a:buNone/>
            </a:pPr>
            <a:r>
              <a:rPr lang="en-GB" altLang="en-US" sz="2800" b="1" dirty="0">
                <a:latin typeface="Times New Roman" panose="02020603050405020304" pitchFamily="18" charset="0"/>
                <a:ea typeface="Yu Gothic UI Semibold" panose="020B0700000000000000" pitchFamily="34" charset="-128"/>
              </a:rPr>
              <a:t>                                           =   </a:t>
            </a:r>
            <a:r>
              <a:rPr lang="en-GB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Yu Gothic UI Semibold" panose="020B0700000000000000" pitchFamily="34" charset="-128"/>
              </a:rPr>
              <a:t>cạnh x cạnh     </a:t>
            </a:r>
            <a:r>
              <a:rPr lang="en-GB" altLang="en-US" sz="2800" b="1" dirty="0">
                <a:latin typeface="Times New Roman" panose="02020603050405020304" pitchFamily="18" charset="0"/>
                <a:ea typeface="Yu Gothic UI Semibold" panose="020B0700000000000000" pitchFamily="34" charset="-128"/>
              </a:rPr>
              <a:t>x 4</a:t>
            </a:r>
            <a:endParaRPr lang="en-GB" altLang="en-US" sz="2800" b="1" dirty="0">
              <a:latin typeface="Times New Roman" panose="02020603050405020304" pitchFamily="18" charset="0"/>
              <a:ea typeface="Yu Gothic UI Semibold" panose="020B0700000000000000" pitchFamily="34" charset="-128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-76200" y="4289425"/>
            <a:ext cx="8237538" cy="13843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ctr">
              <a:lnSpc>
                <a:spcPct val="150000"/>
              </a:lnSpc>
              <a:buNone/>
            </a:pPr>
            <a:r>
              <a:rPr lang="en-GB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altLang="en-US" sz="2800" b="1" dirty="0">
                <a:latin typeface="Times New Roman" panose="02020603050405020304" pitchFamily="18" charset="0"/>
                <a:ea typeface="Yu Gothic UI Semibold" panose="020B0700000000000000" pitchFamily="34" charset="-128"/>
              </a:rPr>
              <a:t>▪ </a:t>
            </a:r>
            <a:r>
              <a:rPr lang="en-GB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Diện tích to</a:t>
            </a:r>
            <a:r>
              <a:rPr lang="en-GB" altLang="en-US" sz="28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en-GB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 phần = </a:t>
            </a:r>
            <a:r>
              <a:rPr lang="en-GB" altLang="en-US" sz="2800" b="1" dirty="0">
                <a:latin typeface="Times New Roman" panose="02020603050405020304" pitchFamily="18" charset="0"/>
                <a:ea typeface="Yu Gothic UI Semibold" panose="020B0700000000000000" pitchFamily="34" charset="-128"/>
              </a:rPr>
              <a:t>diện tích  1 mặt x 6</a:t>
            </a:r>
            <a:endParaRPr lang="en-GB" altLang="en-US" sz="2800" b="1" dirty="0">
              <a:latin typeface="Times New Roman" panose="02020603050405020304" pitchFamily="18" charset="0"/>
              <a:ea typeface="Yu Gothic UI Semibold" panose="020B0700000000000000" pitchFamily="34" charset="-128"/>
            </a:endParaRPr>
          </a:p>
          <a:p>
            <a:pPr algn="ctr">
              <a:lnSpc>
                <a:spcPct val="150000"/>
              </a:lnSpc>
              <a:buNone/>
            </a:pPr>
            <a:r>
              <a:rPr lang="en-GB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=  </a:t>
            </a:r>
            <a:r>
              <a:rPr lang="en-GB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cạnh x cạnh     </a:t>
            </a:r>
            <a:r>
              <a:rPr lang="en-GB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 6</a:t>
            </a:r>
            <a:endParaRPr lang="en-GB" altLang="en-US" sz="28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209800" y="5876925"/>
            <a:ext cx="8237538" cy="5238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buNone/>
            </a:pPr>
            <a:r>
              <a:rPr lang="en-GB" altLang="en-US" sz="2800" b="1" dirty="0">
                <a:latin typeface="Times New Roman" panose="02020603050405020304" pitchFamily="18" charset="0"/>
                <a:ea typeface="Yu Gothic UI Semibold" panose="020B0700000000000000" pitchFamily="34" charset="-128"/>
              </a:rPr>
              <a:t>▪ Thể tích   = cạnh x cạnh x cạnh</a:t>
            </a:r>
            <a:endParaRPr lang="en-GB" altLang="en-US" sz="2800" b="1" dirty="0">
              <a:latin typeface="Times New Roman" panose="02020603050405020304" pitchFamily="18" charset="0"/>
              <a:ea typeface="Yu Gothic UI Semibold" panose="020B0700000000000000" pitchFamily="34" charset="-128"/>
            </a:endParaRPr>
          </a:p>
        </p:txBody>
      </p:sp>
      <p:sp>
        <p:nvSpPr>
          <p:cNvPr id="4105" name="TextBox 9"/>
          <p:cNvSpPr txBox="1"/>
          <p:nvPr/>
        </p:nvSpPr>
        <p:spPr>
          <a:xfrm>
            <a:off x="1447800" y="1419225"/>
            <a:ext cx="5638800" cy="584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lang="en-GB" altLang="en-US" sz="3200" b="1" u="sng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 lập phương:</a:t>
            </a:r>
            <a:endParaRPr lang="en-GB" altLang="en-US" sz="3200" b="1" u="sng" dirty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73063" y="2667000"/>
            <a:ext cx="8618537" cy="95408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just">
              <a:buNone/>
            </a:pPr>
            <a:r>
              <a:rPr lang="en-GB" altLang="en-US" sz="2800" b="1" dirty="0">
                <a:latin typeface="Times New Roman" panose="02020603050405020304" pitchFamily="18" charset="0"/>
                <a:ea typeface="Yu Gothic UI Semibold" panose="020B0700000000000000" pitchFamily="34" charset="-128"/>
              </a:rPr>
              <a:t>▪ </a:t>
            </a:r>
            <a:r>
              <a:rPr lang="en-US" altLang="en-US" sz="2800" b="1" dirty="0">
                <a:latin typeface="Times New Roman" panose="02020603050405020304" pitchFamily="18" charset="0"/>
                <a:ea typeface="Yu Gothic UI Semibold" panose="020B0700000000000000" pitchFamily="34" charset="-128"/>
              </a:rPr>
              <a:t>Nêu quy tắc tính diện tích xung quanh của hình lập phương.</a:t>
            </a:r>
            <a:endParaRPr lang="en-GB" altLang="en-US" sz="2800" b="1" dirty="0">
              <a:latin typeface="Times New Roman" panose="02020603050405020304" pitchFamily="18" charset="0"/>
              <a:ea typeface="Yu Gothic UI Semibold" panose="020B0700000000000000" pitchFamily="34" charset="-128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73063" y="4075113"/>
            <a:ext cx="8618537" cy="95408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just">
              <a:buNone/>
            </a:pPr>
            <a:r>
              <a:rPr lang="en-GB" altLang="en-US" sz="2800" b="1" dirty="0">
                <a:latin typeface="Times New Roman" panose="02020603050405020304" pitchFamily="18" charset="0"/>
                <a:ea typeface="Yu Gothic UI Semibold" panose="020B0700000000000000" pitchFamily="34" charset="-128"/>
              </a:rPr>
              <a:t>▪ </a:t>
            </a:r>
            <a:r>
              <a:rPr lang="en-US" altLang="en-US" sz="2800" b="1" dirty="0">
                <a:latin typeface="Times New Roman" panose="02020603050405020304" pitchFamily="18" charset="0"/>
                <a:ea typeface="Yu Gothic UI Semibold" panose="020B0700000000000000" pitchFamily="34" charset="-128"/>
              </a:rPr>
              <a:t>Nêu quy tắc tính diện tích toàn phần của hình lập phương.</a:t>
            </a:r>
            <a:endParaRPr lang="en-GB" altLang="en-US" sz="2800" b="1" dirty="0">
              <a:latin typeface="Times New Roman" panose="02020603050405020304" pitchFamily="18" charset="0"/>
              <a:ea typeface="Yu Gothic UI Semibold" panose="020B0700000000000000" pitchFamily="34" charset="-128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65125" y="5486400"/>
            <a:ext cx="8618538" cy="5238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just">
              <a:buNone/>
            </a:pPr>
            <a:r>
              <a:rPr lang="en-GB" altLang="en-US" sz="2800" b="1" dirty="0">
                <a:latin typeface="Times New Roman" panose="02020603050405020304" pitchFamily="18" charset="0"/>
                <a:ea typeface="Yu Gothic UI Semibold" panose="020B0700000000000000" pitchFamily="34" charset="-128"/>
              </a:rPr>
              <a:t>▪ </a:t>
            </a:r>
            <a:r>
              <a:rPr lang="en-US" altLang="en-US" sz="2800" b="1" dirty="0">
                <a:latin typeface="Times New Roman" panose="02020603050405020304" pitchFamily="18" charset="0"/>
                <a:ea typeface="Yu Gothic UI Semibold" panose="020B0700000000000000" pitchFamily="34" charset="-128"/>
              </a:rPr>
              <a:t>Nêu quy tắc tính thể tích của hình lập phương.</a:t>
            </a:r>
            <a:endParaRPr lang="en-GB" altLang="en-US" sz="2800" b="1" dirty="0">
              <a:latin typeface="Times New Roman" panose="02020603050405020304" pitchFamily="18" charset="0"/>
              <a:ea typeface="Yu Gothic UI Semibold" panose="020B0700000000000000" pitchFamily="34" charset="-128"/>
            </a:endParaRPr>
          </a:p>
        </p:txBody>
      </p:sp>
    </p:spTree>
    <p:custDataLst>
      <p:tags r:id="rId2"/>
    </p:custDataLst>
  </p:cSld>
  <p:clrMapOvr>
    <a:masterClrMapping/>
  </p:clrMapOvr>
  <p:transition advTm="79261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1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5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9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1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5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0" grpId="0"/>
      <p:bldP spid="10" grpId="1"/>
      <p:bldP spid="11" grpId="0"/>
      <p:bldP spid="11" grpId="1"/>
      <p:bldP spid="12" grpId="0"/>
      <p:bldP spid="12" grpId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5122" name="Picture 2" descr="Kết quả hình ảnh cho hình nền powerpoint"/>
          <p:cNvPicPr>
            <a:picLocks noChangeAspect="1"/>
          </p:cNvPicPr>
          <p:nvPr/>
        </p:nvPicPr>
        <p:blipFill>
          <a:blip r:embed="rId1"/>
          <a:srcRect t="17587" r="15344" b="13609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5123" name="Rectangle 2"/>
          <p:cNvSpPr/>
          <p:nvPr/>
        </p:nvSpPr>
        <p:spPr>
          <a:xfrm>
            <a:off x="685800" y="28575"/>
            <a:ext cx="7772400" cy="2111375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p>
            <a:pPr algn="ctr" eaLnBrk="1" hangingPunct="1"/>
            <a:r>
              <a:rPr lang="en-US" altLang="vi-VN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Luyện tập chung</a:t>
            </a:r>
            <a:endParaRPr lang="en-US" altLang="vi-VN" sz="3600" b="1" dirty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5124" name="Rectangle 2"/>
          <p:cNvSpPr/>
          <p:nvPr/>
        </p:nvSpPr>
        <p:spPr>
          <a:xfrm>
            <a:off x="685800" y="-201612"/>
            <a:ext cx="7772400" cy="1362075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p>
            <a:pPr algn="ctr" eaLnBrk="1" hangingPunct="1"/>
            <a:r>
              <a:rPr lang="en-US" altLang="vi-V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  <a:endParaRPr lang="en-US" altLang="vi-VN" sz="28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85800" y="1973263"/>
            <a:ext cx="7772400" cy="3970338"/>
          </a:xfrm>
          <a:prstGeom prst="rect">
            <a:avLst/>
          </a:prstGeom>
          <a:noFill/>
        </p:spPr>
        <p:txBody>
          <a:bodyPr>
            <a:spAutoFit/>
          </a:bodyPr>
          <a:p>
            <a:pPr marL="457200" indent="-457200" algn="just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n-GB" altLang="x-none" sz="2800" b="1" u="sng" dirty="0">
                <a:solidFill>
                  <a:srgbClr val="002060"/>
                </a:solidFill>
                <a:effectLst>
                  <a:outerShdw blurRad="38100" dist="38100" dir="2700000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Mục tiêu cần đạt:</a:t>
            </a:r>
            <a:endParaRPr lang="en-GB" altLang="x-none" sz="2800" b="1" u="sng" dirty="0">
              <a:solidFill>
                <a:srgbClr val="002060"/>
              </a:solidFill>
              <a:effectLst>
                <a:outerShdw blurRad="38100" dist="38100" dir="2700000">
                  <a:srgbClr val="000000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just">
              <a:lnSpc>
                <a:spcPct val="150000"/>
              </a:lnSpc>
              <a:buChar char="-"/>
            </a:pPr>
            <a:r>
              <a:rPr lang="en-GB" altLang="x-none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Tính được diện tích v</a:t>
            </a:r>
            <a:r>
              <a:rPr lang="en-GB" altLang="x-none" sz="28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en-GB" altLang="x-none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thể tích của hình hộp chữ nhật v</a:t>
            </a:r>
            <a:r>
              <a:rPr lang="en-GB" altLang="x-none" sz="28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en-GB" altLang="x-none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hình lập phương.</a:t>
            </a:r>
            <a:endParaRPr lang="en-GB" altLang="x-none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just">
              <a:lnSpc>
                <a:spcPct val="150000"/>
              </a:lnSpc>
              <a:buChar char="-"/>
            </a:pPr>
            <a:r>
              <a:rPr lang="en-GB" altLang="x-none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Giải các b</a:t>
            </a:r>
            <a:r>
              <a:rPr lang="en-GB" altLang="x-none" sz="28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en-GB" altLang="x-none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 toán có liên quan đến diện tích v</a:t>
            </a:r>
            <a:r>
              <a:rPr lang="en-GB" altLang="x-none" sz="28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en-GB" altLang="x-none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thể tích của hình hộp chữ nhật, hình lập phương.</a:t>
            </a:r>
            <a:endParaRPr lang="en-GB" altLang="x-none" sz="28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custDataLst>
      <p:tags r:id="rId2"/>
    </p:custDataLst>
  </p:cSld>
  <p:clrMapOvr>
    <a:masterClrMapping/>
  </p:clrMapOvr>
  <p:transition advTm="34100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6146" name="Picture 2" descr="Kết quả hình ảnh cho hình nền powerpoint"/>
          <p:cNvPicPr>
            <a:picLocks noChangeAspect="1"/>
          </p:cNvPicPr>
          <p:nvPr/>
        </p:nvPicPr>
        <p:blipFill>
          <a:blip r:embed="rId1"/>
          <a:srcRect t="17587" r="15344" b="13609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6147" name="Rectangle 2"/>
          <p:cNvSpPr/>
          <p:nvPr/>
        </p:nvSpPr>
        <p:spPr>
          <a:xfrm>
            <a:off x="5208588" y="1058863"/>
            <a:ext cx="8458200" cy="1830387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p>
            <a:pPr eaLnBrk="1" hangingPunct="1"/>
            <a:endParaRPr lang="en-US" altLang="vi-VN" sz="2600" b="1" dirty="0">
              <a:solidFill>
                <a:srgbClr val="000099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400" y="1604963"/>
            <a:ext cx="5334000" cy="4186238"/>
          </a:xfrm>
          <a:prstGeom prst="rect">
            <a:avLst/>
          </a:prstGeom>
        </p:spPr>
        <p:txBody>
          <a:bodyPr>
            <a:spAutoFit/>
          </a:bodyPr>
          <a:p>
            <a:pPr algn="just">
              <a:spcBef>
                <a:spcPct val="50000"/>
              </a:spcBef>
              <a:buNone/>
            </a:pPr>
            <a:r>
              <a:rPr lang="en-US" altLang="en-US" sz="2800" b="1" u="sng" dirty="0">
                <a:solidFill>
                  <a:srgbClr val="002060"/>
                </a:solidFill>
                <a:effectLst>
                  <a:outerShdw blurRad="38100" dist="38100" dir="2700000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altLang="en-US" sz="2800" b="1" u="sng" dirty="0">
                <a:solidFill>
                  <a:srgbClr val="002060"/>
                </a:solidFill>
                <a:effectLst>
                  <a:outerShdw blurRad="38100" dist="38100" dir="2700000">
                    <a:srgbClr val="00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en-US" altLang="en-US" sz="2800" b="1" u="sng" dirty="0">
                <a:solidFill>
                  <a:srgbClr val="002060"/>
                </a:solidFill>
                <a:effectLst>
                  <a:outerShdw blurRad="38100" dist="38100" dir="2700000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i 1</a:t>
            </a:r>
            <a:r>
              <a:rPr lang="en-US" alt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Một bể kính nuôi cá dạng hình hộp chữ nhật có chiều d</a:t>
            </a:r>
            <a:r>
              <a:rPr lang="en-US" altLang="en-US" sz="28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 1m, chiều rộng 50cm, chiều cao 60cm. Tính </a:t>
            </a:r>
            <a:endParaRPr lang="en-US" alt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ct val="50000"/>
              </a:spcBef>
              <a:buNone/>
            </a:pP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a)Diện tích kính dùng l</a:t>
            </a:r>
            <a:r>
              <a:rPr lang="en-US" altLang="en-US" sz="28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 bể cá đó (bể không có nắp).</a:t>
            </a:r>
            <a:endParaRPr lang="en-US" alt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ct val="50000"/>
              </a:spcBef>
              <a:buNone/>
            </a:pP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b)Thể tích bể cá đó.</a:t>
            </a:r>
            <a:endParaRPr lang="en-US" alt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ct val="50000"/>
              </a:spcBef>
              <a:buNone/>
            </a:pPr>
            <a:endParaRPr lang="en-US" altLang="en-US" sz="28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grpSp>
        <p:nvGrpSpPr>
          <p:cNvPr id="6149" name="Group 22"/>
          <p:cNvGrpSpPr/>
          <p:nvPr/>
        </p:nvGrpSpPr>
        <p:grpSpPr>
          <a:xfrm>
            <a:off x="5943600" y="2362200"/>
            <a:ext cx="2865438" cy="2400300"/>
            <a:chOff x="240" y="1344"/>
            <a:chExt cx="1920" cy="1440"/>
          </a:xfrm>
        </p:grpSpPr>
        <p:grpSp>
          <p:nvGrpSpPr>
            <p:cNvPr id="6167" name="Group 20"/>
            <p:cNvGrpSpPr/>
            <p:nvPr/>
          </p:nvGrpSpPr>
          <p:grpSpPr>
            <a:xfrm>
              <a:off x="240" y="1344"/>
              <a:ext cx="1920" cy="1440"/>
              <a:chOff x="240" y="1344"/>
              <a:chExt cx="1920" cy="1440"/>
            </a:xfrm>
          </p:grpSpPr>
          <p:grpSp>
            <p:nvGrpSpPr>
              <p:cNvPr id="6169" name="Group 12"/>
              <p:cNvGrpSpPr/>
              <p:nvPr/>
            </p:nvGrpSpPr>
            <p:grpSpPr>
              <a:xfrm>
                <a:off x="240" y="1344"/>
                <a:ext cx="1920" cy="1440"/>
                <a:chOff x="240" y="1344"/>
                <a:chExt cx="1920" cy="1440"/>
              </a:xfrm>
            </p:grpSpPr>
            <p:sp>
              <p:nvSpPr>
                <p:cNvPr id="6172" name="AutoShape 6"/>
                <p:cNvSpPr/>
                <p:nvPr/>
              </p:nvSpPr>
              <p:spPr>
                <a:xfrm rot="10800000">
                  <a:off x="240" y="1584"/>
                  <a:ext cx="1920" cy="1200"/>
                </a:xfrm>
                <a:prstGeom prst="cube">
                  <a:avLst>
                    <a:gd name="adj" fmla="val 25000"/>
                  </a:avLst>
                </a:prstGeom>
                <a:solidFill>
                  <a:srgbClr val="CCECFF"/>
                </a:solidFill>
                <a:ln w="9525" cap="flat" cmpd="sng">
                  <a:solidFill>
                    <a:schemeClr val="tx1"/>
                  </a:solidFill>
                  <a:prstDash val="dash"/>
                  <a:miter/>
                  <a:headEnd type="none" w="med" len="med"/>
                  <a:tailEnd type="none" w="med" len="med"/>
                </a:ln>
              </p:spPr>
              <p:txBody>
                <a:bodyPr wrap="none" anchor="ctr" anchorCtr="0"/>
                <a:p>
                  <a:endParaRPr lang="en-US" altLang="en-US" dirty="0">
                    <a:latin typeface="Times New Roman" panose="02020603050405020304" pitchFamily="18" charset="0"/>
                    <a:ea typeface="Times New Roman" panose="02020603050405020304" pitchFamily="18" charset="0"/>
                  </a:endParaRPr>
                </a:p>
              </p:txBody>
            </p:sp>
            <p:sp>
              <p:nvSpPr>
                <p:cNvPr id="6173" name="AutoShape 7"/>
                <p:cNvSpPr/>
                <p:nvPr/>
              </p:nvSpPr>
              <p:spPr>
                <a:xfrm>
                  <a:off x="240" y="1584"/>
                  <a:ext cx="1920" cy="1200"/>
                </a:xfrm>
                <a:prstGeom prst="cube">
                  <a:avLst>
                    <a:gd name="adj" fmla="val 25000"/>
                  </a:avLst>
                </a:prstGeom>
                <a:noFill/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 wrap="none" anchor="ctr" anchorCtr="0"/>
                <a:p>
                  <a:endParaRPr lang="en-US" altLang="en-US" dirty="0">
                    <a:latin typeface="Times New Roman" panose="02020603050405020304" pitchFamily="18" charset="0"/>
                    <a:ea typeface="Times New Roman" panose="02020603050405020304" pitchFamily="18" charset="0"/>
                  </a:endParaRPr>
                </a:p>
              </p:txBody>
            </p:sp>
            <p:sp>
              <p:nvSpPr>
                <p:cNvPr id="6174" name="AutoShape 10"/>
                <p:cNvSpPr/>
                <p:nvPr/>
              </p:nvSpPr>
              <p:spPr>
                <a:xfrm>
                  <a:off x="240" y="1344"/>
                  <a:ext cx="1920" cy="1440"/>
                </a:xfrm>
                <a:prstGeom prst="cube">
                  <a:avLst>
                    <a:gd name="adj" fmla="val 21597"/>
                  </a:avLst>
                </a:prstGeom>
                <a:noFill/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 wrap="none" anchor="ctr" anchorCtr="0"/>
                <a:p>
                  <a:endParaRPr lang="en-US" altLang="en-US" dirty="0">
                    <a:latin typeface="Times New Roman" panose="02020603050405020304" pitchFamily="18" charset="0"/>
                    <a:ea typeface="Times New Roman" panose="02020603050405020304" pitchFamily="18" charset="0"/>
                  </a:endParaRPr>
                </a:p>
              </p:txBody>
            </p:sp>
          </p:grpSp>
          <p:pic>
            <p:nvPicPr>
              <p:cNvPr id="6170" name="Picture 13" descr="Orca2"/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624" y="2016"/>
                <a:ext cx="960" cy="720"/>
              </a:xfrm>
              <a:prstGeom prst="rect">
                <a:avLst/>
              </a:prstGeom>
              <a:noFill/>
              <a:ln w="9525">
                <a:noFill/>
              </a:ln>
            </p:spPr>
          </p:pic>
          <p:pic>
            <p:nvPicPr>
              <p:cNvPr id="6171" name="Picture 14" descr="Orca2"/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912" y="1680"/>
                <a:ext cx="960" cy="720"/>
              </a:xfrm>
              <a:prstGeom prst="rect">
                <a:avLst/>
              </a:prstGeom>
              <a:noFill/>
              <a:ln w="9525">
                <a:noFill/>
              </a:ln>
            </p:spPr>
          </p:pic>
        </p:grpSp>
        <p:sp>
          <p:nvSpPr>
            <p:cNvPr id="6168" name="AutoShape 21"/>
            <p:cNvSpPr/>
            <p:nvPr/>
          </p:nvSpPr>
          <p:spPr>
            <a:xfrm rot="10800000">
              <a:off x="240" y="1344"/>
              <a:ext cx="1920" cy="1440"/>
            </a:xfrm>
            <a:prstGeom prst="cube">
              <a:avLst>
                <a:gd name="adj" fmla="val 21597"/>
              </a:avLst>
            </a:prstGeom>
            <a:noFill/>
            <a:ln w="9525" cap="flat" cmpd="sng">
              <a:solidFill>
                <a:schemeClr val="tx1"/>
              </a:solidFill>
              <a:prstDash val="dash"/>
              <a:miter/>
              <a:headEnd type="none" w="med" len="med"/>
              <a:tailEnd type="none" w="med" len="med"/>
            </a:ln>
          </p:spPr>
          <p:txBody>
            <a:bodyPr wrap="none" anchor="ctr" anchorCtr="0"/>
            <a:p>
              <a:endParaRPr lang="en-US" altLang="en-US" dirty="0"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</p:grpSp>
      <p:sp>
        <p:nvSpPr>
          <p:cNvPr id="6150" name="Text Box 23"/>
          <p:cNvSpPr txBox="1"/>
          <p:nvPr/>
        </p:nvSpPr>
        <p:spPr>
          <a:xfrm>
            <a:off x="6553200" y="4800600"/>
            <a:ext cx="1447800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 m</a:t>
            </a:r>
            <a:endParaRPr lang="en-US" altLang="en-US" sz="24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6151" name="Text Box 24"/>
          <p:cNvSpPr txBox="1"/>
          <p:nvPr/>
        </p:nvSpPr>
        <p:spPr>
          <a:xfrm rot="-2759885">
            <a:off x="8175625" y="4232275"/>
            <a:ext cx="1577975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50cm</a:t>
            </a:r>
            <a:endParaRPr lang="en-US" altLang="en-US" sz="24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6152" name="Text Box 25"/>
          <p:cNvSpPr txBox="1"/>
          <p:nvPr/>
        </p:nvSpPr>
        <p:spPr>
          <a:xfrm rot="-5400000">
            <a:off x="8226425" y="2770188"/>
            <a:ext cx="1577975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60cm</a:t>
            </a:r>
            <a:endParaRPr lang="en-US" altLang="en-US" sz="24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cxnSp>
        <p:nvCxnSpPr>
          <p:cNvPr id="3" name="Straight Connector 2"/>
          <p:cNvCxnSpPr/>
          <p:nvPr/>
        </p:nvCxnSpPr>
        <p:spPr>
          <a:xfrm>
            <a:off x="3933825" y="2482850"/>
            <a:ext cx="1476375" cy="0"/>
          </a:xfrm>
          <a:prstGeom prst="line">
            <a:avLst/>
          </a:prstGeom>
          <a:ln w="9525" cap="flat" cmpd="sng">
            <a:solidFill>
              <a:srgbClr val="FF0000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26" name="Straight Connector 25"/>
          <p:cNvCxnSpPr/>
          <p:nvPr/>
        </p:nvCxnSpPr>
        <p:spPr>
          <a:xfrm>
            <a:off x="228600" y="2879725"/>
            <a:ext cx="457200" cy="0"/>
          </a:xfrm>
          <a:prstGeom prst="line">
            <a:avLst/>
          </a:prstGeom>
          <a:ln w="9525" cap="flat" cmpd="sng">
            <a:solidFill>
              <a:srgbClr val="FF0000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28" name="Straight Connector 27"/>
          <p:cNvCxnSpPr/>
          <p:nvPr/>
        </p:nvCxnSpPr>
        <p:spPr>
          <a:xfrm>
            <a:off x="1066800" y="2894013"/>
            <a:ext cx="2667000" cy="0"/>
          </a:xfrm>
          <a:prstGeom prst="line">
            <a:avLst/>
          </a:prstGeom>
          <a:ln w="9525" cap="flat" cmpd="sng">
            <a:solidFill>
              <a:srgbClr val="FF0000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34" name="Straight Connector 33"/>
          <p:cNvCxnSpPr/>
          <p:nvPr/>
        </p:nvCxnSpPr>
        <p:spPr>
          <a:xfrm>
            <a:off x="3933825" y="2922588"/>
            <a:ext cx="1400175" cy="0"/>
          </a:xfrm>
          <a:prstGeom prst="line">
            <a:avLst/>
          </a:prstGeom>
          <a:ln w="9525" cap="flat" cmpd="sng">
            <a:solidFill>
              <a:srgbClr val="FF0000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35" name="Straight Connector 34"/>
          <p:cNvCxnSpPr/>
          <p:nvPr/>
        </p:nvCxnSpPr>
        <p:spPr>
          <a:xfrm>
            <a:off x="228600" y="3292475"/>
            <a:ext cx="838200" cy="0"/>
          </a:xfrm>
          <a:prstGeom prst="line">
            <a:avLst/>
          </a:prstGeom>
          <a:ln w="9525" cap="flat" cmpd="sng">
            <a:solidFill>
              <a:srgbClr val="FF0000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36" name="Straight Connector 35"/>
          <p:cNvCxnSpPr/>
          <p:nvPr/>
        </p:nvCxnSpPr>
        <p:spPr>
          <a:xfrm>
            <a:off x="401638" y="3962400"/>
            <a:ext cx="5084762" cy="0"/>
          </a:xfrm>
          <a:prstGeom prst="line">
            <a:avLst/>
          </a:prstGeom>
          <a:ln w="9525" cap="flat" cmpd="sng">
            <a:solidFill>
              <a:srgbClr val="FF0000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38" name="Straight Connector 37"/>
          <p:cNvCxnSpPr/>
          <p:nvPr/>
        </p:nvCxnSpPr>
        <p:spPr>
          <a:xfrm>
            <a:off x="554038" y="5027613"/>
            <a:ext cx="2543175" cy="0"/>
          </a:xfrm>
          <a:prstGeom prst="line">
            <a:avLst/>
          </a:prstGeom>
          <a:ln w="9525" cap="flat" cmpd="sng">
            <a:solidFill>
              <a:srgbClr val="FF0000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40" name="Straight Connector 39"/>
          <p:cNvCxnSpPr/>
          <p:nvPr/>
        </p:nvCxnSpPr>
        <p:spPr>
          <a:xfrm>
            <a:off x="276225" y="6248400"/>
            <a:ext cx="3657600" cy="0"/>
          </a:xfrm>
          <a:prstGeom prst="line">
            <a:avLst/>
          </a:prstGeom>
          <a:ln w="9525" cap="flat" cmpd="sng">
            <a:solidFill>
              <a:srgbClr val="FF0000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4" name="TextBox 3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5486400" y="3562350"/>
            <a:ext cx="304800" cy="783804"/>
          </a:xfrm>
          <a:prstGeom prst="rect">
            <a:avLst/>
          </a:prstGeom>
          <a:blipFill rotWithShape="1">
            <a:blip r:embed="rId3"/>
            <a:stretch>
              <a:fillRect/>
            </a:stretch>
          </a:blipFill>
        </p:spPr>
        <p:txBody>
          <a:bodyPr/>
          <a:lstStyle/>
          <a:p>
            <a:pPr marR="0" defTabSz="914400">
              <a:buClrTx/>
              <a:buSzTx/>
              <a:buFontTx/>
              <a:buNone/>
              <a:defRPr/>
            </a:pPr>
            <a:r>
              <a:rPr kumimoji="0" lang="en-GB" kern="1200" cap="none" spc="0" normalizeH="0" baseline="0" noProof="0">
                <a:noFill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 </a:t>
            </a:r>
            <a:endParaRPr kumimoji="0" lang="en-GB" kern="1200" cap="none" spc="0" normalizeH="0" baseline="0" noProof="0">
              <a:noFill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5" name="Left Brace 4"/>
          <p:cNvSpPr/>
          <p:nvPr/>
        </p:nvSpPr>
        <p:spPr bwMode="auto">
          <a:xfrm>
            <a:off x="5786438" y="3276600"/>
            <a:ext cx="157163" cy="1485900"/>
          </a:xfrm>
          <a:prstGeom prst="leftBrac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wrap="none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12" name="TextBox 11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136662" y="5178152"/>
            <a:ext cx="8812212" cy="1170640"/>
          </a:xfrm>
          <a:prstGeom prst="rect">
            <a:avLst/>
          </a:prstGeom>
          <a:blipFill rotWithShape="1">
            <a:blip r:embed="rId4"/>
            <a:stretch>
              <a:fillRect l="-1383" r="-899" b="-11458"/>
            </a:stretch>
          </a:blipFill>
        </p:spPr>
        <p:txBody>
          <a:bodyPr/>
          <a:lstStyle/>
          <a:p>
            <a:pPr marR="0" defTabSz="914400">
              <a:buClrTx/>
              <a:buSzTx/>
              <a:buFontTx/>
              <a:buNone/>
              <a:defRPr/>
            </a:pPr>
            <a:r>
              <a:rPr kumimoji="0" lang="en-GB" kern="1200" cap="none" spc="0" normalizeH="0" baseline="0" noProof="0">
                <a:noFill/>
                <a:latin typeface="Tahoma" panose="020B0604030504040204" pitchFamily="34" charset="0"/>
                <a:ea typeface="+mn-ea"/>
                <a:cs typeface="+mn-cs"/>
              </a:rPr>
              <a:t> </a:t>
            </a:r>
            <a:endParaRPr kumimoji="0" lang="en-GB" kern="1200" cap="none" spc="0" normalizeH="0" baseline="0" noProof="0">
              <a:noFill/>
              <a:latin typeface="Tahoma" panose="020B0604030504040204" pitchFamily="34" charset="0"/>
              <a:ea typeface="+mn-ea"/>
              <a:cs typeface="+mn-cs"/>
            </a:endParaRPr>
          </a:p>
        </p:txBody>
      </p:sp>
      <p:cxnSp>
        <p:nvCxnSpPr>
          <p:cNvPr id="30" name="Straight Connector 29"/>
          <p:cNvCxnSpPr/>
          <p:nvPr/>
        </p:nvCxnSpPr>
        <p:spPr>
          <a:xfrm>
            <a:off x="685800" y="5670550"/>
            <a:ext cx="6977063" cy="0"/>
          </a:xfrm>
          <a:prstGeom prst="line">
            <a:avLst/>
          </a:prstGeom>
          <a:ln w="9525" cap="flat" cmpd="sng">
            <a:solidFill>
              <a:srgbClr val="FF0000"/>
            </a:solidFill>
            <a:prstDash val="solid"/>
            <a:miter/>
            <a:headEnd type="none" w="med" len="med"/>
            <a:tailEnd type="none" w="med" len="med"/>
          </a:ln>
        </p:spPr>
      </p:cxnSp>
    </p:spTree>
    <p:custDataLst>
      <p:tags r:id="rId5"/>
    </p:custDataLst>
  </p:cSld>
  <p:clrMapOvr>
    <a:masterClrMapping/>
  </p:clrMapOvr>
  <p:transition advTm="117467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000"/>
                            </p:stCondLst>
                            <p:childTnLst>
                              <p:par>
                                <p:cTn id="24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3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000"/>
                            </p:stCondLst>
                            <p:childTnLst>
                              <p:par>
                                <p:cTn id="3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5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5" dur="2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7170" name="Picture 2" descr="Kết quả hình ảnh cho hình nền powerpoint"/>
          <p:cNvPicPr>
            <a:picLocks noChangeAspect="1"/>
          </p:cNvPicPr>
          <p:nvPr/>
        </p:nvPicPr>
        <p:blipFill>
          <a:blip r:embed="rId1"/>
          <a:srcRect t="17587" r="15344" b="13609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7173" name="TextBox 19"/>
          <p:cNvSpPr txBox="1"/>
          <p:nvPr/>
        </p:nvSpPr>
        <p:spPr>
          <a:xfrm>
            <a:off x="228600" y="3057525"/>
            <a:ext cx="1681163" cy="5238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lang="en-US" altLang="en-US" sz="2800" u="sng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Tóm tắt:</a:t>
            </a:r>
            <a:endParaRPr lang="en-GB" altLang="en-US" sz="2800" u="sng" dirty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131763" y="1344613"/>
            <a:ext cx="8839200" cy="1600200"/>
          </a:xfrm>
          <a:prstGeom prst="rect">
            <a:avLst/>
          </a:prstGeom>
        </p:spPr>
        <p:txBody>
          <a:bodyPr>
            <a:spAutoFit/>
          </a:bodyPr>
          <a:p>
            <a:pPr algn="just">
              <a:spcBef>
                <a:spcPct val="50000"/>
              </a:spcBef>
              <a:buNone/>
            </a:pPr>
            <a:r>
              <a:rPr lang="en-US" altLang="en-US" sz="2800" u="sng" dirty="0">
                <a:solidFill>
                  <a:srgbClr val="002060"/>
                </a:solidFill>
                <a:effectLst>
                  <a:outerShdw blurRad="38100" dist="38100" dir="2700000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altLang="en-US" sz="2800" u="sng" dirty="0">
                <a:solidFill>
                  <a:srgbClr val="002060"/>
                </a:solidFill>
                <a:effectLst>
                  <a:outerShdw blurRad="38100" dist="38100" dir="2700000">
                    <a:srgbClr val="00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en-US" altLang="en-US" sz="2800" u="sng" dirty="0">
                <a:solidFill>
                  <a:srgbClr val="002060"/>
                </a:solidFill>
                <a:effectLst>
                  <a:outerShdw blurRad="38100" dist="38100" dir="2700000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i 1</a:t>
            </a:r>
            <a:r>
              <a:rPr lang="en-US" alt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Một bể kính nuôi cá dạng hình hộp chữ nhật có chiều d</a:t>
            </a:r>
            <a:r>
              <a:rPr lang="en-US" alt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 1m, chiều rộng 50cm, chiều cao 60cm. Tính: </a:t>
            </a:r>
            <a:endParaRPr lang="en-US" alt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ct val="50000"/>
              </a:spcBef>
              <a:buNone/>
            </a:pP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a)Diện tích kính dùng l</a:t>
            </a:r>
            <a:r>
              <a:rPr lang="en-US" alt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 bể cá đó (bể không có nắp).</a:t>
            </a:r>
            <a:endParaRPr lang="en-US" altLang="en-US" sz="2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7175" name="TextBox 22"/>
          <p:cNvSpPr txBox="1"/>
          <p:nvPr/>
        </p:nvSpPr>
        <p:spPr>
          <a:xfrm>
            <a:off x="152400" y="3505200"/>
            <a:ext cx="4495800" cy="22463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marL="285750" indent="-285750">
              <a:buChar char="-"/>
            </a:pPr>
            <a:r>
              <a:rPr lang="en-GB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Chiều d</a:t>
            </a:r>
            <a:r>
              <a:rPr lang="en-GB" alt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en-GB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i:   1m</a:t>
            </a:r>
            <a:endParaRPr lang="en-GB" alt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Char char="-"/>
            </a:pPr>
            <a:r>
              <a:rPr lang="en-GB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Chiều rộng: 50cm</a:t>
            </a:r>
            <a:endParaRPr lang="en-GB" alt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Char char="-"/>
            </a:pPr>
            <a:r>
              <a:rPr lang="en-GB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Chiều cao:   60cm</a:t>
            </a:r>
            <a:endParaRPr lang="en-GB" alt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Char char="-"/>
            </a:pPr>
            <a:r>
              <a:rPr lang="en-GB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GB" altLang="en-US" sz="28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bể</a:t>
            </a:r>
            <a:r>
              <a:rPr lang="en-GB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GB" alt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…</a:t>
            </a:r>
            <a:r>
              <a:rPr lang="en-GB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r>
              <a:rPr lang="en-GB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(không có nắp)</a:t>
            </a:r>
            <a:endParaRPr lang="en-GB" alt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Char char="-"/>
            </a:pPr>
            <a:endParaRPr lang="en-GB" altLang="en-US" sz="2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cxnSp>
        <p:nvCxnSpPr>
          <p:cNvPr id="7176" name="Straight Connector 24"/>
          <p:cNvCxnSpPr/>
          <p:nvPr/>
        </p:nvCxnSpPr>
        <p:spPr>
          <a:xfrm>
            <a:off x="457200" y="2889250"/>
            <a:ext cx="4876800" cy="0"/>
          </a:xfrm>
          <a:prstGeom prst="line">
            <a:avLst/>
          </a:prstGeom>
          <a:ln w="9525" cap="flat" cmpd="sng">
            <a:solidFill>
              <a:srgbClr val="FF0000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5130" name="TextBox 1"/>
          <p:cNvSpPr txBox="1"/>
          <p:nvPr/>
        </p:nvSpPr>
        <p:spPr>
          <a:xfrm>
            <a:off x="3962400" y="3429000"/>
            <a:ext cx="4768850" cy="95408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just"/>
            <a:r>
              <a:rPr lang="en-GB" altLang="en-US" sz="2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Diện tích kính dùng l</a:t>
            </a:r>
            <a:r>
              <a:rPr lang="en-GB" altLang="en-US" sz="2800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en-GB" altLang="en-US" sz="2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 bể cá l</a:t>
            </a:r>
            <a:r>
              <a:rPr lang="en-GB" altLang="en-US" sz="2800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en-GB" altLang="en-US" sz="2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diện tích của những mặt n</a:t>
            </a:r>
            <a:r>
              <a:rPr lang="en-GB" altLang="en-US" sz="2800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en-GB" altLang="en-US" sz="2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o?</a:t>
            </a:r>
            <a:endParaRPr lang="en-GB" altLang="en-US" sz="2800" dirty="0">
              <a:solidFill>
                <a:srgbClr val="0070C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5131" name="TextBox 14"/>
          <p:cNvSpPr txBox="1"/>
          <p:nvPr/>
        </p:nvSpPr>
        <p:spPr>
          <a:xfrm>
            <a:off x="741363" y="5446713"/>
            <a:ext cx="8021637" cy="954087"/>
          </a:xfrm>
          <a:prstGeom prst="rect">
            <a:avLst/>
          </a:prstGeom>
          <a:noFill/>
          <a:ln w="9525" cap="flat" cmpd="sng">
            <a:solidFill>
              <a:srgbClr val="00B0F0"/>
            </a:solidFill>
            <a:prstDash val="solid"/>
            <a:miter/>
            <a:headEnd type="none" w="med" len="med"/>
            <a:tailEnd type="none" w="med" len="med"/>
          </a:ln>
        </p:spPr>
        <p:txBody>
          <a:bodyPr>
            <a:spAutoFit/>
          </a:bodyPr>
          <a:p>
            <a:pPr algn="just"/>
            <a:r>
              <a:rPr lang="en-GB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Diện tích kính dùng l</a:t>
            </a:r>
            <a:r>
              <a:rPr lang="en-GB" alt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en-GB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 bể cá l</a:t>
            </a:r>
            <a:r>
              <a:rPr lang="en-GB" alt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en-GB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diện tích xung quanh v</a:t>
            </a:r>
            <a:r>
              <a:rPr lang="en-GB" alt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en-GB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diện tích một mặt đáy, vì bể cá không có nắp.</a:t>
            </a:r>
            <a:endParaRPr lang="en-GB" altLang="en-US" sz="2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cxnSp>
        <p:nvCxnSpPr>
          <p:cNvPr id="7179" name="Straight Connector 4"/>
          <p:cNvCxnSpPr/>
          <p:nvPr/>
        </p:nvCxnSpPr>
        <p:spPr>
          <a:xfrm>
            <a:off x="3810000" y="3200400"/>
            <a:ext cx="0" cy="190500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</p:cxnSp>
    </p:spTree>
    <p:custDataLst>
      <p:tags r:id="rId2"/>
    </p:custDataLst>
  </p:cSld>
  <p:clrMapOvr>
    <a:masterClrMapping/>
  </p:clrMapOvr>
  <p:transition advTm="43122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30" grpId="0"/>
      <p:bldP spid="5131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8194" name="Picture 2" descr="Kết quả hình ảnh cho hình nền powerpoint"/>
          <p:cNvPicPr>
            <a:picLocks noChangeAspect="1"/>
          </p:cNvPicPr>
          <p:nvPr/>
        </p:nvPicPr>
        <p:blipFill>
          <a:blip r:embed="rId1"/>
          <a:srcRect t="17587" r="15344" b="13609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8195" name="Rectangle 2"/>
          <p:cNvSpPr/>
          <p:nvPr/>
        </p:nvSpPr>
        <p:spPr>
          <a:xfrm>
            <a:off x="5208588" y="1058863"/>
            <a:ext cx="8458200" cy="1830387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p>
            <a:pPr eaLnBrk="1" hangingPunct="1"/>
            <a:endParaRPr lang="en-US" altLang="vi-VN" sz="2600" dirty="0">
              <a:solidFill>
                <a:srgbClr val="000099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8198" name="TextBox 5"/>
          <p:cNvSpPr txBox="1"/>
          <p:nvPr/>
        </p:nvSpPr>
        <p:spPr>
          <a:xfrm>
            <a:off x="3962400" y="1533525"/>
            <a:ext cx="2286000" cy="5238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lang="en-GB" altLang="en-US" sz="28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GB" altLang="en-US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en-GB" altLang="en-US" sz="28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i giải</a:t>
            </a:r>
            <a:endParaRPr lang="en-GB" altLang="en-US" sz="2800" u="sng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7" name="Text Box 15"/>
          <p:cNvSpPr txBox="1"/>
          <p:nvPr/>
        </p:nvSpPr>
        <p:spPr>
          <a:xfrm>
            <a:off x="0" y="2189163"/>
            <a:ext cx="9144000" cy="246221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marL="457200" indent="-457200" algn="ctr">
              <a:spcBef>
                <a:spcPct val="50000"/>
              </a:spcBef>
            </a:pP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Đổi 1 m = 10 dm</a:t>
            </a:r>
            <a:endParaRPr lang="en-US" alt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ctr">
              <a:spcBef>
                <a:spcPct val="50000"/>
              </a:spcBef>
            </a:pP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50 cm = </a:t>
            </a:r>
            <a:r>
              <a:rPr lang="vi-VN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dm; 60 cm = 6 dm</a:t>
            </a:r>
            <a:endParaRPr lang="en-US" alt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ctr">
              <a:spcBef>
                <a:spcPct val="50000"/>
              </a:spcBef>
            </a:pP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a, Diện tích xung quanh của bể kính l</a:t>
            </a:r>
            <a:r>
              <a:rPr lang="en-US" alt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alt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ctr">
              <a:spcBef>
                <a:spcPct val="50000"/>
              </a:spcBef>
            </a:pP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(10 + 5) x 2 x 6 = 180 (dm</a:t>
            </a:r>
            <a:r>
              <a:rPr lang="en-US" altLang="en-US" sz="28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altLang="en-US" sz="2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0" y="4629150"/>
            <a:ext cx="9144000" cy="18161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ctr">
              <a:spcBef>
                <a:spcPct val="50000"/>
              </a:spcBef>
            </a:pP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Diện tích kính dùng l</a:t>
            </a:r>
            <a:r>
              <a:rPr lang="en-US" alt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 bể cá l</a:t>
            </a:r>
            <a:r>
              <a:rPr lang="en-US" alt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alt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spcBef>
                <a:spcPct val="50000"/>
              </a:spcBef>
            </a:pP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180 + 10 x 5 = 230 (dm</a:t>
            </a:r>
            <a:r>
              <a:rPr lang="en-US" altLang="en-US" sz="28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alt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spcBef>
                <a:spcPct val="50000"/>
              </a:spcBef>
            </a:pPr>
            <a:r>
              <a:rPr lang="en-US" altLang="en-US" sz="28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Đáp số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230 dm</a:t>
            </a:r>
            <a:r>
              <a:rPr lang="en-US" altLang="en-US" sz="28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en-US" altLang="en-US" sz="2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custDataLst>
      <p:tags r:id="rId2"/>
    </p:custDataLst>
  </p:cSld>
  <p:clrMapOvr>
    <a:masterClrMapping/>
  </p:clrMapOvr>
  <p:transition advTm="103578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charRg st="0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7">
                                            <p:txEl>
                                              <p:charRg st="0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7">
                                            <p:txEl>
                                              <p:charRg st="0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charRg st="19" end="4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7">
                                            <p:txEl>
                                              <p:charRg st="19" end="4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7">
                                            <p:txEl>
                                              <p:charRg st="19" end="4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charRg st="46" end="8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7">
                                            <p:txEl>
                                              <p:charRg st="46" end="8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7">
                                            <p:txEl>
                                              <p:charRg st="46" end="8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charRg st="86" end="1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7">
                                            <p:txEl>
                                              <p:charRg st="86" end="11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7">
                                            <p:txEl>
                                              <p:charRg st="86" end="11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9218" name="Picture 2" descr="Kết quả hình ảnh cho hình nền powerpoint"/>
          <p:cNvPicPr>
            <a:picLocks noChangeAspect="1"/>
          </p:cNvPicPr>
          <p:nvPr/>
        </p:nvPicPr>
        <p:blipFill>
          <a:blip r:embed="rId1"/>
          <a:srcRect t="17587" r="15344"/>
          <a:stretch>
            <a:fillRect/>
          </a:stretch>
        </p:blipFill>
        <p:spPr>
          <a:xfrm>
            <a:off x="0" y="-23812"/>
            <a:ext cx="9144000" cy="7339012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9219" name="Rectangle 2"/>
          <p:cNvSpPr/>
          <p:nvPr/>
        </p:nvSpPr>
        <p:spPr>
          <a:xfrm>
            <a:off x="5208588" y="1058863"/>
            <a:ext cx="8458200" cy="1830387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p>
            <a:pPr eaLnBrk="1" hangingPunct="1"/>
            <a:endParaRPr lang="en-US" altLang="vi-VN" sz="2600" dirty="0">
              <a:solidFill>
                <a:srgbClr val="000099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9222" name="TextBox 19"/>
          <p:cNvSpPr txBox="1"/>
          <p:nvPr/>
        </p:nvSpPr>
        <p:spPr>
          <a:xfrm>
            <a:off x="304800" y="3209925"/>
            <a:ext cx="1681163" cy="5238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lang="en-US" altLang="en-US" sz="2800" u="sng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Tóm tắt:</a:t>
            </a:r>
            <a:endParaRPr lang="en-GB" altLang="en-US" sz="2800" u="sng" dirty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131763" y="1344613"/>
            <a:ext cx="8839200" cy="1600200"/>
          </a:xfrm>
          <a:prstGeom prst="rect">
            <a:avLst/>
          </a:prstGeom>
        </p:spPr>
        <p:txBody>
          <a:bodyPr>
            <a:spAutoFit/>
          </a:bodyPr>
          <a:p>
            <a:pPr algn="just">
              <a:spcBef>
                <a:spcPct val="50000"/>
              </a:spcBef>
              <a:buNone/>
            </a:pPr>
            <a:r>
              <a:rPr lang="en-US" altLang="en-US" sz="2800" u="sng" dirty="0">
                <a:solidFill>
                  <a:srgbClr val="002060"/>
                </a:solidFill>
                <a:effectLst>
                  <a:outerShdw blurRad="38100" dist="38100" dir="2700000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altLang="en-US" sz="2800" u="sng" dirty="0">
                <a:solidFill>
                  <a:srgbClr val="002060"/>
                </a:solidFill>
                <a:effectLst>
                  <a:outerShdw blurRad="38100" dist="38100" dir="2700000">
                    <a:srgbClr val="00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en-US" altLang="en-US" sz="2800" u="sng" dirty="0">
                <a:solidFill>
                  <a:srgbClr val="002060"/>
                </a:solidFill>
                <a:effectLst>
                  <a:outerShdw blurRad="38100" dist="38100" dir="2700000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i 1</a:t>
            </a:r>
            <a:r>
              <a:rPr lang="en-US" alt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Một bể kính nuôi cá dạng hình hộp chữ nhật có chiều d</a:t>
            </a:r>
            <a:r>
              <a:rPr lang="en-US" alt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 1m, chiều rộng 50cm, chiều cao 60cm. Tính: </a:t>
            </a:r>
            <a:endParaRPr lang="en-US" alt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ct val="50000"/>
              </a:spcBef>
              <a:buNone/>
            </a:pP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b)Thể tích bể cá đó.</a:t>
            </a:r>
            <a:endParaRPr lang="en-US" altLang="en-US" sz="2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9224" name="TextBox 22"/>
          <p:cNvSpPr txBox="1"/>
          <p:nvPr/>
        </p:nvSpPr>
        <p:spPr>
          <a:xfrm>
            <a:off x="304800" y="3822700"/>
            <a:ext cx="4495800" cy="18161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marL="285750" indent="-285750">
              <a:buChar char="-"/>
            </a:pPr>
            <a:r>
              <a:rPr lang="en-GB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Chiều d</a:t>
            </a:r>
            <a:r>
              <a:rPr lang="en-GB" alt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en-GB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i:   1m</a:t>
            </a:r>
            <a:endParaRPr lang="en-GB" alt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Char char="-"/>
            </a:pPr>
            <a:r>
              <a:rPr lang="en-GB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Chiều rộng: 50cm</a:t>
            </a:r>
            <a:endParaRPr lang="en-GB" alt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Char char="-"/>
            </a:pPr>
            <a:r>
              <a:rPr lang="en-GB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Chiều cao:   60cm</a:t>
            </a:r>
            <a:endParaRPr lang="en-GB" alt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Char char="-"/>
            </a:pPr>
            <a:r>
              <a:rPr lang="en-GB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n-GB" altLang="en-US" sz="28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bể</a:t>
            </a:r>
            <a:r>
              <a:rPr lang="en-GB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GB" alt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…</a:t>
            </a:r>
            <a:r>
              <a:rPr lang="en-GB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GB" altLang="en-US" sz="2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cxnSp>
        <p:nvCxnSpPr>
          <p:cNvPr id="9225" name="Straight Connector 24"/>
          <p:cNvCxnSpPr/>
          <p:nvPr/>
        </p:nvCxnSpPr>
        <p:spPr>
          <a:xfrm>
            <a:off x="457200" y="2889250"/>
            <a:ext cx="2247900" cy="0"/>
          </a:xfrm>
          <a:prstGeom prst="line">
            <a:avLst/>
          </a:prstGeom>
          <a:ln w="9525" cap="flat" cmpd="sng">
            <a:solidFill>
              <a:srgbClr val="FF0000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7178" name="TextBox 1"/>
          <p:cNvSpPr txBox="1"/>
          <p:nvPr/>
        </p:nvSpPr>
        <p:spPr>
          <a:xfrm>
            <a:off x="4070350" y="3276600"/>
            <a:ext cx="4768850" cy="95408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just"/>
            <a:r>
              <a:rPr lang="en-GB" altLang="en-US" sz="2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Công thức tính thể tích của hình hộp chữ nhật l</a:t>
            </a:r>
            <a:r>
              <a:rPr lang="en-GB" altLang="en-US" sz="2800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en-GB" altLang="en-US" sz="2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lang="en-GB" altLang="en-US" sz="2800" dirty="0">
              <a:solidFill>
                <a:srgbClr val="0070C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7179" name="TextBox 14"/>
          <p:cNvSpPr txBox="1"/>
          <p:nvPr/>
        </p:nvSpPr>
        <p:spPr>
          <a:xfrm>
            <a:off x="3886200" y="4572000"/>
            <a:ext cx="5165725" cy="862013"/>
          </a:xfrm>
          <a:prstGeom prst="rect">
            <a:avLst/>
          </a:prstGeom>
          <a:noFill/>
          <a:ln w="9525" cap="flat" cmpd="sng">
            <a:solidFill>
              <a:srgbClr val="00B0F0"/>
            </a:solidFill>
            <a:prstDash val="solid"/>
            <a:miter/>
            <a:headEnd type="none" w="med" len="med"/>
            <a:tailEnd type="none" w="med" len="med"/>
          </a:ln>
        </p:spPr>
        <p:txBody>
          <a:bodyPr>
            <a:spAutoFit/>
          </a:bodyPr>
          <a:p>
            <a:pPr algn="ctr"/>
            <a:r>
              <a:rPr lang="en-GB" alt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 = a x b x c</a:t>
            </a:r>
            <a:endParaRPr lang="en-GB" altLang="en-US" sz="2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GB" alt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(a: chiều d</a:t>
            </a:r>
            <a:r>
              <a:rPr lang="en-GB" altLang="en-US" sz="2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en-GB" alt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i, b: chiều rộng, c: chiều cao)</a:t>
            </a:r>
            <a:endParaRPr lang="en-GB" altLang="en-US" sz="2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cxnSp>
        <p:nvCxnSpPr>
          <p:cNvPr id="9228" name="Straight Connector 4"/>
          <p:cNvCxnSpPr/>
          <p:nvPr/>
        </p:nvCxnSpPr>
        <p:spPr>
          <a:xfrm>
            <a:off x="3810000" y="3200400"/>
            <a:ext cx="0" cy="297180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</p:cxnSp>
    </p:spTree>
    <p:custDataLst>
      <p:tags r:id="rId2"/>
    </p:custDataLst>
  </p:cSld>
  <p:clrMapOvr>
    <a:masterClrMapping/>
  </p:clrMapOvr>
  <p:transition advTm="49455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7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71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8" grpId="0"/>
      <p:bldP spid="7179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10242" name="Picture 2" descr="Kết quả hình ảnh cho hình nền powerpoint"/>
          <p:cNvPicPr>
            <a:picLocks noChangeAspect="1"/>
          </p:cNvPicPr>
          <p:nvPr/>
        </p:nvPicPr>
        <p:blipFill>
          <a:blip r:embed="rId1"/>
          <a:srcRect t="17587" r="15344"/>
          <a:stretch>
            <a:fillRect/>
          </a:stretch>
        </p:blipFill>
        <p:spPr>
          <a:xfrm>
            <a:off x="0" y="-23812"/>
            <a:ext cx="9144000" cy="8253412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0243" name="Rectangle 2"/>
          <p:cNvSpPr/>
          <p:nvPr/>
        </p:nvSpPr>
        <p:spPr>
          <a:xfrm>
            <a:off x="5208588" y="1058863"/>
            <a:ext cx="8458200" cy="1830387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p>
            <a:pPr eaLnBrk="1" hangingPunct="1"/>
            <a:endParaRPr lang="en-US" altLang="vi-VN" sz="2600" dirty="0">
              <a:solidFill>
                <a:srgbClr val="000099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131763" y="1344613"/>
            <a:ext cx="8839200" cy="1600200"/>
          </a:xfrm>
          <a:prstGeom prst="rect">
            <a:avLst/>
          </a:prstGeom>
        </p:spPr>
        <p:txBody>
          <a:bodyPr>
            <a:spAutoFit/>
          </a:bodyPr>
          <a:p>
            <a:pPr algn="just">
              <a:spcBef>
                <a:spcPct val="50000"/>
              </a:spcBef>
              <a:buNone/>
            </a:pPr>
            <a:r>
              <a:rPr lang="en-US" altLang="en-US" sz="2800" u="sng" dirty="0">
                <a:solidFill>
                  <a:srgbClr val="002060"/>
                </a:solidFill>
                <a:effectLst>
                  <a:outerShdw blurRad="38100" dist="38100" dir="2700000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altLang="en-US" sz="2800" u="sng" dirty="0">
                <a:solidFill>
                  <a:srgbClr val="002060"/>
                </a:solidFill>
                <a:effectLst>
                  <a:outerShdw blurRad="38100" dist="38100" dir="2700000">
                    <a:srgbClr val="00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en-US" altLang="en-US" sz="2800" u="sng" dirty="0">
                <a:solidFill>
                  <a:srgbClr val="002060"/>
                </a:solidFill>
                <a:effectLst>
                  <a:outerShdw blurRad="38100" dist="38100" dir="2700000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i 1</a:t>
            </a:r>
            <a:r>
              <a:rPr lang="en-US" alt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Một bể kính nuôi cá dạng hình hộp chữ nhật có chiều d</a:t>
            </a:r>
            <a:r>
              <a:rPr lang="en-US" alt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 1m, chiều rộng 50cm, chiều cao 60cm. Tính: </a:t>
            </a:r>
            <a:endParaRPr lang="en-US" alt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ct val="50000"/>
              </a:spcBef>
              <a:buNone/>
            </a:pP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b)Thể tích bể cá đó.</a:t>
            </a:r>
            <a:endParaRPr lang="en-US" altLang="en-US" sz="2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cxnSp>
        <p:nvCxnSpPr>
          <p:cNvPr id="10247" name="Straight Connector 24"/>
          <p:cNvCxnSpPr/>
          <p:nvPr/>
        </p:nvCxnSpPr>
        <p:spPr>
          <a:xfrm>
            <a:off x="457200" y="2889250"/>
            <a:ext cx="2247900" cy="0"/>
          </a:xfrm>
          <a:prstGeom prst="line">
            <a:avLst/>
          </a:prstGeom>
          <a:ln w="9525" cap="flat" cmpd="sng">
            <a:solidFill>
              <a:srgbClr val="FF0000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10248" name="Straight Connector 4"/>
          <p:cNvCxnSpPr/>
          <p:nvPr/>
        </p:nvCxnSpPr>
        <p:spPr>
          <a:xfrm>
            <a:off x="3810000" y="3200400"/>
            <a:ext cx="0" cy="297180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10249" name="TextBox 19"/>
          <p:cNvSpPr txBox="1"/>
          <p:nvPr/>
        </p:nvSpPr>
        <p:spPr>
          <a:xfrm>
            <a:off x="304800" y="3209925"/>
            <a:ext cx="1681163" cy="5238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lang="en-US" altLang="en-US" sz="2800" u="sng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Tóm tắt:</a:t>
            </a:r>
            <a:endParaRPr lang="en-GB" altLang="en-US" sz="2800" u="sng" dirty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0250" name="TextBox 22"/>
          <p:cNvSpPr txBox="1"/>
          <p:nvPr/>
        </p:nvSpPr>
        <p:spPr>
          <a:xfrm>
            <a:off x="304800" y="3822700"/>
            <a:ext cx="4495800" cy="18161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marL="285750" indent="-285750">
              <a:buChar char="-"/>
            </a:pPr>
            <a:r>
              <a:rPr lang="en-GB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Chiều d</a:t>
            </a:r>
            <a:r>
              <a:rPr lang="en-GB" alt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en-GB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i:   1m</a:t>
            </a:r>
            <a:endParaRPr lang="en-GB" alt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Char char="-"/>
            </a:pPr>
            <a:r>
              <a:rPr lang="en-GB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Chiều rộng: 50cm</a:t>
            </a:r>
            <a:endParaRPr lang="en-GB" alt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Char char="-"/>
            </a:pPr>
            <a:r>
              <a:rPr lang="en-GB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Chiều cao:   60cm</a:t>
            </a:r>
            <a:endParaRPr lang="en-GB" alt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Char char="-"/>
            </a:pPr>
            <a:r>
              <a:rPr lang="en-GB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n-GB" altLang="en-US" sz="28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bể</a:t>
            </a:r>
            <a:r>
              <a:rPr lang="en-GB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GB" alt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…</a:t>
            </a:r>
            <a:r>
              <a:rPr lang="en-GB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GB" altLang="en-US" sz="2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0251" name="TextBox 5"/>
          <p:cNvSpPr txBox="1"/>
          <p:nvPr/>
        </p:nvSpPr>
        <p:spPr>
          <a:xfrm>
            <a:off x="5410200" y="3305175"/>
            <a:ext cx="2286000" cy="5238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lang="en-GB" altLang="en-US" sz="28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GB" altLang="en-US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en-GB" altLang="en-US" sz="28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i giải</a:t>
            </a:r>
            <a:endParaRPr lang="en-GB" altLang="en-US" sz="2800" u="sng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6" name="Text Box 15"/>
          <p:cNvSpPr txBox="1"/>
          <p:nvPr/>
        </p:nvSpPr>
        <p:spPr>
          <a:xfrm>
            <a:off x="3429000" y="4114800"/>
            <a:ext cx="5562600" cy="18161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ctr">
              <a:spcBef>
                <a:spcPct val="50000"/>
              </a:spcBef>
            </a:pP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Thể tích của bể cá l</a:t>
            </a:r>
            <a:r>
              <a:rPr lang="en-US" alt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alt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spcBef>
                <a:spcPct val="50000"/>
              </a:spcBef>
            </a:pP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10 x 5 x 6 =300 (dm</a:t>
            </a:r>
            <a:r>
              <a:rPr lang="en-US" altLang="en-US" sz="28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endParaRPr lang="en-US" alt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spcBef>
                <a:spcPct val="50000"/>
              </a:spcBef>
            </a:pP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altLang="en-US" sz="28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Đáp số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300 dm</a:t>
            </a:r>
            <a:r>
              <a:rPr lang="en-US" altLang="en-US" sz="28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endParaRPr lang="en-US" altLang="en-US" sz="2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custDataLst>
      <p:tags r:id="rId2"/>
    </p:custDataLst>
  </p:cSld>
  <p:clrMapOvr>
    <a:masterClrMapping/>
  </p:clrMapOvr>
  <p:transition advTm="38701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charRg st="0" end="2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6">
                                            <p:txEl>
                                              <p:charRg st="0" end="2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charRg st="24" end="4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6">
                                            <p:txEl>
                                              <p:charRg st="24" end="4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charRg st="49" end="6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16">
                                            <p:txEl>
                                              <p:charRg st="49" end="6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p="http://schemas.openxmlformats.org/presentationml/2006/main">
  <p:tag name="TIMING" val="|6.6|7.1|1|13.9|6.8|0.8|16|6|1.3"/>
</p:tagLst>
</file>

<file path=ppt/tags/tag10.xml><?xml version="1.0" encoding="utf-8"?>
<p:tagLst xmlns:p="http://schemas.openxmlformats.org/presentationml/2006/main">
  <p:tag name="TIMING" val="|3.3|16.5|17.2|16.5|8"/>
</p:tagLst>
</file>

<file path=ppt/tags/tag11.xml><?xml version="1.0" encoding="utf-8"?>
<p:tagLst xmlns:p="http://schemas.openxmlformats.org/presentationml/2006/main">
  <p:tag name="TIMING" val="|12.2|18.9|10.8|2.9|3.1"/>
</p:tagLst>
</file>

<file path=ppt/tags/tag12.xml><?xml version="1.0" encoding="utf-8"?>
<p:tagLst xmlns:p="http://schemas.openxmlformats.org/presentationml/2006/main">
  <p:tag name="TIMING" val="|27.8|1.4|27.3|1.3|18.8|7.7|26.1"/>
</p:tagLst>
</file>

<file path=ppt/tags/tag13.xml><?xml version="1.0" encoding="utf-8"?>
<p:tagLst xmlns:p="http://schemas.openxmlformats.org/presentationml/2006/main">
  <p:tag name="TIMING" val="|42.5|10.8|7.8"/>
</p:tagLst>
</file>

<file path=ppt/tags/tag14.xml><?xml version="1.0" encoding="utf-8"?>
<p:tagLst xmlns:p="http://schemas.openxmlformats.org/presentationml/2006/main">
  <p:tag name="TIMING" val="|1"/>
</p:tagLst>
</file>

<file path=ppt/tags/tag15.xml><?xml version="1.0" encoding="utf-8"?>
<p:tagLst xmlns:p="http://schemas.openxmlformats.org/presentationml/2006/main">
  <p:tag name="TIMING" val="|4.3|11.9|21|24.5"/>
</p:tagLst>
</file>

<file path=ppt/tags/tag16.xml><?xml version="1.0" encoding="utf-8"?>
<p:tagLst xmlns:p="http://schemas.openxmlformats.org/presentationml/2006/main">
  <p:tag name="TIMING" val="|7.3|14.7|16.9|12.7"/>
</p:tagLst>
</file>

<file path=ppt/tags/tag17.xml><?xml version="1.0" encoding="utf-8"?>
<p:tagLst xmlns:p="http://schemas.openxmlformats.org/presentationml/2006/main">
  <p:tag name="TIMING" val="|2.4|7.1|16.8|8.4"/>
</p:tagLst>
</file>

<file path=ppt/tags/tag2.xml><?xml version="1.0" encoding="utf-8"?>
<p:tagLst xmlns:p="http://schemas.openxmlformats.org/presentationml/2006/main">
  <p:tag name="TIMING" val="|6.7|6.6|0.9|12.6|6|1|12.8|6.7|0.8"/>
</p:tagLst>
</file>

<file path=ppt/tags/tag3.xml><?xml version="1.0" encoding="utf-8"?>
<p:tagLst xmlns:p="http://schemas.openxmlformats.org/presentationml/2006/main">
  <p:tag name="TIMING" val="|10.6"/>
</p:tagLst>
</file>

<file path=ppt/tags/tag4.xml><?xml version="1.0" encoding="utf-8"?>
<p:tagLst xmlns:p="http://schemas.openxmlformats.org/presentationml/2006/main">
  <p:tag name="TIMING" val="|52.6|2|2.9|27|6.2|6|3.9"/>
</p:tagLst>
</file>

<file path=ppt/tags/tag5.xml><?xml version="1.0" encoding="utf-8"?>
<p:tagLst xmlns:p="http://schemas.openxmlformats.org/presentationml/2006/main">
  <p:tag name="TIMING" val="|6.3|13.7"/>
</p:tagLst>
</file>

<file path=ppt/tags/tag6.xml><?xml version="1.0" encoding="utf-8"?>
<p:tagLst xmlns:p="http://schemas.openxmlformats.org/presentationml/2006/main">
  <p:tag name="TIMING" val="|18.4|4.2|14|18.9"/>
</p:tagLst>
</file>

<file path=ppt/tags/tag7.xml><?xml version="1.0" encoding="utf-8"?>
<p:tagLst xmlns:p="http://schemas.openxmlformats.org/presentationml/2006/main">
  <p:tag name="TIMING" val="|8.3|5.9"/>
</p:tagLst>
</file>

<file path=ppt/tags/tag8.xml><?xml version="1.0" encoding="utf-8"?>
<p:tagLst xmlns:p="http://schemas.openxmlformats.org/presentationml/2006/main">
  <p:tag name="TIMING" val="|3.5|6.6|7"/>
</p:tagLst>
</file>

<file path=ppt/tags/tag9.xml><?xml version="1.0" encoding="utf-8"?>
<p:tagLst xmlns:p="http://schemas.openxmlformats.org/presentationml/2006/main">
  <p:tag name="TIMING" val="|17.2"/>
</p:tagLst>
</file>

<file path=ppt/theme/theme1.xml><?xml version="1.0" encoding="utf-8"?>
<a:theme xmlns:a="http://schemas.openxmlformats.org/drawingml/2006/main" name="Textured">
  <a:themeElements>
    <a:clrScheme name="Textured 7">
      <a:dk1>
        <a:srgbClr val="000000"/>
      </a:dk1>
      <a:lt1>
        <a:srgbClr val="DBDAC2"/>
      </a:lt1>
      <a:dk2>
        <a:srgbClr val="827F4C"/>
      </a:dk2>
      <a:lt2>
        <a:srgbClr val="C0BC94"/>
      </a:lt2>
      <a:accent1>
        <a:srgbClr val="AAA578"/>
      </a:accent1>
      <a:accent2>
        <a:srgbClr val="A2A4AC"/>
      </a:accent2>
      <a:accent3>
        <a:srgbClr val="EAEADD"/>
      </a:accent3>
      <a:accent4>
        <a:srgbClr val="000000"/>
      </a:accent4>
      <a:accent5>
        <a:srgbClr val="D2CFBE"/>
      </a:accent5>
      <a:accent6>
        <a:srgbClr val="92949B"/>
      </a:accent6>
      <a:hlink>
        <a:srgbClr val="5B8800"/>
      </a:hlink>
      <a:folHlink>
        <a:srgbClr val="686532"/>
      </a:folHlink>
    </a:clrScheme>
    <a:fontScheme name="Textured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</a:spPr>
      <a:bodyPr vert="horz" wrap="none" lIns="91440" tIns="45720" rIns="91440" bIns="45720" numCol="1" anchor="t" anchorCtr="0" compatLnSpc="1"/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anose="020B060403050404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</a:spPr>
      <a:bodyPr vert="horz" wrap="none" lIns="91440" tIns="45720" rIns="91440" bIns="45720" numCol="1" anchor="t" anchorCtr="0" compatLnSpc="1"/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anose="020B0604030504040204" pitchFamily="34" charset="0"/>
          </a:defRPr>
        </a:defPPr>
      </a:lstStyle>
    </a:lnDef>
  </a:objectDefaults>
  <a:extraClrSchemeLst>
    <a:extraClrScheme>
      <a:clrScheme name="Textured 1">
        <a:dk1>
          <a:srgbClr val="660000"/>
        </a:dk1>
        <a:lt1>
          <a:srgbClr val="FFFFFF"/>
        </a:lt1>
        <a:dk2>
          <a:srgbClr val="800000"/>
        </a:dk2>
        <a:lt2>
          <a:srgbClr val="FFFFCC"/>
        </a:lt2>
        <a:accent1>
          <a:srgbClr val="BE7960"/>
        </a:accent1>
        <a:accent2>
          <a:srgbClr val="CC6600"/>
        </a:accent2>
        <a:accent3>
          <a:srgbClr val="C0AAAA"/>
        </a:accent3>
        <a:accent4>
          <a:srgbClr val="DADADA"/>
        </a:accent4>
        <a:accent5>
          <a:srgbClr val="DBBEB6"/>
        </a:accent5>
        <a:accent6>
          <a:srgbClr val="B95C00"/>
        </a:accent6>
        <a:hlink>
          <a:srgbClr val="FFCC66"/>
        </a:hlink>
        <a:folHlink>
          <a:srgbClr val="CC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2">
        <a:dk1>
          <a:srgbClr val="003300"/>
        </a:dk1>
        <a:lt1>
          <a:srgbClr val="FFFFFF"/>
        </a:lt1>
        <a:dk2>
          <a:srgbClr val="4D6A2A"/>
        </a:dk2>
        <a:lt2>
          <a:srgbClr val="CCFF99"/>
        </a:lt2>
        <a:accent1>
          <a:srgbClr val="33CC33"/>
        </a:accent1>
        <a:accent2>
          <a:srgbClr val="46562A"/>
        </a:accent2>
        <a:accent3>
          <a:srgbClr val="B2B9AC"/>
        </a:accent3>
        <a:accent4>
          <a:srgbClr val="DADADA"/>
        </a:accent4>
        <a:accent5>
          <a:srgbClr val="ADE2AD"/>
        </a:accent5>
        <a:accent6>
          <a:srgbClr val="3F4D25"/>
        </a:accent6>
        <a:hlink>
          <a:srgbClr val="0099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3">
        <a:dk1>
          <a:srgbClr val="4E4E74"/>
        </a:dk1>
        <a:lt1>
          <a:srgbClr val="FFFFFF"/>
        </a:lt1>
        <a:dk2>
          <a:srgbClr val="666699"/>
        </a:dk2>
        <a:lt2>
          <a:srgbClr val="FFFFCC"/>
        </a:lt2>
        <a:accent1>
          <a:srgbClr val="5E5884"/>
        </a:accent1>
        <a:accent2>
          <a:srgbClr val="8AB29D"/>
        </a:accent2>
        <a:accent3>
          <a:srgbClr val="B8B8CA"/>
        </a:accent3>
        <a:accent4>
          <a:srgbClr val="DADADA"/>
        </a:accent4>
        <a:accent5>
          <a:srgbClr val="B6B4C2"/>
        </a:accent5>
        <a:accent6>
          <a:srgbClr val="7DA18E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4">
        <a:dk1>
          <a:srgbClr val="004E4C"/>
        </a:dk1>
        <a:lt1>
          <a:srgbClr val="FFFFFF"/>
        </a:lt1>
        <a:dk2>
          <a:srgbClr val="006666"/>
        </a:dk2>
        <a:lt2>
          <a:srgbClr val="FFFFCC"/>
        </a:lt2>
        <a:accent1>
          <a:srgbClr val="FFCC00"/>
        </a:accent1>
        <a:accent2>
          <a:srgbClr val="00B0AC"/>
        </a:accent2>
        <a:accent3>
          <a:srgbClr val="AAB8B8"/>
        </a:accent3>
        <a:accent4>
          <a:srgbClr val="DADADA"/>
        </a:accent4>
        <a:accent5>
          <a:srgbClr val="FFE2AA"/>
        </a:accent5>
        <a:accent6>
          <a:srgbClr val="009F9B"/>
        </a:accent6>
        <a:hlink>
          <a:srgbClr val="BA7C3E"/>
        </a:hlink>
        <a:folHlink>
          <a:srgbClr val="724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5">
        <a:dk1>
          <a:srgbClr val="003366"/>
        </a:dk1>
        <a:lt1>
          <a:srgbClr val="FFFFFF"/>
        </a:lt1>
        <a:dk2>
          <a:srgbClr val="2B5481"/>
        </a:dk2>
        <a:lt2>
          <a:srgbClr val="E5FFFF"/>
        </a:lt2>
        <a:accent1>
          <a:srgbClr val="009999"/>
        </a:accent1>
        <a:accent2>
          <a:srgbClr val="336699"/>
        </a:accent2>
        <a:accent3>
          <a:srgbClr val="ACB3C1"/>
        </a:accent3>
        <a:accent4>
          <a:srgbClr val="DADADA"/>
        </a:accent4>
        <a:accent5>
          <a:srgbClr val="AACACA"/>
        </a:accent5>
        <a:accent6>
          <a:srgbClr val="2D5C8A"/>
        </a:accent6>
        <a:hlink>
          <a:srgbClr val="00CCFF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6">
        <a:dk1>
          <a:srgbClr val="080808"/>
        </a:dk1>
        <a:lt1>
          <a:srgbClr val="FFFFFF"/>
        </a:lt1>
        <a:dk2>
          <a:srgbClr val="4D4D4D"/>
        </a:dk2>
        <a:lt2>
          <a:srgbClr val="FFFFFF"/>
        </a:lt2>
        <a:accent1>
          <a:srgbClr val="666699"/>
        </a:accent1>
        <a:accent2>
          <a:srgbClr val="3366CC"/>
        </a:accent2>
        <a:accent3>
          <a:srgbClr val="B2B2B2"/>
        </a:accent3>
        <a:accent4>
          <a:srgbClr val="DADADA"/>
        </a:accent4>
        <a:accent5>
          <a:srgbClr val="B8B8CA"/>
        </a:accent5>
        <a:accent6>
          <a:srgbClr val="2D5CB9"/>
        </a:accent6>
        <a:hlink>
          <a:srgbClr val="00C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7">
        <a:dk1>
          <a:srgbClr val="000000"/>
        </a:dk1>
        <a:lt1>
          <a:srgbClr val="DBDAC2"/>
        </a:lt1>
        <a:dk2>
          <a:srgbClr val="827F4C"/>
        </a:dk2>
        <a:lt2>
          <a:srgbClr val="C0BC94"/>
        </a:lt2>
        <a:accent1>
          <a:srgbClr val="AAA578"/>
        </a:accent1>
        <a:accent2>
          <a:srgbClr val="A2A4AC"/>
        </a:accent2>
        <a:accent3>
          <a:srgbClr val="EAEADD"/>
        </a:accent3>
        <a:accent4>
          <a:srgbClr val="000000"/>
        </a:accent4>
        <a:accent5>
          <a:srgbClr val="D2CFBE"/>
        </a:accent5>
        <a:accent6>
          <a:srgbClr val="92949B"/>
        </a:accent6>
        <a:hlink>
          <a:srgbClr val="5B8800"/>
        </a:hlink>
        <a:folHlink>
          <a:srgbClr val="68653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xtured 8">
        <a:dk1>
          <a:srgbClr val="000000"/>
        </a:dk1>
        <a:lt1>
          <a:srgbClr val="DCE8F4"/>
        </a:lt1>
        <a:dk2>
          <a:srgbClr val="7B9CB5"/>
        </a:dk2>
        <a:lt2>
          <a:srgbClr val="969696"/>
        </a:lt2>
        <a:accent1>
          <a:srgbClr val="FFFFFF"/>
        </a:accent1>
        <a:accent2>
          <a:srgbClr val="00BAB6"/>
        </a:accent2>
        <a:accent3>
          <a:srgbClr val="EBF2F8"/>
        </a:accent3>
        <a:accent4>
          <a:srgbClr val="000000"/>
        </a:accent4>
        <a:accent5>
          <a:srgbClr val="FFFFFF"/>
        </a:accent5>
        <a:accent6>
          <a:srgbClr val="00A8A5"/>
        </a:accent6>
        <a:hlink>
          <a:srgbClr val="8A8AD8"/>
        </a:hlink>
        <a:folHlink>
          <a:srgbClr val="24249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5024</Words>
  <Application>WPS Presentation</Application>
  <PresentationFormat>On-screen Show (4:3)</PresentationFormat>
  <Paragraphs>306</Paragraphs>
  <Slides>21</Slides>
  <Notes>0</Notes>
  <HiddenSlides>0</HiddenSlides>
  <MMClips>2</MMClips>
  <ScaleCrop>false</ScaleCrop>
  <HeadingPairs>
    <vt:vector size="6" baseType="variant">
      <vt:variant>
        <vt:lpstr>已用的字体</vt:lpstr>
      </vt:variant>
      <vt:variant>
        <vt:i4>13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21</vt:i4>
      </vt:variant>
    </vt:vector>
  </HeadingPairs>
  <TitlesOfParts>
    <vt:vector size="35" baseType="lpstr">
      <vt:lpstr>Arial</vt:lpstr>
      <vt:lpstr>SimSun</vt:lpstr>
      <vt:lpstr>Wingdings</vt:lpstr>
      <vt:lpstr>Tahoma</vt:lpstr>
      <vt:lpstr>Calibri</vt:lpstr>
      <vt:lpstr>Times New Roman</vt:lpstr>
      <vt:lpstr>Yu Gothic UI Semibold</vt:lpstr>
      <vt:lpstr>Microsoft YaHei</vt:lpstr>
      <vt:lpstr>Arial Unicode MS</vt:lpstr>
      <vt:lpstr>Times New Roman</vt:lpstr>
      <vt:lpstr>UVN Mang Tre</vt:lpstr>
      <vt:lpstr>Calibri</vt:lpstr>
      <vt:lpstr>字魂70号-灵悦黑体</vt:lpstr>
      <vt:lpstr>Textured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DANANG COMPUTER CO ., LTD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HUONG GIANG</cp:lastModifiedBy>
  <cp:revision>2</cp:revision>
  <dcterms:created xsi:type="dcterms:W3CDTF">2006-07-11T03:06:00Z</dcterms:created>
  <dcterms:modified xsi:type="dcterms:W3CDTF">2023-01-31T20:07:20Z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24BA7886C5834C22BF55E155B4550BE4</vt:lpwstr>
  </property>
  <property fmtid="{D5CDD505-2E9C-101B-9397-08002B2CF9AE}" pid="3" name="KSOProductBuildVer">
    <vt:lpwstr>1033-11.2.0.11440</vt:lpwstr>
  </property>
</Properties>
</file>