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3" r:id="rId3"/>
    <p:sldId id="295" r:id="rId5"/>
    <p:sldId id="281" r:id="rId6"/>
    <p:sldId id="277" r:id="rId7"/>
    <p:sldId id="273" r:id="rId8"/>
    <p:sldId id="296" r:id="rId9"/>
    <p:sldId id="271" r:id="rId10"/>
    <p:sldId id="278" r:id="rId11"/>
    <p:sldId id="270" r:id="rId12"/>
    <p:sldId id="297" r:id="rId13"/>
    <p:sldId id="259" r:id="rId14"/>
    <p:sldId id="260" r:id="rId15"/>
    <p:sldId id="262" r:id="rId16"/>
    <p:sldId id="279" r:id="rId17"/>
    <p:sldId id="294" r:id="rId18"/>
  </p:sldIdLst>
  <p:sldSz cx="9144000" cy="51435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669900"/>
    <a:srgbClr val="008000"/>
    <a:srgbClr val="9900FF"/>
    <a:srgbClr val="A50021"/>
    <a:srgbClr val="0000FF"/>
    <a:srgbClr val="66FFFF"/>
    <a:srgbClr val="FF00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45"/>
    <p:restoredTop sz="94660"/>
  </p:normalViewPr>
  <p:slideViewPr>
    <p:cSldViewPr snapToGrid="0" showGuides="1">
      <p:cViewPr varScale="1">
        <p:scale>
          <a:sx n="99" d="100"/>
          <a:sy n="99" d="100"/>
        </p:scale>
        <p:origin x="612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emf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Ro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729FBFA-D143-4E58-B666-BE1FF19C547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Times New Roman" panose="02020603050405020304" pitchFamily="18" charset="0"/>
              </a:rPr>
            </a:fld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293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2504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200150"/>
            <a:ext cx="4032504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hf sldNum="0" hdr="0" ftr="0" dt="0"/>
  <p:txStyles>
    <p:titleStyle>
      <a:lvl1pPr marL="0" lvl="0" indent="0" algn="ctr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685800" lvl="2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028700" lvl="3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371600" lvl="4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14500" lvl="5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057400" lvl="6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2400300" lvl="7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2743200" lvl="8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5.e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"/>
            <a:ext cx="9144635" cy="512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049374" y="1176305"/>
            <a:ext cx="5045075" cy="536575"/>
          </a:xfrm>
          <a:prstGeom prst="rect">
            <a:avLst/>
          </a:prstGeom>
          <a:noFill/>
        </p:spPr>
        <p:txBody>
          <a:bodyPr wrap="none" lIns="51435" tIns="25717" rIns="51435" bIns="25717">
            <a:spAutoFit/>
          </a:bodyPr>
          <a:lstStyle/>
          <a:p>
            <a:pPr algn="ctr"/>
            <a:r>
              <a:rPr lang="en-US" sz="1575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1575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75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1575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1004094" y="1828562"/>
            <a:ext cx="7153910" cy="175323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5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TOÁN 5</a:t>
            </a:r>
            <a:endParaRPr lang="en-US" altLang="zh-CN" sz="54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5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Thể tích hình lập phương</a:t>
            </a:r>
            <a:endParaRPr lang="en-US" altLang="zh-CN" sz="54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3776892" y="4142033"/>
            <a:ext cx="1590040" cy="258445"/>
          </a:xfrm>
          <a:prstGeom prst="rect">
            <a:avLst/>
          </a:prstGeom>
          <a:noFill/>
        </p:spPr>
        <p:txBody>
          <a:bodyPr wrap="none" lIns="51435" tIns="25717" rIns="51435" bIns="25717">
            <a:spAutoFit/>
          </a:bodyPr>
          <a:p>
            <a:pPr algn="ctr"/>
            <a:r>
              <a:rPr lang="en-US" sz="135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135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"/>
            <a:ext cx="9144635" cy="512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854167" y="1828562"/>
            <a:ext cx="3453765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5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LUYỆN TẬP</a:t>
            </a:r>
            <a:endParaRPr lang="en-US" altLang="zh-CN" sz="54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606" name="Text Box 94"/>
          <p:cNvSpPr txBox="1">
            <a:spLocks noChangeArrowheads="1"/>
          </p:cNvSpPr>
          <p:nvPr/>
        </p:nvSpPr>
        <p:spPr bwMode="auto">
          <a:xfrm>
            <a:off x="76200" y="635000"/>
            <a:ext cx="805815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Viết số đo thích hợp v</a:t>
            </a: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ô trống:</a:t>
            </a:r>
            <a:endParaRPr lang="en-US" altLang="en-US" sz="3600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268" name="Table 11267"/>
          <p:cNvGraphicFramePr/>
          <p:nvPr/>
        </p:nvGraphicFramePr>
        <p:xfrm>
          <a:off x="228600" y="1377950"/>
          <a:ext cx="8658225" cy="3492500"/>
        </p:xfrm>
        <a:graphic>
          <a:graphicData uri="http://schemas.openxmlformats.org/drawingml/2006/table">
            <a:tbl>
              <a:tblPr/>
              <a:tblGrid>
                <a:gridCol w="2755900"/>
                <a:gridCol w="1471613"/>
                <a:gridCol w="1498600"/>
                <a:gridCol w="1481137"/>
                <a:gridCol w="1450975"/>
              </a:tblGrid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lập phương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</a:t>
                      </a:r>
                      <a:r>
                        <a:rPr sz="24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cạnh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1,5m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 tích một mặt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36cm</a:t>
                      </a:r>
                      <a:r>
                        <a:rPr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 tích to</a:t>
                      </a:r>
                      <a:r>
                        <a:rPr sz="24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phần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600dm</a:t>
                      </a:r>
                      <a:r>
                        <a:rPr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tích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4683" name="Object 171"/>
          <p:cNvGraphicFramePr>
            <a:graphicFrameLocks noChangeAspect="1"/>
          </p:cNvGraphicFramePr>
          <p:nvPr/>
        </p:nvGraphicFramePr>
        <p:xfrm>
          <a:off x="4691063" y="2093913"/>
          <a:ext cx="10096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42900" imgH="393700" progId="Equation.3">
                  <p:embed/>
                </p:oleObj>
              </mc:Choice>
              <mc:Fallback>
                <p:oleObj name="" r:id="rId1" imgW="3429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91063" y="2093913"/>
                        <a:ext cx="1009650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84" name="Text Box 172"/>
          <p:cNvSpPr txBox="1"/>
          <p:nvPr/>
        </p:nvSpPr>
        <p:spPr>
          <a:xfrm>
            <a:off x="3162300" y="28765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2,25m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85" name="Text Box 173"/>
          <p:cNvSpPr txBox="1"/>
          <p:nvPr/>
        </p:nvSpPr>
        <p:spPr>
          <a:xfrm>
            <a:off x="3124200" y="36004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13,5m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86" name="Text Box 174"/>
          <p:cNvSpPr txBox="1"/>
          <p:nvPr/>
        </p:nvSpPr>
        <p:spPr>
          <a:xfrm>
            <a:off x="2952750" y="42672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3,375m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4687" name="Object 175"/>
          <p:cNvGraphicFramePr>
            <a:graphicFrameLocks noChangeAspect="1"/>
          </p:cNvGraphicFramePr>
          <p:nvPr/>
        </p:nvGraphicFramePr>
        <p:xfrm>
          <a:off x="4724400" y="2798763"/>
          <a:ext cx="4095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228600" imgH="444500" progId="Equation.3">
                  <p:embed/>
                </p:oleObj>
              </mc:Choice>
              <mc:Fallback>
                <p:oleObj name="" r:id="rId3" imgW="228600" imgH="4445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24400" y="2798763"/>
                        <a:ext cx="409575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88" name="Text Box 176"/>
          <p:cNvSpPr txBox="1"/>
          <p:nvPr/>
        </p:nvSpPr>
        <p:spPr>
          <a:xfrm>
            <a:off x="5143500" y="28384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4689" name="Object 177"/>
          <p:cNvGraphicFramePr>
            <a:graphicFrameLocks noChangeAspect="1"/>
          </p:cNvGraphicFramePr>
          <p:nvPr/>
        </p:nvGraphicFramePr>
        <p:xfrm>
          <a:off x="4713288" y="3503613"/>
          <a:ext cx="37306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215900" imgH="444500" progId="Equation.3">
                  <p:embed/>
                </p:oleObj>
              </mc:Choice>
              <mc:Fallback>
                <p:oleObj name="" r:id="rId5" imgW="215900" imgH="4445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13288" y="3503613"/>
                        <a:ext cx="373062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690" name="Object 178"/>
          <p:cNvGraphicFramePr>
            <a:graphicFrameLocks noChangeAspect="1"/>
          </p:cNvGraphicFramePr>
          <p:nvPr/>
        </p:nvGraphicFramePr>
        <p:xfrm>
          <a:off x="4719638" y="4227513"/>
          <a:ext cx="496887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7" imgW="317500" imgH="444500" progId="Equation.3">
                  <p:embed/>
                </p:oleObj>
              </mc:Choice>
              <mc:Fallback>
                <p:oleObj name="" r:id="rId7" imgW="317500" imgH="4445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19638" y="4227513"/>
                        <a:ext cx="496887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91" name="Text Box 179"/>
          <p:cNvSpPr txBox="1"/>
          <p:nvPr/>
        </p:nvSpPr>
        <p:spPr>
          <a:xfrm>
            <a:off x="5105400" y="36004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2" name="Text Box 180"/>
          <p:cNvSpPr txBox="1"/>
          <p:nvPr/>
        </p:nvSpPr>
        <p:spPr>
          <a:xfrm>
            <a:off x="5219700" y="42862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3" name="Text Box 181"/>
          <p:cNvSpPr txBox="1"/>
          <p:nvPr/>
        </p:nvSpPr>
        <p:spPr>
          <a:xfrm>
            <a:off x="6134100" y="21336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6cm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4" name="Text Box 182"/>
          <p:cNvSpPr txBox="1"/>
          <p:nvPr/>
        </p:nvSpPr>
        <p:spPr>
          <a:xfrm>
            <a:off x="6076950" y="36195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216cm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5" name="Text Box 183"/>
          <p:cNvSpPr txBox="1"/>
          <p:nvPr/>
        </p:nvSpPr>
        <p:spPr>
          <a:xfrm>
            <a:off x="6096000" y="4248150"/>
            <a:ext cx="1219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216cm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6" name="Text Box 184"/>
          <p:cNvSpPr txBox="1"/>
          <p:nvPr/>
        </p:nvSpPr>
        <p:spPr>
          <a:xfrm>
            <a:off x="7448550" y="428625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1000dm</a:t>
            </a:r>
            <a:r>
              <a:rPr lang="en-US" altLang="en-US" sz="2400" baseline="300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7" name="Text Box 185"/>
          <p:cNvSpPr txBox="1"/>
          <p:nvPr/>
        </p:nvSpPr>
        <p:spPr>
          <a:xfrm>
            <a:off x="7524750" y="21526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dm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8" name="Text Box 186"/>
          <p:cNvSpPr txBox="1"/>
          <p:nvPr/>
        </p:nvSpPr>
        <p:spPr>
          <a:xfrm>
            <a:off x="7505700" y="2857500"/>
            <a:ext cx="13525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dm</a:t>
            </a:r>
            <a:r>
              <a:rPr lang="en-US" altLang="en-US" sz="2400" baseline="300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64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4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4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4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4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4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64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64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800" decel="100000"/>
                                        <p:tgtEl>
                                          <p:spTgt spid="64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64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4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4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06" grpId="0"/>
      <p:bldP spid="64684" grpId="0"/>
      <p:bldP spid="64685" grpId="0"/>
      <p:bldP spid="64686" grpId="0"/>
      <p:bldP spid="64688" grpId="0"/>
      <p:bldP spid="64691" grpId="0"/>
      <p:bldP spid="64692" grpId="0"/>
      <p:bldP spid="64693" grpId="0"/>
      <p:bldP spid="64694" grpId="0"/>
      <p:bldP spid="64695" grpId="0"/>
      <p:bldP spid="64696" grpId="0"/>
      <p:bldP spid="64697" grpId="0"/>
      <p:bldP spid="646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169863" y="-317"/>
            <a:ext cx="8802688" cy="20621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Một khối kim loại hình lập phương có cạnh l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0,75m. Mỗi đề-xi-mét khối kim loại đó cân nặng 15kg. Hỏi khối kim loại đó cân nặng bao nhiêu ki-lô-gam?</a:t>
            </a:r>
            <a:endParaRPr lang="en-US" altLang="en-US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60" name="Text Box 24"/>
          <p:cNvSpPr txBox="1"/>
          <p:nvPr/>
        </p:nvSpPr>
        <p:spPr>
          <a:xfrm>
            <a:off x="3810000" y="1514158"/>
            <a:ext cx="16192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endParaRPr lang="en-US" altLang="en-US" sz="28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61" name="Text Box 25"/>
          <p:cNvSpPr txBox="1"/>
          <p:nvPr/>
        </p:nvSpPr>
        <p:spPr>
          <a:xfrm>
            <a:off x="2379663" y="2038033"/>
            <a:ext cx="5638800" cy="3232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Đổi:  0,75 m = 7,5 dm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cuả khối kim loại l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7,5 x 7,5 x 7,5 = 421,875 (dm</a:t>
            </a:r>
            <a:r>
              <a:rPr lang="en-US" altLang="en-US" sz="2400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kim loại đó cân nặng: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15 x 412,875 = 6328,125 (kg)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sz="2400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6328,125 kg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9" grpId="0"/>
      <p:bldP spid="65560" grpId="0"/>
      <p:bldP spid="655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238125" y="728663"/>
            <a:ext cx="8905875" cy="35401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Một hình hộp chữ nhật có chiều d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8cm, chiều rộng 7cm v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9cm. Một hình lập phương có cạnh bằng trung bình cộng của ba kích thước của hình hộp chữ nhật trên. Tính :                                                                                                </a:t>
            </a:r>
            <a:endParaRPr lang="en-US" altLang="en-US" b="1" dirty="0">
              <a:solidFill>
                <a:srgbClr val="2222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Thể tích hình hộp chữ nhật;</a:t>
            </a:r>
            <a:endParaRPr lang="en-US" altLang="en-US" b="1" dirty="0">
              <a:solidFill>
                <a:srgbClr val="2222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Thể tích hình lập phương.</a:t>
            </a:r>
            <a:endParaRPr lang="en-US" altLang="en-US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2098675" y="401638"/>
            <a:ext cx="6248400" cy="4894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vi-VN" altLang="en-US" sz="2400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400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 </a:t>
            </a:r>
            <a:endParaRPr lang="en-US" altLang="en-US" sz="2400" dirty="0">
              <a:solidFill>
                <a:srgbClr val="2222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Thể tích hình hộp chữ nhật l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8 x 7 x 9 = 504 (cm</a:t>
            </a:r>
            <a:r>
              <a:rPr lang="en-US" altLang="en-US" sz="2400" baseline="300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Cạnh của hình lập phương l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(8 + 7 + 9) : 3 = 8 (cm)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Thể tích của hình lập phương l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8 x 8 x 8 = 512 (cm</a:t>
            </a:r>
            <a:r>
              <a:rPr lang="en-US" altLang="en-US" sz="2400" baseline="300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sz="2400" i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504cm</a:t>
            </a:r>
            <a:r>
              <a:rPr lang="en-US" altLang="en-US" sz="2400" baseline="300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endParaRPr lang="vi-VN" altLang="en-US" sz="2400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512cm</a:t>
            </a:r>
            <a:r>
              <a:rPr lang="en-US" altLang="en-US" sz="2400" baseline="300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A5002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35" y="9525"/>
            <a:ext cx="9145270" cy="51428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506" y="1663427"/>
            <a:ext cx="5266988" cy="1473746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"/>
            <a:ext cx="9144635" cy="512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752249" y="1828562"/>
            <a:ext cx="365760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5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KHỞI ĐỘNG</a:t>
            </a:r>
            <a:endParaRPr lang="en-US" altLang="zh-CN" sz="54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Rectangle 4"/>
          <p:cNvSpPr/>
          <p:nvPr/>
        </p:nvSpPr>
        <p:spPr>
          <a:xfrm>
            <a:off x="265113" y="161925"/>
            <a:ext cx="8494712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Phát biểu quy tắc v</a:t>
            </a: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công thức tính thể tích hình hộp chữ nhật</a:t>
            </a:r>
            <a:r>
              <a:rPr lang="vi-VN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dirty="0">
              <a:solidFill>
                <a:srgbClr val="26267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3" name="TextBox 6"/>
          <p:cNvSpPr txBox="1"/>
          <p:nvPr/>
        </p:nvSpPr>
        <p:spPr>
          <a:xfrm>
            <a:off x="166688" y="1603375"/>
            <a:ext cx="8780462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tính thể tích hình hộp chữ nhật ta lấy chiều d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nhân với chiều rộng rồi nhân với chiều cao (cùng một đơn vị đo)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59532" y="3781380"/>
            <a:ext cx="38747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 = a x b x c</a:t>
            </a:r>
            <a:endParaRPr kumimoji="0" lang="en-US" sz="5400" b="1" i="0" u="none" strike="noStrike" kern="1200" cap="none" spc="0" normalizeH="0" baseline="0" noProof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1"/>
          <p:cNvSpPr/>
          <p:nvPr/>
        </p:nvSpPr>
        <p:spPr>
          <a:xfrm>
            <a:off x="238125" y="103188"/>
            <a:ext cx="8829675" cy="1754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Tính thể tích hình hộp chữ nhật có chiều d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15cm, chiều rộng 10cm v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12cm.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7" name="TextBox 4"/>
          <p:cNvSpPr txBox="1"/>
          <p:nvPr/>
        </p:nvSpPr>
        <p:spPr>
          <a:xfrm>
            <a:off x="1846263" y="2759075"/>
            <a:ext cx="6208712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hộp chữ nhật l</a:t>
            </a: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dirty="0">
              <a:solidFill>
                <a:srgbClr val="66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15 x 10 x 12 = 1800 (cm</a:t>
            </a:r>
            <a:r>
              <a:rPr lang="en-US" altLang="en-US" sz="3600" baseline="300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00" dirty="0">
              <a:solidFill>
                <a:srgbClr val="66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Đáp số: 1800 cm</a:t>
            </a:r>
            <a:r>
              <a:rPr lang="en-US" altLang="en-US" sz="3600" baseline="30000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8" name="TextBox 5"/>
          <p:cNvSpPr txBox="1"/>
          <p:nvPr/>
        </p:nvSpPr>
        <p:spPr>
          <a:xfrm>
            <a:off x="3924300" y="1712913"/>
            <a:ext cx="1697038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0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charRg st="0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31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charRg st="31" end="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62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charRg st="62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WordArt 4"/>
          <p:cNvSpPr>
            <a:spLocks noTextEdit="1"/>
          </p:cNvSpPr>
          <p:nvPr/>
        </p:nvSpPr>
        <p:spPr>
          <a:xfrm>
            <a:off x="2552700" y="2781300"/>
            <a:ext cx="4324350" cy="11271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endParaRPr lang="en-US" sz="3600" b="1">
              <a:solidFill>
                <a:srgbClr val="FF0000"/>
              </a:soli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VNI-Times" pitchFamily="2" charset="0"/>
              <a:ea typeface="VNI-Times" pitchFamily="2" charset="0"/>
            </a:endParaRPr>
          </a:p>
        </p:txBody>
      </p:sp>
      <p:sp>
        <p:nvSpPr>
          <p:cNvPr id="6147" name="WordArt 30"/>
          <p:cNvSpPr>
            <a:spLocks noTextEdit="1"/>
          </p:cNvSpPr>
          <p:nvPr/>
        </p:nvSpPr>
        <p:spPr>
          <a:xfrm>
            <a:off x="1352233" y="2057400"/>
            <a:ext cx="6724650" cy="1851025"/>
          </a:xfrm>
          <a:prstGeom prst="rect">
            <a:avLst/>
          </a:prstGeom>
        </p:spPr>
        <p:txBody>
          <a:bodyPr wrap="none" fromWordArt="1">
            <a:prstTxWarp prst="textNoShape">
              <a:avLst/>
            </a:prstTxWarp>
            <a:normAutofit/>
          </a:bodyPr>
          <a:p>
            <a:pPr algn="ctr"/>
            <a:r>
              <a:rPr lang="en-US" sz="6000" b="1">
                <a:solidFill>
                  <a:srgbClr val="FF0000"/>
                </a:solidFill>
                <a:effectLst>
                  <a:outerShdw dist="53882" dir="2699999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Thể tích hình lập phương</a:t>
            </a:r>
            <a:endParaRPr lang="en-US" sz="6000" b="1">
              <a:solidFill>
                <a:srgbClr val="FF0000"/>
              </a:soli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8" name="WordArt 33"/>
          <p:cNvSpPr>
            <a:spLocks noTextEdit="1"/>
          </p:cNvSpPr>
          <p:nvPr/>
        </p:nvSpPr>
        <p:spPr>
          <a:xfrm>
            <a:off x="3914458" y="933450"/>
            <a:ext cx="1800225" cy="895350"/>
          </a:xfrm>
          <a:prstGeom prst="rect">
            <a:avLst/>
          </a:prstGeom>
        </p:spPr>
        <p:txBody>
          <a:bodyPr wrap="none" fromWordArt="1">
            <a:prstTxWarp prst="textNoShape">
              <a:avLst/>
            </a:prstTxWarp>
            <a:noAutofit/>
          </a:bodyPr>
          <a:p>
            <a:pPr algn="ctr"/>
            <a:r>
              <a:rPr lang="en-US" sz="600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endParaRPr lang="en-US" sz="6000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"/>
            <a:ext cx="9144635" cy="512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848134" y="1828562"/>
            <a:ext cx="346583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5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KHÁM PHÁ</a:t>
            </a:r>
            <a:endParaRPr lang="en-US" altLang="zh-CN" sz="54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909" name="Text Box 13"/>
          <p:cNvSpPr txBox="1"/>
          <p:nvPr/>
        </p:nvSpPr>
        <p:spPr>
          <a:xfrm>
            <a:off x="69850" y="-5715"/>
            <a:ext cx="2286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Ví dụ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3" name="Text Box 33"/>
          <p:cNvSpPr txBox="1"/>
          <p:nvPr/>
        </p:nvSpPr>
        <p:spPr>
          <a:xfrm rot="-5400000">
            <a:off x="569913" y="3572510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4" name="Text Box 34"/>
          <p:cNvSpPr txBox="1"/>
          <p:nvPr/>
        </p:nvSpPr>
        <p:spPr>
          <a:xfrm>
            <a:off x="1768475" y="4820285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5" name="Text Box 35"/>
          <p:cNvSpPr txBox="1"/>
          <p:nvPr/>
        </p:nvSpPr>
        <p:spPr>
          <a:xfrm rot="-2604745">
            <a:off x="3403600" y="4239260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0" name="Text Box 64"/>
          <p:cNvSpPr txBox="1"/>
          <p:nvPr/>
        </p:nvSpPr>
        <p:spPr>
          <a:xfrm>
            <a:off x="0" y="540385"/>
            <a:ext cx="859631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hộp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chiều d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3cm, chiều rộng 3cm v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3cm. Tính thể tích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hộp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1" name="Text Box 65"/>
          <p:cNvSpPr txBox="1"/>
          <p:nvPr/>
        </p:nvSpPr>
        <p:spPr>
          <a:xfrm>
            <a:off x="5900738" y="2215198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iải 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3" name="Text Box 67"/>
          <p:cNvSpPr txBox="1"/>
          <p:nvPr/>
        </p:nvSpPr>
        <p:spPr>
          <a:xfrm>
            <a:off x="4795838" y="2796223"/>
            <a:ext cx="43751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khối hộp đó l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x3 x3 = 27 (cm3)</a:t>
            </a:r>
            <a:endParaRPr lang="vi-V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27 cm3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155700" y="1794510"/>
            <a:ext cx="2859088" cy="2971800"/>
            <a:chOff x="444" y="1920"/>
            <a:chExt cx="1692" cy="1872"/>
          </a:xfrm>
        </p:grpSpPr>
        <p:sp>
          <p:nvSpPr>
            <p:cNvPr id="8204" name="Rectangle 5"/>
            <p:cNvSpPr/>
            <p:nvPr/>
          </p:nvSpPr>
          <p:spPr>
            <a:xfrm>
              <a:off x="455" y="2496"/>
              <a:ext cx="1110" cy="1290"/>
            </a:xfrm>
            <a:prstGeom prst="rect">
              <a:avLst/>
            </a:prstGeom>
            <a:noFill/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205" name="Group 6"/>
            <p:cNvGrpSpPr/>
            <p:nvPr/>
          </p:nvGrpSpPr>
          <p:grpSpPr>
            <a:xfrm>
              <a:off x="468" y="1920"/>
              <a:ext cx="1668" cy="588"/>
              <a:chOff x="468" y="1920"/>
              <a:chExt cx="1668" cy="588"/>
            </a:xfrm>
          </p:grpSpPr>
          <p:sp>
            <p:nvSpPr>
              <p:cNvPr id="8213" name="Line 7"/>
              <p:cNvSpPr/>
              <p:nvPr/>
            </p:nvSpPr>
            <p:spPr>
              <a:xfrm flipV="1">
                <a:off x="1560" y="1932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4" name="Line 8"/>
              <p:cNvSpPr/>
              <p:nvPr/>
            </p:nvSpPr>
            <p:spPr>
              <a:xfrm>
                <a:off x="1032" y="1932"/>
                <a:ext cx="1080" cy="0"/>
              </a:xfrm>
              <a:prstGeom prst="line">
                <a:avLst/>
              </a:prstGeom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5" name="Line 9"/>
              <p:cNvSpPr/>
              <p:nvPr/>
            </p:nvSpPr>
            <p:spPr>
              <a:xfrm flipV="1">
                <a:off x="468" y="1920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8206" name="Group 10"/>
            <p:cNvGrpSpPr/>
            <p:nvPr/>
          </p:nvGrpSpPr>
          <p:grpSpPr>
            <a:xfrm>
              <a:off x="444" y="1944"/>
              <a:ext cx="1668" cy="1848"/>
              <a:chOff x="444" y="1944"/>
              <a:chExt cx="1668" cy="1848"/>
            </a:xfrm>
          </p:grpSpPr>
          <p:sp>
            <p:nvSpPr>
              <p:cNvPr id="8210" name="Line 11"/>
              <p:cNvSpPr/>
              <p:nvPr/>
            </p:nvSpPr>
            <p:spPr>
              <a:xfrm flipV="1">
                <a:off x="1038" y="3208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8211" name="Line 12"/>
              <p:cNvSpPr/>
              <p:nvPr/>
            </p:nvSpPr>
            <p:spPr>
              <a:xfrm>
                <a:off x="1032" y="1944"/>
                <a:ext cx="0" cy="127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8212" name="Line 13"/>
              <p:cNvSpPr/>
              <p:nvPr/>
            </p:nvSpPr>
            <p:spPr>
              <a:xfrm flipV="1">
                <a:off x="444" y="3216"/>
                <a:ext cx="588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  <p:grpSp>
          <p:nvGrpSpPr>
            <p:cNvPr id="8207" name="Group 14"/>
            <p:cNvGrpSpPr/>
            <p:nvPr/>
          </p:nvGrpSpPr>
          <p:grpSpPr>
            <a:xfrm>
              <a:off x="1560" y="1944"/>
              <a:ext cx="564" cy="1836"/>
              <a:chOff x="1560" y="1944"/>
              <a:chExt cx="564" cy="1836"/>
            </a:xfrm>
          </p:grpSpPr>
          <p:sp>
            <p:nvSpPr>
              <p:cNvPr id="8208" name="Line 15"/>
              <p:cNvSpPr/>
              <p:nvPr/>
            </p:nvSpPr>
            <p:spPr>
              <a:xfrm flipV="1">
                <a:off x="1560" y="3204"/>
                <a:ext cx="564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09" name="Line 16"/>
              <p:cNvSpPr/>
              <p:nvPr/>
            </p:nvSpPr>
            <p:spPr>
              <a:xfrm>
                <a:off x="2124" y="1944"/>
                <a:ext cx="0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9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8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9" grpId="0"/>
      <p:bldP spid="7173" grpId="0"/>
      <p:bldP spid="7174" grpId="0"/>
      <p:bldP spid="7175" grpId="0"/>
      <p:bldP spid="80960" grpId="0"/>
      <p:bldP spid="80961" grpId="0"/>
      <p:bldP spid="80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218" name="Group 57"/>
          <p:cNvGrpSpPr/>
          <p:nvPr/>
        </p:nvGrpSpPr>
        <p:grpSpPr>
          <a:xfrm>
            <a:off x="5418138" y="766763"/>
            <a:ext cx="2657475" cy="2886075"/>
            <a:chOff x="4848225" y="2209800"/>
            <a:chExt cx="2657475" cy="2886075"/>
          </a:xfrm>
        </p:grpSpPr>
        <p:grpSp>
          <p:nvGrpSpPr>
            <p:cNvPr id="9224" name="Group 58"/>
            <p:cNvGrpSpPr/>
            <p:nvPr/>
          </p:nvGrpSpPr>
          <p:grpSpPr>
            <a:xfrm>
              <a:off x="4876800" y="2209800"/>
              <a:ext cx="2628900" cy="2876550"/>
              <a:chOff x="1236" y="2052"/>
              <a:chExt cx="1656" cy="1812"/>
            </a:xfrm>
          </p:grpSpPr>
          <p:sp>
            <p:nvSpPr>
              <p:cNvPr id="9252" name="Line 43"/>
              <p:cNvSpPr/>
              <p:nvPr/>
            </p:nvSpPr>
            <p:spPr>
              <a:xfrm flipV="1">
                <a:off x="1818" y="3304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53" name="Line 44"/>
              <p:cNvSpPr/>
              <p:nvPr/>
            </p:nvSpPr>
            <p:spPr>
              <a:xfrm>
                <a:off x="1788" y="2052"/>
                <a:ext cx="24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54" name="Line 45"/>
              <p:cNvSpPr/>
              <p:nvPr/>
            </p:nvSpPr>
            <p:spPr>
              <a:xfrm flipV="1">
                <a:off x="1236" y="3312"/>
                <a:ext cx="576" cy="55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  <p:sp>
          <p:nvSpPr>
            <p:cNvPr id="9225" name="Rectangle 23"/>
            <p:cNvSpPr/>
            <p:nvPr/>
          </p:nvSpPr>
          <p:spPr>
            <a:xfrm>
              <a:off x="5467350" y="24860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6" name="Rectangle 2"/>
            <p:cNvSpPr/>
            <p:nvPr/>
          </p:nvSpPr>
          <p:spPr>
            <a:xfrm>
              <a:off x="5467350" y="38195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7" name="Rectangle 3"/>
            <p:cNvSpPr/>
            <p:nvPr/>
          </p:nvSpPr>
          <p:spPr>
            <a:xfrm>
              <a:off x="5153025" y="41243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8" name="Rectangle 4"/>
            <p:cNvSpPr/>
            <p:nvPr/>
          </p:nvSpPr>
          <p:spPr>
            <a:xfrm>
              <a:off x="4848225" y="44291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9" name="Rectangle 5"/>
            <p:cNvSpPr/>
            <p:nvPr/>
          </p:nvSpPr>
          <p:spPr>
            <a:xfrm>
              <a:off x="6038850" y="38195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0" name="Rectangle 6"/>
            <p:cNvSpPr/>
            <p:nvPr/>
          </p:nvSpPr>
          <p:spPr>
            <a:xfrm>
              <a:off x="5734050" y="41243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1" name="Rectangle 7"/>
            <p:cNvSpPr/>
            <p:nvPr/>
          </p:nvSpPr>
          <p:spPr>
            <a:xfrm>
              <a:off x="5429250" y="44291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2" name="Rectangle 8"/>
            <p:cNvSpPr/>
            <p:nvPr/>
          </p:nvSpPr>
          <p:spPr>
            <a:xfrm>
              <a:off x="6619875" y="38195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33" name="Rectangle 9"/>
            <p:cNvSpPr/>
            <p:nvPr/>
          </p:nvSpPr>
          <p:spPr>
            <a:xfrm>
              <a:off x="6315075" y="41243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4" name="Rectangle 10"/>
            <p:cNvSpPr/>
            <p:nvPr/>
          </p:nvSpPr>
          <p:spPr>
            <a:xfrm>
              <a:off x="6010275" y="44291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5" name="Rectangle 14"/>
            <p:cNvSpPr/>
            <p:nvPr/>
          </p:nvSpPr>
          <p:spPr>
            <a:xfrm>
              <a:off x="5467350" y="31527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6" name="Rectangle 15"/>
            <p:cNvSpPr/>
            <p:nvPr/>
          </p:nvSpPr>
          <p:spPr>
            <a:xfrm>
              <a:off x="5153025" y="34575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7" name="Rectangle 16"/>
            <p:cNvSpPr/>
            <p:nvPr/>
          </p:nvSpPr>
          <p:spPr>
            <a:xfrm>
              <a:off x="4848225" y="37623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8" name="Rectangle 17"/>
            <p:cNvSpPr/>
            <p:nvPr/>
          </p:nvSpPr>
          <p:spPr>
            <a:xfrm>
              <a:off x="6038850" y="31527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9" name="Rectangle 18"/>
            <p:cNvSpPr/>
            <p:nvPr/>
          </p:nvSpPr>
          <p:spPr>
            <a:xfrm>
              <a:off x="5734050" y="34575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0" name="Rectangle 19"/>
            <p:cNvSpPr/>
            <p:nvPr/>
          </p:nvSpPr>
          <p:spPr>
            <a:xfrm>
              <a:off x="5429250" y="37623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1" name="Rectangle 20"/>
            <p:cNvSpPr/>
            <p:nvPr/>
          </p:nvSpPr>
          <p:spPr>
            <a:xfrm>
              <a:off x="6619875" y="31527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42" name="Rectangle 21"/>
            <p:cNvSpPr/>
            <p:nvPr/>
          </p:nvSpPr>
          <p:spPr>
            <a:xfrm>
              <a:off x="6315075" y="34575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3" name="Rectangle 22"/>
            <p:cNvSpPr/>
            <p:nvPr/>
          </p:nvSpPr>
          <p:spPr>
            <a:xfrm>
              <a:off x="6010275" y="37623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4" name="Rectangle 24"/>
            <p:cNvSpPr/>
            <p:nvPr/>
          </p:nvSpPr>
          <p:spPr>
            <a:xfrm>
              <a:off x="5153025" y="27908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5" name="Rectangle 25"/>
            <p:cNvSpPr/>
            <p:nvPr/>
          </p:nvSpPr>
          <p:spPr>
            <a:xfrm>
              <a:off x="4848225" y="30956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6" name="Rectangle 26"/>
            <p:cNvSpPr/>
            <p:nvPr/>
          </p:nvSpPr>
          <p:spPr>
            <a:xfrm>
              <a:off x="6038850" y="24860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7" name="Rectangle 27"/>
            <p:cNvSpPr/>
            <p:nvPr/>
          </p:nvSpPr>
          <p:spPr>
            <a:xfrm>
              <a:off x="5734050" y="27908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8" name="Rectangle 28"/>
            <p:cNvSpPr/>
            <p:nvPr/>
          </p:nvSpPr>
          <p:spPr>
            <a:xfrm>
              <a:off x="5429250" y="30956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9" name="Rectangle 29"/>
            <p:cNvSpPr/>
            <p:nvPr/>
          </p:nvSpPr>
          <p:spPr>
            <a:xfrm>
              <a:off x="6619875" y="24860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50" name="Rectangle 30"/>
            <p:cNvSpPr/>
            <p:nvPr/>
          </p:nvSpPr>
          <p:spPr>
            <a:xfrm>
              <a:off x="6315075" y="27908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51" name="Rectangle 31"/>
            <p:cNvSpPr/>
            <p:nvPr/>
          </p:nvSpPr>
          <p:spPr>
            <a:xfrm>
              <a:off x="6010275" y="30956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</p:grpSp>
      <p:sp>
        <p:nvSpPr>
          <p:cNvPr id="34" name="Rectangle 49"/>
          <p:cNvSpPr/>
          <p:nvPr/>
        </p:nvSpPr>
        <p:spPr>
          <a:xfrm>
            <a:off x="2354263" y="2814638"/>
            <a:ext cx="666750" cy="666750"/>
          </a:xfrm>
          <a:prstGeom prst="rect">
            <a:avLst/>
          </a:prstGeom>
          <a:solidFill>
            <a:schemeClr val="accent2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 anchorCtr="0">
            <a:flatTx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1400" b="1" baseline="30000" dirty="0">
              <a:solidFill>
                <a:schemeClr val="hlink"/>
              </a:solidFill>
              <a:latin typeface=".VnArial" pitchFamily="34" charset="0"/>
            </a:endParaRPr>
          </a:p>
        </p:txBody>
      </p:sp>
      <p:sp>
        <p:nvSpPr>
          <p:cNvPr id="36" name="Text Box 63"/>
          <p:cNvSpPr txBox="1"/>
          <p:nvPr/>
        </p:nvSpPr>
        <p:spPr>
          <a:xfrm>
            <a:off x="2414588" y="3643313"/>
            <a:ext cx="68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chemeClr val="tx2"/>
                </a:solidFill>
              </a:rPr>
              <a:t>1cm</a:t>
            </a: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37" name="Text Box 68"/>
          <p:cNvSpPr txBox="1"/>
          <p:nvPr/>
        </p:nvSpPr>
        <p:spPr>
          <a:xfrm>
            <a:off x="2338388" y="2922588"/>
            <a:ext cx="838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chemeClr val="bg1"/>
                </a:solidFill>
              </a:rPr>
              <a:t>1cm</a:t>
            </a:r>
            <a:r>
              <a:rPr lang="en-US" altLang="en-US" sz="2000" baseline="30000" dirty="0">
                <a:solidFill>
                  <a:schemeClr val="bg1"/>
                </a:solidFill>
              </a:rPr>
              <a:t>3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1600">
        <p:blinds dir="vert"/>
      </p:transition>
    </mc:Choice>
    <mc:Fallback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911" name="Rectangle 39"/>
          <p:cNvSpPr/>
          <p:nvPr/>
        </p:nvSpPr>
        <p:spPr>
          <a:xfrm>
            <a:off x="2219325" y="1760220"/>
            <a:ext cx="2781300" cy="5715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a x a x a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6338888" y="1296670"/>
            <a:ext cx="2686050" cy="2971800"/>
            <a:chOff x="444" y="1920"/>
            <a:chExt cx="1692" cy="1872"/>
          </a:xfrm>
        </p:grpSpPr>
        <p:sp>
          <p:nvSpPr>
            <p:cNvPr id="10253" name="Rectangle 5"/>
            <p:cNvSpPr/>
            <p:nvPr/>
          </p:nvSpPr>
          <p:spPr>
            <a:xfrm>
              <a:off x="455" y="2496"/>
              <a:ext cx="1110" cy="1290"/>
            </a:xfrm>
            <a:prstGeom prst="rect">
              <a:avLst/>
            </a:prstGeom>
            <a:noFill/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0254" name="Group 6"/>
            <p:cNvGrpSpPr/>
            <p:nvPr/>
          </p:nvGrpSpPr>
          <p:grpSpPr>
            <a:xfrm>
              <a:off x="468" y="1920"/>
              <a:ext cx="1668" cy="588"/>
              <a:chOff x="468" y="1920"/>
              <a:chExt cx="1668" cy="588"/>
            </a:xfrm>
          </p:grpSpPr>
          <p:sp>
            <p:nvSpPr>
              <p:cNvPr id="10262" name="Line 7"/>
              <p:cNvSpPr/>
              <p:nvPr/>
            </p:nvSpPr>
            <p:spPr>
              <a:xfrm flipV="1">
                <a:off x="1560" y="1932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63" name="Line 8"/>
              <p:cNvSpPr/>
              <p:nvPr/>
            </p:nvSpPr>
            <p:spPr>
              <a:xfrm>
                <a:off x="1032" y="1932"/>
                <a:ext cx="1080" cy="0"/>
              </a:xfrm>
              <a:prstGeom prst="line">
                <a:avLst/>
              </a:prstGeom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64" name="Line 9"/>
              <p:cNvSpPr/>
              <p:nvPr/>
            </p:nvSpPr>
            <p:spPr>
              <a:xfrm flipV="1">
                <a:off x="468" y="1920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0255" name="Group 10"/>
            <p:cNvGrpSpPr/>
            <p:nvPr/>
          </p:nvGrpSpPr>
          <p:grpSpPr>
            <a:xfrm>
              <a:off x="444" y="1944"/>
              <a:ext cx="1668" cy="1848"/>
              <a:chOff x="444" y="1944"/>
              <a:chExt cx="1668" cy="1848"/>
            </a:xfrm>
          </p:grpSpPr>
          <p:sp>
            <p:nvSpPr>
              <p:cNvPr id="10259" name="Line 11"/>
              <p:cNvSpPr/>
              <p:nvPr/>
            </p:nvSpPr>
            <p:spPr>
              <a:xfrm flipV="1">
                <a:off x="1038" y="3208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0260" name="Line 12"/>
              <p:cNvSpPr/>
              <p:nvPr/>
            </p:nvSpPr>
            <p:spPr>
              <a:xfrm>
                <a:off x="1032" y="1944"/>
                <a:ext cx="0" cy="127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0261" name="Line 13"/>
              <p:cNvSpPr/>
              <p:nvPr/>
            </p:nvSpPr>
            <p:spPr>
              <a:xfrm flipV="1">
                <a:off x="444" y="3216"/>
                <a:ext cx="588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  <p:grpSp>
          <p:nvGrpSpPr>
            <p:cNvPr id="10256" name="Group 14"/>
            <p:cNvGrpSpPr/>
            <p:nvPr/>
          </p:nvGrpSpPr>
          <p:grpSpPr>
            <a:xfrm>
              <a:off x="1560" y="1944"/>
              <a:ext cx="564" cy="1836"/>
              <a:chOff x="1560" y="1944"/>
              <a:chExt cx="564" cy="1836"/>
            </a:xfrm>
          </p:grpSpPr>
          <p:sp>
            <p:nvSpPr>
              <p:cNvPr id="10257" name="Line 15"/>
              <p:cNvSpPr/>
              <p:nvPr/>
            </p:nvSpPr>
            <p:spPr>
              <a:xfrm flipV="1">
                <a:off x="1560" y="3204"/>
                <a:ext cx="564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58" name="Line 16"/>
              <p:cNvSpPr/>
              <p:nvPr/>
            </p:nvSpPr>
            <p:spPr>
              <a:xfrm>
                <a:off x="2124" y="1944"/>
                <a:ext cx="0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79905" name="Text Box 33"/>
          <p:cNvSpPr txBox="1"/>
          <p:nvPr/>
        </p:nvSpPr>
        <p:spPr>
          <a:xfrm>
            <a:off x="0" y="-317"/>
            <a:ext cx="9144000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Muốn tính thể tích hình lập phương ta lấy cạnh nhân với  cạnh rồi nhân với cạnh.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6" name="Text Box 34"/>
          <p:cNvSpPr txBox="1"/>
          <p:nvPr/>
        </p:nvSpPr>
        <p:spPr>
          <a:xfrm>
            <a:off x="165100" y="991870"/>
            <a:ext cx="72167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lập phương có cạnh a thì thể tích V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8" name="Text Box 36"/>
          <p:cNvSpPr txBox="1"/>
          <p:nvPr/>
        </p:nvSpPr>
        <p:spPr>
          <a:xfrm>
            <a:off x="5984875" y="2898458"/>
            <a:ext cx="285750" cy="520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9" name="Text Box 37"/>
          <p:cNvSpPr txBox="1"/>
          <p:nvPr/>
        </p:nvSpPr>
        <p:spPr>
          <a:xfrm>
            <a:off x="8477250" y="3785870"/>
            <a:ext cx="2857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0" name="Text Box 38"/>
          <p:cNvSpPr txBox="1"/>
          <p:nvPr/>
        </p:nvSpPr>
        <p:spPr>
          <a:xfrm>
            <a:off x="7767638" y="785495"/>
            <a:ext cx="2857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/>
          <p:nvPr/>
        </p:nvSpPr>
        <p:spPr>
          <a:xfrm>
            <a:off x="461963" y="2522220"/>
            <a:ext cx="62960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thể tích hình lập phương có cạnh l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4m.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3" name="Text Box 41"/>
          <p:cNvSpPr txBox="1"/>
          <p:nvPr/>
        </p:nvSpPr>
        <p:spPr>
          <a:xfrm>
            <a:off x="987425" y="2934970"/>
            <a:ext cx="4438650" cy="21224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endParaRPr lang="vi-VN" alt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lập phương 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4 x 4 = 64 (m</a:t>
            </a:r>
            <a:r>
              <a:rPr lang="en-US" altLang="en-US" sz="24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alt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64 m</a:t>
            </a:r>
            <a:r>
              <a:rPr lang="en-US" altLang="en-US" sz="24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99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99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99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7991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7991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7991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399"/>
                            </p:stCondLst>
                            <p:childTnLst>
                              <p:par>
                                <p:cTn id="43" presetID="35" presetClass="emph" presetSubtype="0" repeatCount="1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7991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11" grpId="0" animBg="1" build="allAtOnce"/>
      <p:bldP spid="79905" grpId="0"/>
      <p:bldP spid="79906" grpId="0"/>
      <p:bldP spid="79908" grpId="0"/>
      <p:bldP spid="79909" grpId="0"/>
      <p:bldP spid="79910" grpId="0"/>
      <p:bldP spid="79912" grpId="0"/>
      <p:bldP spid="79913" grpId="0"/>
    </p:bld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2186</Words>
  <Application>WPS Presentation</Application>
  <PresentationFormat>On-screen Show (16:9)</PresentationFormat>
  <Paragraphs>146</Paragraphs>
  <Slides>15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15</vt:i4>
      </vt:variant>
    </vt:vector>
  </HeadingPairs>
  <TitlesOfParts>
    <vt:vector size="34" baseType="lpstr">
      <vt:lpstr>Arial</vt:lpstr>
      <vt:lpstr>SimSun</vt:lpstr>
      <vt:lpstr>Wingdings</vt:lpstr>
      <vt:lpstr>VNI-Times</vt:lpstr>
      <vt:lpstr>SVN-Riesling</vt:lpstr>
      <vt:lpstr>Times New Roman</vt:lpstr>
      <vt:lpstr>Calibri</vt:lpstr>
      <vt:lpstr>.VnArial</vt:lpstr>
      <vt:lpstr>Cambria</vt:lpstr>
      <vt:lpstr>Microsoft YaHei</vt:lpstr>
      <vt:lpstr>Arial Unicode MS</vt:lpstr>
      <vt:lpstr>UVN Mang Tre</vt:lpstr>
      <vt:lpstr>Calibri</vt:lpstr>
      <vt:lpstr>字魂70号-灵悦黑体</vt:lpstr>
      <vt:lpstr>1_Default Design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The CIT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CIT</dc:creator>
  <cp:lastModifiedBy>HUONG GIANG</cp:lastModifiedBy>
  <cp:revision>105</cp:revision>
  <dcterms:created xsi:type="dcterms:W3CDTF">2002-01-30T01:19:06Z</dcterms:created>
  <dcterms:modified xsi:type="dcterms:W3CDTF">2023-01-31T20:00:49Z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35402E01AEA4495EAE6F73B1D7F1B3E4</vt:lpwstr>
  </property>
  <property fmtid="{D5CDD505-2E9C-101B-9397-08002B2CF9AE}" pid="3" name="KSOProductBuildVer">
    <vt:lpwstr>1033-11.2.0.11440</vt:lpwstr>
  </property>
</Properties>
</file>