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6"/>
  </p:notesMasterIdLst>
  <p:sldIdLst>
    <p:sldId id="370" r:id="rId5"/>
    <p:sldId id="258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7" r:id="rId17"/>
    <p:sldId id="312" r:id="rId18"/>
    <p:sldId id="289" r:id="rId19"/>
    <p:sldId id="314" r:id="rId20"/>
    <p:sldId id="290" r:id="rId21"/>
    <p:sldId id="315" r:id="rId22"/>
    <p:sldId id="291" r:id="rId23"/>
    <p:sldId id="318" r:id="rId24"/>
    <p:sldId id="319" r:id="rId25"/>
    <p:sldId id="320" r:id="rId26"/>
    <p:sldId id="294" r:id="rId27"/>
    <p:sldId id="333" r:id="rId28"/>
    <p:sldId id="327" r:id="rId29"/>
    <p:sldId id="326" r:id="rId30"/>
    <p:sldId id="328" r:id="rId31"/>
    <p:sldId id="298" r:id="rId32"/>
    <p:sldId id="301" r:id="rId33"/>
    <p:sldId id="302" r:id="rId34"/>
    <p:sldId id="332" r:id="rId35"/>
    <p:sldId id="37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7" autoAdjust="0"/>
    <p:restoredTop sz="94624" autoAdjust="0"/>
  </p:normalViewPr>
  <p:slideViewPr>
    <p:cSldViewPr>
      <p:cViewPr varScale="1">
        <p:scale>
          <a:sx n="63" d="100"/>
          <a:sy n="63" d="100"/>
        </p:scale>
        <p:origin x="-1464" y="-108"/>
      </p:cViewPr>
      <p:guideLst>
        <p:guide orient="horz" pos="21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1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70CB-0468-4FDC-80AC-4086711CF16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81E8A-C96F-4359-B042-DCC7614ABC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81E8A-C96F-4359-B042-DCC7614ABC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5000">
        <p:fade/>
      </p:transition>
    </mc:Choice>
    <mc:Fallback>
      <p:transition spd="med" advClick="0" advTm="5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5000">
        <p:fade/>
      </p:transition>
    </mc:Choice>
    <mc:Fallback>
      <p:transition spd="med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4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image" Target="../media/image15.png"/><Relationship Id="rId1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219717" y="1568406"/>
            <a:ext cx="6704330" cy="7143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1128713" y="2742883"/>
            <a:ext cx="6885305" cy="1938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TOÁN 5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Thể tích của một hình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3512702" y="5522710"/>
            <a:ext cx="2118360" cy="345440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p>
            <a:pPr algn="ctr"/>
            <a:r>
              <a:rPr lang="en-US" sz="180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180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Freeform 6"/>
          <p:cNvSpPr/>
          <p:nvPr/>
        </p:nvSpPr>
        <p:spPr bwMode="auto">
          <a:xfrm>
            <a:off x="2127250" y="3416301"/>
            <a:ext cx="4806950" cy="1079500"/>
          </a:xfrm>
          <a:custGeom>
            <a:avLst/>
            <a:gdLst>
              <a:gd name="T0" fmla="*/ 0 w 3028"/>
              <a:gd name="T1" fmla="*/ 2147483647 h 680"/>
              <a:gd name="T2" fmla="*/ 2147483647 w 3028"/>
              <a:gd name="T3" fmla="*/ 2147483647 h 680"/>
              <a:gd name="T4" fmla="*/ 2147483647 w 3028"/>
              <a:gd name="T5" fmla="*/ 0 h 680"/>
              <a:gd name="T6" fmla="*/ 2147483647 w 3028"/>
              <a:gd name="T7" fmla="*/ 2147483647 h 680"/>
              <a:gd name="T8" fmla="*/ 0 w 3028"/>
              <a:gd name="T9" fmla="*/ 2147483647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8"/>
              <a:gd name="T16" fmla="*/ 0 h 680"/>
              <a:gd name="T17" fmla="*/ 3028 w 3028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8" h="680">
                <a:moveTo>
                  <a:pt x="0" y="680"/>
                </a:moveTo>
                <a:lnTo>
                  <a:pt x="768" y="24"/>
                </a:lnTo>
                <a:lnTo>
                  <a:pt x="3028" y="0"/>
                </a:lnTo>
                <a:lnTo>
                  <a:pt x="2376" y="644"/>
                </a:lnTo>
                <a:lnTo>
                  <a:pt x="0" y="680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Freeform 12"/>
          <p:cNvSpPr/>
          <p:nvPr/>
        </p:nvSpPr>
        <p:spPr bwMode="auto">
          <a:xfrm>
            <a:off x="2133600" y="4445000"/>
            <a:ext cx="3765550" cy="1651000"/>
          </a:xfrm>
          <a:custGeom>
            <a:avLst/>
            <a:gdLst>
              <a:gd name="T0" fmla="*/ 0 w 2372"/>
              <a:gd name="T1" fmla="*/ 2147483647 h 1040"/>
              <a:gd name="T2" fmla="*/ 2147483647 w 2372"/>
              <a:gd name="T3" fmla="*/ 0 h 1040"/>
              <a:gd name="T4" fmla="*/ 2147483647 w 2372"/>
              <a:gd name="T5" fmla="*/ 2147483647 h 1040"/>
              <a:gd name="T6" fmla="*/ 2147483647 w 2372"/>
              <a:gd name="T7" fmla="*/ 2147483647 h 1040"/>
              <a:gd name="T8" fmla="*/ 0 w 2372"/>
              <a:gd name="T9" fmla="*/ 2147483647 h 1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1040"/>
              <a:gd name="T17" fmla="*/ 2372 w 2372"/>
              <a:gd name="T18" fmla="*/ 1040 h 1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1040">
                <a:moveTo>
                  <a:pt x="0" y="29"/>
                </a:moveTo>
                <a:lnTo>
                  <a:pt x="2372" y="0"/>
                </a:lnTo>
                <a:lnTo>
                  <a:pt x="2372" y="1008"/>
                </a:lnTo>
                <a:lnTo>
                  <a:pt x="4" y="1040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Freeform 13"/>
          <p:cNvSpPr/>
          <p:nvPr/>
        </p:nvSpPr>
        <p:spPr bwMode="auto">
          <a:xfrm>
            <a:off x="5918202" y="3384555"/>
            <a:ext cx="984250" cy="2635251"/>
          </a:xfrm>
          <a:custGeom>
            <a:avLst/>
            <a:gdLst>
              <a:gd name="T0" fmla="*/ 2147483647 w 620"/>
              <a:gd name="T1" fmla="*/ 0 h 1660"/>
              <a:gd name="T2" fmla="*/ 0 w 620"/>
              <a:gd name="T3" fmla="*/ 2147483647 h 1660"/>
              <a:gd name="T4" fmla="*/ 2147483647 w 620"/>
              <a:gd name="T5" fmla="*/ 2147483647 h 1660"/>
              <a:gd name="T6" fmla="*/ 2147483647 w 620"/>
              <a:gd name="T7" fmla="*/ 2147483647 h 1660"/>
              <a:gd name="T8" fmla="*/ 2147483647 w 620"/>
              <a:gd name="T9" fmla="*/ 0 h 16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0"/>
              <a:gd name="T16" fmla="*/ 0 h 1660"/>
              <a:gd name="T17" fmla="*/ 620 w 620"/>
              <a:gd name="T18" fmla="*/ 1660 h 16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0" h="1660">
                <a:moveTo>
                  <a:pt x="620" y="0"/>
                </a:moveTo>
                <a:lnTo>
                  <a:pt x="0" y="636"/>
                </a:lnTo>
                <a:lnTo>
                  <a:pt x="12" y="1660"/>
                </a:lnTo>
                <a:lnTo>
                  <a:pt x="597" y="1003"/>
                </a:lnTo>
                <a:lnTo>
                  <a:pt x="620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/>
          <p:nvPr/>
        </p:nvSpPr>
        <p:spPr bwMode="auto">
          <a:xfrm>
            <a:off x="2105030" y="2778130"/>
            <a:ext cx="1260475" cy="3346451"/>
          </a:xfrm>
          <a:custGeom>
            <a:avLst/>
            <a:gdLst>
              <a:gd name="T0" fmla="*/ 0 w 794"/>
              <a:gd name="T1" fmla="*/ 2147483647 h 2108"/>
              <a:gd name="T2" fmla="*/ 2147483647 w 794"/>
              <a:gd name="T3" fmla="*/ 0 h 2108"/>
              <a:gd name="T4" fmla="*/ 2147483647 w 794"/>
              <a:gd name="T5" fmla="*/ 2147483647 h 2108"/>
              <a:gd name="T6" fmla="*/ 2147483647 w 794"/>
              <a:gd name="T7" fmla="*/ 2147483647 h 2108"/>
              <a:gd name="T8" fmla="*/ 0 w 794"/>
              <a:gd name="T9" fmla="*/ 2147483647 h 21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4"/>
              <a:gd name="T16" fmla="*/ 0 h 2108"/>
              <a:gd name="T17" fmla="*/ 794 w 794"/>
              <a:gd name="T18" fmla="*/ 2108 h 21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4" h="2108">
                <a:moveTo>
                  <a:pt x="0" y="596"/>
                </a:moveTo>
                <a:lnTo>
                  <a:pt x="794" y="0"/>
                </a:lnTo>
                <a:lnTo>
                  <a:pt x="774" y="1448"/>
                </a:lnTo>
                <a:lnTo>
                  <a:pt x="24" y="2108"/>
                </a:lnTo>
                <a:lnTo>
                  <a:pt x="0" y="5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Freeform 3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Freeform 4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/>
          <p:nvPr/>
        </p:nvSpPr>
        <p:spPr bwMode="auto">
          <a:xfrm>
            <a:off x="2133602" y="3333755"/>
            <a:ext cx="4752975" cy="962025"/>
          </a:xfrm>
          <a:custGeom>
            <a:avLst/>
            <a:gdLst>
              <a:gd name="T0" fmla="*/ 0 w 2994"/>
              <a:gd name="T1" fmla="*/ 2147483647 h 606"/>
              <a:gd name="T2" fmla="*/ 2147483647 w 2994"/>
              <a:gd name="T3" fmla="*/ 2147483647 h 606"/>
              <a:gd name="T4" fmla="*/ 2147483647 w 2994"/>
              <a:gd name="T5" fmla="*/ 0 h 606"/>
              <a:gd name="T6" fmla="*/ 2147483647 w 2994"/>
              <a:gd name="T7" fmla="*/ 2147483647 h 606"/>
              <a:gd name="T8" fmla="*/ 0 w 2994"/>
              <a:gd name="T9" fmla="*/ 2147483647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4"/>
              <a:gd name="T16" fmla="*/ 0 h 606"/>
              <a:gd name="T17" fmla="*/ 2994 w 2994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4" h="606">
                <a:moveTo>
                  <a:pt x="0" y="606"/>
                </a:moveTo>
                <a:lnTo>
                  <a:pt x="759" y="28"/>
                </a:lnTo>
                <a:lnTo>
                  <a:pt x="2994" y="0"/>
                </a:lnTo>
                <a:lnTo>
                  <a:pt x="2368" y="586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8"/>
          <p:cNvSpPr/>
          <p:nvPr/>
        </p:nvSpPr>
        <p:spPr bwMode="auto">
          <a:xfrm>
            <a:off x="2124077" y="37338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12"/>
          <p:cNvSpPr/>
          <p:nvPr/>
        </p:nvSpPr>
        <p:spPr bwMode="auto">
          <a:xfrm>
            <a:off x="2133601" y="4264026"/>
            <a:ext cx="3759200" cy="1841500"/>
          </a:xfrm>
          <a:custGeom>
            <a:avLst/>
            <a:gdLst>
              <a:gd name="T0" fmla="*/ 0 w 2368"/>
              <a:gd name="T1" fmla="*/ 2147483647 h 1160"/>
              <a:gd name="T2" fmla="*/ 2147483647 w 2368"/>
              <a:gd name="T3" fmla="*/ 0 h 1160"/>
              <a:gd name="T4" fmla="*/ 2147483647 w 2368"/>
              <a:gd name="T5" fmla="*/ 2147483647 h 1160"/>
              <a:gd name="T6" fmla="*/ 2147483647 w 2368"/>
              <a:gd name="T7" fmla="*/ 2147483647 h 1160"/>
              <a:gd name="T8" fmla="*/ 0 w 2368"/>
              <a:gd name="T9" fmla="*/ 2147483647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1160"/>
              <a:gd name="T17" fmla="*/ 2368 w 2368"/>
              <a:gd name="T18" fmla="*/ 1160 h 1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1160">
                <a:moveTo>
                  <a:pt x="0" y="20"/>
                </a:moveTo>
                <a:lnTo>
                  <a:pt x="2356" y="0"/>
                </a:lnTo>
                <a:lnTo>
                  <a:pt x="2368" y="1151"/>
                </a:lnTo>
                <a:lnTo>
                  <a:pt x="8" y="1160"/>
                </a:lnTo>
                <a:lnTo>
                  <a:pt x="0" y="2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Freeform 13"/>
          <p:cNvSpPr/>
          <p:nvPr/>
        </p:nvSpPr>
        <p:spPr bwMode="auto">
          <a:xfrm>
            <a:off x="5918202" y="3349631"/>
            <a:ext cx="965200" cy="2711451"/>
          </a:xfrm>
          <a:custGeom>
            <a:avLst/>
            <a:gdLst>
              <a:gd name="T0" fmla="*/ 2147483647 w 608"/>
              <a:gd name="T1" fmla="*/ 0 h 1708"/>
              <a:gd name="T2" fmla="*/ 0 w 608"/>
              <a:gd name="T3" fmla="*/ 2147483647 h 1708"/>
              <a:gd name="T4" fmla="*/ 2147483647 w 608"/>
              <a:gd name="T5" fmla="*/ 2147483647 h 1708"/>
              <a:gd name="T6" fmla="*/ 2147483647 w 608"/>
              <a:gd name="T7" fmla="*/ 2147483647 h 1708"/>
              <a:gd name="T8" fmla="*/ 2147483647 w 608"/>
              <a:gd name="T9" fmla="*/ 0 h 1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8"/>
              <a:gd name="T16" fmla="*/ 0 h 1708"/>
              <a:gd name="T17" fmla="*/ 608 w 608"/>
              <a:gd name="T18" fmla="*/ 1708 h 1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8" h="1708">
                <a:moveTo>
                  <a:pt x="608" y="0"/>
                </a:moveTo>
                <a:lnTo>
                  <a:pt x="0" y="560"/>
                </a:lnTo>
                <a:lnTo>
                  <a:pt x="12" y="1708"/>
                </a:lnTo>
                <a:lnTo>
                  <a:pt x="597" y="1051"/>
                </a:lnTo>
                <a:lnTo>
                  <a:pt x="60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5363" name="Freeform 3"/>
          <p:cNvSpPr/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Freeform 4"/>
          <p:cNvSpPr/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Freeform 6"/>
          <p:cNvSpPr/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/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/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Freeform 15"/>
          <p:cNvSpPr/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346775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640" name="Group 88"/>
          <p:cNvGrpSpPr/>
          <p:nvPr/>
        </p:nvGrpSpPr>
        <p:grpSpPr bwMode="auto">
          <a:xfrm>
            <a:off x="2362200" y="2286000"/>
            <a:ext cx="2971800" cy="2057400"/>
            <a:chOff x="3408" y="1200"/>
            <a:chExt cx="1392" cy="960"/>
          </a:xfrm>
        </p:grpSpPr>
        <p:sp>
          <p:nvSpPr>
            <p:cNvPr id="5131" name="AutoShape 89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Line 90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91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92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646" name="AutoShape 94"/>
          <p:cNvSpPr>
            <a:spLocks noChangeArrowheads="1"/>
          </p:cNvSpPr>
          <p:nvPr/>
        </p:nvSpPr>
        <p:spPr bwMode="auto">
          <a:xfrm>
            <a:off x="5638803" y="2743200"/>
            <a:ext cx="1371597" cy="1447800"/>
          </a:xfrm>
          <a:prstGeom prst="cube">
            <a:avLst>
              <a:gd name="adj" fmla="val 25000"/>
            </a:avLst>
          </a:prstGeom>
          <a:solidFill>
            <a:srgbClr val="4299A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650" name="Text Box 98"/>
          <p:cNvSpPr txBox="1">
            <a:spLocks noChangeArrowheads="1"/>
          </p:cNvSpPr>
          <p:nvPr/>
        </p:nvSpPr>
        <p:spPr bwMode="auto">
          <a:xfrm>
            <a:off x="228600" y="1295408"/>
            <a:ext cx="213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6400" y="4429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1802" y="4429780"/>
            <a:ext cx="2816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56069E-6 L 1.11022E-16 -0.2885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35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0.28866 L -0.225 -0.2886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225 -0.28866 L -0.225 0.0002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46" grpId="0" animBg="1"/>
      <p:bldP spid="23646" grpId="1" animBg="1"/>
      <p:bldP spid="23646" grpId="2" animBg="1"/>
      <p:bldP spid="23646" grpId="3" animBg="1"/>
      <p:bldP spid="23650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981200"/>
            <a:ext cx="4876800" cy="4267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4630" y="1371600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81000" y="2275595"/>
            <a:ext cx="4648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nằm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hộp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81000" y="3716353"/>
            <a:ext cx="4648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bé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hay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Text Box 98"/>
          <p:cNvSpPr txBox="1">
            <a:spLocks noChangeArrowheads="1"/>
          </p:cNvSpPr>
          <p:nvPr/>
        </p:nvSpPr>
        <p:spPr bwMode="auto">
          <a:xfrm>
            <a:off x="37288" y="1258669"/>
            <a:ext cx="26678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317" y="1880183"/>
            <a:ext cx="3487485" cy="2819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1981206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9" grpId="0" animBg="1"/>
      <p:bldP spid="16405" grpId="0"/>
      <p:bldP spid="16406" grpId="0"/>
      <p:bldP spid="4" grpId="0"/>
      <p:bldP spid="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42159" y="2514606"/>
            <a:ext cx="0" cy="1713013"/>
          </a:xfrm>
          <a:prstGeom prst="lin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Dot"/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8"/>
          <p:cNvGrpSpPr/>
          <p:nvPr/>
        </p:nvGrpSpPr>
        <p:grpSpPr bwMode="auto">
          <a:xfrm>
            <a:off x="3276600" y="2057400"/>
            <a:ext cx="2286000" cy="2286000"/>
            <a:chOff x="1920" y="1008"/>
            <a:chExt cx="1152" cy="115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920" y="1008"/>
              <a:ext cx="1152" cy="115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217" y="1008"/>
              <a:ext cx="0" cy="86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920" y="1881"/>
              <a:ext cx="288" cy="2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lgDash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208" y="1863"/>
              <a:ext cx="864" cy="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0" y="4876800"/>
            <a:ext cx="91440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1" y="4835006"/>
            <a:ext cx="7539038" cy="1718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8600" y="1396425"/>
            <a:ext cx="2234740" cy="584775"/>
            <a:chOff x="228600" y="1625019"/>
            <a:chExt cx="2234740" cy="584775"/>
          </a:xfrm>
        </p:grpSpPr>
        <p:sp>
          <p:nvSpPr>
            <p:cNvPr id="26" name="Rectangle 25"/>
            <p:cNvSpPr/>
            <p:nvPr/>
          </p:nvSpPr>
          <p:spPr>
            <a:xfrm>
              <a:off x="228600" y="1676394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35" name="Rectangle 6"/>
            <p:cNvSpPr>
              <a:spLocks noChangeArrowheads="1"/>
            </p:cNvSpPr>
            <p:nvPr/>
          </p:nvSpPr>
          <p:spPr bwMode="auto">
            <a:xfrm>
              <a:off x="228600" y="1625019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5033968" y="2895600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016502" y="1981206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36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8580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286001" y="2809881"/>
            <a:ext cx="1214438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992314" y="3108327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2281242" y="1905006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1992314" y="2192345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133600" y="4230475"/>
            <a:ext cx="514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C</a:t>
            </a:r>
            <a:endParaRPr lang="en-US" sz="3600" b="1" i="1" dirty="0">
              <a:latin typeface=".VnAristote" pitchFamily="34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038850" y="4154275"/>
            <a:ext cx="5143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D</a:t>
            </a:r>
            <a:endParaRPr lang="en-US" sz="3600" b="1" i="1" dirty="0">
              <a:latin typeface=".VnAristot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876800"/>
            <a:ext cx="625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75014" y="5344180"/>
            <a:ext cx="725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D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867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C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D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6.35838E-7 L -0.15 -6.35838E-7 " pathEditMode="relative" rAng="0" ptsTypes="AA">
                                      <p:cBhvr>
                                        <p:cTn id="45" dur="2000" spd="-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89017E-6 L -0.15087 0.043 " pathEditMode="relative" rAng="0" ptsTypes="AA">
                                      <p:cBhvr>
                                        <p:cTn id="47" dur="2000" spd="-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215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3.00578E-6 L 0.1342 -0.18127 " pathEditMode="relative" rAng="0" ptsTypes="AA">
                                      <p:cBhvr>
                                        <p:cTn id="49" dur="2000" spd="-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906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1.09827E-6 L 0.12535 0.17526 " pathEditMode="relative" rAng="0" ptsTypes="AA">
                                      <p:cBhvr>
                                        <p:cTn id="51" dur="2000" spd="-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8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1.38728E-6 L 0.00486 -0.17896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8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-0.13143 -0.00139 " pathEditMode="relative" rAng="0" ptsTypes="AA">
                                      <p:cBhvr>
                                        <p:cTn id="64" dur="2000" spd="-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78035E-7 L 0.13004 -0.00139 " pathEditMode="relative" rAng="0" ptsTypes="AA">
                                      <p:cBhvr>
                                        <p:cTn id="66" dur="2000" spd="-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415" grpId="0" animBg="1"/>
      <p:bldP spid="17415" grpId="1" animBg="1"/>
      <p:bldP spid="17416" grpId="0" animBg="1"/>
      <p:bldP spid="17416" grpId="1" animBg="1"/>
      <p:bldP spid="17417" grpId="0" animBg="1"/>
      <p:bldP spid="17418" grpId="0" animBg="1"/>
      <p:bldP spid="17418" grpId="1" animBg="1"/>
      <p:bldP spid="17419" grpId="0" animBg="1"/>
      <p:bldP spid="17419" grpId="1" animBg="1"/>
      <p:bldP spid="17420" grpId="0" animBg="1"/>
      <p:bldP spid="17420" grpId="1" animBg="1"/>
      <p:bldP spid="17421" grpId="0" animBg="1"/>
      <p:bldP spid="17421" grpId="1" animBg="1"/>
      <p:bldP spid="17422" grpId="0" animBg="1"/>
      <p:bldP spid="17422" grpId="1" animBg="1"/>
      <p:bldP spid="17423" grpId="0"/>
      <p:bldP spid="17424" grpId="0" animBg="1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8" y="1676406"/>
            <a:ext cx="6926263" cy="321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8600" y="1244025"/>
            <a:ext cx="2234740" cy="584775"/>
            <a:chOff x="228600" y="1472619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523994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472619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602673" y="4876800"/>
            <a:ext cx="8001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266950" y="35052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0193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266950" y="28575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019300" y="31051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14650" y="3498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6670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724407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  <a:endParaRPr lang="en-US" sz="3600" b="1" dirty="0">
              <a:latin typeface=".VnAristote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" y="2006025"/>
            <a:ext cx="2234740" cy="584775"/>
            <a:chOff x="228600" y="2234619"/>
            <a:chExt cx="2234740" cy="584775"/>
          </a:xfrm>
        </p:grpSpPr>
        <p:sp>
          <p:nvSpPr>
            <p:cNvPr id="17" name="Rectangle 16"/>
            <p:cNvSpPr/>
            <p:nvPr/>
          </p:nvSpPr>
          <p:spPr>
            <a:xfrm>
              <a:off x="228600" y="2285994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228600" y="2234619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3400" y="5370732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9464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6"/>
            <a:ext cx="7010400" cy="325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52400" y="1091625"/>
            <a:ext cx="2234740" cy="584775"/>
            <a:chOff x="228600" y="1447794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499169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447794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0" y="4191006"/>
            <a:ext cx="9144000" cy="26669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21800" y="4485822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374202" y="4989493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P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0" y="5980093"/>
            <a:ext cx="91440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P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M </a:t>
            </a:r>
            <a:r>
              <a:rPr 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N.</a:t>
            </a:r>
            <a:endParaRPr lang="en-US" sz="2700" dirty="0">
              <a:solidFill>
                <a:srgbClr val="0000FF"/>
              </a:solidFill>
              <a:latin typeface=".VnAristote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AutoShape 33"/>
          <p:cNvSpPr/>
          <p:nvPr/>
        </p:nvSpPr>
        <p:spPr bwMode="auto">
          <a:xfrm rot="-5400000">
            <a:off x="6096000" y="2895600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/>
            <a:endParaRPr lang="vi-VN">
              <a:solidFill>
                <a:srgbClr val="0000FF"/>
              </a:solidFill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943600" y="3735174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0000FF"/>
                </a:solidFill>
                <a:latin typeface=".VnAristote" pitchFamily="34" charset="0"/>
              </a:rPr>
              <a:t>P</a:t>
            </a:r>
            <a:endParaRPr lang="en-US" sz="36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14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"/>
          <p:cNvSpPr txBox="1">
            <a:spLocks noChangeArrowheads="1"/>
          </p:cNvSpPr>
          <p:nvPr/>
        </p:nvSpPr>
        <p:spPr bwMode="auto">
          <a:xfrm>
            <a:off x="1295400" y="228605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 sz="3200" b="1" u="sng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Cloud 11"/>
          <p:cNvSpPr/>
          <p:nvPr/>
        </p:nvSpPr>
        <p:spPr bwMode="auto">
          <a:xfrm>
            <a:off x="0" y="0"/>
            <a:ext cx="5562600" cy="1066800"/>
          </a:xfrm>
          <a:prstGeom prst="cloud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altLang="en-US" sz="36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0" y="1362059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5940" y="3181983"/>
                <a:ext cx="9118060" cy="3658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en-US" sz="3600" b="1" u="sng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giải</a:t>
                </a:r>
                <a:endParaRPr lang="en-US" altLang="en-US" sz="3600" b="1" u="sng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xung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quanh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36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×</m:t>
                    </m:r>
                  </m:oMath>
                </a14:m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×</m:t>
                    </m:r>
                  </m:oMath>
                </a14:m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36 (cm</a:t>
                </a:r>
                <a:r>
                  <a:rPr lang="en-US" sz="36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6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toàn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 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36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×</m:t>
                    </m:r>
                  </m:oMath>
                </a14:m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×</m:t>
                    </m:r>
                  </m:oMath>
                </a14:m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54 (cm</a:t>
                </a:r>
                <a:r>
                  <a:rPr lang="en-US" sz="36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6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6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36 cm</a:t>
                </a:r>
                <a:r>
                  <a:rPr lang="en-US" sz="36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54 cm</a:t>
                </a:r>
                <a:r>
                  <a:rPr lang="en-US" sz="36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36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0" y="3181983"/>
                <a:ext cx="9118060" cy="3658870"/>
              </a:xfrm>
              <a:prstGeom prst="rect">
                <a:avLst/>
              </a:prstGeom>
              <a:blipFill rotWithShape="1">
                <a:blip r:embed="rId1"/>
                <a:stretch>
                  <a:fillRect l="-6" t="-17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rocess 9"/>
          <p:cNvSpPr/>
          <p:nvPr/>
        </p:nvSpPr>
        <p:spPr>
          <a:xfrm>
            <a:off x="152400" y="1066800"/>
            <a:ext cx="5486400" cy="990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505202" y="90000"/>
            <a:ext cx="2771775" cy="67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97" name="Group 5"/>
          <p:cNvGrpSpPr/>
          <p:nvPr/>
        </p:nvGrpSpPr>
        <p:grpSpPr bwMode="auto">
          <a:xfrm>
            <a:off x="6324600" y="914400"/>
            <a:ext cx="2209800" cy="1524000"/>
            <a:chOff x="3408" y="1200"/>
            <a:chExt cx="1392" cy="960"/>
          </a:xfrm>
        </p:grpSpPr>
        <p:sp>
          <p:nvSpPr>
            <p:cNvPr id="8272" name="AutoShape 6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3" name="Line 7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Line 8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Line 9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7086600" y="19050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6096000" y="4449763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C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7543800" y="44958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D</a:t>
            </a:r>
            <a:endParaRPr lang="en-US" sz="2800" b="1" dirty="0">
              <a:latin typeface=".VnAristote" pitchFamily="34" charset="0"/>
            </a:endParaRPr>
          </a:p>
        </p:txBody>
      </p:sp>
      <p:grpSp>
        <p:nvGrpSpPr>
          <p:cNvPr id="8201" name="Group 13"/>
          <p:cNvGrpSpPr/>
          <p:nvPr/>
        </p:nvGrpSpPr>
        <p:grpSpPr bwMode="auto">
          <a:xfrm>
            <a:off x="6019800" y="32004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60" name="Group 14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70" name="AutoShape 1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1" name="Rectangle 16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1" name="Group 17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68" name="AutoShape 1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9" name="Rectangle 1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2" name="Group 20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66" name="AutoShape 2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Rectangle 2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3" name="Group 23"/>
            <p:cNvGrpSpPr/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64" name="AutoShape 2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Rectangle 2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2" name="Group 26"/>
          <p:cNvGrpSpPr/>
          <p:nvPr/>
        </p:nvGrpSpPr>
        <p:grpSpPr bwMode="auto">
          <a:xfrm>
            <a:off x="7239000" y="3352800"/>
            <a:ext cx="1752600" cy="1219200"/>
            <a:chOff x="4032" y="2304"/>
            <a:chExt cx="1104" cy="76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48" name="Group 27"/>
            <p:cNvGrpSpPr/>
            <p:nvPr/>
          </p:nvGrpSpPr>
          <p:grpSpPr bwMode="auto">
            <a:xfrm>
              <a:off x="4032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8" name="AutoShape 2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9" name="Rectangle 2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49" name="Group 30"/>
            <p:cNvGrpSpPr/>
            <p:nvPr/>
          </p:nvGrpSpPr>
          <p:grpSpPr bwMode="auto">
            <a:xfrm>
              <a:off x="4032" y="2304"/>
              <a:ext cx="432" cy="432"/>
              <a:chOff x="4032" y="2400"/>
              <a:chExt cx="432" cy="432"/>
            </a:xfrm>
            <a:grpFill/>
          </p:grpSpPr>
          <p:sp>
            <p:nvSpPr>
              <p:cNvPr id="8256" name="AutoShape 31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432" cy="432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4032" y="2508"/>
                <a:ext cx="324" cy="324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0" name="Group 33"/>
            <p:cNvGrpSpPr/>
            <p:nvPr/>
          </p:nvGrpSpPr>
          <p:grpSpPr bwMode="auto">
            <a:xfrm>
              <a:off x="4368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4" name="AutoShape 3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5" name="Rectangle 3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1" name="Group 36"/>
            <p:cNvGrpSpPr/>
            <p:nvPr/>
          </p:nvGrpSpPr>
          <p:grpSpPr bwMode="auto">
            <a:xfrm>
              <a:off x="470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2" name="AutoShape 3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Rectangle 3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3" name="Group 39"/>
          <p:cNvGrpSpPr/>
          <p:nvPr/>
        </p:nvGrpSpPr>
        <p:grpSpPr bwMode="auto">
          <a:xfrm>
            <a:off x="5791200" y="5029200"/>
            <a:ext cx="1371600" cy="1371600"/>
            <a:chOff x="1488" y="2640"/>
            <a:chExt cx="864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29" name="Group 40"/>
            <p:cNvGrpSpPr/>
            <p:nvPr/>
          </p:nvGrpSpPr>
          <p:grpSpPr bwMode="auto">
            <a:xfrm>
              <a:off x="1488" y="2640"/>
              <a:ext cx="528" cy="864"/>
              <a:chOff x="3168" y="2304"/>
              <a:chExt cx="528" cy="864"/>
            </a:xfrm>
            <a:grpFill/>
          </p:grpSpPr>
          <p:grpSp>
            <p:nvGrpSpPr>
              <p:cNvPr id="8236" name="Group 41"/>
              <p:cNvGrpSpPr/>
              <p:nvPr/>
            </p:nvGrpSpPr>
            <p:grpSpPr bwMode="auto">
              <a:xfrm>
                <a:off x="3264" y="264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6" name="AutoShape 42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7" name="Group 44"/>
              <p:cNvGrpSpPr/>
              <p:nvPr/>
            </p:nvGrpSpPr>
            <p:grpSpPr bwMode="auto">
              <a:xfrm>
                <a:off x="3168" y="2736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4" name="AutoShape 45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5" name="Rectangle 46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8" name="Group 47"/>
              <p:cNvGrpSpPr/>
              <p:nvPr/>
            </p:nvGrpSpPr>
            <p:grpSpPr bwMode="auto">
              <a:xfrm>
                <a:off x="3264" y="2304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2" name="AutoShape 48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3" name="Rectangle 49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9" name="Group 50"/>
              <p:cNvGrpSpPr/>
              <p:nvPr/>
            </p:nvGrpSpPr>
            <p:grpSpPr bwMode="auto">
              <a:xfrm>
                <a:off x="3168" y="240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0" name="AutoShape 51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1" name="Rectangle 52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30" name="Group 53"/>
            <p:cNvGrpSpPr/>
            <p:nvPr/>
          </p:nvGrpSpPr>
          <p:grpSpPr bwMode="auto">
            <a:xfrm>
              <a:off x="1920" y="2976"/>
              <a:ext cx="432" cy="432"/>
              <a:chOff x="4032" y="2064"/>
              <a:chExt cx="576" cy="576"/>
            </a:xfrm>
            <a:grpFill/>
          </p:grpSpPr>
          <p:sp>
            <p:nvSpPr>
              <p:cNvPr id="8234" name="AutoShape 5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Rectangle 5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31" name="Group 56"/>
            <p:cNvGrpSpPr/>
            <p:nvPr/>
          </p:nvGrpSpPr>
          <p:grpSpPr bwMode="auto">
            <a:xfrm>
              <a:off x="1824" y="3072"/>
              <a:ext cx="432" cy="432"/>
              <a:chOff x="4032" y="2064"/>
              <a:chExt cx="576" cy="576"/>
            </a:xfrm>
            <a:grpFill/>
          </p:grpSpPr>
          <p:sp>
            <p:nvSpPr>
              <p:cNvPr id="8232" name="AutoShape 5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5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4" name="Group 59"/>
          <p:cNvGrpSpPr/>
          <p:nvPr/>
        </p:nvGrpSpPr>
        <p:grpSpPr bwMode="auto">
          <a:xfrm>
            <a:off x="7239000" y="50292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7" name="Group 60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27" name="AutoShape 6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Rectangle 6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8" name="Group 63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25" name="AutoShape 6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Rectangle 6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9" name="Group 66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23" name="AutoShape 6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Rectangle 6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0" name="Group 69"/>
            <p:cNvGrpSpPr/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21" name="AutoShape 70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Rectangle 71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5" name="Group 72"/>
          <p:cNvGrpSpPr/>
          <p:nvPr/>
        </p:nvGrpSpPr>
        <p:grpSpPr bwMode="auto">
          <a:xfrm>
            <a:off x="8229600" y="5486400"/>
            <a:ext cx="838200" cy="838200"/>
            <a:chOff x="2496" y="3504"/>
            <a:chExt cx="528" cy="52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1" name="Group 73"/>
            <p:cNvGrpSpPr/>
            <p:nvPr/>
          </p:nvGrpSpPr>
          <p:grpSpPr bwMode="auto">
            <a:xfrm>
              <a:off x="2592" y="3504"/>
              <a:ext cx="432" cy="432"/>
              <a:chOff x="4032" y="2064"/>
              <a:chExt cx="576" cy="576"/>
            </a:xfrm>
            <a:grpFill/>
          </p:grpSpPr>
          <p:sp>
            <p:nvSpPr>
              <p:cNvPr id="8215" name="AutoShape 7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7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2" name="Group 76"/>
            <p:cNvGrpSpPr/>
            <p:nvPr/>
          </p:nvGrpSpPr>
          <p:grpSpPr bwMode="auto">
            <a:xfrm>
              <a:off x="2496" y="3600"/>
              <a:ext cx="432" cy="432"/>
              <a:chOff x="4032" y="2064"/>
              <a:chExt cx="576" cy="576"/>
            </a:xfrm>
            <a:grpFill/>
          </p:grpSpPr>
          <p:sp>
            <p:nvSpPr>
              <p:cNvPr id="8213" name="AutoShape 7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Rectangle 7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206" name="Text Box 79"/>
          <p:cNvSpPr txBox="1">
            <a:spLocks noChangeArrowheads="1"/>
          </p:cNvSpPr>
          <p:nvPr/>
        </p:nvSpPr>
        <p:spPr bwMode="auto">
          <a:xfrm>
            <a:off x="60198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P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8207" name="Text Box 80"/>
          <p:cNvSpPr txBox="1">
            <a:spLocks noChangeArrowheads="1"/>
          </p:cNvSpPr>
          <p:nvPr/>
        </p:nvSpPr>
        <p:spPr bwMode="auto">
          <a:xfrm>
            <a:off x="72390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M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8208" name="Text Box 81"/>
          <p:cNvSpPr txBox="1">
            <a:spLocks noChangeArrowheads="1"/>
          </p:cNvSpPr>
          <p:nvPr/>
        </p:nvSpPr>
        <p:spPr bwMode="auto">
          <a:xfrm>
            <a:off x="8153400" y="62484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N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8209" name="Text Box 82"/>
          <p:cNvSpPr txBox="1">
            <a:spLocks noChangeArrowheads="1"/>
          </p:cNvSpPr>
          <p:nvPr/>
        </p:nvSpPr>
        <p:spPr bwMode="auto">
          <a:xfrm>
            <a:off x="76200" y="2806011"/>
            <a:ext cx="58197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Text Box 83"/>
          <p:cNvSpPr txBox="1">
            <a:spLocks noChangeArrowheads="1"/>
          </p:cNvSpPr>
          <p:nvPr/>
        </p:nvSpPr>
        <p:spPr bwMode="auto">
          <a:xfrm>
            <a:off x="0" y="4939611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400" y="457206"/>
            <a:ext cx="2234740" cy="584775"/>
            <a:chOff x="228600" y="1295400"/>
            <a:chExt cx="2234740" cy="584775"/>
          </a:xfrm>
        </p:grpSpPr>
        <p:sp>
          <p:nvSpPr>
            <p:cNvPr id="88" name="Rectangle 87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a)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1: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7461" y="2057400"/>
            <a:ext cx="2234740" cy="609600"/>
            <a:chOff x="228600" y="1143000"/>
            <a:chExt cx="2234740" cy="609600"/>
          </a:xfrm>
        </p:grpSpPr>
        <p:sp>
          <p:nvSpPr>
            <p:cNvPr id="91" name="Rectangle 90"/>
            <p:cNvSpPr/>
            <p:nvPr/>
          </p:nvSpPr>
          <p:spPr>
            <a:xfrm>
              <a:off x="228600" y="1219200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"/>
            <p:cNvSpPr>
              <a:spLocks noChangeArrowheads="1"/>
            </p:cNvSpPr>
            <p:nvPr/>
          </p:nvSpPr>
          <p:spPr bwMode="auto">
            <a:xfrm>
              <a:off x="228600" y="11430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27461" y="4292031"/>
            <a:ext cx="2234740" cy="584775"/>
            <a:chOff x="228600" y="1295400"/>
            <a:chExt cx="2234740" cy="584775"/>
          </a:xfrm>
        </p:grpSpPr>
        <p:sp>
          <p:nvSpPr>
            <p:cNvPr id="94" name="Rectangle 93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  <a:endParaRPr lang="en-US" sz="32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1455" y="1054894"/>
            <a:ext cx="5511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solidFill>
                  <a:srgbClr val="0000FF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04157" y="90006"/>
            <a:ext cx="2310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5" name="Flowchart: Process 104"/>
          <p:cNvSpPr/>
          <p:nvPr/>
        </p:nvSpPr>
        <p:spPr>
          <a:xfrm>
            <a:off x="85725" y="2819400"/>
            <a:ext cx="5857876" cy="14478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Process 105"/>
          <p:cNvSpPr/>
          <p:nvPr/>
        </p:nvSpPr>
        <p:spPr>
          <a:xfrm>
            <a:off x="42863" y="4922728"/>
            <a:ext cx="5553075" cy="155427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198" grpId="0" animBg="1"/>
      <p:bldP spid="8199" grpId="0"/>
      <p:bldP spid="8200" grpId="0"/>
      <p:bldP spid="8206" grpId="0"/>
      <p:bldP spid="8207" grpId="0"/>
      <p:bldP spid="8208" grpId="0"/>
      <p:bldP spid="8209" grpId="0"/>
      <p:bldP spid="8210" grpId="0"/>
      <p:bldP spid="2" grpId="0"/>
      <p:bldP spid="8" grpId="0"/>
      <p:bldP spid="105" grpId="0" animBg="1"/>
      <p:bldP spid="10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4339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810785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5410207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60"/>
          <p:cNvGrpSpPr/>
          <p:nvPr/>
        </p:nvGrpSpPr>
        <p:grpSpPr bwMode="auto">
          <a:xfrm>
            <a:off x="228600" y="5791200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 Box 1"/>
          <p:cNvSpPr txBox="1"/>
          <p:nvPr/>
        </p:nvSpPr>
        <p:spPr>
          <a:xfrm>
            <a:off x="755015" y="152400"/>
            <a:ext cx="79381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luyện tập - thực hành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4" name="Group 27"/>
          <p:cNvGrpSpPr/>
          <p:nvPr/>
        </p:nvGrpSpPr>
        <p:grpSpPr bwMode="auto">
          <a:xfrm>
            <a:off x="1538289" y="2743207"/>
            <a:ext cx="1814512" cy="671513"/>
            <a:chOff x="969" y="2160"/>
            <a:chExt cx="1143" cy="423"/>
          </a:xfrm>
        </p:grpSpPr>
        <p:sp>
          <p:nvSpPr>
            <p:cNvPr id="22581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2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3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4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5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6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7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8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2535" name="AutoShape 18"/>
          <p:cNvSpPr>
            <a:spLocks noChangeArrowheads="1"/>
          </p:cNvSpPr>
          <p:nvPr/>
        </p:nvSpPr>
        <p:spPr bwMode="auto">
          <a:xfrm>
            <a:off x="1676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6" name="AutoShape 19"/>
          <p:cNvSpPr>
            <a:spLocks noChangeArrowheads="1"/>
          </p:cNvSpPr>
          <p:nvPr/>
        </p:nvSpPr>
        <p:spPr bwMode="auto">
          <a:xfrm>
            <a:off x="2057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7" name="AutoShape 20"/>
          <p:cNvSpPr>
            <a:spLocks noChangeArrowheads="1"/>
          </p:cNvSpPr>
          <p:nvPr/>
        </p:nvSpPr>
        <p:spPr bwMode="auto">
          <a:xfrm>
            <a:off x="2438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8" name="AutoShape 21"/>
          <p:cNvSpPr>
            <a:spLocks noChangeArrowheads="1"/>
          </p:cNvSpPr>
          <p:nvPr/>
        </p:nvSpPr>
        <p:spPr bwMode="auto">
          <a:xfrm>
            <a:off x="2819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1538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0" name="AutoShape 23"/>
          <p:cNvSpPr>
            <a:spLocks noChangeArrowheads="1"/>
          </p:cNvSpPr>
          <p:nvPr/>
        </p:nvSpPr>
        <p:spPr bwMode="auto">
          <a:xfrm>
            <a:off x="1919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1" name="AutoShape 24"/>
          <p:cNvSpPr>
            <a:spLocks noChangeArrowheads="1"/>
          </p:cNvSpPr>
          <p:nvPr/>
        </p:nvSpPr>
        <p:spPr bwMode="auto">
          <a:xfrm>
            <a:off x="2300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2" name="AutoShape 25"/>
          <p:cNvSpPr>
            <a:spLocks noChangeArrowheads="1"/>
          </p:cNvSpPr>
          <p:nvPr/>
        </p:nvSpPr>
        <p:spPr bwMode="auto">
          <a:xfrm>
            <a:off x="2681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3" name="AutoShape 29"/>
          <p:cNvSpPr>
            <a:spLocks noChangeArrowheads="1"/>
          </p:cNvSpPr>
          <p:nvPr/>
        </p:nvSpPr>
        <p:spPr bwMode="auto">
          <a:xfrm>
            <a:off x="5181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4" name="AutoShape 30"/>
          <p:cNvSpPr>
            <a:spLocks noChangeArrowheads="1"/>
          </p:cNvSpPr>
          <p:nvPr/>
        </p:nvSpPr>
        <p:spPr bwMode="auto">
          <a:xfrm>
            <a:off x="5562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5" name="AutoShape 31"/>
          <p:cNvSpPr>
            <a:spLocks noChangeArrowheads="1"/>
          </p:cNvSpPr>
          <p:nvPr/>
        </p:nvSpPr>
        <p:spPr bwMode="auto">
          <a:xfrm>
            <a:off x="5943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6" name="AutoShape 32"/>
          <p:cNvSpPr>
            <a:spLocks noChangeArrowheads="1"/>
          </p:cNvSpPr>
          <p:nvPr/>
        </p:nvSpPr>
        <p:spPr bwMode="auto">
          <a:xfrm>
            <a:off x="5029200" y="26955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7" name="AutoShape 33"/>
          <p:cNvSpPr>
            <a:spLocks noChangeArrowheads="1"/>
          </p:cNvSpPr>
          <p:nvPr/>
        </p:nvSpPr>
        <p:spPr bwMode="auto">
          <a:xfrm>
            <a:off x="5043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8" name="AutoShape 34"/>
          <p:cNvSpPr>
            <a:spLocks noChangeArrowheads="1"/>
          </p:cNvSpPr>
          <p:nvPr/>
        </p:nvSpPr>
        <p:spPr bwMode="auto">
          <a:xfrm>
            <a:off x="5424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9" name="AutoShape 35"/>
          <p:cNvSpPr>
            <a:spLocks noChangeArrowheads="1"/>
          </p:cNvSpPr>
          <p:nvPr/>
        </p:nvSpPr>
        <p:spPr bwMode="auto">
          <a:xfrm>
            <a:off x="5805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0" name="AutoShape 36"/>
          <p:cNvSpPr>
            <a:spLocks noChangeArrowheads="1"/>
          </p:cNvSpPr>
          <p:nvPr/>
        </p:nvSpPr>
        <p:spPr bwMode="auto">
          <a:xfrm>
            <a:off x="4891088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1" name="AutoShape 38"/>
          <p:cNvSpPr>
            <a:spLocks noChangeArrowheads="1"/>
          </p:cNvSpPr>
          <p:nvPr/>
        </p:nvSpPr>
        <p:spPr bwMode="auto">
          <a:xfrm>
            <a:off x="5181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2" name="AutoShape 39"/>
          <p:cNvSpPr>
            <a:spLocks noChangeArrowheads="1"/>
          </p:cNvSpPr>
          <p:nvPr/>
        </p:nvSpPr>
        <p:spPr bwMode="auto">
          <a:xfrm>
            <a:off x="5562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3" name="AutoShape 40"/>
          <p:cNvSpPr>
            <a:spLocks noChangeArrowheads="1"/>
          </p:cNvSpPr>
          <p:nvPr/>
        </p:nvSpPr>
        <p:spPr bwMode="auto">
          <a:xfrm>
            <a:off x="5943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4" name="AutoShape 41"/>
          <p:cNvSpPr>
            <a:spLocks noChangeArrowheads="1"/>
          </p:cNvSpPr>
          <p:nvPr/>
        </p:nvSpPr>
        <p:spPr bwMode="auto">
          <a:xfrm>
            <a:off x="5029200" y="23145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5" name="AutoShape 42"/>
          <p:cNvSpPr>
            <a:spLocks noChangeArrowheads="1"/>
          </p:cNvSpPr>
          <p:nvPr/>
        </p:nvSpPr>
        <p:spPr bwMode="auto">
          <a:xfrm>
            <a:off x="5043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6" name="AutoShape 43"/>
          <p:cNvSpPr>
            <a:spLocks noChangeArrowheads="1"/>
          </p:cNvSpPr>
          <p:nvPr/>
        </p:nvSpPr>
        <p:spPr bwMode="auto">
          <a:xfrm>
            <a:off x="5424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7" name="AutoShape 44"/>
          <p:cNvSpPr>
            <a:spLocks noChangeArrowheads="1"/>
          </p:cNvSpPr>
          <p:nvPr/>
        </p:nvSpPr>
        <p:spPr bwMode="auto">
          <a:xfrm>
            <a:off x="5805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25" name="AutoShape 45"/>
          <p:cNvSpPr>
            <a:spLocks noChangeArrowheads="1"/>
          </p:cNvSpPr>
          <p:nvPr/>
        </p:nvSpPr>
        <p:spPr bwMode="auto">
          <a:xfrm>
            <a:off x="4891088" y="2438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9" name="AutoShape 48"/>
          <p:cNvSpPr>
            <a:spLocks noChangeArrowheads="1"/>
          </p:cNvSpPr>
          <p:nvPr/>
        </p:nvSpPr>
        <p:spPr bwMode="auto">
          <a:xfrm>
            <a:off x="5286375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0" name="AutoShape 49"/>
          <p:cNvSpPr>
            <a:spLocks noChangeArrowheads="1"/>
          </p:cNvSpPr>
          <p:nvPr/>
        </p:nvSpPr>
        <p:spPr bwMode="auto">
          <a:xfrm>
            <a:off x="5286375" y="2438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1" name="AutoShape 50"/>
          <p:cNvSpPr>
            <a:spLocks noChangeArrowheads="1"/>
          </p:cNvSpPr>
          <p:nvPr/>
        </p:nvSpPr>
        <p:spPr bwMode="auto">
          <a:xfrm>
            <a:off x="5667375" y="281463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2" name="AutoShape 51"/>
          <p:cNvSpPr>
            <a:spLocks noChangeArrowheads="1"/>
          </p:cNvSpPr>
          <p:nvPr/>
        </p:nvSpPr>
        <p:spPr bwMode="auto">
          <a:xfrm>
            <a:off x="5667375" y="243363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3" name="AutoShape 54"/>
          <p:cNvSpPr/>
          <p:nvPr/>
        </p:nvSpPr>
        <p:spPr bwMode="auto">
          <a:xfrm>
            <a:off x="1428750" y="2652713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4" name="Text Box 55"/>
          <p:cNvSpPr txBox="1">
            <a:spLocks noChangeArrowheads="1"/>
          </p:cNvSpPr>
          <p:nvPr/>
        </p:nvSpPr>
        <p:spPr bwMode="auto">
          <a:xfrm>
            <a:off x="831854" y="26670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5" name="Text Box 56"/>
          <p:cNvSpPr txBox="1">
            <a:spLocks noChangeArrowheads="1"/>
          </p:cNvSpPr>
          <p:nvPr/>
        </p:nvSpPr>
        <p:spPr bwMode="auto">
          <a:xfrm>
            <a:off x="4184654" y="2619375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6" name="AutoShape 57"/>
          <p:cNvSpPr/>
          <p:nvPr/>
        </p:nvSpPr>
        <p:spPr bwMode="auto">
          <a:xfrm>
            <a:off x="4776788" y="2571750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7" name="Text Box 103"/>
          <p:cNvSpPr txBox="1">
            <a:spLocks noChangeArrowheads="1"/>
          </p:cNvSpPr>
          <p:nvPr/>
        </p:nvSpPr>
        <p:spPr bwMode="auto">
          <a:xfrm>
            <a:off x="2057401" y="3352800"/>
            <a:ext cx="54768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A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22568" name="Text Box 104"/>
          <p:cNvSpPr txBox="1">
            <a:spLocks noChangeArrowheads="1"/>
          </p:cNvSpPr>
          <p:nvPr/>
        </p:nvSpPr>
        <p:spPr bwMode="auto">
          <a:xfrm>
            <a:off x="5334000" y="3276600"/>
            <a:ext cx="30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B</a:t>
            </a:r>
            <a:endParaRPr lang="en-US" sz="2800" b="1" dirty="0">
              <a:latin typeface=".VnAristote" pitchFamily="34" charset="0"/>
            </a:endParaRPr>
          </a:p>
        </p:txBody>
      </p:sp>
      <p:sp>
        <p:nvSpPr>
          <p:cNvPr id="22579" name="Text Box 8"/>
          <p:cNvSpPr txBox="1">
            <a:spLocks noChangeArrowheads="1"/>
          </p:cNvSpPr>
          <p:nvPr/>
        </p:nvSpPr>
        <p:spPr bwMode="auto">
          <a:xfrm>
            <a:off x="0" y="3687820"/>
            <a:ext cx="91440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77" name="Text Box 8"/>
          <p:cNvSpPr txBox="1">
            <a:spLocks noChangeArrowheads="1"/>
          </p:cNvSpPr>
          <p:nvPr/>
        </p:nvSpPr>
        <p:spPr bwMode="auto">
          <a:xfrm>
            <a:off x="-43774" y="4524985"/>
            <a:ext cx="9187774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75" name="Text Box 8"/>
          <p:cNvSpPr txBox="1">
            <a:spLocks noChangeArrowheads="1"/>
          </p:cNvSpPr>
          <p:nvPr/>
        </p:nvSpPr>
        <p:spPr bwMode="auto">
          <a:xfrm>
            <a:off x="-43815" y="5257800"/>
            <a:ext cx="7315200" cy="522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9" grpId="0"/>
      <p:bldP spid="22577" grpId="0"/>
      <p:bldP spid="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D03D-231C-4D13-AFC9-4C6FD8311B37}" type="slidenum">
              <a:rPr lang="en-US"/>
            </a:fld>
            <a:endParaRPr lang="en-US"/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2438400" y="4343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HP001 4 hàng" pitchFamily="34" charset="0"/>
              </a:rPr>
              <a:t>A</a:t>
            </a:r>
            <a:endParaRPr lang="en-US" sz="2400" b="1">
              <a:latin typeface="HP001 4 hàng" pitchFamily="34" charset="0"/>
            </a:endParaRPr>
          </a:p>
        </p:txBody>
      </p:sp>
      <p:grpSp>
        <p:nvGrpSpPr>
          <p:cNvPr id="206852" name="Group 4"/>
          <p:cNvGrpSpPr/>
          <p:nvPr/>
        </p:nvGrpSpPr>
        <p:grpSpPr bwMode="auto">
          <a:xfrm>
            <a:off x="1585913" y="1905000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53" name="Group 5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54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5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6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7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58" name="Group 10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59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1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2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63" name="Freeform 15"/>
          <p:cNvSpPr/>
          <p:nvPr/>
        </p:nvSpPr>
        <p:spPr bwMode="auto">
          <a:xfrm>
            <a:off x="457200" y="1295400"/>
            <a:ext cx="5715000" cy="25146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864" name="Group 16"/>
          <p:cNvGrpSpPr/>
          <p:nvPr/>
        </p:nvGrpSpPr>
        <p:grpSpPr bwMode="auto">
          <a:xfrm>
            <a:off x="1371600" y="2428875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65" name="Group 17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66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7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8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9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70" name="Group 22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71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2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3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4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84" name="Text Box 36"/>
          <p:cNvSpPr txBox="1">
            <a:spLocks noChangeArrowheads="1"/>
          </p:cNvSpPr>
          <p:nvPr/>
        </p:nvSpPr>
        <p:spPr bwMode="auto">
          <a:xfrm>
            <a:off x="609600" y="100078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1447800" y="1447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rot="16200000" flipH="1">
            <a:off x="2947988" y="723900"/>
            <a:ext cx="0" cy="28194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 2 lớp, mỗi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 có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 hình lập phương nhỏ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= 16 (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 rotWithShape="1">
                <a:blip r:embed="rId1"/>
                <a:stretch>
                  <a:fillRect l="-152" t="-980" r="-149" b="-980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5607E-6 L 0.35417 -1.1560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6" dur="3000"/>
                                        <p:tgtEl>
                                          <p:spTgt spid="20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4162E-6 L 0.35573 -3.6416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4584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/>
      <p:bldP spid="206863" grpId="0" animBg="1"/>
      <p:bldP spid="206863" grpId="1" animBg="1"/>
      <p:bldP spid="206884" grpId="0"/>
      <p:bldP spid="206886" grpId="0" animBg="1"/>
      <p:bldP spid="206886" grpId="1" animBg="1"/>
      <p:bldP spid="206887" grpId="0" animBg="1"/>
      <p:bldP spid="206887" grpId="1" animBg="1"/>
      <p:bldP spid="4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292-68F5-48A8-AECE-25F24F0B8190}" type="slidenum">
              <a:rPr lang="en-US"/>
            </a:fld>
            <a:endParaRPr lang="en-US"/>
          </a:p>
        </p:txBody>
      </p:sp>
      <p:grpSp>
        <p:nvGrpSpPr>
          <p:cNvPr id="207876" name="Group 4"/>
          <p:cNvGrpSpPr/>
          <p:nvPr/>
        </p:nvGrpSpPr>
        <p:grpSpPr bwMode="auto">
          <a:xfrm>
            <a:off x="2438400" y="2286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77" name="AutoShape 5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1" name="Freeform 9"/>
          <p:cNvSpPr/>
          <p:nvPr/>
        </p:nvSpPr>
        <p:spPr bwMode="auto">
          <a:xfrm>
            <a:off x="2743200" y="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2" name="Group 10"/>
          <p:cNvGrpSpPr/>
          <p:nvPr/>
        </p:nvGrpSpPr>
        <p:grpSpPr bwMode="auto">
          <a:xfrm>
            <a:off x="3128963" y="2286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3" name="AutoShape 11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5" name="AutoShape 13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6" name="AutoShape 14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7" name="Freeform 15"/>
          <p:cNvSpPr/>
          <p:nvPr/>
        </p:nvSpPr>
        <p:spPr bwMode="auto">
          <a:xfrm>
            <a:off x="3276600" y="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8" name="Group 16"/>
          <p:cNvGrpSpPr/>
          <p:nvPr/>
        </p:nvGrpSpPr>
        <p:grpSpPr bwMode="auto">
          <a:xfrm>
            <a:off x="3808413" y="2286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93" name="Freeform 21"/>
          <p:cNvSpPr/>
          <p:nvPr/>
        </p:nvSpPr>
        <p:spPr bwMode="auto">
          <a:xfrm>
            <a:off x="4038600" y="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94" name="Group 22"/>
          <p:cNvGrpSpPr/>
          <p:nvPr/>
        </p:nvGrpSpPr>
        <p:grpSpPr bwMode="auto">
          <a:xfrm>
            <a:off x="4503738" y="2286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95" name="AutoShape 23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6" name="AutoShape 24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7" name="AutoShape 25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8" name="AutoShape 26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609600" y="1676406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>
            <a:off x="4953000" y="1447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H="1">
            <a:off x="4495800" y="2286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H="1">
            <a:off x="3810000" y="2286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3124200" y="2286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 4 lớp, mỗi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 có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hình lập phương nhỏ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4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16 (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blipFill rotWithShape="1">
                <a:blip r:embed="rId1"/>
                <a:stretch>
                  <a:fillRect l="-152" t="-980" r="-149" b="-980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07604 0.288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0434 0.2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6302 0.2888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-0.12084 0.2777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1" grpId="0" animBg="1"/>
      <p:bldP spid="207881" grpId="1" animBg="1"/>
      <p:bldP spid="207887" grpId="0" animBg="1"/>
      <p:bldP spid="207887" grpId="1" animBg="1"/>
      <p:bldP spid="207893" grpId="0" animBg="1"/>
      <p:bldP spid="207893" grpId="1" animBg="1"/>
      <p:bldP spid="207905" grpId="0"/>
      <p:bldP spid="207907" grpId="0" animBg="1"/>
      <p:bldP spid="207907" grpId="1" animBg="1"/>
      <p:bldP spid="207908" grpId="0" animBg="1"/>
      <p:bldP spid="207908" grpId="1" animBg="1"/>
      <p:bldP spid="207909" grpId="0" animBg="1"/>
      <p:bldP spid="207909" grpId="1" animBg="1"/>
      <p:bldP spid="207910" grpId="0" animBg="1"/>
      <p:bldP spid="207910" grpId="1" animBg="1"/>
      <p:bldP spid="4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BBE9-3614-4CDE-B3F2-C559DF3F8792}" type="slidenum">
              <a:rPr lang="en-US"/>
            </a:fld>
            <a:endParaRPr lang="en-US"/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3962400" y="44196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A</a:t>
            </a:r>
            <a:endParaRPr lang="en-US" sz="2800" b="1" dirty="0">
              <a:latin typeface=".VnAristote" pitchFamily="34" charset="0"/>
            </a:endParaRPr>
          </a:p>
        </p:txBody>
      </p:sp>
      <p:grpSp>
        <p:nvGrpSpPr>
          <p:cNvPr id="208900" name="Group 4"/>
          <p:cNvGrpSpPr/>
          <p:nvPr/>
        </p:nvGrpSpPr>
        <p:grpSpPr bwMode="auto">
          <a:xfrm>
            <a:off x="2743200" y="2895601"/>
            <a:ext cx="3200400" cy="1133475"/>
            <a:chOff x="441" y="1626"/>
            <a:chExt cx="2016" cy="71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01" name="Group 5"/>
            <p:cNvGrpSpPr/>
            <p:nvPr/>
          </p:nvGrpSpPr>
          <p:grpSpPr bwMode="auto">
            <a:xfrm>
              <a:off x="585" y="1626"/>
              <a:ext cx="1872" cy="576"/>
              <a:chOff x="1008" y="1728"/>
              <a:chExt cx="1872" cy="576"/>
            </a:xfrm>
            <a:grpFill/>
          </p:grpSpPr>
          <p:sp>
            <p:nvSpPr>
              <p:cNvPr id="208902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3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4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5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06" name="Group 10"/>
            <p:cNvGrpSpPr/>
            <p:nvPr/>
          </p:nvGrpSpPr>
          <p:grpSpPr bwMode="auto">
            <a:xfrm>
              <a:off x="441" y="1764"/>
              <a:ext cx="1872" cy="576"/>
              <a:chOff x="1008" y="1728"/>
              <a:chExt cx="1872" cy="576"/>
            </a:xfrm>
            <a:grpFill/>
          </p:grpSpPr>
          <p:sp>
            <p:nvSpPr>
              <p:cNvPr id="208907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8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9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0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11" name="Freeform 15"/>
          <p:cNvSpPr/>
          <p:nvPr/>
        </p:nvSpPr>
        <p:spPr bwMode="auto">
          <a:xfrm>
            <a:off x="5638800" y="2133600"/>
            <a:ext cx="6324600" cy="19812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8912" name="Group 16"/>
          <p:cNvGrpSpPr/>
          <p:nvPr/>
        </p:nvGrpSpPr>
        <p:grpSpPr bwMode="auto">
          <a:xfrm>
            <a:off x="2743200" y="2209800"/>
            <a:ext cx="3200400" cy="1143000"/>
            <a:chOff x="3264" y="1584"/>
            <a:chExt cx="2016" cy="72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13" name="Group 17"/>
            <p:cNvGrpSpPr/>
            <p:nvPr/>
          </p:nvGrpSpPr>
          <p:grpSpPr bwMode="auto">
            <a:xfrm>
              <a:off x="3408" y="1584"/>
              <a:ext cx="1872" cy="576"/>
              <a:chOff x="1008" y="1728"/>
              <a:chExt cx="1872" cy="576"/>
            </a:xfrm>
            <a:grpFill/>
          </p:grpSpPr>
          <p:sp>
            <p:nvSpPr>
              <p:cNvPr id="208914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5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6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7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18" name="Group 22"/>
            <p:cNvGrpSpPr/>
            <p:nvPr/>
          </p:nvGrpSpPr>
          <p:grpSpPr bwMode="auto">
            <a:xfrm>
              <a:off x="3264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8919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0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1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2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762000" y="1853625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934" name="Line 38"/>
          <p:cNvSpPr>
            <a:spLocks noChangeShapeType="1"/>
          </p:cNvSpPr>
          <p:nvPr/>
        </p:nvSpPr>
        <p:spPr bwMode="auto">
          <a:xfrm rot="16200000" flipH="1">
            <a:off x="4114800" y="1981200"/>
            <a:ext cx="0" cy="2743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57200" y="50292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= 16 (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029200"/>
                <a:ext cx="8354290" cy="1295400"/>
              </a:xfrm>
              <a:prstGeom prst="rect">
                <a:avLst/>
              </a:prstGeom>
              <a:blipFill rotWithShape="1">
                <a:blip r:embed="rId1"/>
                <a:stretch>
                  <a:fillRect l="-152" t="-980" r="-149" b="-980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7 L 0 -0.101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3884 L 0 -0.097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4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1965E-6 L -0.00417 -0.0776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/>
      <p:bldP spid="208911" grpId="0" animBg="1"/>
      <p:bldP spid="208932" grpId="0"/>
      <p:bldP spid="208934" grpId="0" animBg="1"/>
      <p:bldP spid="208934" grpId="1" animBg="1"/>
      <p:bldP spid="4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5410207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60"/>
          <p:cNvGrpSpPr/>
          <p:nvPr/>
        </p:nvGrpSpPr>
        <p:grpSpPr bwMode="auto">
          <a:xfrm>
            <a:off x="228600" y="5791200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4001" y="4810785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hộp chữ nhật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gồm 16 hình lập phương 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9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9"/>
          <p:cNvGrpSpPr/>
          <p:nvPr/>
        </p:nvGrpSpPr>
        <p:grpSpPr bwMode="auto">
          <a:xfrm>
            <a:off x="1538289" y="2819407"/>
            <a:ext cx="1814512" cy="671513"/>
            <a:chOff x="969" y="2160"/>
            <a:chExt cx="1143" cy="423"/>
          </a:xfrm>
        </p:grpSpPr>
        <p:sp>
          <p:nvSpPr>
            <p:cNvPr id="26680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1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2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3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4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5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6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7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29" name="Group 18"/>
          <p:cNvGrpSpPr/>
          <p:nvPr/>
        </p:nvGrpSpPr>
        <p:grpSpPr bwMode="auto">
          <a:xfrm>
            <a:off x="4891089" y="2728919"/>
            <a:ext cx="1585912" cy="809625"/>
            <a:chOff x="3081" y="2016"/>
            <a:chExt cx="999" cy="510"/>
          </a:xfrm>
        </p:grpSpPr>
        <p:sp>
          <p:nvSpPr>
            <p:cNvPr id="26670" name="AutoShape 19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1" name="AutoShape 20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2" name="AutoShape 21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3" name="AutoShape 22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4" name="AutoShape 23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5" name="AutoShape 24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6" name="AutoShape 25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7" name="AutoShape 26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8" name="AutoShape 27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9" name="AutoShape 28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30" name="Group 29"/>
          <p:cNvGrpSpPr/>
          <p:nvPr/>
        </p:nvGrpSpPr>
        <p:grpSpPr bwMode="auto">
          <a:xfrm>
            <a:off x="831850" y="2438400"/>
            <a:ext cx="2520950" cy="674688"/>
            <a:chOff x="524" y="1776"/>
            <a:chExt cx="1588" cy="425"/>
          </a:xfrm>
        </p:grpSpPr>
        <p:sp>
          <p:nvSpPr>
            <p:cNvPr id="26660" name="AutoShape 30"/>
            <p:cNvSpPr>
              <a:spLocks noChangeArrowheads="1"/>
            </p:cNvSpPr>
            <p:nvPr/>
          </p:nvSpPr>
          <p:spPr bwMode="auto">
            <a:xfrm>
              <a:off x="105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1" name="AutoShape 31"/>
            <p:cNvSpPr>
              <a:spLocks noChangeArrowheads="1"/>
            </p:cNvSpPr>
            <p:nvPr/>
          </p:nvSpPr>
          <p:spPr bwMode="auto">
            <a:xfrm>
              <a:off x="129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2" name="AutoShape 32"/>
            <p:cNvSpPr>
              <a:spLocks noChangeArrowheads="1"/>
            </p:cNvSpPr>
            <p:nvPr/>
          </p:nvSpPr>
          <p:spPr bwMode="auto">
            <a:xfrm>
              <a:off x="153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3" name="AutoShape 33"/>
            <p:cNvSpPr>
              <a:spLocks noChangeArrowheads="1"/>
            </p:cNvSpPr>
            <p:nvPr/>
          </p:nvSpPr>
          <p:spPr bwMode="auto">
            <a:xfrm>
              <a:off x="177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4" name="AutoShape 34"/>
            <p:cNvSpPr>
              <a:spLocks noChangeArrowheads="1"/>
            </p:cNvSpPr>
            <p:nvPr/>
          </p:nvSpPr>
          <p:spPr bwMode="auto">
            <a:xfrm>
              <a:off x="96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5" name="AutoShape 35"/>
            <p:cNvSpPr>
              <a:spLocks noChangeArrowheads="1"/>
            </p:cNvSpPr>
            <p:nvPr/>
          </p:nvSpPr>
          <p:spPr bwMode="auto">
            <a:xfrm>
              <a:off x="120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6" name="AutoShape 36"/>
            <p:cNvSpPr>
              <a:spLocks noChangeArrowheads="1"/>
            </p:cNvSpPr>
            <p:nvPr/>
          </p:nvSpPr>
          <p:spPr bwMode="auto">
            <a:xfrm>
              <a:off x="144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7" name="AutoShape 37"/>
            <p:cNvSpPr>
              <a:spLocks noChangeArrowheads="1"/>
            </p:cNvSpPr>
            <p:nvPr/>
          </p:nvSpPr>
          <p:spPr bwMode="auto">
            <a:xfrm>
              <a:off x="168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8" name="AutoShape 38"/>
            <p:cNvSpPr/>
            <p:nvPr/>
          </p:nvSpPr>
          <p:spPr bwMode="auto">
            <a:xfrm>
              <a:off x="900" y="1959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9" name="Text Box 39"/>
            <p:cNvSpPr txBox="1">
              <a:spLocks noChangeArrowheads="1"/>
            </p:cNvSpPr>
            <p:nvPr/>
          </p:nvSpPr>
          <p:spPr bwMode="auto">
            <a:xfrm>
              <a:off x="524" y="1968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  <a:endParaRPr lang="en-US" b="1"/>
            </a:p>
          </p:txBody>
        </p:sp>
      </p:grpSp>
      <p:grpSp>
        <p:nvGrpSpPr>
          <p:cNvPr id="5" name="Group 40"/>
          <p:cNvGrpSpPr/>
          <p:nvPr/>
        </p:nvGrpSpPr>
        <p:grpSpPr bwMode="auto">
          <a:xfrm>
            <a:off x="4184650" y="2362206"/>
            <a:ext cx="2292350" cy="827087"/>
            <a:chOff x="2636" y="1776"/>
            <a:chExt cx="1444" cy="521"/>
          </a:xfrm>
        </p:grpSpPr>
        <p:sp>
          <p:nvSpPr>
            <p:cNvPr id="26648" name="AutoShape 41"/>
            <p:cNvSpPr>
              <a:spLocks noChangeArrowheads="1"/>
            </p:cNvSpPr>
            <p:nvPr/>
          </p:nvSpPr>
          <p:spPr bwMode="auto">
            <a:xfrm>
              <a:off x="326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49" name="AutoShape 42"/>
            <p:cNvSpPr>
              <a:spLocks noChangeArrowheads="1"/>
            </p:cNvSpPr>
            <p:nvPr/>
          </p:nvSpPr>
          <p:spPr bwMode="auto">
            <a:xfrm>
              <a:off x="350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>
              <a:off x="3168" y="187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>
              <a:off x="317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3" name="AutoShape 46"/>
            <p:cNvSpPr>
              <a:spLocks noChangeArrowheads="1"/>
            </p:cNvSpPr>
            <p:nvPr/>
          </p:nvSpPr>
          <p:spPr bwMode="auto">
            <a:xfrm>
              <a:off x="341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4" name="AutoShape 47"/>
            <p:cNvSpPr>
              <a:spLocks noChangeArrowheads="1"/>
            </p:cNvSpPr>
            <p:nvPr/>
          </p:nvSpPr>
          <p:spPr bwMode="auto">
            <a:xfrm>
              <a:off x="365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5" name="AutoShape 48"/>
            <p:cNvSpPr>
              <a:spLocks noChangeArrowheads="1"/>
            </p:cNvSpPr>
            <p:nvPr/>
          </p:nvSpPr>
          <p:spPr bwMode="auto">
            <a:xfrm>
              <a:off x="3081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6" name="AutoShape 49"/>
            <p:cNvSpPr>
              <a:spLocks noChangeArrowheads="1"/>
            </p:cNvSpPr>
            <p:nvPr/>
          </p:nvSpPr>
          <p:spPr bwMode="auto">
            <a:xfrm>
              <a:off x="3330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7" name="AutoShape 50"/>
            <p:cNvSpPr>
              <a:spLocks noChangeArrowheads="1"/>
            </p:cNvSpPr>
            <p:nvPr/>
          </p:nvSpPr>
          <p:spPr bwMode="auto">
            <a:xfrm>
              <a:off x="3570" y="19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8" name="Text Box 51"/>
            <p:cNvSpPr txBox="1">
              <a:spLocks noChangeArrowheads="1"/>
            </p:cNvSpPr>
            <p:nvPr/>
          </p:nvSpPr>
          <p:spPr bwMode="auto">
            <a:xfrm>
              <a:off x="2636" y="2064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  <a:endParaRPr lang="en-US" b="1"/>
            </a:p>
          </p:txBody>
        </p:sp>
        <p:sp>
          <p:nvSpPr>
            <p:cNvPr id="26659" name="AutoShape 52"/>
            <p:cNvSpPr/>
            <p:nvPr/>
          </p:nvSpPr>
          <p:spPr bwMode="auto">
            <a:xfrm>
              <a:off x="3009" y="2034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6632" name="Text Box 53"/>
          <p:cNvSpPr txBox="1">
            <a:spLocks noChangeArrowheads="1"/>
          </p:cNvSpPr>
          <p:nvPr/>
        </p:nvSpPr>
        <p:spPr bwMode="auto">
          <a:xfrm>
            <a:off x="2057400" y="33528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  <a:endParaRPr lang="en-US" sz="3200" b="1" dirty="0">
              <a:latin typeface=".VnAristote" pitchFamily="34" charset="0"/>
            </a:endParaRPr>
          </a:p>
        </p:txBody>
      </p:sp>
      <p:sp>
        <p:nvSpPr>
          <p:cNvPr id="26633" name="Text Box 104"/>
          <p:cNvSpPr txBox="1">
            <a:spLocks noChangeArrowheads="1"/>
          </p:cNvSpPr>
          <p:nvPr/>
        </p:nvSpPr>
        <p:spPr bwMode="auto">
          <a:xfrm>
            <a:off x="5181600" y="3414717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  <a:endParaRPr lang="en-US" sz="3200" b="1" dirty="0">
              <a:latin typeface=".VnAristote" pitchFamily="34" charset="0"/>
            </a:endParaRPr>
          </a:p>
        </p:txBody>
      </p:sp>
      <p:sp>
        <p:nvSpPr>
          <p:cNvPr id="26643" name="Text Box 104"/>
          <p:cNvSpPr txBox="1">
            <a:spLocks noChangeArrowheads="1"/>
          </p:cNvSpPr>
          <p:nvPr/>
        </p:nvSpPr>
        <p:spPr bwMode="auto">
          <a:xfrm>
            <a:off x="3124200" y="5754694"/>
            <a:ext cx="30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600" b="1">
              <a:latin typeface=".VnCommercial Script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81003" y="1534180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Rectangle 67"/>
              <p:cNvSpPr/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B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 2 lớp,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 </a:t>
                </a:r>
                <a:r>
                  <a:rPr lang="en-US" sz="2800" b="1" dirty="0" err="1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lập phương nhỏ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hình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B 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= 18 (</a:t>
                </a:r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lập phương 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blipFill rotWithShape="1">
                <a:blip r:embed="rId1"/>
                <a:stretch>
                  <a:fillRect l="-146" t="-1299" r="-146" b="-1299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54001" y="388620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Hình hộp chữ nhật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gồm 16 hình lập phương 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304800" y="4962531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Hình hộp chữ nhật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gồm 18 hình lập phương 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9631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 A</a:t>
            </a:r>
            <a:endParaRPr lang="en-US" sz="2800" b="1" dirty="0">
              <a:solidFill>
                <a:srgbClr val="0000FF"/>
              </a:solidFill>
              <a:latin typeface=".VnAristote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5607E-6 L 3.88889E-6 -0.11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71" grpId="0"/>
      <p:bldP spid="72" grpId="0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146"/>
          <p:cNvGrpSpPr/>
          <p:nvPr/>
        </p:nvGrpSpPr>
        <p:grpSpPr bwMode="auto">
          <a:xfrm>
            <a:off x="4967289" y="3871918"/>
            <a:ext cx="1585912" cy="809625"/>
            <a:chOff x="3081" y="2016"/>
            <a:chExt cx="999" cy="510"/>
          </a:xfrm>
        </p:grpSpPr>
        <p:sp>
          <p:nvSpPr>
            <p:cNvPr id="29794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5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6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7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8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9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0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1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2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228600" y="130558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" name="Group 111"/>
          <p:cNvGrpSpPr/>
          <p:nvPr/>
        </p:nvGrpSpPr>
        <p:grpSpPr bwMode="auto">
          <a:xfrm>
            <a:off x="1419226" y="3581400"/>
            <a:ext cx="2357438" cy="795337"/>
            <a:chOff x="894" y="1140"/>
            <a:chExt cx="1485" cy="501"/>
          </a:xfrm>
        </p:grpSpPr>
        <p:sp>
          <p:nvSpPr>
            <p:cNvPr id="29778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9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0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1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2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3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4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5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6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7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88" name="Group 11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89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0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1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2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3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5" name="Group 112"/>
          <p:cNvGrpSpPr/>
          <p:nvPr/>
        </p:nvGrpSpPr>
        <p:grpSpPr bwMode="auto">
          <a:xfrm>
            <a:off x="1414468" y="3219453"/>
            <a:ext cx="2357437" cy="795339"/>
            <a:chOff x="894" y="1140"/>
            <a:chExt cx="1485" cy="501"/>
          </a:xfrm>
        </p:grpSpPr>
        <p:sp>
          <p:nvSpPr>
            <p:cNvPr id="29762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3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4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5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6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7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8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9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0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1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72" name="Group 123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73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4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5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6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7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" name="Group 129"/>
          <p:cNvGrpSpPr/>
          <p:nvPr/>
        </p:nvGrpSpPr>
        <p:grpSpPr bwMode="auto">
          <a:xfrm>
            <a:off x="1414468" y="2895606"/>
            <a:ext cx="2357437" cy="795339"/>
            <a:chOff x="894" y="1140"/>
            <a:chExt cx="1485" cy="501"/>
          </a:xfrm>
        </p:grpSpPr>
        <p:sp>
          <p:nvSpPr>
            <p:cNvPr id="29746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7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8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9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0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1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2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3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4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5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56" name="Group 14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57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8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9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0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1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7" name="Group 147"/>
          <p:cNvGrpSpPr/>
          <p:nvPr/>
        </p:nvGrpSpPr>
        <p:grpSpPr bwMode="auto">
          <a:xfrm>
            <a:off x="4967289" y="3505202"/>
            <a:ext cx="1585912" cy="809625"/>
            <a:chOff x="3081" y="2016"/>
            <a:chExt cx="999" cy="510"/>
          </a:xfrm>
        </p:grpSpPr>
        <p:sp>
          <p:nvSpPr>
            <p:cNvPr id="29736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7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8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9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0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1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2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3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4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5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9708" name="Group 92"/>
          <p:cNvGrpSpPr/>
          <p:nvPr/>
        </p:nvGrpSpPr>
        <p:grpSpPr bwMode="auto">
          <a:xfrm>
            <a:off x="4965705" y="3124206"/>
            <a:ext cx="1585913" cy="809625"/>
            <a:chOff x="3177" y="2850"/>
            <a:chExt cx="999" cy="510"/>
          </a:xfrm>
        </p:grpSpPr>
        <p:sp>
          <p:nvSpPr>
            <p:cNvPr id="29727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8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9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0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1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2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3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4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5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71618" y="13055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777855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7327" y="22199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 Box 53"/>
          <p:cNvSpPr txBox="1">
            <a:spLocks noChangeArrowheads="1"/>
          </p:cNvSpPr>
          <p:nvPr/>
        </p:nvSpPr>
        <p:spPr bwMode="auto">
          <a:xfrm>
            <a:off x="2209800" y="49778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Aristote" pitchFamily="34" charset="0"/>
              </a:rPr>
              <a:t>A</a:t>
            </a:r>
            <a:endParaRPr lang="en-US" sz="32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  <p:sp>
        <p:nvSpPr>
          <p:cNvPr id="116" name="Text Box 53"/>
          <p:cNvSpPr txBox="1">
            <a:spLocks noChangeArrowheads="1"/>
          </p:cNvSpPr>
          <p:nvPr/>
        </p:nvSpPr>
        <p:spPr bwMode="auto">
          <a:xfrm>
            <a:off x="5483227" y="46730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Aristote" pitchFamily="34" charset="0"/>
              </a:rPr>
              <a:t>B</a:t>
            </a:r>
            <a:endParaRPr lang="en-US" sz="32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471618" y="13194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Rectangle 117"/>
              <p:cNvSpPr/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15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45 (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blipFill rotWithShape="1">
                <a:blip r:embed="rId1"/>
                <a:stretch>
                  <a:fillRect l="-154" t="-1295" r="-149" b="-1239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73988E-6 L 3.05556E-6 -0.08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L 2.22222E-6 0.091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7" grpId="0"/>
      <p:bldP spid="1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4891089" y="3990975"/>
            <a:ext cx="1585912" cy="809625"/>
            <a:chOff x="3081" y="2016"/>
            <a:chExt cx="999" cy="510"/>
          </a:xfrm>
        </p:grpSpPr>
        <p:sp>
          <p:nvSpPr>
            <p:cNvPr id="30818" name="AutoShape 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9" name="AutoShape 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0" name="AutoShape 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1" name="AutoShape 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2" name="AutoShape 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3" name="AutoShape 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4" name="AutoShape 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5" name="AutoShape 1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6" name="AutoShape 1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7" name="AutoShape 1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0726" name="Group 21"/>
          <p:cNvGrpSpPr/>
          <p:nvPr/>
        </p:nvGrpSpPr>
        <p:grpSpPr bwMode="auto">
          <a:xfrm>
            <a:off x="1419226" y="4182485"/>
            <a:ext cx="2357438" cy="795337"/>
            <a:chOff x="894" y="1140"/>
            <a:chExt cx="1485" cy="501"/>
          </a:xfrm>
        </p:grpSpPr>
        <p:sp>
          <p:nvSpPr>
            <p:cNvPr id="30802" name="AutoShape 22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3" name="AutoShape 23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4" name="AutoShape 24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5" name="AutoShape 25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6" name="AutoShape 26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7" name="AutoShape 27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8" name="AutoShape 28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9" name="AutoShape 29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0" name="AutoShape 30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1" name="AutoShape 31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812" name="Group 32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813" name="AutoShape 33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4" name="AutoShape 34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5" name="AutoShape 35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6" name="AutoShape 36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7" name="AutoShape 37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7" name="Group 38"/>
          <p:cNvGrpSpPr/>
          <p:nvPr/>
        </p:nvGrpSpPr>
        <p:grpSpPr bwMode="auto">
          <a:xfrm>
            <a:off x="1414468" y="3787200"/>
            <a:ext cx="2357437" cy="795339"/>
            <a:chOff x="894" y="1140"/>
            <a:chExt cx="1485" cy="501"/>
          </a:xfrm>
        </p:grpSpPr>
        <p:sp>
          <p:nvSpPr>
            <p:cNvPr id="30786" name="AutoShape 39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7" name="AutoShape 40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8" name="AutoShape 41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9" name="AutoShape 42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0" name="AutoShape 4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1" name="AutoShape 44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2" name="AutoShape 45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3" name="AutoShape 46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4" name="AutoShape 47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5" name="AutoShape 48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96" name="Group 49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97" name="AutoShape 50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8" name="AutoShape 51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9" name="AutoShape 52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0" name="AutoShape 53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1" name="AutoShape 54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8" name="Group 55"/>
          <p:cNvGrpSpPr/>
          <p:nvPr/>
        </p:nvGrpSpPr>
        <p:grpSpPr bwMode="auto">
          <a:xfrm>
            <a:off x="1414468" y="3387150"/>
            <a:ext cx="2357437" cy="795339"/>
            <a:chOff x="894" y="1140"/>
            <a:chExt cx="1485" cy="501"/>
          </a:xfrm>
        </p:grpSpPr>
        <p:sp>
          <p:nvSpPr>
            <p:cNvPr id="30770" name="AutoShape 56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1" name="AutoShape 57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2" name="AutoShape 58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3" name="AutoShape 59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4" name="AutoShape 60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5" name="AutoShape 61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6" name="AutoShape 62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7" name="AutoShape 63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8" name="AutoShape 64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9" name="AutoShape 65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80" name="Group 66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81" name="AutoShape 67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2" name="AutoShape 68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3" name="AutoShape 69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4" name="AutoShape 70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5" name="AutoShape 71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9" name="Group 72"/>
          <p:cNvGrpSpPr/>
          <p:nvPr/>
        </p:nvGrpSpPr>
        <p:grpSpPr bwMode="auto">
          <a:xfrm>
            <a:off x="4891089" y="3652842"/>
            <a:ext cx="1585912" cy="809625"/>
            <a:chOff x="3081" y="2016"/>
            <a:chExt cx="999" cy="510"/>
          </a:xfrm>
        </p:grpSpPr>
        <p:sp>
          <p:nvSpPr>
            <p:cNvPr id="30760" name="AutoShape 7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1" name="AutoShape 7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2" name="AutoShape 7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3" name="AutoShape 7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4" name="AutoShape 7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5" name="AutoShape 7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6" name="AutoShape 7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7" name="AutoShape 8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8" name="AutoShape 8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9" name="AutoShape 8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83"/>
          <p:cNvGrpSpPr/>
          <p:nvPr/>
        </p:nvGrpSpPr>
        <p:grpSpPr bwMode="auto">
          <a:xfrm>
            <a:off x="4889505" y="3243266"/>
            <a:ext cx="1585913" cy="809625"/>
            <a:chOff x="3177" y="2850"/>
            <a:chExt cx="999" cy="510"/>
          </a:xfrm>
        </p:grpSpPr>
        <p:sp>
          <p:nvSpPr>
            <p:cNvPr id="30751" name="AutoShape 84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2" name="AutoShape 85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3" name="AutoShape 86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4" name="AutoShape 87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5" name="AutoShape 88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6" name="AutoShape 89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7" name="AutoShape 90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8" name="AutoShape 91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9" name="AutoShape 92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8" name="Text Box 8"/>
          <p:cNvSpPr txBox="1">
            <a:spLocks noChangeArrowheads="1"/>
          </p:cNvSpPr>
          <p:nvPr/>
        </p:nvSpPr>
        <p:spPr bwMode="auto">
          <a:xfrm>
            <a:off x="466725" y="1371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447802" y="13716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533527" y="182880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471618" y="22199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2209800" y="4901625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Aristote" pitchFamily="34" charset="0"/>
              </a:rPr>
              <a:t>A</a:t>
            </a:r>
            <a:endParaRPr lang="en-US" sz="32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82612" y="4825431"/>
            <a:ext cx="490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Aristote" pitchFamily="34" charset="0"/>
              </a:rPr>
              <a:t>B</a:t>
            </a:r>
            <a:endParaRPr lang="en-US" sz="3200" b="1" dirty="0">
              <a:solidFill>
                <a:srgbClr val="0000FF"/>
              </a:solidFill>
              <a:latin typeface=".VnAristote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angle 113"/>
              <p:cNvSpPr/>
              <p:nvPr/>
            </p:nvSpPr>
            <p:spPr>
              <a:xfrm>
                <a:off x="152403" y="6096000"/>
                <a:ext cx="8839199" cy="6858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>
                    <a:solidFill>
                      <a:srgbClr val="0000FF"/>
                    </a:solidFill>
                    <a:latin typeface=".VnAristote" pitchFamily="34" charset="0"/>
                    <a:cs typeface="Times New Roman" panose="02020603050405020304" pitchFamily="18" charset="0"/>
                  </a:rPr>
                  <a:t>B 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(9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3) – 1 = 26 (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nhỏ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3" y="6096000"/>
                <a:ext cx="8839199" cy="685800"/>
              </a:xfrm>
              <a:prstGeom prst="rect">
                <a:avLst/>
              </a:prstGeom>
              <a:blipFill rotWithShape="1">
                <a:blip r:embed="rId1"/>
                <a:stretch>
                  <a:fillRect l="-144" t="-1852" r="-144" b="-1852"/>
                </a:stretch>
              </a:blip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/>
          <p:cNvSpPr txBox="1"/>
          <p:nvPr/>
        </p:nvSpPr>
        <p:spPr>
          <a:xfrm>
            <a:off x="1600200" y="13716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6670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00FF"/>
                </a:solidFill>
              </a:rPr>
              <a:t>.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711E-6 L -4.16667E-6 -0.07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948E-6 L 2.22222E-6 0.096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4" grpId="0" animBg="1"/>
      <p:bldP spid="114" grpId="1" animBg="1"/>
      <p:bldP spid="11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/>
          <p:nvPr/>
        </p:nvSpPr>
        <p:spPr bwMode="auto">
          <a:xfrm>
            <a:off x="2133601" y="49911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6"/>
          <p:cNvSpPr/>
          <p:nvPr/>
        </p:nvSpPr>
        <p:spPr bwMode="auto">
          <a:xfrm>
            <a:off x="2148732" y="4977933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04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1346779"/>
            <a:ext cx="914400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3200" b="1" dirty="0" err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800" u="sng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MỘT HÌNH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1371600" y="1817934"/>
            <a:ext cx="6172200" cy="1992065"/>
          </a:xfrm>
          <a:prstGeom prst="ribbon2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CỐ, DẶN DÒ</a:t>
            </a:r>
            <a:endParaRPr lang="vi-VN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985848"/>
            <a:ext cx="7646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u="sng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u="sng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xi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76200"/>
            <a:ext cx="9220200" cy="68573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675" y="2217902"/>
            <a:ext cx="7022650" cy="1964995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/>
          <p:nvPr/>
        </p:nvSpPr>
        <p:spPr bwMode="auto">
          <a:xfrm>
            <a:off x="2105027" y="29845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/>
          <p:nvPr/>
        </p:nvSpPr>
        <p:spPr bwMode="auto">
          <a:xfrm>
            <a:off x="3324225" y="2921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/>
          <p:nvPr/>
        </p:nvSpPr>
        <p:spPr bwMode="auto">
          <a:xfrm>
            <a:off x="2133601" y="5172075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/>
          <p:nvPr/>
        </p:nvSpPr>
        <p:spPr bwMode="auto">
          <a:xfrm>
            <a:off x="2120901" y="4838707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Freeform 8"/>
          <p:cNvSpPr/>
          <p:nvPr/>
        </p:nvSpPr>
        <p:spPr bwMode="auto">
          <a:xfrm>
            <a:off x="2124077" y="38862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Freeform 9"/>
          <p:cNvSpPr/>
          <p:nvPr/>
        </p:nvSpPr>
        <p:spPr bwMode="auto">
          <a:xfrm>
            <a:off x="5886452" y="2895606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12"/>
          <p:cNvSpPr/>
          <p:nvPr/>
        </p:nvSpPr>
        <p:spPr bwMode="auto">
          <a:xfrm>
            <a:off x="2133601" y="5880101"/>
            <a:ext cx="3759200" cy="419100"/>
          </a:xfrm>
          <a:custGeom>
            <a:avLst/>
            <a:gdLst>
              <a:gd name="T0" fmla="*/ 0 w 2368"/>
              <a:gd name="T1" fmla="*/ 2147483647 h 264"/>
              <a:gd name="T2" fmla="*/ 2147483647 w 2368"/>
              <a:gd name="T3" fmla="*/ 0 h 264"/>
              <a:gd name="T4" fmla="*/ 2147483647 w 2368"/>
              <a:gd name="T5" fmla="*/ 2147483647 h 264"/>
              <a:gd name="T6" fmla="*/ 2147483647 w 2368"/>
              <a:gd name="T7" fmla="*/ 2147483647 h 264"/>
              <a:gd name="T8" fmla="*/ 0 w 2368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264"/>
              <a:gd name="T17" fmla="*/ 2368 w 2368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264">
                <a:moveTo>
                  <a:pt x="0" y="19"/>
                </a:moveTo>
                <a:lnTo>
                  <a:pt x="2368" y="0"/>
                </a:lnTo>
                <a:lnTo>
                  <a:pt x="2364" y="240"/>
                </a:lnTo>
                <a:lnTo>
                  <a:pt x="4" y="264"/>
                </a:lnTo>
                <a:lnTo>
                  <a:pt x="0" y="1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3"/>
          <p:cNvSpPr/>
          <p:nvPr/>
        </p:nvSpPr>
        <p:spPr bwMode="auto">
          <a:xfrm>
            <a:off x="5930901" y="4851400"/>
            <a:ext cx="935038" cy="1397000"/>
          </a:xfrm>
          <a:custGeom>
            <a:avLst/>
            <a:gdLst>
              <a:gd name="T0" fmla="*/ 2147483647 w 589"/>
              <a:gd name="T1" fmla="*/ 0 h 880"/>
              <a:gd name="T2" fmla="*/ 0 w 589"/>
              <a:gd name="T3" fmla="*/ 2147483647 h 880"/>
              <a:gd name="T4" fmla="*/ 2147483647 w 589"/>
              <a:gd name="T5" fmla="*/ 2147483647 h 880"/>
              <a:gd name="T6" fmla="*/ 2147483647 w 589"/>
              <a:gd name="T7" fmla="*/ 2147483647 h 880"/>
              <a:gd name="T8" fmla="*/ 2147483647 w 589"/>
              <a:gd name="T9" fmla="*/ 0 h 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880"/>
              <a:gd name="T17" fmla="*/ 589 w 589"/>
              <a:gd name="T18" fmla="*/ 880 h 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880">
                <a:moveTo>
                  <a:pt x="588" y="0"/>
                </a:moveTo>
                <a:lnTo>
                  <a:pt x="0" y="636"/>
                </a:lnTo>
                <a:lnTo>
                  <a:pt x="4" y="880"/>
                </a:lnTo>
                <a:lnTo>
                  <a:pt x="589" y="223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Freeform 5"/>
          <p:cNvSpPr/>
          <p:nvPr/>
        </p:nvSpPr>
        <p:spPr bwMode="auto">
          <a:xfrm>
            <a:off x="2133601" y="44704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Freeform 6"/>
          <p:cNvSpPr/>
          <p:nvPr/>
        </p:nvSpPr>
        <p:spPr bwMode="auto">
          <a:xfrm>
            <a:off x="2120901" y="44894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2"/>
          <p:cNvSpPr/>
          <p:nvPr/>
        </p:nvSpPr>
        <p:spPr bwMode="auto">
          <a:xfrm>
            <a:off x="2133601" y="5530856"/>
            <a:ext cx="3759200" cy="641351"/>
          </a:xfrm>
          <a:custGeom>
            <a:avLst/>
            <a:gdLst>
              <a:gd name="T0" fmla="*/ 0 w 2368"/>
              <a:gd name="T1" fmla="*/ 2147483647 h 404"/>
              <a:gd name="T2" fmla="*/ 2147483647 w 2368"/>
              <a:gd name="T3" fmla="*/ 0 h 404"/>
              <a:gd name="T4" fmla="*/ 2147483647 w 2368"/>
              <a:gd name="T5" fmla="*/ 2147483647 h 404"/>
              <a:gd name="T6" fmla="*/ 2147483647 w 2368"/>
              <a:gd name="T7" fmla="*/ 2147483647 h 404"/>
              <a:gd name="T8" fmla="*/ 0 w 2368"/>
              <a:gd name="T9" fmla="*/ 2147483647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404"/>
              <a:gd name="T17" fmla="*/ 2368 w 2368"/>
              <a:gd name="T18" fmla="*/ 404 h 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404">
                <a:moveTo>
                  <a:pt x="0" y="29"/>
                </a:moveTo>
                <a:lnTo>
                  <a:pt x="2368" y="0"/>
                </a:lnTo>
                <a:lnTo>
                  <a:pt x="2364" y="376"/>
                </a:lnTo>
                <a:lnTo>
                  <a:pt x="4" y="404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Freeform 13"/>
          <p:cNvSpPr/>
          <p:nvPr/>
        </p:nvSpPr>
        <p:spPr bwMode="auto">
          <a:xfrm>
            <a:off x="5930901" y="4502155"/>
            <a:ext cx="935038" cy="1593851"/>
          </a:xfrm>
          <a:custGeom>
            <a:avLst/>
            <a:gdLst>
              <a:gd name="T0" fmla="*/ 2147483647 w 589"/>
              <a:gd name="T1" fmla="*/ 0 h 1004"/>
              <a:gd name="T2" fmla="*/ 0 w 589"/>
              <a:gd name="T3" fmla="*/ 2147483647 h 1004"/>
              <a:gd name="T4" fmla="*/ 2147483647 w 589"/>
              <a:gd name="T5" fmla="*/ 2147483647 h 1004"/>
              <a:gd name="T6" fmla="*/ 2147483647 w 589"/>
              <a:gd name="T7" fmla="*/ 2147483647 h 1004"/>
              <a:gd name="T8" fmla="*/ 2147483647 w 589"/>
              <a:gd name="T9" fmla="*/ 0 h 1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004"/>
              <a:gd name="T17" fmla="*/ 589 w 589"/>
              <a:gd name="T18" fmla="*/ 1004 h 10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004">
                <a:moveTo>
                  <a:pt x="588" y="0"/>
                </a:moveTo>
                <a:lnTo>
                  <a:pt x="0" y="620"/>
                </a:lnTo>
                <a:lnTo>
                  <a:pt x="4" y="1004"/>
                </a:lnTo>
                <a:lnTo>
                  <a:pt x="589" y="347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Freeform 6"/>
          <p:cNvSpPr/>
          <p:nvPr/>
        </p:nvSpPr>
        <p:spPr bwMode="auto">
          <a:xfrm>
            <a:off x="2120901" y="4156081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12"/>
          <p:cNvSpPr/>
          <p:nvPr/>
        </p:nvSpPr>
        <p:spPr bwMode="auto">
          <a:xfrm>
            <a:off x="2133601" y="5172075"/>
            <a:ext cx="3759200" cy="850900"/>
          </a:xfrm>
          <a:custGeom>
            <a:avLst/>
            <a:gdLst>
              <a:gd name="T0" fmla="*/ 0 w 2368"/>
              <a:gd name="T1" fmla="*/ 2147483647 h 536"/>
              <a:gd name="T2" fmla="*/ 2147483647 w 2368"/>
              <a:gd name="T3" fmla="*/ 0 h 536"/>
              <a:gd name="T4" fmla="*/ 2147483647 w 2368"/>
              <a:gd name="T5" fmla="*/ 2147483647 h 536"/>
              <a:gd name="T6" fmla="*/ 2147483647 w 2368"/>
              <a:gd name="T7" fmla="*/ 2147483647 h 536"/>
              <a:gd name="T8" fmla="*/ 0 w 2368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536"/>
              <a:gd name="T17" fmla="*/ 2368 w 2368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536">
                <a:moveTo>
                  <a:pt x="0" y="39"/>
                </a:moveTo>
                <a:lnTo>
                  <a:pt x="2368" y="0"/>
                </a:lnTo>
                <a:lnTo>
                  <a:pt x="2360" y="504"/>
                </a:lnTo>
                <a:lnTo>
                  <a:pt x="4" y="536"/>
                </a:lnTo>
                <a:lnTo>
                  <a:pt x="0" y="3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3"/>
          <p:cNvSpPr/>
          <p:nvPr/>
        </p:nvSpPr>
        <p:spPr bwMode="auto">
          <a:xfrm>
            <a:off x="5930901" y="4194175"/>
            <a:ext cx="935038" cy="1790700"/>
          </a:xfrm>
          <a:custGeom>
            <a:avLst/>
            <a:gdLst>
              <a:gd name="T0" fmla="*/ 2147483647 w 589"/>
              <a:gd name="T1" fmla="*/ 0 h 1128"/>
              <a:gd name="T2" fmla="*/ 0 w 589"/>
              <a:gd name="T3" fmla="*/ 2147483647 h 1128"/>
              <a:gd name="T4" fmla="*/ 2147483647 w 589"/>
              <a:gd name="T5" fmla="*/ 2147483647 h 1128"/>
              <a:gd name="T6" fmla="*/ 2147483647 w 589"/>
              <a:gd name="T7" fmla="*/ 2147483647 h 1128"/>
              <a:gd name="T8" fmla="*/ 2147483647 w 589"/>
              <a:gd name="T9" fmla="*/ 0 h 1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128"/>
              <a:gd name="T17" fmla="*/ 589 w 589"/>
              <a:gd name="T18" fmla="*/ 1128 h 1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128">
                <a:moveTo>
                  <a:pt x="588" y="0"/>
                </a:moveTo>
                <a:lnTo>
                  <a:pt x="0" y="624"/>
                </a:lnTo>
                <a:lnTo>
                  <a:pt x="4" y="1128"/>
                </a:lnTo>
                <a:lnTo>
                  <a:pt x="589" y="471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Freeform 6"/>
          <p:cNvSpPr/>
          <p:nvPr/>
        </p:nvSpPr>
        <p:spPr bwMode="auto">
          <a:xfrm>
            <a:off x="2120901" y="40322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32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Freeform 12"/>
          <p:cNvSpPr/>
          <p:nvPr/>
        </p:nvSpPr>
        <p:spPr bwMode="auto">
          <a:xfrm>
            <a:off x="2133600" y="5029206"/>
            <a:ext cx="3765550" cy="1085851"/>
          </a:xfrm>
          <a:custGeom>
            <a:avLst/>
            <a:gdLst>
              <a:gd name="T0" fmla="*/ 0 w 2372"/>
              <a:gd name="T1" fmla="*/ 2147483647 h 684"/>
              <a:gd name="T2" fmla="*/ 2147483647 w 2372"/>
              <a:gd name="T3" fmla="*/ 0 h 684"/>
              <a:gd name="T4" fmla="*/ 2147483647 w 2372"/>
              <a:gd name="T5" fmla="*/ 2147483647 h 684"/>
              <a:gd name="T6" fmla="*/ 2147483647 w 2372"/>
              <a:gd name="T7" fmla="*/ 2147483647 h 684"/>
              <a:gd name="T8" fmla="*/ 0 w 2372"/>
              <a:gd name="T9" fmla="*/ 2147483647 h 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684"/>
              <a:gd name="T17" fmla="*/ 2372 w 2372"/>
              <a:gd name="T18" fmla="*/ 684 h 6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684">
                <a:moveTo>
                  <a:pt x="0" y="49"/>
                </a:moveTo>
                <a:lnTo>
                  <a:pt x="2368" y="0"/>
                </a:lnTo>
                <a:lnTo>
                  <a:pt x="2372" y="652"/>
                </a:lnTo>
                <a:lnTo>
                  <a:pt x="4" y="684"/>
                </a:lnTo>
                <a:lnTo>
                  <a:pt x="0" y="4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Freeform 13"/>
          <p:cNvSpPr/>
          <p:nvPr/>
        </p:nvSpPr>
        <p:spPr bwMode="auto">
          <a:xfrm>
            <a:off x="5930901" y="4041775"/>
            <a:ext cx="935038" cy="2019300"/>
          </a:xfrm>
          <a:custGeom>
            <a:avLst/>
            <a:gdLst>
              <a:gd name="T0" fmla="*/ 2147483647 w 589"/>
              <a:gd name="T1" fmla="*/ 0 h 1272"/>
              <a:gd name="T2" fmla="*/ 0 w 589"/>
              <a:gd name="T3" fmla="*/ 2147483647 h 1272"/>
              <a:gd name="T4" fmla="*/ 2147483647 w 589"/>
              <a:gd name="T5" fmla="*/ 2147483647 h 1272"/>
              <a:gd name="T6" fmla="*/ 2147483647 w 589"/>
              <a:gd name="T7" fmla="*/ 2147483647 h 1272"/>
              <a:gd name="T8" fmla="*/ 2147483647 w 589"/>
              <a:gd name="T9" fmla="*/ 0 h 12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272"/>
              <a:gd name="T17" fmla="*/ 589 w 589"/>
              <a:gd name="T18" fmla="*/ 1272 h 12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272">
                <a:moveTo>
                  <a:pt x="588" y="0"/>
                </a:moveTo>
                <a:lnTo>
                  <a:pt x="0" y="608"/>
                </a:lnTo>
                <a:lnTo>
                  <a:pt x="4" y="1272"/>
                </a:lnTo>
                <a:lnTo>
                  <a:pt x="589" y="615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/>
          <p:nvPr/>
        </p:nvSpPr>
        <p:spPr bwMode="auto">
          <a:xfrm>
            <a:off x="2120901" y="37909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72" y="644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Freeform 12"/>
          <p:cNvSpPr/>
          <p:nvPr/>
        </p:nvSpPr>
        <p:spPr bwMode="auto">
          <a:xfrm>
            <a:off x="2133600" y="4819656"/>
            <a:ext cx="3765550" cy="1250951"/>
          </a:xfrm>
          <a:custGeom>
            <a:avLst/>
            <a:gdLst>
              <a:gd name="T0" fmla="*/ 0 w 2372"/>
              <a:gd name="T1" fmla="*/ 2147483647 h 788"/>
              <a:gd name="T2" fmla="*/ 2147483647 w 2372"/>
              <a:gd name="T3" fmla="*/ 0 h 788"/>
              <a:gd name="T4" fmla="*/ 2147483647 w 2372"/>
              <a:gd name="T5" fmla="*/ 2147483647 h 788"/>
              <a:gd name="T6" fmla="*/ 2147483647 w 2372"/>
              <a:gd name="T7" fmla="*/ 2147483647 h 788"/>
              <a:gd name="T8" fmla="*/ 0 w 2372"/>
              <a:gd name="T9" fmla="*/ 2147483647 h 7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788"/>
              <a:gd name="T17" fmla="*/ 2372 w 2372"/>
              <a:gd name="T18" fmla="*/ 788 h 7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788">
                <a:moveTo>
                  <a:pt x="0" y="30"/>
                </a:moveTo>
                <a:lnTo>
                  <a:pt x="2372" y="0"/>
                </a:lnTo>
                <a:lnTo>
                  <a:pt x="2368" y="760"/>
                </a:lnTo>
                <a:lnTo>
                  <a:pt x="4" y="788"/>
                </a:lnTo>
                <a:lnTo>
                  <a:pt x="0" y="3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Freeform 13"/>
          <p:cNvSpPr/>
          <p:nvPr/>
        </p:nvSpPr>
        <p:spPr bwMode="auto">
          <a:xfrm>
            <a:off x="5911852" y="3816356"/>
            <a:ext cx="958850" cy="2216151"/>
          </a:xfrm>
          <a:custGeom>
            <a:avLst/>
            <a:gdLst>
              <a:gd name="T0" fmla="*/ 2147483647 w 604"/>
              <a:gd name="T1" fmla="*/ 0 h 1396"/>
              <a:gd name="T2" fmla="*/ 0 w 604"/>
              <a:gd name="T3" fmla="*/ 2147483647 h 1396"/>
              <a:gd name="T4" fmla="*/ 2147483647 w 604"/>
              <a:gd name="T5" fmla="*/ 2147483647 h 1396"/>
              <a:gd name="T6" fmla="*/ 2147483647 w 604"/>
              <a:gd name="T7" fmla="*/ 2147483647 h 1396"/>
              <a:gd name="T8" fmla="*/ 2147483647 w 604"/>
              <a:gd name="T9" fmla="*/ 0 h 1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4"/>
              <a:gd name="T16" fmla="*/ 0 h 1396"/>
              <a:gd name="T17" fmla="*/ 604 w 604"/>
              <a:gd name="T18" fmla="*/ 1396 h 1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4" h="1396">
                <a:moveTo>
                  <a:pt x="604" y="0"/>
                </a:moveTo>
                <a:lnTo>
                  <a:pt x="0" y="616"/>
                </a:lnTo>
                <a:lnTo>
                  <a:pt x="16" y="1396"/>
                </a:lnTo>
                <a:lnTo>
                  <a:pt x="601" y="739"/>
                </a:lnTo>
                <a:lnTo>
                  <a:pt x="604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Freeform 6"/>
          <p:cNvSpPr/>
          <p:nvPr/>
        </p:nvSpPr>
        <p:spPr bwMode="auto">
          <a:xfrm>
            <a:off x="2120901" y="365125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68" y="660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12"/>
          <p:cNvSpPr/>
          <p:nvPr/>
        </p:nvSpPr>
        <p:spPr bwMode="auto">
          <a:xfrm>
            <a:off x="2133600" y="4676775"/>
            <a:ext cx="3752850" cy="1422400"/>
          </a:xfrm>
          <a:custGeom>
            <a:avLst/>
            <a:gdLst>
              <a:gd name="T0" fmla="*/ 0 w 2364"/>
              <a:gd name="T1" fmla="*/ 2147483647 h 896"/>
              <a:gd name="T2" fmla="*/ 2147483647 w 2364"/>
              <a:gd name="T3" fmla="*/ 0 h 896"/>
              <a:gd name="T4" fmla="*/ 2147483647 w 2364"/>
              <a:gd name="T5" fmla="*/ 2147483647 h 896"/>
              <a:gd name="T6" fmla="*/ 2147483647 w 2364"/>
              <a:gd name="T7" fmla="*/ 2147483647 h 896"/>
              <a:gd name="T8" fmla="*/ 0 w 2364"/>
              <a:gd name="T9" fmla="*/ 2147483647 h 8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4"/>
              <a:gd name="T16" fmla="*/ 0 h 896"/>
              <a:gd name="T17" fmla="*/ 2364 w 2364"/>
              <a:gd name="T18" fmla="*/ 896 h 8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4" h="896">
                <a:moveTo>
                  <a:pt x="0" y="15"/>
                </a:moveTo>
                <a:lnTo>
                  <a:pt x="2356" y="0"/>
                </a:lnTo>
                <a:lnTo>
                  <a:pt x="2364" y="864"/>
                </a:lnTo>
                <a:lnTo>
                  <a:pt x="4" y="896"/>
                </a:lnTo>
                <a:lnTo>
                  <a:pt x="0" y="15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reeform 13"/>
          <p:cNvSpPr/>
          <p:nvPr/>
        </p:nvSpPr>
        <p:spPr bwMode="auto">
          <a:xfrm>
            <a:off x="5918200" y="3635375"/>
            <a:ext cx="971550" cy="2425700"/>
          </a:xfrm>
          <a:custGeom>
            <a:avLst/>
            <a:gdLst>
              <a:gd name="T0" fmla="*/ 2147483647 w 612"/>
              <a:gd name="T1" fmla="*/ 0 h 1528"/>
              <a:gd name="T2" fmla="*/ 0 w 612"/>
              <a:gd name="T3" fmla="*/ 2147483647 h 1528"/>
              <a:gd name="T4" fmla="*/ 2147483647 w 612"/>
              <a:gd name="T5" fmla="*/ 2147483647 h 1528"/>
              <a:gd name="T6" fmla="*/ 2147483647 w 612"/>
              <a:gd name="T7" fmla="*/ 2147483647 h 1528"/>
              <a:gd name="T8" fmla="*/ 2147483647 w 612"/>
              <a:gd name="T9" fmla="*/ 0 h 1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12"/>
              <a:gd name="T16" fmla="*/ 0 h 1528"/>
              <a:gd name="T17" fmla="*/ 612 w 612"/>
              <a:gd name="T18" fmla="*/ 1528 h 1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12" h="1528">
                <a:moveTo>
                  <a:pt x="612" y="0"/>
                </a:moveTo>
                <a:lnTo>
                  <a:pt x="0" y="628"/>
                </a:lnTo>
                <a:lnTo>
                  <a:pt x="12" y="1528"/>
                </a:lnTo>
                <a:lnTo>
                  <a:pt x="597" y="871"/>
                </a:lnTo>
                <a:lnTo>
                  <a:pt x="612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732790" y="1295400"/>
            <a:ext cx="7938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Crocante" panose="02000000000000000000" charset="0"/>
                <a:cs typeface="iCiel Crocante" panose="02000000000000000000" charset="0"/>
              </a:rPr>
              <a:t>QUAN SÁT SỰ THAY ĐỔI CỦA MỰC NƯỚC TRONG TỪNG HÌNH DƯỚI ĐÂY</a:t>
            </a:r>
            <a:endParaRPr 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Crocante" panose="02000000000000000000" charset="0"/>
              <a:cs typeface="iCiel Crocante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PSNARRATION" val="32,418581151,E:\Giao an đien tu\Giao an thi giang\Lop 5\Toan 5_The tich cua mot hinh\Toan 5_The tich mot hinh\Media.ppcx"/>
</p:tagLst>
</file>

<file path=ppt/tags/tag2.xml><?xml version="1.0" encoding="utf-8"?>
<p:tagLst xmlns:p="http://schemas.openxmlformats.org/presentationml/2006/main">
  <p:tag name="PPSNARRATION" val="33,418581151,E:\Giao an đien tu\Giao an thi giang\Lop 5\Toan 5_The tich cua mot hinh\Toan 5_The tich mot hinh\Media.ppcx"/>
</p:tagLst>
</file>

<file path=ppt/tags/tag3.xml><?xml version="1.0" encoding="utf-8"?>
<p:tagLst xmlns:p="http://schemas.openxmlformats.org/presentationml/2006/main">
  <p:tag name="PPSNARRATION" val="34,418581151,E:\Giao an đien tu\Giao an thi giang\Lop 5\Toan 5_The tich cua mot hinh\Toan 5_The tich mot hinh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3907</Words>
  <Application>WPS Presentation</Application>
  <PresentationFormat>On-screen Show (4:3)</PresentationFormat>
  <Paragraphs>239</Paragraphs>
  <Slides>31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31</vt:i4>
      </vt:variant>
    </vt:vector>
  </HeadingPairs>
  <TitlesOfParts>
    <vt:vector size="52" baseType="lpstr">
      <vt:lpstr>Arial</vt:lpstr>
      <vt:lpstr>SimSun</vt:lpstr>
      <vt:lpstr>Wingdings</vt:lpstr>
      <vt:lpstr>Times New Roman</vt:lpstr>
      <vt:lpstr>Calibri</vt:lpstr>
      <vt:lpstr>Cambria Math</vt:lpstr>
      <vt:lpstr>Microsoft YaHei</vt:lpstr>
      <vt:lpstr>Arial Unicode MS</vt:lpstr>
      <vt:lpstr>.VnAristote</vt:lpstr>
      <vt:lpstr>SVN-Riesling</vt:lpstr>
      <vt:lpstr>HP001 4 hàng</vt:lpstr>
      <vt:lpstr>.VnCommercial Script</vt:lpstr>
      <vt:lpstr>UVN Mang Tre</vt:lpstr>
      <vt:lpstr>Calibri</vt:lpstr>
      <vt:lpstr>字魂70号-灵悦黑体</vt:lpstr>
      <vt:lpstr>Calibri Light</vt:lpstr>
      <vt:lpstr>iCiel Nabila</vt:lpstr>
      <vt:lpstr>iCiel Crocante</vt:lpstr>
      <vt:lpstr>Office Theme</vt:lpstr>
      <vt:lpstr>2_Office Theme</vt:lpstr>
      <vt:lpstr>Chủ đề của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HUONG GIANG</cp:lastModifiedBy>
  <cp:revision>60</cp:revision>
  <dcterms:created xsi:type="dcterms:W3CDTF">2019-01-20T06:15:00Z</dcterms:created>
  <dcterms:modified xsi:type="dcterms:W3CDTF">2023-01-31T19:38:59Z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BA4112B61C9849A1BA2F8F812401CA81</vt:lpwstr>
  </property>
  <property fmtid="{D5CDD505-2E9C-101B-9397-08002B2CF9AE}" pid="3" name="KSOProductBuildVer">
    <vt:lpwstr>1033-11.2.0.11440</vt:lpwstr>
  </property>
</Properties>
</file>