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20"/>
  </p:notesMasterIdLst>
  <p:sldIdLst>
    <p:sldId id="340" r:id="rId4"/>
    <p:sldId id="383" r:id="rId5"/>
    <p:sldId id="272" r:id="rId6"/>
    <p:sldId id="284" r:id="rId7"/>
    <p:sldId id="273" r:id="rId8"/>
    <p:sldId id="286" r:id="rId9"/>
    <p:sldId id="382" r:id="rId10"/>
    <p:sldId id="344" r:id="rId11"/>
    <p:sldId id="343" r:id="rId12"/>
    <p:sldId id="260" r:id="rId13"/>
    <p:sldId id="262" r:id="rId14"/>
    <p:sldId id="264" r:id="rId15"/>
    <p:sldId id="265" r:id="rId16"/>
    <p:sldId id="261" r:id="rId17"/>
    <p:sldId id="384" r:id="rId18"/>
    <p:sldId id="27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15" autoAdjust="0"/>
    <p:restoredTop sz="95872"/>
  </p:normalViewPr>
  <p:slideViewPr>
    <p:cSldViewPr snapToGrid="0">
      <p:cViewPr varScale="1">
        <p:scale>
          <a:sx n="62" d="100"/>
          <a:sy n="62" d="100"/>
        </p:scale>
        <p:origin x="68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16D65-69CA-4EE6-BABF-4A1A17CB6B36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6F362-82C5-498C-BBD8-C9FA1BB9B4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14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ED0456C0-779B-4AC0-8997-445C8E86E4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F6D9C911-74A9-4D53-B5B7-31190A9FCF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23D51207-FB93-4D7A-ADA6-C747A821937B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ED78D4-CCB5-473A-ADF8-66590889B8AF}" type="slidenum"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759C4453-4BDA-4866-B6F2-46B0E9AE03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D3F0676D-FD35-417F-B80E-DF6136250D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E8BEBA9-147E-4107-9D86-3B25CB0F95EA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EB9EDBC-E235-4E44-A832-67CDF8AC4632}" type="slidenum"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6FF5628-D628-4344-B9A9-90087DDF4FDB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13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EB5C9B1D-234F-4299-9CD5-CE9F494711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5B390A51-F67D-47FC-A9EA-E69051E627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10E7D63A-7E0E-4148-A7D2-FDAEDA58F4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9F224561-27B9-4E8E-8108-3851385B5E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ED428623-191B-4F45-B93D-CCAF39EFE729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958AE9-66DA-4006-94A5-ACDC58C3EE9B}" type="slidenum"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506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1191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576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521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222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230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511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32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8919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2631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7909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D3AE-46EC-40C9-8FC8-59A318AB0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03C66-653A-48F2-B1B6-3D578C9C748E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00E49-601A-4359-8E15-7CF448D66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63DFF-18D5-4189-823F-366907DFB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22AB1-E4A2-4DAB-976D-5FAB71363A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3628777"/>
      </p:ext>
    </p:extLst>
  </p:cSld>
  <p:clrMapOvr>
    <a:masterClrMapping/>
  </p:clrMapOvr>
  <p:transition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496F1-BAA7-4C24-B882-BDA412628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EE6B0-8866-48A9-8B7C-BA780860E721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4C32A-865B-40D2-8227-FFF09E89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8173A-2957-402D-99A1-58DCD8760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3A790-963D-4706-B70B-71D4A3CF7C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4190100"/>
      </p:ext>
    </p:extLst>
  </p:cSld>
  <p:clrMapOvr>
    <a:masterClrMapping/>
  </p:clrMapOvr>
  <p:transition>
    <p:zo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A957C-C4DB-4E3D-B962-6F7FA6BCD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E9A14-7408-4BB9-8577-323DC4BEA4F3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0B4EE-9B05-4E7D-997D-D85EBBED7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3E921-5F00-46EA-BF2E-245567874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906ED-CD4F-48D6-A2CA-ABFAA6DD52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866838"/>
      </p:ext>
    </p:extLst>
  </p:cSld>
  <p:clrMapOvr>
    <a:masterClrMapping/>
  </p:clrMapOvr>
  <p:transition>
    <p:zo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F888BE3-D4E1-4781-924B-8EB2DCC6A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99D60-4774-4A91-90F0-4DA76F3045F5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375D665-02CD-4630-819B-EC7A2A3A9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99313D-1563-4AB6-AB90-BA73AE4D4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FCE01-F838-45C1-92C8-69E8C2AC7C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8807612"/>
      </p:ext>
    </p:extLst>
  </p:cSld>
  <p:clrMapOvr>
    <a:masterClrMapping/>
  </p:clrMapOvr>
  <p:transition>
    <p:zo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9B46299-0A9A-43B3-9ADA-75BC8D64F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F3CA5-8FE6-4D17-A1A1-503E2DEDD64B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7BDC353-77F7-4D27-B4DE-EEA8BAC19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0568D5A-4C39-428E-9F15-28A3507FD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3A1FE-FC09-4AB1-96F1-89CE6C6E8D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563390"/>
      </p:ext>
    </p:extLst>
  </p:cSld>
  <p:clrMapOvr>
    <a:masterClrMapping/>
  </p:clrMapOvr>
  <p:transition>
    <p:zo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16992B6-C13B-44EA-90E0-17D4F9F07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27026-3253-401D-A877-A6C747E15372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8483DDE-277A-40CF-BFB0-9CE9C5202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621279A-E5FD-4927-935D-D23685F19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B0CBB-FA39-4B13-8D96-C683A7F0D0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7496528"/>
      </p:ext>
    </p:extLst>
  </p:cSld>
  <p:clrMapOvr>
    <a:masterClrMapping/>
  </p:clrMapOvr>
  <p:transition>
    <p:zo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4D5F6CE-2D74-4F1B-8B6A-0F5F1D59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CBAB3-6C7B-4D56-A85F-6C98BE2DEAE6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6A44DDF-BB81-4106-8B73-EA375A19E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083E35-42E6-415B-9830-7C0813DEA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227D5-DA55-4A15-800D-5DC1B0C1DC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4434397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C491DBF-CDED-4D21-9DF2-5516DD69C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8C396-1FA3-4F20-9C92-8497EFD0DE26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49E0FB9-F169-49A6-ACCD-60E187C2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CB668AD-FBAD-405A-893F-B1D9AA10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041DB-6B4A-4055-9B56-4051D6C8D6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51584"/>
      </p:ext>
    </p:extLst>
  </p:cSld>
  <p:clrMapOvr>
    <a:masterClrMapping/>
  </p:clrMapOvr>
  <p:transition>
    <p:zo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B8DB656-DD99-4C27-B2CA-B0E9D5E0A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9155B-3D8E-4BED-A3E2-3F4DB5A35B00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CB9FBA-5ED1-410C-BBB8-51F7C06CA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9F34F7-D7D4-4BF4-9657-49466CBE7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27283F-EEB4-485B-B38D-4F48A688F7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7657649"/>
      </p:ext>
    </p:extLst>
  </p:cSld>
  <p:clrMapOvr>
    <a:masterClrMapping/>
  </p:clrMapOvr>
  <p:transition>
    <p:zo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59D1D-52AA-42D4-B6D1-90C4BB912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6FF90-1A2F-485E-AEFD-79025948DCE4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9F1EE-F991-42A6-9521-0862513BC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DB0B4-8C6D-4661-BA35-43E6973FE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20375B-F659-4598-98E6-FFC42DB940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5647502"/>
      </p:ext>
    </p:extLst>
  </p:cSld>
  <p:clrMapOvr>
    <a:masterClrMapping/>
  </p:clrMapOvr>
  <p:transition>
    <p:zo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CD981-46B6-4653-B07A-A098A485E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22185-61B8-47E7-8897-D51FF7F25019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69109-9C22-45EC-9026-07EF5655C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D1F63-3D0C-421D-A425-72FE03AA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70EE91-1313-41EA-BE5D-F4915C43BE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860740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BB911-ACA2-4D78-8610-D3BEEFED6354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7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7315C6D-A0E8-4566-967D-5CD1D010490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0757F1E-B1DC-4AE6-81DF-729554433D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836AD-BB60-4F73-8528-CCE318D75C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633C406-FF40-47DC-89BB-B39BFB614C73}" type="datetime8">
              <a:rPr lang="en-US"/>
              <a:pPr>
                <a:defRPr/>
              </a:pPr>
              <a:t>2/3/2023 3:14 PM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491FA-BE38-45A2-A959-151D8CA218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2F2C8-EAF9-4742-9524-2D6EC0A594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3C986BFC-34A7-4402-B5E4-D93924E90E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984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zoom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38300" y="2321004"/>
            <a:ext cx="8915400" cy="11079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6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MÔN TOÁN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6705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Box 1"/>
          <p:cNvSpPr txBox="1">
            <a:spLocks noChangeArrowheads="1"/>
          </p:cNvSpPr>
          <p:nvPr/>
        </p:nvSpPr>
        <p:spPr bwMode="auto">
          <a:xfrm>
            <a:off x="904126" y="304801"/>
            <a:ext cx="1031525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</a:p>
        </p:txBody>
      </p:sp>
    </p:spTree>
    <p:extLst>
      <p:ext uri="{BB962C8B-B14F-4D97-AF65-F5344CB8AC3E}">
        <p14:creationId xmlns:p14="http://schemas.microsoft.com/office/powerpoint/2010/main" val="809350620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6D922F11-5592-449F-80F2-AE3B9D05378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05000" y="839788"/>
            <a:ext cx="8458200" cy="1828800"/>
          </a:xfrm>
        </p:spPr>
        <p:txBody>
          <a:bodyPr/>
          <a:lstStyle/>
          <a:p>
            <a:pPr marL="0" indent="396875" algn="just" eaLnBrk="1" hangingPunct="1">
              <a:buNone/>
            </a:pPr>
            <a:r>
              <a:rPr lang="en-US" altLang="en-US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</a:t>
            </a:r>
            <a:r>
              <a:rPr lang="vi-VN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2m 5cm.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37B25A-DF73-43CD-9C2B-A4F6C5921257}"/>
              </a:ext>
            </a:extLst>
          </p:cNvPr>
          <p:cNvCxnSpPr/>
          <p:nvPr/>
        </p:nvCxnSpPr>
        <p:spPr>
          <a:xfrm>
            <a:off x="2074864" y="1981200"/>
            <a:ext cx="2573337" cy="1588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C4DF246-599B-470D-B8D4-F1E599F8D75E}"/>
              </a:ext>
            </a:extLst>
          </p:cNvPr>
          <p:cNvCxnSpPr/>
          <p:nvPr/>
        </p:nvCxnSpPr>
        <p:spPr>
          <a:xfrm>
            <a:off x="5676900" y="2000250"/>
            <a:ext cx="2857500" cy="1588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F2BFD0A-E657-4EDC-A7A4-0B4655BDA9AB}"/>
              </a:ext>
            </a:extLst>
          </p:cNvPr>
          <p:cNvCxnSpPr/>
          <p:nvPr/>
        </p:nvCxnSpPr>
        <p:spPr>
          <a:xfrm>
            <a:off x="3811588" y="1447800"/>
            <a:ext cx="4722812" cy="1588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0E59B6E-BEF3-4004-8423-ED9B03A0EFB8}"/>
              </a:ext>
            </a:extLst>
          </p:cNvPr>
          <p:cNvCxnSpPr/>
          <p:nvPr/>
        </p:nvCxnSpPr>
        <p:spPr>
          <a:xfrm>
            <a:off x="2071688" y="2590800"/>
            <a:ext cx="1433512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9A95402-F866-460F-A54D-DCDFAC180FB7}"/>
              </a:ext>
            </a:extLst>
          </p:cNvPr>
          <p:cNvCxnSpPr/>
          <p:nvPr/>
        </p:nvCxnSpPr>
        <p:spPr>
          <a:xfrm>
            <a:off x="9598025" y="1450975"/>
            <a:ext cx="685800" cy="1588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0">
            <a:extLst>
              <a:ext uri="{FF2B5EF4-FFF2-40B4-BE49-F238E27FC236}">
                <a16:creationId xmlns:a16="http://schemas.microsoft.com/office/drawing/2014/main" id="{9983D59B-7E24-42C6-8A86-8AF865D9D43F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95600"/>
            <a:ext cx="1828800" cy="2209800"/>
            <a:chOff x="0" y="3276600"/>
            <a:chExt cx="2514600" cy="24384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53E46F1-39AB-4204-9334-1BD5D1824CBA}"/>
                </a:ext>
              </a:extLst>
            </p:cNvPr>
            <p:cNvSpPr/>
            <p:nvPr/>
          </p:nvSpPr>
          <p:spPr>
            <a:xfrm>
              <a:off x="0" y="5392683"/>
              <a:ext cx="1947069" cy="3223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181" name="Group 17">
              <a:extLst>
                <a:ext uri="{FF2B5EF4-FFF2-40B4-BE49-F238E27FC236}">
                  <a16:creationId xmlns:a16="http://schemas.microsoft.com/office/drawing/2014/main" id="{8E42E19D-BCFA-4EFF-A40F-3DD3454554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06" y="3276600"/>
              <a:ext cx="2464394" cy="2040759"/>
              <a:chOff x="50206" y="3276600"/>
              <a:chExt cx="2464394" cy="2040759"/>
            </a:xfrm>
          </p:grpSpPr>
          <p:sp>
            <p:nvSpPr>
              <p:cNvPr id="17" name="Cube 3">
                <a:extLst>
                  <a:ext uri="{FF2B5EF4-FFF2-40B4-BE49-F238E27FC236}">
                    <a16:creationId xmlns:a16="http://schemas.microsoft.com/office/drawing/2014/main" id="{DC291735-AA63-4582-9827-3D220AA0E1BF}"/>
                  </a:ext>
                </a:extLst>
              </p:cNvPr>
              <p:cNvSpPr/>
              <p:nvPr/>
            </p:nvSpPr>
            <p:spPr>
              <a:xfrm>
                <a:off x="76400" y="3276600"/>
                <a:ext cx="2438200" cy="203900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D9AE7FC-8FB5-42DD-AF56-F0DEB02915A5}"/>
                  </a:ext>
                </a:extLst>
              </p:cNvPr>
              <p:cNvCxnSpPr/>
              <p:nvPr/>
            </p:nvCxnSpPr>
            <p:spPr>
              <a:xfrm rot="5400000">
                <a:off x="-165917" y="4053275"/>
                <a:ext cx="1552027" cy="218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69D9F1A3-F28E-4D05-9BAC-7FAA4259BA86}"/>
                  </a:ext>
                </a:extLst>
              </p:cNvPr>
              <p:cNvCxnSpPr/>
              <p:nvPr/>
            </p:nvCxnSpPr>
            <p:spPr>
              <a:xfrm>
                <a:off x="609006" y="4798849"/>
                <a:ext cx="1875035" cy="1751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A047254-7B12-410D-BE56-018F0951B778}"/>
                  </a:ext>
                </a:extLst>
              </p:cNvPr>
              <p:cNvCxnSpPr/>
              <p:nvPr/>
            </p:nvCxnSpPr>
            <p:spPr>
              <a:xfrm rot="10800000" flipV="1">
                <a:off x="50206" y="4814614"/>
                <a:ext cx="576262" cy="502745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Rectangle 13">
            <a:extLst>
              <a:ext uri="{FF2B5EF4-FFF2-40B4-BE49-F238E27FC236}">
                <a16:creationId xmlns:a16="http://schemas.microsoft.com/office/drawing/2014/main" id="{B76ED3C3-048C-4D3A-A1D3-1EC7577F6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1" y="2895601"/>
            <a:ext cx="1185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33660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800" b="1">
                <a:solidFill>
                  <a:srgbClr val="336600"/>
                </a:solidFill>
                <a:latin typeface="Arial" panose="020B0604020202020204" pitchFamily="34" charset="0"/>
              </a:rPr>
              <a:t>xq</a:t>
            </a:r>
            <a:r>
              <a:rPr lang="en-US" altLang="en-US" b="1">
                <a:solidFill>
                  <a:srgbClr val="336600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" name="Rectangle 13">
            <a:extLst>
              <a:ext uri="{FF2B5EF4-FFF2-40B4-BE49-F238E27FC236}">
                <a16:creationId xmlns:a16="http://schemas.microsoft.com/office/drawing/2014/main" id="{AEB11201-B212-4888-83D8-A9DBADC14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1" y="3787776"/>
            <a:ext cx="11160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33660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800" b="1">
                <a:solidFill>
                  <a:srgbClr val="336600"/>
                </a:solidFill>
                <a:latin typeface="Arial" panose="020B0604020202020204" pitchFamily="34" charset="0"/>
              </a:rPr>
              <a:t>tp</a:t>
            </a:r>
            <a:r>
              <a:rPr lang="en-US" altLang="en-US" b="1">
                <a:solidFill>
                  <a:srgbClr val="336600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3" name="Rectangle 2">
            <a:extLst>
              <a:ext uri="{FF2B5EF4-FFF2-40B4-BE49-F238E27FC236}">
                <a16:creationId xmlns:a16="http://schemas.microsoft.com/office/drawing/2014/main" id="{140EFA31-D50D-4E47-B338-6B44F9DDD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800600"/>
            <a:ext cx="1219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FF3300"/>
                </a:solidFill>
                <a:latin typeface="Arial" panose="020B0604020202020204" pitchFamily="34" charset="0"/>
              </a:rPr>
              <a:t>2m 5cm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BCDBB58-A385-4EB1-BDB2-F392A8BB9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371600"/>
            <a:ext cx="1219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b="1">
                <a:solidFill>
                  <a:prstClr val="black"/>
                </a:solidFill>
                <a:latin typeface="Arial" panose="020B0604020202020204" pitchFamily="34" charset="0"/>
              </a:rPr>
              <a:t>2m 5cm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27CC2405-9321-4F50-A82E-CE255D1E15C5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609600"/>
            <a:ext cx="1828800" cy="2209800"/>
            <a:chOff x="0" y="3276600"/>
            <a:chExt cx="2514600" cy="24384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6B79678-8C0B-48CF-973A-6B88A59DDA5A}"/>
                </a:ext>
              </a:extLst>
            </p:cNvPr>
            <p:cNvSpPr/>
            <p:nvPr/>
          </p:nvSpPr>
          <p:spPr>
            <a:xfrm>
              <a:off x="0" y="5392683"/>
              <a:ext cx="1947069" cy="3223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9229" name="Group 17">
              <a:extLst>
                <a:ext uri="{FF2B5EF4-FFF2-40B4-BE49-F238E27FC236}">
                  <a16:creationId xmlns:a16="http://schemas.microsoft.com/office/drawing/2014/main" id="{B87E8AED-EA21-4380-9D3A-10C1CB2E18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13" y="3276600"/>
              <a:ext cx="2465387" cy="2041525"/>
              <a:chOff x="49213" y="3276600"/>
              <a:chExt cx="2465387" cy="2041525"/>
            </a:xfrm>
          </p:grpSpPr>
          <p:sp>
            <p:nvSpPr>
              <p:cNvPr id="7" name="Cube 3">
                <a:extLst>
                  <a:ext uri="{FF2B5EF4-FFF2-40B4-BE49-F238E27FC236}">
                    <a16:creationId xmlns:a16="http://schemas.microsoft.com/office/drawing/2014/main" id="{4814BD2E-6554-422A-B58B-760411F925CD}"/>
                  </a:ext>
                </a:extLst>
              </p:cNvPr>
              <p:cNvSpPr/>
              <p:nvPr/>
            </p:nvSpPr>
            <p:spPr>
              <a:xfrm>
                <a:off x="76399" y="3276600"/>
                <a:ext cx="2438201" cy="203900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14CFD890-238A-43BD-8C67-E78FF43EA14C}"/>
                  </a:ext>
                </a:extLst>
              </p:cNvPr>
              <p:cNvCxnSpPr/>
              <p:nvPr/>
            </p:nvCxnSpPr>
            <p:spPr>
              <a:xfrm rot="5400000">
                <a:off x="-165917" y="4053275"/>
                <a:ext cx="1552028" cy="218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923FB2D8-A755-447F-8E0D-2446781A90E0}"/>
                  </a:ext>
                </a:extLst>
              </p:cNvPr>
              <p:cNvCxnSpPr/>
              <p:nvPr/>
            </p:nvCxnSpPr>
            <p:spPr>
              <a:xfrm>
                <a:off x="609006" y="4798849"/>
                <a:ext cx="1875035" cy="1751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0B963768-7EF2-4C21-BF7F-214CCDF947D4}"/>
                  </a:ext>
                </a:extLst>
              </p:cNvPr>
              <p:cNvCxnSpPr/>
              <p:nvPr/>
            </p:nvCxnSpPr>
            <p:spPr>
              <a:xfrm rot="10800000" flipV="1">
                <a:off x="50206" y="4814614"/>
                <a:ext cx="576262" cy="502745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172" name="Content Placeholder 2">
            <a:extLst>
              <a:ext uri="{FF2B5EF4-FFF2-40B4-BE49-F238E27FC236}">
                <a16:creationId xmlns:a16="http://schemas.microsoft.com/office/drawing/2014/main" id="{74220EF6-1EF3-4C87-80E8-6C3573954103}"/>
              </a:ext>
            </a:extLst>
          </p:cNvPr>
          <p:cNvSpPr txBox="1">
            <a:spLocks/>
          </p:cNvSpPr>
          <p:nvPr/>
        </p:nvSpPr>
        <p:spPr bwMode="auto">
          <a:xfrm>
            <a:off x="1447800" y="5046663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3968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None/>
            </a:pPr>
            <a:r>
              <a:rPr lang="en-US" alt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16,81 m</a:t>
            </a:r>
            <a:r>
              <a:rPr lang="en-US" altLang="en-US" sz="2800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25,215 m</a:t>
            </a:r>
            <a:r>
              <a:rPr lang="en-US" altLang="en-US" sz="2800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Date Placeholder 11">
            <a:extLst>
              <a:ext uri="{FF2B5EF4-FFF2-40B4-BE49-F238E27FC236}">
                <a16:creationId xmlns:a16="http://schemas.microsoft.com/office/drawing/2014/main" id="{00220B92-4B92-4984-91CD-B4AB57CF3C80}"/>
              </a:ext>
            </a:extLst>
          </p:cNvPr>
          <p:cNvSpPr txBox="1">
            <a:spLocks noGrp="1"/>
          </p:cNvSpPr>
          <p:nvPr/>
        </p:nvSpPr>
        <p:spPr bwMode="auto"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>
                <a:solidFill>
                  <a:srgbClr val="898989"/>
                </a:solidFill>
              </a:rPr>
              <a:t> </a:t>
            </a:r>
          </a:p>
        </p:txBody>
      </p:sp>
      <p:sp>
        <p:nvSpPr>
          <p:cNvPr id="10253" name="Rectangle 13">
            <a:extLst>
              <a:ext uri="{FF2B5EF4-FFF2-40B4-BE49-F238E27FC236}">
                <a16:creationId xmlns:a16="http://schemas.microsoft.com/office/drawing/2014/main" id="{1306BDDC-1614-4026-A3CA-7E3A3BA3C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1" y="2543176"/>
            <a:ext cx="1185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FF000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xq</a:t>
            </a: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10254" name="Rectangle 14">
            <a:extLst>
              <a:ext uri="{FF2B5EF4-FFF2-40B4-BE49-F238E27FC236}">
                <a16:creationId xmlns:a16="http://schemas.microsoft.com/office/drawing/2014/main" id="{89874416-A4FB-4AD6-AA51-36B15697B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350" y="3897314"/>
            <a:ext cx="11064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FF000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tp</a:t>
            </a: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7176" name="Rectangle 14">
            <a:extLst>
              <a:ext uri="{FF2B5EF4-FFF2-40B4-BE49-F238E27FC236}">
                <a16:creationId xmlns:a16="http://schemas.microsoft.com/office/drawing/2014/main" id="{BDFF3B43-DE81-4FD2-A95C-A7D284414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1" y="242889"/>
            <a:ext cx="1203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indent="3968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None/>
            </a:pPr>
            <a:r>
              <a:rPr lang="en-US" altLang="en-US" sz="2800" u="sng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</a:p>
        </p:txBody>
      </p:sp>
      <p:sp>
        <p:nvSpPr>
          <p:cNvPr id="7177" name="Rectangle 15">
            <a:extLst>
              <a:ext uri="{FF2B5EF4-FFF2-40B4-BE49-F238E27FC236}">
                <a16:creationId xmlns:a16="http://schemas.microsoft.com/office/drawing/2014/main" id="{5F6F7E98-B736-40B9-A9E4-C6B867856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6675" y="741363"/>
            <a:ext cx="47958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indent="3968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None/>
            </a:pPr>
            <a:r>
              <a:rPr lang="vi-VN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Đổi: 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 5cm = 2,05 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9D0F0C-3A0B-45E4-8200-4511AD791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6038" y="2695575"/>
            <a:ext cx="7467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968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xung quanh của hình lập ph</a:t>
            </a:r>
            <a:r>
              <a:rPr lang="vi-VN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là:                                     (2,05 x 2,05) x 4 = 16,81 (m</a:t>
            </a:r>
            <a:r>
              <a:rPr lang="en-US" altLang="en-US" sz="2800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179" name="Rectangle 17">
            <a:extLst>
              <a:ext uri="{FF2B5EF4-FFF2-40B4-BE49-F238E27FC236}">
                <a16:creationId xmlns:a16="http://schemas.microsoft.com/office/drawing/2014/main" id="{A1E80157-223B-44F8-9874-8905880C8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951288"/>
            <a:ext cx="6858000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9687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lập ph</a:t>
            </a:r>
            <a:r>
              <a:rPr lang="vi-VN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là:</a:t>
            </a:r>
          </a:p>
          <a:p>
            <a:pPr algn="ctr" fontAlgn="base"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(2,05 x 2,05) x 6 = 25,215 (m</a:t>
            </a:r>
            <a:r>
              <a:rPr lang="en-US" altLang="en-US" sz="2800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7172" grpId="0"/>
      <p:bldP spid="10253" grpId="0"/>
      <p:bldP spid="10254" grpId="0"/>
      <p:bldP spid="7176" grpId="0"/>
      <p:bldP spid="7177" grpId="0"/>
      <p:bldP spid="17" grpId="0"/>
      <p:bldP spid="717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4294967295"/>
          </p:nvPr>
        </p:nvSpPr>
        <p:spPr>
          <a:xfrm>
            <a:off x="236307" y="1408113"/>
            <a:ext cx="11955694" cy="490537"/>
          </a:xfrm>
        </p:spPr>
        <p:txBody>
          <a:bodyPr>
            <a:noAutofit/>
          </a:bodyPr>
          <a:lstStyle/>
          <a:p>
            <a:pPr marL="0" indent="396875">
              <a:buNone/>
            </a:pPr>
            <a:r>
              <a:rPr lang="en-US" alt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?</a:t>
            </a:r>
          </a:p>
        </p:txBody>
      </p:sp>
      <p:sp>
        <p:nvSpPr>
          <p:cNvPr id="8195" name="TextBox 43"/>
          <p:cNvSpPr txBox="1">
            <a:spLocks noChangeArrowheads="1"/>
          </p:cNvSpPr>
          <p:nvPr/>
        </p:nvSpPr>
        <p:spPr bwMode="auto">
          <a:xfrm>
            <a:off x="3352800" y="6179228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</a:t>
            </a:r>
          </a:p>
        </p:txBody>
      </p:sp>
      <p:sp>
        <p:nvSpPr>
          <p:cNvPr id="8196" name="TextBox 44"/>
          <p:cNvSpPr txBox="1">
            <a:spLocks noChangeArrowheads="1"/>
          </p:cNvSpPr>
          <p:nvPr/>
        </p:nvSpPr>
        <p:spPr bwMode="auto">
          <a:xfrm>
            <a:off x="7543800" y="6179228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4</a:t>
            </a:r>
          </a:p>
        </p:txBody>
      </p:sp>
      <p:grpSp>
        <p:nvGrpSpPr>
          <p:cNvPr id="8197" name="Group 57"/>
          <p:cNvGrpSpPr>
            <a:grpSpLocks/>
          </p:cNvGrpSpPr>
          <p:nvPr/>
        </p:nvGrpSpPr>
        <p:grpSpPr bwMode="auto">
          <a:xfrm>
            <a:off x="1905001" y="2759752"/>
            <a:ext cx="4652963" cy="1606550"/>
            <a:chOff x="405945" y="2295525"/>
            <a:chExt cx="4628018" cy="1605895"/>
          </a:xfrm>
        </p:grpSpPr>
        <p:grpSp>
          <p:nvGrpSpPr>
            <p:cNvPr id="8238" name="Group 22"/>
            <p:cNvGrpSpPr>
              <a:grpSpLocks/>
            </p:cNvGrpSpPr>
            <p:nvPr/>
          </p:nvGrpSpPr>
          <p:grpSpPr bwMode="auto">
            <a:xfrm>
              <a:off x="685800" y="2743200"/>
              <a:ext cx="4348163" cy="731838"/>
              <a:chOff x="762000" y="2667000"/>
              <a:chExt cx="4348176" cy="731520"/>
            </a:xfrm>
          </p:grpSpPr>
          <p:grpSp>
            <p:nvGrpSpPr>
              <p:cNvPr id="8243" name="Group 6"/>
              <p:cNvGrpSpPr>
                <a:grpSpLocks/>
              </p:cNvGrpSpPr>
              <p:nvPr/>
            </p:nvGrpSpPr>
            <p:grpSpPr bwMode="auto">
              <a:xfrm>
                <a:off x="7620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5" name="Rectangle 4"/>
                <p:cNvSpPr/>
                <p:nvPr/>
              </p:nvSpPr>
              <p:spPr>
                <a:xfrm>
                  <a:off x="761627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1481648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8244" name="Group 7"/>
              <p:cNvGrpSpPr>
                <a:grpSpLocks/>
              </p:cNvGrpSpPr>
              <p:nvPr/>
            </p:nvGrpSpPr>
            <p:grpSpPr bwMode="auto">
              <a:xfrm>
                <a:off x="22098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9" name="Rectangle 8"/>
                <p:cNvSpPr/>
                <p:nvPr/>
              </p:nvSpPr>
              <p:spPr>
                <a:xfrm>
                  <a:off x="761764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1481786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8245" name="Group 10"/>
              <p:cNvGrpSpPr>
                <a:grpSpLocks/>
              </p:cNvGrpSpPr>
              <p:nvPr/>
            </p:nvGrpSpPr>
            <p:grpSpPr bwMode="auto">
              <a:xfrm>
                <a:off x="36576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12" name="Rectangle 11"/>
                <p:cNvSpPr/>
                <p:nvPr/>
              </p:nvSpPr>
              <p:spPr>
                <a:xfrm>
                  <a:off x="761902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1481923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8239" name="TextBox 41"/>
            <p:cNvSpPr txBox="1">
              <a:spLocks noChangeArrowheads="1"/>
            </p:cNvSpPr>
            <p:nvPr/>
          </p:nvSpPr>
          <p:spPr bwMode="auto">
            <a:xfrm>
              <a:off x="1752823" y="3378200"/>
              <a:ext cx="137214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</a:p>
          </p:txBody>
        </p:sp>
        <p:grpSp>
          <p:nvGrpSpPr>
            <p:cNvPr id="8240" name="Group 49"/>
            <p:cNvGrpSpPr>
              <a:grpSpLocks/>
            </p:cNvGrpSpPr>
            <p:nvPr/>
          </p:nvGrpSpPr>
          <p:grpSpPr bwMode="auto">
            <a:xfrm>
              <a:off x="405945" y="2295525"/>
              <a:ext cx="1194257" cy="923985"/>
              <a:chOff x="406178" y="2296181"/>
              <a:chExt cx="1194024" cy="922830"/>
            </a:xfrm>
          </p:grpSpPr>
          <p:sp>
            <p:nvSpPr>
              <p:cNvPr id="8241" name="TextBox 45"/>
              <p:cNvSpPr txBox="1">
                <a:spLocks noChangeArrowheads="1"/>
              </p:cNvSpPr>
              <p:nvPr/>
            </p:nvSpPr>
            <p:spPr bwMode="auto">
              <a:xfrm>
                <a:off x="685831" y="2296181"/>
                <a:ext cx="914371" cy="399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1cm</a:t>
                </a:r>
              </a:p>
            </p:txBody>
          </p:sp>
          <p:sp>
            <p:nvSpPr>
              <p:cNvPr id="8242" name="TextBox 46"/>
              <p:cNvSpPr txBox="1">
                <a:spLocks noChangeArrowheads="1"/>
              </p:cNvSpPr>
              <p:nvPr/>
            </p:nvSpPr>
            <p:spPr bwMode="auto">
              <a:xfrm>
                <a:off x="406178" y="2819401"/>
                <a:ext cx="914370" cy="399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1cm</a:t>
                </a:r>
              </a:p>
            </p:txBody>
          </p:sp>
        </p:grpSp>
      </p:grpSp>
      <p:grpSp>
        <p:nvGrpSpPr>
          <p:cNvPr id="8198" name="Group 58"/>
          <p:cNvGrpSpPr>
            <a:grpSpLocks/>
          </p:cNvGrpSpPr>
          <p:nvPr/>
        </p:nvGrpSpPr>
        <p:grpSpPr bwMode="auto">
          <a:xfrm>
            <a:off x="6781800" y="1997752"/>
            <a:ext cx="3886200" cy="2305050"/>
            <a:chOff x="5410200" y="1447800"/>
            <a:chExt cx="3886200" cy="2305110"/>
          </a:xfrm>
        </p:grpSpPr>
        <p:sp>
          <p:nvSpPr>
            <p:cNvPr id="8223" name="TextBox 42"/>
            <p:cNvSpPr txBox="1">
              <a:spLocks noChangeArrowheads="1"/>
            </p:cNvSpPr>
            <p:nvPr/>
          </p:nvSpPr>
          <p:spPr bwMode="auto">
            <a:xfrm>
              <a:off x="6172200" y="3352800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2</a:t>
              </a:r>
            </a:p>
          </p:txBody>
        </p:sp>
        <p:grpSp>
          <p:nvGrpSpPr>
            <p:cNvPr id="8224" name="Group 55"/>
            <p:cNvGrpSpPr>
              <a:grpSpLocks/>
            </p:cNvGrpSpPr>
            <p:nvPr/>
          </p:nvGrpSpPr>
          <p:grpSpPr bwMode="auto">
            <a:xfrm>
              <a:off x="5410200" y="1447800"/>
              <a:ext cx="3886200" cy="1958975"/>
              <a:chOff x="5257800" y="1945944"/>
              <a:chExt cx="3886200" cy="1958680"/>
            </a:xfrm>
          </p:grpSpPr>
          <p:grpSp>
            <p:nvGrpSpPr>
              <p:cNvPr id="8225" name="Group 53"/>
              <p:cNvGrpSpPr>
                <a:grpSpLocks/>
              </p:cNvGrpSpPr>
              <p:nvPr/>
            </p:nvGrpSpPr>
            <p:grpSpPr bwMode="auto">
              <a:xfrm>
                <a:off x="5257800" y="1945944"/>
                <a:ext cx="3170832" cy="1958680"/>
                <a:chOff x="5611504" y="1945944"/>
                <a:chExt cx="3170832" cy="1958680"/>
              </a:xfrm>
            </p:grpSpPr>
            <p:grpSp>
              <p:nvGrpSpPr>
                <p:cNvPr id="8227" name="Group 31"/>
                <p:cNvGrpSpPr>
                  <a:grpSpLocks/>
                </p:cNvGrpSpPr>
                <p:nvPr/>
              </p:nvGrpSpPr>
              <p:grpSpPr bwMode="auto">
                <a:xfrm>
                  <a:off x="5611504" y="2438400"/>
                  <a:ext cx="2941320" cy="1466224"/>
                  <a:chOff x="5611504" y="2438400"/>
                  <a:chExt cx="2941320" cy="1466224"/>
                </a:xfrm>
              </p:grpSpPr>
              <p:sp>
                <p:nvSpPr>
                  <p:cNvPr id="15" name="Rectangle 14"/>
                  <p:cNvSpPr/>
                  <p:nvPr/>
                </p:nvSpPr>
                <p:spPr>
                  <a:xfrm>
                    <a:off x="5611504" y="3172929"/>
                    <a:ext cx="731838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6" name="Rectangle 15"/>
                  <p:cNvSpPr/>
                  <p:nvPr/>
                </p:nvSpPr>
                <p:spPr>
                  <a:xfrm>
                    <a:off x="6346517" y="3172929"/>
                    <a:ext cx="730250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" name="Rectangle 17"/>
                  <p:cNvSpPr/>
                  <p:nvPr/>
                </p:nvSpPr>
                <p:spPr>
                  <a:xfrm>
                    <a:off x="7086292" y="3172929"/>
                    <a:ext cx="717550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9" name="Rectangle 18"/>
                  <p:cNvSpPr/>
                  <p:nvPr/>
                </p:nvSpPr>
                <p:spPr>
                  <a:xfrm>
                    <a:off x="7807017" y="3172929"/>
                    <a:ext cx="731837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1" name="Rectangle 20"/>
                  <p:cNvSpPr/>
                  <p:nvPr/>
                </p:nvSpPr>
                <p:spPr>
                  <a:xfrm>
                    <a:off x="5611504" y="2438008"/>
                    <a:ext cx="731838" cy="731747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7086292" y="2441183"/>
                    <a:ext cx="717550" cy="731747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8228" name="TextBox 47"/>
                <p:cNvSpPr txBox="1">
                  <a:spLocks noChangeArrowheads="1"/>
                </p:cNvSpPr>
                <p:nvPr/>
              </p:nvSpPr>
              <p:spPr bwMode="auto">
                <a:xfrm>
                  <a:off x="6400800" y="2739732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  <p:sp>
              <p:nvSpPr>
                <p:cNvPr id="8229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5644488" y="1945944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  <p:sp>
              <p:nvSpPr>
                <p:cNvPr id="8230" name="TextBox 50"/>
                <p:cNvSpPr txBox="1">
                  <a:spLocks noChangeArrowheads="1"/>
                </p:cNvSpPr>
                <p:nvPr/>
              </p:nvSpPr>
              <p:spPr bwMode="auto">
                <a:xfrm>
                  <a:off x="7867936" y="2739732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  <p:sp>
              <p:nvSpPr>
                <p:cNvPr id="8231" name="TextBox 51"/>
                <p:cNvSpPr txBox="1">
                  <a:spLocks noChangeArrowheads="1"/>
                </p:cNvSpPr>
                <p:nvPr/>
              </p:nvSpPr>
              <p:spPr bwMode="auto">
                <a:xfrm>
                  <a:off x="7105936" y="1945944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</p:grpSp>
          <p:sp>
            <p:nvSpPr>
              <p:cNvPr id="8226" name="TextBox 52"/>
              <p:cNvSpPr txBox="1">
                <a:spLocks noChangeArrowheads="1"/>
              </p:cNvSpPr>
              <p:nvPr/>
            </p:nvSpPr>
            <p:spPr bwMode="auto">
              <a:xfrm>
                <a:off x="8229600" y="3352800"/>
                <a:ext cx="914400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1cm</a:t>
                </a:r>
              </a:p>
            </p:txBody>
          </p:sp>
        </p:grpSp>
      </p:grpSp>
      <p:grpSp>
        <p:nvGrpSpPr>
          <p:cNvPr id="8199" name="Group 60"/>
          <p:cNvGrpSpPr>
            <a:grpSpLocks/>
          </p:cNvGrpSpPr>
          <p:nvPr/>
        </p:nvGrpSpPr>
        <p:grpSpPr bwMode="auto">
          <a:xfrm>
            <a:off x="2209800" y="4198028"/>
            <a:ext cx="4114800" cy="2632075"/>
            <a:chOff x="456919" y="3899844"/>
            <a:chExt cx="4115081" cy="2633340"/>
          </a:xfrm>
        </p:grpSpPr>
        <p:grpSp>
          <p:nvGrpSpPr>
            <p:cNvPr id="8212" name="Group 32"/>
            <p:cNvGrpSpPr>
              <a:grpSpLocks/>
            </p:cNvGrpSpPr>
            <p:nvPr/>
          </p:nvGrpSpPr>
          <p:grpSpPr bwMode="auto">
            <a:xfrm>
              <a:off x="685800" y="4343400"/>
              <a:ext cx="2947008" cy="2189784"/>
              <a:chOff x="658504" y="4117984"/>
              <a:chExt cx="2947008" cy="2189784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658239" y="4849743"/>
                <a:ext cx="731888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393302" y="4849743"/>
                <a:ext cx="730300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33128" y="4849743"/>
                <a:ext cx="731887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868190" y="4849743"/>
                <a:ext cx="730300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658239" y="5575579"/>
                <a:ext cx="731888" cy="732189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872953" y="4117554"/>
                <a:ext cx="731887" cy="732189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213" name="TextBox 54"/>
            <p:cNvSpPr txBox="1">
              <a:spLocks noChangeArrowheads="1"/>
            </p:cNvSpPr>
            <p:nvPr/>
          </p:nvSpPr>
          <p:spPr bwMode="auto">
            <a:xfrm>
              <a:off x="3657538" y="4419062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14" name="TextBox 56"/>
            <p:cNvSpPr txBox="1">
              <a:spLocks noChangeArrowheads="1"/>
            </p:cNvSpPr>
            <p:nvPr/>
          </p:nvSpPr>
          <p:spPr bwMode="auto">
            <a:xfrm>
              <a:off x="2895486" y="3899844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15" name="TextBox 57"/>
            <p:cNvSpPr txBox="1">
              <a:spLocks noChangeArrowheads="1"/>
            </p:cNvSpPr>
            <p:nvPr/>
          </p:nvSpPr>
          <p:spPr bwMode="auto">
            <a:xfrm>
              <a:off x="456919" y="6033878"/>
              <a:ext cx="914463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16" name="TextBox 58"/>
            <p:cNvSpPr txBox="1">
              <a:spLocks noChangeArrowheads="1"/>
            </p:cNvSpPr>
            <p:nvPr/>
          </p:nvSpPr>
          <p:spPr bwMode="auto">
            <a:xfrm>
              <a:off x="456919" y="5181217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grpSp>
        <p:nvGrpSpPr>
          <p:cNvPr id="8200" name="Group 65"/>
          <p:cNvGrpSpPr>
            <a:grpSpLocks/>
          </p:cNvGrpSpPr>
          <p:nvPr/>
        </p:nvGrpSpPr>
        <p:grpSpPr bwMode="auto">
          <a:xfrm>
            <a:off x="6705600" y="4274228"/>
            <a:ext cx="3816350" cy="2646363"/>
            <a:chOff x="5181600" y="3810000"/>
            <a:chExt cx="3815688" cy="2646984"/>
          </a:xfrm>
        </p:grpSpPr>
        <p:grpSp>
          <p:nvGrpSpPr>
            <p:cNvPr id="8202" name="Group 40"/>
            <p:cNvGrpSpPr>
              <a:grpSpLocks/>
            </p:cNvGrpSpPr>
            <p:nvPr/>
          </p:nvGrpSpPr>
          <p:grpSpPr bwMode="auto">
            <a:xfrm>
              <a:off x="5867400" y="4267200"/>
              <a:ext cx="2914024" cy="2189784"/>
              <a:chOff x="5361296" y="4191000"/>
              <a:chExt cx="2914024" cy="218978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53611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0817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7543611" y="4923117"/>
                <a:ext cx="731710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811900" y="5648774"/>
                <a:ext cx="731711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6816662" y="4191107"/>
                <a:ext cx="731710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203" name="TextBox 59"/>
            <p:cNvSpPr txBox="1">
              <a:spLocks noChangeArrowheads="1"/>
            </p:cNvSpPr>
            <p:nvPr/>
          </p:nvSpPr>
          <p:spPr bwMode="auto">
            <a:xfrm>
              <a:off x="5181600" y="5029200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04" name="TextBox 61"/>
            <p:cNvSpPr txBox="1">
              <a:spLocks noChangeArrowheads="1"/>
            </p:cNvSpPr>
            <p:nvPr/>
          </p:nvSpPr>
          <p:spPr bwMode="auto">
            <a:xfrm>
              <a:off x="5873088" y="4541236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05" name="TextBox 62"/>
            <p:cNvSpPr txBox="1">
              <a:spLocks noChangeArrowheads="1"/>
            </p:cNvSpPr>
            <p:nvPr/>
          </p:nvSpPr>
          <p:spPr bwMode="auto">
            <a:xfrm>
              <a:off x="7315200" y="3810000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06" name="TextBox 63"/>
            <p:cNvSpPr txBox="1">
              <a:spLocks noChangeArrowheads="1"/>
            </p:cNvSpPr>
            <p:nvPr/>
          </p:nvSpPr>
          <p:spPr bwMode="auto">
            <a:xfrm>
              <a:off x="8082888" y="4550392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sp>
        <p:nvSpPr>
          <p:cNvPr id="61" name="Text Box 3"/>
          <p:cNvSpPr txBox="1"/>
          <p:nvPr/>
        </p:nvSpPr>
        <p:spPr>
          <a:xfrm>
            <a:off x="3705726" y="385011"/>
            <a:ext cx="5086484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Toán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 </a:t>
            </a:r>
            <a:endParaRPr sz="2800" dirty="0">
              <a:solidFill>
                <a:srgbClr val="002060"/>
              </a:solidFill>
              <a:latin typeface="Times New Roman" panose="02020603050405020304" pitchFamily="18" charset="0"/>
              <a:ea typeface="Arial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Text Box 3"/>
          <p:cNvSpPr txBox="1"/>
          <p:nvPr/>
        </p:nvSpPr>
        <p:spPr>
          <a:xfrm>
            <a:off x="3671454" y="775856"/>
            <a:ext cx="5096691" cy="603024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Luyện tập ( trang 112)</a:t>
            </a:r>
          </a:p>
        </p:txBody>
      </p:sp>
    </p:spTree>
    <p:extLst>
      <p:ext uri="{BB962C8B-B14F-4D97-AF65-F5344CB8AC3E}">
        <p14:creationId xmlns:p14="http://schemas.microsoft.com/office/powerpoint/2010/main" val="2538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60"/>
          <p:cNvGrpSpPr>
            <a:grpSpLocks/>
          </p:cNvGrpSpPr>
          <p:nvPr/>
        </p:nvGrpSpPr>
        <p:grpSpPr bwMode="auto">
          <a:xfrm>
            <a:off x="1981200" y="304800"/>
            <a:ext cx="4419600" cy="2901950"/>
            <a:chOff x="152099" y="3899848"/>
            <a:chExt cx="4419901" cy="2902602"/>
          </a:xfrm>
        </p:grpSpPr>
        <p:grpSp>
          <p:nvGrpSpPr>
            <p:cNvPr id="9246" name="Group 32"/>
            <p:cNvGrpSpPr>
              <a:grpSpLocks/>
            </p:cNvGrpSpPr>
            <p:nvPr/>
          </p:nvGrpSpPr>
          <p:grpSpPr bwMode="auto">
            <a:xfrm>
              <a:off x="685800" y="4343400"/>
              <a:ext cx="2947008" cy="2189784"/>
              <a:chOff x="658504" y="4117984"/>
              <a:chExt cx="2947008" cy="2189784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658239" y="4849446"/>
                <a:ext cx="731888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393302" y="4849446"/>
                <a:ext cx="730300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33128" y="4849446"/>
                <a:ext cx="731887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868190" y="4849446"/>
                <a:ext cx="730300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658239" y="5575097"/>
                <a:ext cx="731888" cy="7320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872953" y="4117445"/>
                <a:ext cx="731887" cy="7320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247" name="TextBox 54"/>
            <p:cNvSpPr txBox="1">
              <a:spLocks noChangeArrowheads="1"/>
            </p:cNvSpPr>
            <p:nvPr/>
          </p:nvSpPr>
          <p:spPr bwMode="auto">
            <a:xfrm>
              <a:off x="3657538" y="4419066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48" name="TextBox 56"/>
            <p:cNvSpPr txBox="1">
              <a:spLocks noChangeArrowheads="1"/>
            </p:cNvSpPr>
            <p:nvPr/>
          </p:nvSpPr>
          <p:spPr bwMode="auto">
            <a:xfrm>
              <a:off x="2895486" y="3899848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49" name="TextBox 57"/>
            <p:cNvSpPr txBox="1">
              <a:spLocks noChangeArrowheads="1"/>
            </p:cNvSpPr>
            <p:nvPr/>
          </p:nvSpPr>
          <p:spPr bwMode="auto">
            <a:xfrm>
              <a:off x="691885" y="6402258"/>
              <a:ext cx="914463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50" name="TextBox 58"/>
            <p:cNvSpPr txBox="1">
              <a:spLocks noChangeArrowheads="1"/>
            </p:cNvSpPr>
            <p:nvPr/>
          </p:nvSpPr>
          <p:spPr bwMode="auto">
            <a:xfrm>
              <a:off x="152099" y="5181222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grpSp>
        <p:nvGrpSpPr>
          <p:cNvPr id="9219" name="Group 65"/>
          <p:cNvGrpSpPr>
            <a:grpSpLocks/>
          </p:cNvGrpSpPr>
          <p:nvPr/>
        </p:nvGrpSpPr>
        <p:grpSpPr bwMode="auto">
          <a:xfrm>
            <a:off x="6629400" y="304801"/>
            <a:ext cx="3663950" cy="2646363"/>
            <a:chOff x="5333973" y="3810000"/>
            <a:chExt cx="3663315" cy="2646984"/>
          </a:xfrm>
        </p:grpSpPr>
        <p:grpSp>
          <p:nvGrpSpPr>
            <p:cNvPr id="9236" name="Group 40"/>
            <p:cNvGrpSpPr>
              <a:grpSpLocks/>
            </p:cNvGrpSpPr>
            <p:nvPr/>
          </p:nvGrpSpPr>
          <p:grpSpPr bwMode="auto">
            <a:xfrm>
              <a:off x="5867400" y="4267200"/>
              <a:ext cx="2914024" cy="2189784"/>
              <a:chOff x="5361296" y="4191000"/>
              <a:chExt cx="2914024" cy="218978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53611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0817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7543612" y="4923117"/>
                <a:ext cx="731710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811901" y="5648774"/>
                <a:ext cx="731711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6816663" y="4191107"/>
                <a:ext cx="731710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237" name="TextBox 59"/>
            <p:cNvSpPr txBox="1">
              <a:spLocks noChangeArrowheads="1"/>
            </p:cNvSpPr>
            <p:nvPr/>
          </p:nvSpPr>
          <p:spPr bwMode="auto">
            <a:xfrm>
              <a:off x="5333973" y="5029486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38" name="TextBox 61"/>
            <p:cNvSpPr txBox="1">
              <a:spLocks noChangeArrowheads="1"/>
            </p:cNvSpPr>
            <p:nvPr/>
          </p:nvSpPr>
          <p:spPr bwMode="auto">
            <a:xfrm>
              <a:off x="5873630" y="4542009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39" name="TextBox 62"/>
            <p:cNvSpPr txBox="1">
              <a:spLocks noChangeArrowheads="1"/>
            </p:cNvSpPr>
            <p:nvPr/>
          </p:nvSpPr>
          <p:spPr bwMode="auto">
            <a:xfrm>
              <a:off x="7314830" y="3810000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40" name="TextBox 63"/>
            <p:cNvSpPr txBox="1">
              <a:spLocks noChangeArrowheads="1"/>
            </p:cNvSpPr>
            <p:nvPr/>
          </p:nvSpPr>
          <p:spPr bwMode="auto">
            <a:xfrm>
              <a:off x="8083047" y="4549949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sp>
        <p:nvSpPr>
          <p:cNvPr id="60" name="Cube 59"/>
          <p:cNvSpPr/>
          <p:nvPr/>
        </p:nvSpPr>
        <p:spPr>
          <a:xfrm>
            <a:off x="1981200" y="45720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Parallelogram 61"/>
          <p:cNvSpPr>
            <a:spLocks noChangeArrowheads="1"/>
          </p:cNvSpPr>
          <p:nvPr/>
        </p:nvSpPr>
        <p:spPr bwMode="auto">
          <a:xfrm flipV="1">
            <a:off x="1981200" y="5791200"/>
            <a:ext cx="1219200" cy="609600"/>
          </a:xfrm>
          <a:prstGeom prst="parallelogram">
            <a:avLst>
              <a:gd name="adj" fmla="val 45556"/>
            </a:avLst>
          </a:prstGeom>
          <a:noFill/>
          <a:ln w="25400" algn="ctr">
            <a:solidFill>
              <a:srgbClr val="E46C0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Cube 62"/>
          <p:cNvSpPr/>
          <p:nvPr/>
        </p:nvSpPr>
        <p:spPr>
          <a:xfrm>
            <a:off x="6553200" y="48006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Parallelogram 63"/>
          <p:cNvSpPr/>
          <p:nvPr/>
        </p:nvSpPr>
        <p:spPr>
          <a:xfrm rot="10800000" flipV="1">
            <a:off x="6324600" y="4511676"/>
            <a:ext cx="1143000" cy="593725"/>
          </a:xfrm>
          <a:prstGeom prst="parallelogram">
            <a:avLst>
              <a:gd name="adj" fmla="val 47623"/>
            </a:avLst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Parallelogram 64"/>
          <p:cNvSpPr>
            <a:spLocks noChangeArrowheads="1"/>
          </p:cNvSpPr>
          <p:nvPr/>
        </p:nvSpPr>
        <p:spPr bwMode="auto">
          <a:xfrm flipV="1">
            <a:off x="6553200" y="6035676"/>
            <a:ext cx="1219200" cy="517525"/>
          </a:xfrm>
          <a:prstGeom prst="parallelogram">
            <a:avLst>
              <a:gd name="adj" fmla="val 53661"/>
            </a:avLst>
          </a:prstGeom>
          <a:noFill/>
          <a:ln w="25400" algn="ctr">
            <a:solidFill>
              <a:srgbClr val="E46C0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5" name="TextBox 43"/>
          <p:cNvSpPr txBox="1">
            <a:spLocks noChangeArrowheads="1"/>
          </p:cNvSpPr>
          <p:nvPr/>
        </p:nvSpPr>
        <p:spPr bwMode="auto">
          <a:xfrm>
            <a:off x="3352800" y="25146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</a:t>
            </a:r>
          </a:p>
        </p:txBody>
      </p:sp>
      <p:sp>
        <p:nvSpPr>
          <p:cNvPr id="9226" name="TextBox 44"/>
          <p:cNvSpPr txBox="1">
            <a:spLocks noChangeArrowheads="1"/>
          </p:cNvSpPr>
          <p:nvPr/>
        </p:nvSpPr>
        <p:spPr bwMode="auto">
          <a:xfrm>
            <a:off x="7010400" y="25146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4</a:t>
            </a:r>
          </a:p>
        </p:txBody>
      </p:sp>
      <p:sp>
        <p:nvSpPr>
          <p:cNvPr id="2" name="Cube 59"/>
          <p:cNvSpPr/>
          <p:nvPr/>
        </p:nvSpPr>
        <p:spPr>
          <a:xfrm>
            <a:off x="1981200" y="45720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Parallelogram 60"/>
          <p:cNvSpPr>
            <a:spLocks noChangeArrowheads="1"/>
          </p:cNvSpPr>
          <p:nvPr/>
        </p:nvSpPr>
        <p:spPr bwMode="auto">
          <a:xfrm rot="15249047" flipV="1">
            <a:off x="2225676" y="4017963"/>
            <a:ext cx="1295400" cy="371475"/>
          </a:xfrm>
          <a:prstGeom prst="parallelogram">
            <a:avLst>
              <a:gd name="adj" fmla="val 47626"/>
            </a:avLst>
          </a:prstGeom>
          <a:noFill/>
          <a:ln w="25400" algn="ctr">
            <a:solidFill>
              <a:srgbClr val="E46C0A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ube 59"/>
          <p:cNvSpPr/>
          <p:nvPr/>
        </p:nvSpPr>
        <p:spPr>
          <a:xfrm>
            <a:off x="3886200" y="46482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be 62"/>
          <p:cNvSpPr/>
          <p:nvPr/>
        </p:nvSpPr>
        <p:spPr>
          <a:xfrm>
            <a:off x="8763000" y="47244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1" name="Line 36"/>
          <p:cNvSpPr>
            <a:spLocks noChangeShapeType="1"/>
          </p:cNvSpPr>
          <p:nvPr/>
        </p:nvSpPr>
        <p:spPr bwMode="auto">
          <a:xfrm>
            <a:off x="2286000" y="32004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2" name="Line 37"/>
          <p:cNvSpPr>
            <a:spLocks noChangeShapeType="1"/>
          </p:cNvSpPr>
          <p:nvPr/>
        </p:nvSpPr>
        <p:spPr bwMode="auto">
          <a:xfrm>
            <a:off x="3276600" y="51816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3" name="Line 38"/>
          <p:cNvSpPr>
            <a:spLocks noChangeShapeType="1"/>
          </p:cNvSpPr>
          <p:nvPr/>
        </p:nvSpPr>
        <p:spPr bwMode="auto">
          <a:xfrm>
            <a:off x="7391400" y="32004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4" name="Line 39"/>
          <p:cNvSpPr>
            <a:spLocks noChangeShapeType="1"/>
          </p:cNvSpPr>
          <p:nvPr/>
        </p:nvSpPr>
        <p:spPr bwMode="auto">
          <a:xfrm>
            <a:off x="8077200" y="5486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91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89B277C-DB65-40AF-9353-8A8DEF586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505200"/>
            <a:ext cx="11430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prstClr val="black"/>
                </a:solidFill>
                <a:latin typeface="Arial" panose="020B0604020202020204" pitchFamily="34" charset="0"/>
              </a:rPr>
              <a:t>10 cm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83FB0A9A-A67C-402B-B9A9-45FEF37C3AC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81200" y="306388"/>
            <a:ext cx="8458200" cy="685800"/>
          </a:xfrm>
        </p:spPr>
        <p:txBody>
          <a:bodyPr/>
          <a:lstStyle/>
          <a:p>
            <a:pPr marL="0" indent="396875" eaLnBrk="1" hangingPunct="1">
              <a:buNone/>
            </a:pPr>
            <a:r>
              <a:rPr lang="en-US" altLang="en-US" sz="2800" b="1" u="sng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r>
              <a:rPr lang="en-US" altLang="en-US" sz="28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Đúng ghi Đ , sai ghi S:</a:t>
            </a:r>
          </a:p>
        </p:txBody>
      </p:sp>
      <p:grpSp>
        <p:nvGrpSpPr>
          <p:cNvPr id="14340" name="Group 21">
            <a:extLst>
              <a:ext uri="{FF2B5EF4-FFF2-40B4-BE49-F238E27FC236}">
                <a16:creationId xmlns:a16="http://schemas.microsoft.com/office/drawing/2014/main" id="{0219B395-00C4-45A9-8B94-076920F7C03E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1981200"/>
            <a:ext cx="4267200" cy="3657600"/>
            <a:chOff x="62552" y="1600200"/>
            <a:chExt cx="3747448" cy="3048000"/>
          </a:xfrm>
        </p:grpSpPr>
        <p:grpSp>
          <p:nvGrpSpPr>
            <p:cNvPr id="14350" name="Group 20">
              <a:extLst>
                <a:ext uri="{FF2B5EF4-FFF2-40B4-BE49-F238E27FC236}">
                  <a16:creationId xmlns:a16="http://schemas.microsoft.com/office/drawing/2014/main" id="{2480DB17-D8A8-4A88-971A-B1C68866E8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4400" y="1600200"/>
              <a:ext cx="2895600" cy="3048000"/>
              <a:chOff x="0" y="3276600"/>
              <a:chExt cx="2514600" cy="243840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A97E602-8266-4002-A282-09F1C438998D}"/>
                  </a:ext>
                </a:extLst>
              </p:cNvPr>
              <p:cNvSpPr/>
              <p:nvPr/>
            </p:nvSpPr>
            <p:spPr>
              <a:xfrm>
                <a:off x="-24" y="5392209"/>
                <a:ext cx="1948017" cy="3227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3600" b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grpSp>
            <p:nvGrpSpPr>
              <p:cNvPr id="14353" name="Group 17">
                <a:extLst>
                  <a:ext uri="{FF2B5EF4-FFF2-40B4-BE49-F238E27FC236}">
                    <a16:creationId xmlns:a16="http://schemas.microsoft.com/office/drawing/2014/main" id="{0C868A20-EE5E-4965-A640-1D6CBB72AF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775" y="3276600"/>
                <a:ext cx="2465825" cy="2041832"/>
                <a:chOff x="48775" y="3276600"/>
                <a:chExt cx="2465825" cy="2041832"/>
              </a:xfrm>
            </p:grpSpPr>
            <p:sp>
              <p:nvSpPr>
                <p:cNvPr id="9" name="Cube 3">
                  <a:extLst>
                    <a:ext uri="{FF2B5EF4-FFF2-40B4-BE49-F238E27FC236}">
                      <a16:creationId xmlns:a16="http://schemas.microsoft.com/office/drawing/2014/main" id="{ABAD606A-285C-4235-BDA3-D3912D01B1B0}"/>
                    </a:ext>
                  </a:extLst>
                </p:cNvPr>
                <p:cNvSpPr/>
                <p:nvPr/>
              </p:nvSpPr>
              <p:spPr>
                <a:xfrm>
                  <a:off x="76249" y="3276600"/>
                  <a:ext cx="2438351" cy="2040467"/>
                </a:xfrm>
                <a:prstGeom prst="cube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0D32434B-5BE8-4CBA-9827-259132153653}"/>
                    </a:ext>
                  </a:extLst>
                </p:cNvPr>
                <p:cNvCxnSpPr/>
                <p:nvPr/>
              </p:nvCxnSpPr>
              <p:spPr>
                <a:xfrm rot="5400000">
                  <a:off x="-168388" y="4053794"/>
                  <a:ext cx="1554691" cy="2421"/>
                </a:xfrm>
                <a:prstGeom prst="line">
                  <a:avLst/>
                </a:prstGeom>
                <a:ln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D449B818-455B-450F-A4B0-8343BBC0AB7D}"/>
                    </a:ext>
                  </a:extLst>
                </p:cNvPr>
                <p:cNvCxnSpPr/>
                <p:nvPr/>
              </p:nvCxnSpPr>
              <p:spPr>
                <a:xfrm>
                  <a:off x="607747" y="4799542"/>
                  <a:ext cx="1876586" cy="1058"/>
                </a:xfrm>
                <a:prstGeom prst="line">
                  <a:avLst/>
                </a:prstGeom>
                <a:ln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34655BDA-2B76-4636-96E0-B60782395765}"/>
                    </a:ext>
                  </a:extLst>
                </p:cNvPr>
                <p:cNvCxnSpPr/>
                <p:nvPr/>
              </p:nvCxnSpPr>
              <p:spPr>
                <a:xfrm rot="10800000" flipV="1">
                  <a:off x="48404" y="4815417"/>
                  <a:ext cx="576293" cy="502709"/>
                </a:xfrm>
                <a:prstGeom prst="line">
                  <a:avLst/>
                </a:prstGeom>
                <a:ln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351" name="TextBox 12">
              <a:extLst>
                <a:ext uri="{FF2B5EF4-FFF2-40B4-BE49-F238E27FC236}">
                  <a16:creationId xmlns:a16="http://schemas.microsoft.com/office/drawing/2014/main" id="{1C1ADAA2-201F-4944-B410-6A49A8D633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52" y="2677054"/>
              <a:ext cx="1066517" cy="4325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endPara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341" name="Group 22">
            <a:extLst>
              <a:ext uri="{FF2B5EF4-FFF2-40B4-BE49-F238E27FC236}">
                <a16:creationId xmlns:a16="http://schemas.microsoft.com/office/drawing/2014/main" id="{669FB405-BE72-448E-8688-A004DEB092CA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2895600"/>
            <a:ext cx="2514600" cy="1905000"/>
            <a:chOff x="5638800" y="1600200"/>
            <a:chExt cx="3048000" cy="2133600"/>
          </a:xfrm>
        </p:grpSpPr>
        <p:grpSp>
          <p:nvGrpSpPr>
            <p:cNvPr id="14342" name="Group 20">
              <a:extLst>
                <a:ext uri="{FF2B5EF4-FFF2-40B4-BE49-F238E27FC236}">
                  <a16:creationId xmlns:a16="http://schemas.microsoft.com/office/drawing/2014/main" id="{5C81F9B6-7FCF-4302-B29E-FF64FE4795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38800" y="1600200"/>
              <a:ext cx="1905000" cy="2133600"/>
              <a:chOff x="0" y="3276600"/>
              <a:chExt cx="2514600" cy="24384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C6C109F-D1FA-48A5-9AAD-C0ACAD126CDE}"/>
                  </a:ext>
                </a:extLst>
              </p:cNvPr>
              <p:cNvSpPr/>
              <p:nvPr/>
            </p:nvSpPr>
            <p:spPr>
              <a:xfrm>
                <a:off x="0" y="5391913"/>
                <a:ext cx="1945640" cy="32308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3600" b="1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grpSp>
            <p:nvGrpSpPr>
              <p:cNvPr id="14345" name="Group 17">
                <a:extLst>
                  <a:ext uri="{FF2B5EF4-FFF2-40B4-BE49-F238E27FC236}">
                    <a16:creationId xmlns:a16="http://schemas.microsoft.com/office/drawing/2014/main" id="{DC283F6C-84E0-42DB-B127-786086F16B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775" y="3276600"/>
                <a:ext cx="2465825" cy="2041832"/>
                <a:chOff x="48775" y="3276600"/>
                <a:chExt cx="2465825" cy="2041832"/>
              </a:xfrm>
            </p:grpSpPr>
            <p:sp>
              <p:nvSpPr>
                <p:cNvPr id="17" name="Cube 3">
                  <a:extLst>
                    <a:ext uri="{FF2B5EF4-FFF2-40B4-BE49-F238E27FC236}">
                      <a16:creationId xmlns:a16="http://schemas.microsoft.com/office/drawing/2014/main" id="{82163F2B-3806-47E8-9675-397D4E177802}"/>
                    </a:ext>
                  </a:extLst>
                </p:cNvPr>
                <p:cNvSpPr/>
                <p:nvPr/>
              </p:nvSpPr>
              <p:spPr>
                <a:xfrm>
                  <a:off x="73661" y="3276600"/>
                  <a:ext cx="2440939" cy="2040128"/>
                </a:xfrm>
                <a:prstGeom prst="cube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01C55501-6770-406F-A60A-2AF81DF9D7A3}"/>
                    </a:ext>
                  </a:extLst>
                </p:cNvPr>
                <p:cNvCxnSpPr/>
                <p:nvPr/>
              </p:nvCxnSpPr>
              <p:spPr>
                <a:xfrm rot="5400000">
                  <a:off x="-167892" y="4053587"/>
                  <a:ext cx="1552448" cy="2539"/>
                </a:xfrm>
                <a:prstGeom prst="line">
                  <a:avLst/>
                </a:prstGeom>
                <a:ln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14CCA312-2D2F-4643-817C-BF3DE2E92C2C}"/>
                    </a:ext>
                  </a:extLst>
                </p:cNvPr>
                <p:cNvCxnSpPr/>
                <p:nvPr/>
              </p:nvCxnSpPr>
              <p:spPr>
                <a:xfrm>
                  <a:off x="607061" y="4798569"/>
                  <a:ext cx="1877059" cy="2031"/>
                </a:xfrm>
                <a:prstGeom prst="line">
                  <a:avLst/>
                </a:prstGeom>
                <a:ln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5B89188E-169B-41C4-B1B2-7341E2BFFFA7}"/>
                    </a:ext>
                  </a:extLst>
                </p:cNvPr>
                <p:cNvCxnSpPr/>
                <p:nvPr/>
              </p:nvCxnSpPr>
              <p:spPr>
                <a:xfrm rot="10800000" flipV="1">
                  <a:off x="48261" y="4814825"/>
                  <a:ext cx="576579" cy="503936"/>
                </a:xfrm>
                <a:prstGeom prst="line">
                  <a:avLst/>
                </a:prstGeom>
                <a:ln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343" name="TextBox 20">
              <a:extLst>
                <a:ext uri="{FF2B5EF4-FFF2-40B4-BE49-F238E27FC236}">
                  <a16:creationId xmlns:a16="http://schemas.microsoft.com/office/drawing/2014/main" id="{B3938371-5D77-49D8-B7F2-B721958DBE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8845" y="2057146"/>
              <a:ext cx="1067955" cy="581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5cm</a:t>
              </a:r>
            </a:p>
          </p:txBody>
        </p:sp>
      </p:grpSp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5BD5C210-EA2F-4C3D-B498-F551EB687FA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57400" y="2057400"/>
            <a:ext cx="8382000" cy="4419600"/>
          </a:xfrm>
        </p:spPr>
        <p:txBody>
          <a:bodyPr vert="horz" wrap="square" lIns="9144" tIns="45720" rIns="9144" bIns="45720" numCol="1" anchor="t" anchorCtr="0" compatLnSpc="1">
            <a:prstTxWarp prst="textNoShape">
              <a:avLst/>
            </a:prstTxWarp>
          </a:bodyPr>
          <a:lstStyle/>
          <a:p>
            <a:pPr marL="0" indent="463550" eaLnBrk="1" hangingPunct="1">
              <a:lnSpc>
                <a:spcPct val="15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xung quanh của hình lập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 </a:t>
            </a:r>
            <a:r>
              <a:rPr lang="en-US" altLang="en-US" sz="240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 </a:t>
            </a: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 2 lần diện tích xung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 của hình lập phương </a:t>
            </a:r>
            <a:r>
              <a:rPr lang="en-US" altLang="en-US" sz="240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  <a:p>
            <a:pPr marL="0" indent="463550" eaLnBrk="1" hangingPunct="1">
              <a:lnSpc>
                <a:spcPct val="15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iện tích xung quanh của hình lập phương </a:t>
            </a:r>
            <a:r>
              <a:rPr lang="en-US" altLang="en-US" sz="240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</a:t>
            </a: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gấp 4 lần diện tích xung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 của hình lập phương </a:t>
            </a:r>
            <a:r>
              <a:rPr lang="en-US" altLang="en-US" sz="240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  <a:p>
            <a:pPr marL="0" indent="463550" eaLnBrk="1" hangingPunct="1">
              <a:lnSpc>
                <a:spcPct val="15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lập phương </a:t>
            </a:r>
            <a:r>
              <a:rPr lang="en-US" altLang="en-US" sz="240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</a:t>
            </a: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gấp 2 lần diện tích toàn phần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hình lập phương </a:t>
            </a:r>
            <a:r>
              <a:rPr lang="en-US" altLang="en-US" sz="240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  <a:p>
            <a:pPr marL="0" indent="463550" eaLnBrk="1" hangingPunct="1">
              <a:lnSpc>
                <a:spcPct val="15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lập phương </a:t>
            </a:r>
            <a:r>
              <a:rPr lang="en-US" altLang="en-US" sz="240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 4 lần diện tích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oàn phần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hình lập phương </a:t>
            </a:r>
            <a:r>
              <a:rPr lang="en-US" altLang="en-US" sz="240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AE495AA9-8E27-4212-BC8E-8569129C9F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43000" y="350838"/>
            <a:ext cx="5791200" cy="715962"/>
          </a:xfrm>
        </p:spPr>
        <p:txBody>
          <a:bodyPr/>
          <a:lstStyle/>
          <a:p>
            <a:pPr indent="396875" eaLnBrk="1" hangingPunct="1"/>
            <a:r>
              <a:rPr lang="en-US" altLang="en-US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Đúng ghi Đ , sai ghi S :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388" name="Group 20">
            <a:extLst>
              <a:ext uri="{FF2B5EF4-FFF2-40B4-BE49-F238E27FC236}">
                <a16:creationId xmlns:a16="http://schemas.microsoft.com/office/drawing/2014/main" id="{63D65534-287C-4852-B9EE-CCD69E2A5C1C}"/>
              </a:ext>
            </a:extLst>
          </p:cNvPr>
          <p:cNvGrpSpPr>
            <a:grpSpLocks/>
          </p:cNvGrpSpPr>
          <p:nvPr/>
        </p:nvGrpSpPr>
        <p:grpSpPr bwMode="auto">
          <a:xfrm>
            <a:off x="6704014" y="762000"/>
            <a:ext cx="1144587" cy="1385888"/>
            <a:chOff x="645320" y="3349980"/>
            <a:chExt cx="2440780" cy="236502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2A8923E-C25E-4527-8774-9CE9B089435D}"/>
                </a:ext>
              </a:extLst>
            </p:cNvPr>
            <p:cNvSpPr/>
            <p:nvPr/>
          </p:nvSpPr>
          <p:spPr>
            <a:xfrm>
              <a:off x="652091" y="5392620"/>
              <a:ext cx="1946530" cy="3223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>
                  <a:solidFill>
                    <a:srgbClr val="00000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A</a:t>
              </a:r>
            </a:p>
          </p:txBody>
        </p:sp>
        <p:grpSp>
          <p:nvGrpSpPr>
            <p:cNvPr id="16404" name="Group 17">
              <a:extLst>
                <a:ext uri="{FF2B5EF4-FFF2-40B4-BE49-F238E27FC236}">
                  <a16:creationId xmlns:a16="http://schemas.microsoft.com/office/drawing/2014/main" id="{EAA664BA-DB61-4F3D-B6FD-FFD486DD8A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5320" y="3349980"/>
              <a:ext cx="2440780" cy="1968030"/>
              <a:chOff x="645320" y="3349980"/>
              <a:chExt cx="2440780" cy="1968030"/>
            </a:xfrm>
          </p:grpSpPr>
          <p:sp>
            <p:nvSpPr>
              <p:cNvPr id="10" name="Cube 3">
                <a:extLst>
                  <a:ext uri="{FF2B5EF4-FFF2-40B4-BE49-F238E27FC236}">
                    <a16:creationId xmlns:a16="http://schemas.microsoft.com/office/drawing/2014/main" id="{157FF9A4-E52B-4253-B22B-A31D72B2F727}"/>
                  </a:ext>
                </a:extLst>
              </p:cNvPr>
              <p:cNvSpPr/>
              <p:nvPr/>
            </p:nvSpPr>
            <p:spPr>
              <a:xfrm>
                <a:off x="645320" y="3366234"/>
                <a:ext cx="2440780" cy="1947823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17FE5783-B441-43E2-98E1-609A78706154}"/>
                  </a:ext>
                </a:extLst>
              </p:cNvPr>
              <p:cNvCxnSpPr/>
              <p:nvPr/>
            </p:nvCxnSpPr>
            <p:spPr>
              <a:xfrm rot="5400000">
                <a:off x="481904" y="4126129"/>
                <a:ext cx="1552299" cy="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F9268604-72B5-4CC9-A0A9-8334C74DC634}"/>
                  </a:ext>
                </a:extLst>
              </p:cNvPr>
              <p:cNvCxnSpPr/>
              <p:nvPr/>
            </p:nvCxnSpPr>
            <p:spPr>
              <a:xfrm>
                <a:off x="1210659" y="4899569"/>
                <a:ext cx="1875441" cy="271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83318DA5-F515-4421-823A-7FD85085E2F4}"/>
                  </a:ext>
                </a:extLst>
              </p:cNvPr>
              <p:cNvCxnSpPr/>
              <p:nvPr/>
            </p:nvCxnSpPr>
            <p:spPr>
              <a:xfrm rot="10800000" flipV="1">
                <a:off x="682557" y="4815589"/>
                <a:ext cx="575496" cy="501177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389" name="TextBox 6">
            <a:extLst>
              <a:ext uri="{FF2B5EF4-FFF2-40B4-BE49-F238E27FC236}">
                <a16:creationId xmlns:a16="http://schemas.microsoft.com/office/drawing/2014/main" id="{BAC0CD9B-206C-48D3-A516-680B8CD7C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1430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grpSp>
        <p:nvGrpSpPr>
          <p:cNvPr id="16390" name="Group 23">
            <a:extLst>
              <a:ext uri="{FF2B5EF4-FFF2-40B4-BE49-F238E27FC236}">
                <a16:creationId xmlns:a16="http://schemas.microsoft.com/office/drawing/2014/main" id="{AB30D0E1-8DDD-4A50-8760-82DD41B0FBD8}"/>
              </a:ext>
            </a:extLst>
          </p:cNvPr>
          <p:cNvGrpSpPr>
            <a:grpSpLocks/>
          </p:cNvGrpSpPr>
          <p:nvPr/>
        </p:nvGrpSpPr>
        <p:grpSpPr bwMode="auto">
          <a:xfrm>
            <a:off x="8763000" y="762000"/>
            <a:ext cx="1447800" cy="1143000"/>
            <a:chOff x="6363948" y="1143001"/>
            <a:chExt cx="2322852" cy="1523999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083F959-AA9E-4010-B89C-2A7D8976BC5E}"/>
                </a:ext>
              </a:extLst>
            </p:cNvPr>
            <p:cNvSpPr/>
            <p:nvPr/>
          </p:nvSpPr>
          <p:spPr bwMode="auto">
            <a:xfrm>
              <a:off x="6366496" y="2484967"/>
              <a:ext cx="1023889" cy="18203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>
                  <a:solidFill>
                    <a:srgbClr val="00000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B</a:t>
              </a:r>
            </a:p>
          </p:txBody>
        </p:sp>
        <p:grpSp>
          <p:nvGrpSpPr>
            <p:cNvPr id="16397" name="Group 17">
              <a:extLst>
                <a:ext uri="{FF2B5EF4-FFF2-40B4-BE49-F238E27FC236}">
                  <a16:creationId xmlns:a16="http://schemas.microsoft.com/office/drawing/2014/main" id="{FBAC3713-98C9-4A62-A774-7FEA3A682E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63948" y="1143001"/>
              <a:ext cx="1299270" cy="1148531"/>
              <a:chOff x="48775" y="3276600"/>
              <a:chExt cx="2465825" cy="2041832"/>
            </a:xfrm>
          </p:grpSpPr>
          <p:sp>
            <p:nvSpPr>
              <p:cNvPr id="19" name="Cube 3">
                <a:extLst>
                  <a:ext uri="{FF2B5EF4-FFF2-40B4-BE49-F238E27FC236}">
                    <a16:creationId xmlns:a16="http://schemas.microsoft.com/office/drawing/2014/main" id="{F493A95E-053E-472F-8F20-E242887A9F15}"/>
                  </a:ext>
                </a:extLst>
              </p:cNvPr>
              <p:cNvSpPr/>
              <p:nvPr/>
            </p:nvSpPr>
            <p:spPr>
              <a:xfrm>
                <a:off x="77778" y="3276600"/>
                <a:ext cx="2436241" cy="2039523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FCC4FD9C-C969-478B-B222-A39FE170B67B}"/>
                  </a:ext>
                </a:extLst>
              </p:cNvPr>
              <p:cNvCxnSpPr/>
              <p:nvPr/>
            </p:nvCxnSpPr>
            <p:spPr>
              <a:xfrm rot="5400000">
                <a:off x="-167555" y="4057416"/>
                <a:ext cx="1554100" cy="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F7F6D413-81BE-444B-B666-0690EB2B293B}"/>
                  </a:ext>
                </a:extLst>
              </p:cNvPr>
              <p:cNvCxnSpPr/>
              <p:nvPr/>
            </p:nvCxnSpPr>
            <p:spPr>
              <a:xfrm>
                <a:off x="609497" y="4800599"/>
                <a:ext cx="1875519" cy="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A6626DB-D715-4070-A08D-8B17FFB57CE7}"/>
                  </a:ext>
                </a:extLst>
              </p:cNvPr>
              <p:cNvCxnSpPr/>
              <p:nvPr/>
            </p:nvCxnSpPr>
            <p:spPr>
              <a:xfrm rot="10800000" flipV="1">
                <a:off x="48775" y="4815651"/>
                <a:ext cx="575225" cy="504236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398" name="TextBox 15">
              <a:extLst>
                <a:ext uri="{FF2B5EF4-FFF2-40B4-BE49-F238E27FC236}">
                  <a16:creationId xmlns:a16="http://schemas.microsoft.com/office/drawing/2014/main" id="{C49E8CBC-CE91-4FB5-AA01-80D2532E52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14737" y="1435101"/>
              <a:ext cx="972063" cy="692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endPara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88938363-DA3B-4DD9-9156-3DCF7EFEE483}"/>
              </a:ext>
            </a:extLst>
          </p:cNvPr>
          <p:cNvSpPr/>
          <p:nvPr/>
        </p:nvSpPr>
        <p:spPr>
          <a:xfrm>
            <a:off x="7467600" y="2743200"/>
            <a:ext cx="5334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0AB8F84-9807-4B6F-91AA-9CBDE79E72AD}"/>
              </a:ext>
            </a:extLst>
          </p:cNvPr>
          <p:cNvSpPr/>
          <p:nvPr/>
        </p:nvSpPr>
        <p:spPr>
          <a:xfrm>
            <a:off x="7467600" y="3810000"/>
            <a:ext cx="5334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0ECC20F-BFB6-40DA-AC1D-45714974D268}"/>
              </a:ext>
            </a:extLst>
          </p:cNvPr>
          <p:cNvSpPr/>
          <p:nvPr/>
        </p:nvSpPr>
        <p:spPr>
          <a:xfrm>
            <a:off x="7467600" y="4953000"/>
            <a:ext cx="5334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D6440EF-27D5-40F3-A1E3-57066272FFB0}"/>
              </a:ext>
            </a:extLst>
          </p:cNvPr>
          <p:cNvSpPr/>
          <p:nvPr/>
        </p:nvSpPr>
        <p:spPr>
          <a:xfrm>
            <a:off x="7467600" y="6019800"/>
            <a:ext cx="5334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6395" name="Rectangle 33">
            <a:extLst>
              <a:ext uri="{FF2B5EF4-FFF2-40B4-BE49-F238E27FC236}">
                <a16:creationId xmlns:a16="http://schemas.microsoft.com/office/drawing/2014/main" id="{81010FDD-36A8-45A2-B8FE-43B3DD88F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1066800"/>
            <a:ext cx="609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>
                <a:solidFill>
                  <a:prstClr val="black"/>
                </a:solidFill>
                <a:latin typeface="Arial" panose="020B0604020202020204" pitchFamily="34" charset="0"/>
              </a:rPr>
              <a:t>5cm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>
            <a:extLst>
              <a:ext uri="{FF2B5EF4-FFF2-40B4-BE49-F238E27FC236}">
                <a16:creationId xmlns:a16="http://schemas.microsoft.com/office/drawing/2014/main" id="{48662A69-BE76-4BE2-A5D6-E1DEB9BBF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600200"/>
            <a:ext cx="4724400" cy="641350"/>
          </a:xfrm>
          <a:prstGeom prst="rect">
            <a:avLst/>
          </a:prstGeom>
          <a:solidFill>
            <a:srgbClr val="66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prstClr val="white"/>
                </a:solidFill>
                <a:latin typeface="Ariston" pitchFamily="18" charset="0"/>
              </a:rPr>
              <a:t>   </a:t>
            </a:r>
            <a:r>
              <a:rPr lang="en-US" altLang="en-US" sz="3600">
                <a:solidFill>
                  <a:prstClr val="white"/>
                </a:solidFill>
                <a:latin typeface="Ariston" pitchFamily="18" charset="0"/>
              </a:rPr>
              <a:t>Ai nhanh hơn</a:t>
            </a:r>
          </a:p>
        </p:txBody>
      </p:sp>
      <p:sp>
        <p:nvSpPr>
          <p:cNvPr id="18435" name="Rectangle 6">
            <a:extLst>
              <a:ext uri="{FF2B5EF4-FFF2-40B4-BE49-F238E27FC236}">
                <a16:creationId xmlns:a16="http://schemas.microsoft.com/office/drawing/2014/main" id="{F25D03FA-8927-491E-9E77-735A19F95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971800"/>
            <a:ext cx="7848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u="sng">
                <a:solidFill>
                  <a:prstClr val="black"/>
                </a:solidFill>
                <a:latin typeface="Arial" panose="020B0604020202020204" pitchFamily="34" charset="0"/>
              </a:rPr>
              <a:t>Bài toán :</a:t>
            </a: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Tính diện tích xung quanh và diện tích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toàn phần của hình lập phương có cạnh 2cm.      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ED5A73-C1E0-46F3-9866-8D1DE89B7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1" y="4267200"/>
            <a:ext cx="284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Sxq:  2 x 2 x 4  = 16 (cm</a:t>
            </a:r>
            <a:r>
              <a:rPr lang="en-US" altLang="en-US" sz="1800" baseline="3000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853817-DB0F-4FA4-A122-576F2A8C2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1" y="5105400"/>
            <a:ext cx="2854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Stp :  2 x 2 x 6  = 24 (cm</a:t>
            </a:r>
            <a:r>
              <a:rPr lang="en-US" altLang="en-US" sz="1800" baseline="3000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nimBg="1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38300" y="2402442"/>
            <a:ext cx="8915400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6705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404808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be 23"/>
          <p:cNvSpPr/>
          <p:nvPr/>
        </p:nvSpPr>
        <p:spPr>
          <a:xfrm>
            <a:off x="6324889" y="3221496"/>
            <a:ext cx="2878667" cy="2655322"/>
          </a:xfrm>
          <a:prstGeom prst="cube">
            <a:avLst/>
          </a:prstGeom>
          <a:solidFill>
            <a:srgbClr val="FF0000"/>
          </a:solidFill>
          <a:ln w="38100">
            <a:solidFill>
              <a:srgbClr val="00B0F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1011494" y="1179093"/>
            <a:ext cx="9273552" cy="1408354"/>
          </a:xfrm>
          <a:prstGeom prst="cloudCallout">
            <a:avLst>
              <a:gd name="adj1" fmla="val -55176"/>
              <a:gd name="adj2" fmla="val 5011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quy tắc tính diện tích xung quanh  của hình lập phương.</a:t>
            </a:r>
          </a:p>
        </p:txBody>
      </p:sp>
    </p:spTree>
    <p:extLst>
      <p:ext uri="{BB962C8B-B14F-4D97-AF65-F5344CB8AC3E}">
        <p14:creationId xmlns:p14="http://schemas.microsoft.com/office/powerpoint/2010/main" val="166696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1106983" y="4200372"/>
            <a:ext cx="1031725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xung quanh của hình lập phương bằng diện tích một mặt nhân với 4</a:t>
            </a:r>
          </a:p>
          <a:p>
            <a:pPr>
              <a:spcBef>
                <a:spcPct val="50000"/>
              </a:spcBef>
            </a:pP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34"/>
          <p:cNvSpPr txBox="1">
            <a:spLocks noChangeArrowheads="1"/>
          </p:cNvSpPr>
          <p:nvPr/>
        </p:nvSpPr>
        <p:spPr bwMode="auto">
          <a:xfrm>
            <a:off x="2228644" y="5576426"/>
            <a:ext cx="3022160" cy="646331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3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xq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3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1mặt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4</a:t>
            </a:r>
          </a:p>
        </p:txBody>
      </p: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7340898" y="5568023"/>
            <a:ext cx="3022160" cy="646331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3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xq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x a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5273" y="5639853"/>
            <a:ext cx="861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3984669" y="327163"/>
            <a:ext cx="3587384" cy="3101837"/>
            <a:chOff x="1824" y="2304"/>
            <a:chExt cx="816" cy="780"/>
          </a:xfrm>
        </p:grpSpPr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1824" y="2544"/>
              <a:ext cx="576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Line 11"/>
            <p:cNvSpPr>
              <a:spLocks noChangeShapeType="1"/>
            </p:cNvSpPr>
            <p:nvPr/>
          </p:nvSpPr>
          <p:spPr bwMode="auto">
            <a:xfrm flipV="1">
              <a:off x="1836" y="2832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Line 12"/>
            <p:cNvSpPr>
              <a:spLocks noChangeShapeType="1"/>
            </p:cNvSpPr>
            <p:nvPr/>
          </p:nvSpPr>
          <p:spPr bwMode="auto">
            <a:xfrm flipV="1">
              <a:off x="1824" y="2304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3" name="Group 32"/>
            <p:cNvGrpSpPr>
              <a:grpSpLocks/>
            </p:cNvGrpSpPr>
            <p:nvPr/>
          </p:nvGrpSpPr>
          <p:grpSpPr bwMode="auto">
            <a:xfrm>
              <a:off x="2400" y="2304"/>
              <a:ext cx="240" cy="780"/>
              <a:chOff x="4512" y="2880"/>
              <a:chExt cx="240" cy="780"/>
            </a:xfrm>
          </p:grpSpPr>
          <p:sp>
            <p:nvSpPr>
              <p:cNvPr id="37" name="Line 14"/>
              <p:cNvSpPr>
                <a:spLocks noChangeShapeType="1"/>
              </p:cNvSpPr>
              <p:nvPr/>
            </p:nvSpPr>
            <p:spPr bwMode="auto">
              <a:xfrm flipV="1">
                <a:off x="4512" y="3420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38" name="Group 15"/>
              <p:cNvGrpSpPr>
                <a:grpSpLocks/>
              </p:cNvGrpSpPr>
              <p:nvPr/>
            </p:nvGrpSpPr>
            <p:grpSpPr bwMode="auto">
              <a:xfrm>
                <a:off x="4512" y="2880"/>
                <a:ext cx="240" cy="768"/>
                <a:chOff x="2400" y="2304"/>
                <a:chExt cx="240" cy="768"/>
              </a:xfrm>
            </p:grpSpPr>
            <p:sp>
              <p:nvSpPr>
                <p:cNvPr id="39" name="Line 16"/>
                <p:cNvSpPr>
                  <a:spLocks noChangeShapeType="1"/>
                </p:cNvSpPr>
                <p:nvPr/>
              </p:nvSpPr>
              <p:spPr bwMode="auto">
                <a:xfrm>
                  <a:off x="2400" y="2544"/>
                  <a:ext cx="0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0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400" y="2304"/>
                  <a:ext cx="24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1" name="Line 18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0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34" name="Line 19"/>
            <p:cNvSpPr>
              <a:spLocks noChangeShapeType="1"/>
            </p:cNvSpPr>
            <p:nvPr/>
          </p:nvSpPr>
          <p:spPr bwMode="auto">
            <a:xfrm>
              <a:off x="2064" y="230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Line 20"/>
            <p:cNvSpPr>
              <a:spLocks noChangeShapeType="1"/>
            </p:cNvSpPr>
            <p:nvPr/>
          </p:nvSpPr>
          <p:spPr bwMode="auto">
            <a:xfrm flipV="1">
              <a:off x="2064" y="283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Line 21"/>
            <p:cNvSpPr>
              <a:spLocks noChangeShapeType="1"/>
            </p:cNvSpPr>
            <p:nvPr/>
          </p:nvSpPr>
          <p:spPr bwMode="auto">
            <a:xfrm flipV="1">
              <a:off x="2064" y="2304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006334" y="3429000"/>
            <a:ext cx="332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935957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58" name="Picture 22" descr="l;jl;jklj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820" y="3159736"/>
            <a:ext cx="1406525" cy="161766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491771" y="1133877"/>
            <a:ext cx="9273552" cy="1408354"/>
          </a:xfrm>
          <a:prstGeom prst="cloudCallout">
            <a:avLst>
              <a:gd name="adj1" fmla="val -55176"/>
              <a:gd name="adj2" fmla="val 5011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quy tắc tính diện tích toàn phần của hình lập phương.</a:t>
            </a:r>
          </a:p>
        </p:txBody>
      </p:sp>
      <p:sp>
        <p:nvSpPr>
          <p:cNvPr id="8" name="Cube 7"/>
          <p:cNvSpPr/>
          <p:nvPr/>
        </p:nvSpPr>
        <p:spPr>
          <a:xfrm>
            <a:off x="4442746" y="2982153"/>
            <a:ext cx="2298023" cy="2199447"/>
          </a:xfrm>
          <a:prstGeom prst="cube">
            <a:avLst/>
          </a:prstGeom>
          <a:solidFill>
            <a:srgbClr val="92D050"/>
          </a:solidFill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tp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1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14" name="Text Box 26"/>
          <p:cNvSpPr txBox="1">
            <a:spLocks noChangeArrowheads="1"/>
          </p:cNvSpPr>
          <p:nvPr/>
        </p:nvSpPr>
        <p:spPr bwMode="auto">
          <a:xfrm>
            <a:off x="512290" y="4055411"/>
            <a:ext cx="1136463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 tích toàn phần của hình lập phương bằng diện tích một mặt nhân với 6</a:t>
            </a:r>
          </a:p>
          <a:p>
            <a:pPr algn="just">
              <a:spcBef>
                <a:spcPct val="50000"/>
              </a:spcBef>
            </a:pP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34"/>
          <p:cNvSpPr txBox="1">
            <a:spLocks noChangeArrowheads="1"/>
          </p:cNvSpPr>
          <p:nvPr/>
        </p:nvSpPr>
        <p:spPr bwMode="auto">
          <a:xfrm>
            <a:off x="6030750" y="5656883"/>
            <a:ext cx="3152109" cy="646331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3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tp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x 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20595" y="5749215"/>
            <a:ext cx="898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1219636" y="5639905"/>
            <a:ext cx="3152109" cy="646331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>
            <a:prstShdw prst="shdw17" dist="17961" dir="2700000">
              <a:srgbClr val="9900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3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tp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36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1mặt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6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49BB26E-D338-4428-B214-E76ADD61EF7E}"/>
              </a:ext>
            </a:extLst>
          </p:cNvPr>
          <p:cNvGrpSpPr>
            <a:grpSpLocks/>
          </p:cNvGrpSpPr>
          <p:nvPr/>
        </p:nvGrpSpPr>
        <p:grpSpPr bwMode="auto">
          <a:xfrm>
            <a:off x="3984669" y="327163"/>
            <a:ext cx="3587384" cy="3101837"/>
            <a:chOff x="1824" y="2304"/>
            <a:chExt cx="816" cy="78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C95DEC6-7998-43FA-A7CF-303FF55C5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544"/>
              <a:ext cx="576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Line 11">
              <a:extLst>
                <a:ext uri="{FF2B5EF4-FFF2-40B4-BE49-F238E27FC236}">
                  <a16:creationId xmlns:a16="http://schemas.microsoft.com/office/drawing/2014/main" id="{A3F3C58E-796A-41DF-9689-396F520158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6" y="2832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Line 12">
              <a:extLst>
                <a:ext uri="{FF2B5EF4-FFF2-40B4-BE49-F238E27FC236}">
                  <a16:creationId xmlns:a16="http://schemas.microsoft.com/office/drawing/2014/main" id="{77469AEB-6D9F-4733-BF0D-F9E1C44CA1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4" y="2304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124F3366-8202-430D-B1CB-0EB9F8A26C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0" y="2304"/>
              <a:ext cx="240" cy="780"/>
              <a:chOff x="4512" y="2880"/>
              <a:chExt cx="240" cy="780"/>
            </a:xfrm>
          </p:grpSpPr>
          <p:sp>
            <p:nvSpPr>
              <p:cNvPr id="43" name="Line 14">
                <a:extLst>
                  <a:ext uri="{FF2B5EF4-FFF2-40B4-BE49-F238E27FC236}">
                    <a16:creationId xmlns:a16="http://schemas.microsoft.com/office/drawing/2014/main" id="{B08459D8-E646-4258-AB60-620514E7F7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12" y="3420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4" name="Group 15">
                <a:extLst>
                  <a:ext uri="{FF2B5EF4-FFF2-40B4-BE49-F238E27FC236}">
                    <a16:creationId xmlns:a16="http://schemas.microsoft.com/office/drawing/2014/main" id="{159AB38E-50DE-41BD-9F33-D6CED9A587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12" y="2880"/>
                <a:ext cx="240" cy="768"/>
                <a:chOff x="2400" y="2304"/>
                <a:chExt cx="240" cy="768"/>
              </a:xfrm>
            </p:grpSpPr>
            <p:sp>
              <p:nvSpPr>
                <p:cNvPr id="45" name="Line 16">
                  <a:extLst>
                    <a:ext uri="{FF2B5EF4-FFF2-40B4-BE49-F238E27FC236}">
                      <a16:creationId xmlns:a16="http://schemas.microsoft.com/office/drawing/2014/main" id="{0BFB4A85-A5A0-469C-9144-6F41ABC3A9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2544"/>
                  <a:ext cx="0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" name="Line 17">
                  <a:extLst>
                    <a:ext uri="{FF2B5EF4-FFF2-40B4-BE49-F238E27FC236}">
                      <a16:creationId xmlns:a16="http://schemas.microsoft.com/office/drawing/2014/main" id="{52F9C18F-2790-4E92-A084-C2CC6545A0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400" y="2304"/>
                  <a:ext cx="24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" name="Line 18">
                  <a:extLst>
                    <a:ext uri="{FF2B5EF4-FFF2-40B4-BE49-F238E27FC236}">
                      <a16:creationId xmlns:a16="http://schemas.microsoft.com/office/drawing/2014/main" id="{9F66A706-77C2-4C0A-87B1-DD8750655B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0" cy="5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5" name="Line 19">
              <a:extLst>
                <a:ext uri="{FF2B5EF4-FFF2-40B4-BE49-F238E27FC236}">
                  <a16:creationId xmlns:a16="http://schemas.microsoft.com/office/drawing/2014/main" id="{A1BC5FCF-D93F-4007-9A97-B8C6A6B8EB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0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Line 20">
              <a:extLst>
                <a:ext uri="{FF2B5EF4-FFF2-40B4-BE49-F238E27FC236}">
                  <a16:creationId xmlns:a16="http://schemas.microsoft.com/office/drawing/2014/main" id="{EEB04304-B71C-42CE-AED1-D104F06E09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4" y="283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Line 21">
              <a:extLst>
                <a:ext uri="{FF2B5EF4-FFF2-40B4-BE49-F238E27FC236}">
                  <a16:creationId xmlns:a16="http://schemas.microsoft.com/office/drawing/2014/main" id="{1417B270-9ABB-4D87-BA5B-05A366A378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4" y="2304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65525793-BBBC-4ADE-AE1E-9026E06A2A52}"/>
              </a:ext>
            </a:extLst>
          </p:cNvPr>
          <p:cNvSpPr txBox="1"/>
          <p:nvPr/>
        </p:nvSpPr>
        <p:spPr>
          <a:xfrm>
            <a:off x="5006334" y="3429000"/>
            <a:ext cx="332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473849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>
            <a:extLst>
              <a:ext uri="{FF2B5EF4-FFF2-40B4-BE49-F238E27FC236}">
                <a16:creationId xmlns:a16="http://schemas.microsoft.com/office/drawing/2014/main" id="{015ECBBE-35E4-4042-9E52-CD52487AB5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686"/>
            <a:ext cx="12191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06B5C60-952E-B940-A168-865A9D879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755" y="1428750"/>
            <a:ext cx="4528469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54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en-US" sz="5400" b="1" dirty="0">
              <a:solidFill>
                <a:srgbClr val="1919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3600" dirty="0">
              <a:solidFill>
                <a:srgbClr val="1919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3600" dirty="0">
              <a:solidFill>
                <a:srgbClr val="1919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3600" dirty="0">
              <a:solidFill>
                <a:srgbClr val="19194D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235F854-9324-458E-BA98-837AB67B7BC4}"/>
              </a:ext>
            </a:extLst>
          </p:cNvPr>
          <p:cNvSpPr txBox="1"/>
          <p:nvPr/>
        </p:nvSpPr>
        <p:spPr>
          <a:xfrm>
            <a:off x="2938409" y="2146514"/>
            <a:ext cx="6277510" cy="83099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vi-VN" sz="4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Luyện tập (trang 112)</a:t>
            </a:r>
          </a:p>
        </p:txBody>
      </p:sp>
    </p:spTree>
    <p:extLst>
      <p:ext uri="{BB962C8B-B14F-4D97-AF65-F5344CB8AC3E}">
        <p14:creationId xmlns:p14="http://schemas.microsoft.com/office/powerpoint/2010/main" val="40802004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52600" y="1066801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6705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FD2861-D4CC-48E7-A239-C8FEAE2C6F1B}"/>
              </a:ext>
            </a:extLst>
          </p:cNvPr>
          <p:cNvSpPr txBox="1"/>
          <p:nvPr/>
        </p:nvSpPr>
        <p:spPr>
          <a:xfrm>
            <a:off x="1364750" y="2805517"/>
            <a:ext cx="94624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Vận dụng các kiến thức đã học về hình lập phương để làm các bài tập vận dụn</a:t>
            </a:r>
            <a:r>
              <a:rPr lang="en-US" sz="3200" b="1" dirty="0">
                <a:latin typeface="+mj-lt"/>
              </a:rPr>
              <a:t>g.</a:t>
            </a:r>
            <a:endParaRPr lang="vi-VN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074567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38300" y="2196958"/>
            <a:ext cx="891540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6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6705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915297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494</Words>
  <Application>Microsoft Office PowerPoint</Application>
  <PresentationFormat>Widescreen</PresentationFormat>
  <Paragraphs>98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Ariston</vt:lpstr>
      <vt:lpstr>Calibri</vt:lpstr>
      <vt:lpstr>Times New Roman</vt:lpstr>
      <vt:lpstr>Verdana</vt:lpstr>
      <vt:lpstr>VNI-Ariston</vt:lpstr>
      <vt:lpstr>Chủ đề của Office</vt:lpstr>
      <vt:lpstr>1_Chủ đề của Office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3: Đúng ghi Đ , sai ghi S 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WELCOME</cp:lastModifiedBy>
  <cp:revision>25</cp:revision>
  <dcterms:created xsi:type="dcterms:W3CDTF">2019-02-17T03:09:22Z</dcterms:created>
  <dcterms:modified xsi:type="dcterms:W3CDTF">2023-02-03T08:14:43Z</dcterms:modified>
</cp:coreProperties>
</file>