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23" r:id="rId2"/>
    <p:sldId id="324" r:id="rId3"/>
    <p:sldId id="308" r:id="rId4"/>
    <p:sldId id="309" r:id="rId5"/>
    <p:sldId id="293" r:id="rId6"/>
    <p:sldId id="294" r:id="rId7"/>
    <p:sldId id="325" r:id="rId8"/>
    <p:sldId id="295" r:id="rId9"/>
    <p:sldId id="311" r:id="rId10"/>
    <p:sldId id="312" r:id="rId11"/>
    <p:sldId id="313" r:id="rId12"/>
    <p:sldId id="315" r:id="rId13"/>
    <p:sldId id="317" r:id="rId14"/>
    <p:sldId id="319" r:id="rId15"/>
    <p:sldId id="320" r:id="rId16"/>
    <p:sldId id="321" r:id="rId17"/>
    <p:sldId id="322" r:id="rId18"/>
    <p:sldId id="326" r:id="rId19"/>
    <p:sldId id="300" r:id="rId20"/>
    <p:sldId id="268" r:id="rId21"/>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8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4E8"/>
    <a:srgbClr val="200CFC"/>
    <a:srgbClr val="3712BE"/>
    <a:srgbClr val="382090"/>
    <a:srgbClr val="000099"/>
    <a:srgbClr val="006600"/>
    <a:srgbClr val="06011D"/>
    <a:srgbClr val="2404AC"/>
    <a:srgbClr val="C81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386" y="72"/>
      </p:cViewPr>
      <p:guideLst>
        <p:guide orient="horz" pos="2181"/>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BE31B-B64C-4078-AD2E-8D34562BD6F1}" type="datetimeFigureOut">
              <a:rPr lang="en-US" smtClean="0"/>
              <a:t>10-Feb-22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6E2BE-B080-4594-A83F-AE18C5001D3D}" type="slidenum">
              <a:rPr lang="en-US" smtClean="0"/>
              <a:t>‹#›</a:t>
            </a:fld>
            <a:endParaRPr lang="en-US"/>
          </a:p>
        </p:txBody>
      </p:sp>
    </p:spTree>
    <p:extLst>
      <p:ext uri="{BB962C8B-B14F-4D97-AF65-F5344CB8AC3E}">
        <p14:creationId xmlns:p14="http://schemas.microsoft.com/office/powerpoint/2010/main" val="129619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6FFEC0D-20F1-4EF9-AE44-BBA537698871}" type="slidenum">
              <a:rPr lang="zh-CN" altLang="en-US">
                <a:cs typeface="Arial" panose="020B0604020202020204" pitchFamily="34" charset="0"/>
              </a:rPr>
              <a:pPr/>
              <a:t>1</a:t>
            </a:fld>
            <a:endParaRPr lang="zh-CN" altLang="en-US">
              <a:cs typeface="Arial" panose="020B0604020202020204" pitchFamily="34" charset="0"/>
            </a:endParaRPr>
          </a:p>
        </p:txBody>
      </p:sp>
    </p:spTree>
    <p:extLst>
      <p:ext uri="{BB962C8B-B14F-4D97-AF65-F5344CB8AC3E}">
        <p14:creationId xmlns:p14="http://schemas.microsoft.com/office/powerpoint/2010/main" val="273684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2</a:t>
            </a:fld>
            <a:endParaRPr lang="en-US" altLang="en-US">
              <a:latin typeface="Arial" panose="020B0604020202020204" pitchFamily="34" charset="0"/>
              <a:cs typeface="Arial" panose="020B0604020202020204" pitchFamily="34" charset="0"/>
            </a:endParaRPr>
          </a:p>
        </p:txBody>
      </p:sp>
      <p:sp>
        <p:nvSpPr>
          <p:cNvPr id="10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Tree>
    <p:extLst>
      <p:ext uri="{BB962C8B-B14F-4D97-AF65-F5344CB8AC3E}">
        <p14:creationId xmlns:p14="http://schemas.microsoft.com/office/powerpoint/2010/main" val="60404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7</a:t>
            </a:fld>
            <a:endParaRPr lang="en-US" altLang="en-US">
              <a:latin typeface="Arial" panose="020B0604020202020204" pitchFamily="34" charset="0"/>
              <a:cs typeface="Arial" panose="020B0604020202020204" pitchFamily="34" charset="0"/>
            </a:endParaRPr>
          </a:p>
        </p:txBody>
      </p:sp>
      <p:sp>
        <p:nvSpPr>
          <p:cNvPr id="10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Tree>
    <p:extLst>
      <p:ext uri="{BB962C8B-B14F-4D97-AF65-F5344CB8AC3E}">
        <p14:creationId xmlns:p14="http://schemas.microsoft.com/office/powerpoint/2010/main" val="324084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4A7DC52-115B-4686-8FDB-C416C67EE2EC}" type="slidenum">
              <a:rPr lang="en-US" altLang="en-US">
                <a:latin typeface="Arial" panose="020B0604020202020204" pitchFamily="34" charset="0"/>
                <a:cs typeface="Arial" panose="020B0604020202020204" pitchFamily="34" charset="0"/>
              </a:rPr>
              <a:pPr/>
              <a:t>18</a:t>
            </a:fld>
            <a:endParaRPr lang="en-US" altLang="en-US">
              <a:latin typeface="Arial" panose="020B0604020202020204" pitchFamily="34" charset="0"/>
              <a:cs typeface="Arial" panose="020B0604020202020204" pitchFamily="34" charset="0"/>
            </a:endParaRPr>
          </a:p>
        </p:txBody>
      </p:sp>
      <p:sp>
        <p:nvSpPr>
          <p:cNvPr id="10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smtClean="0"/>
          </a:p>
        </p:txBody>
      </p:sp>
    </p:spTree>
    <p:extLst>
      <p:ext uri="{BB962C8B-B14F-4D97-AF65-F5344CB8AC3E}">
        <p14:creationId xmlns:p14="http://schemas.microsoft.com/office/powerpoint/2010/main" val="375265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0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endParaRPr lang="vi-VN" altLang="x-none"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vi-VN" altLang="x-non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en-US" dirty="0">
                <a:latin typeface="Garamond" panose="02020404030301010803" pitchFamily="18" charset="0"/>
              </a:rPr>
              <a:t>‹#›</a:t>
            </a:fld>
            <a:endParaRPr lang="en-US" dirty="0">
              <a:latin typeface="Garamond" panose="02020404030301010803"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9"/>
          <p:cNvGrpSpPr>
            <a:grpSpLocks/>
          </p:cNvGrpSpPr>
          <p:nvPr/>
        </p:nvGrpSpPr>
        <p:grpSpPr bwMode="auto">
          <a:xfrm>
            <a:off x="0" y="182563"/>
            <a:ext cx="9144000" cy="6492875"/>
            <a:chOff x="0" y="0"/>
            <a:chExt cx="12001500" cy="6858000"/>
          </a:xfrm>
        </p:grpSpPr>
        <p:grpSp>
          <p:nvGrpSpPr>
            <p:cNvPr id="4" name="组合 31">
              <a:extLst>
                <a:ext uri="{FF2B5EF4-FFF2-40B4-BE49-F238E27FC236}"/>
              </a:extLst>
            </p:cNvPr>
            <p:cNvGrpSpPr/>
            <p:nvPr/>
          </p:nvGrpSpPr>
          <p:grpSpPr>
            <a:xfrm>
              <a:off x="0" y="0"/>
              <a:ext cx="6096000" cy="6858000"/>
              <a:chOff x="0" y="0"/>
              <a:chExt cx="12014200" cy="6858000"/>
            </a:xfrm>
            <a:solidFill>
              <a:srgbClr val="E0F2C0">
                <a:alpha val="49000"/>
              </a:srgbClr>
            </a:solidFill>
          </p:grpSpPr>
          <p:sp>
            <p:nvSpPr>
              <p:cNvPr id="2" name="矩形 1">
                <a:extLst>
                  <a:ext uri="{FF2B5EF4-FFF2-40B4-BE49-F238E27FC236}"/>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7" name="矩形 16">
                <a:extLst>
                  <a:ext uri="{FF2B5EF4-FFF2-40B4-BE49-F238E27FC236}"/>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8" name="矩形 17">
                <a:extLst>
                  <a:ext uri="{FF2B5EF4-FFF2-40B4-BE49-F238E27FC236}"/>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9" name="矩形 18">
                <a:extLst>
                  <a:ext uri="{FF2B5EF4-FFF2-40B4-BE49-F238E27FC236}"/>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0" name="矩形 19">
                <a:extLst>
                  <a:ext uri="{FF2B5EF4-FFF2-40B4-BE49-F238E27FC236}"/>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1" name="矩形 20">
                <a:extLst>
                  <a:ext uri="{FF2B5EF4-FFF2-40B4-BE49-F238E27FC236}"/>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2" name="矩形 21">
                <a:extLst>
                  <a:ext uri="{FF2B5EF4-FFF2-40B4-BE49-F238E27FC236}"/>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3" name="矩形 22">
                <a:extLst>
                  <a:ext uri="{FF2B5EF4-FFF2-40B4-BE49-F238E27FC236}"/>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4" name="矩形 23">
                <a:extLst>
                  <a:ext uri="{FF2B5EF4-FFF2-40B4-BE49-F238E27FC236}"/>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5" name="矩形 24">
                <a:extLst>
                  <a:ext uri="{FF2B5EF4-FFF2-40B4-BE49-F238E27FC236}"/>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6" name="矩形 25">
                <a:extLst>
                  <a:ext uri="{FF2B5EF4-FFF2-40B4-BE49-F238E27FC236}"/>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7" name="矩形 26">
                <a:extLst>
                  <a:ext uri="{FF2B5EF4-FFF2-40B4-BE49-F238E27FC236}"/>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8" name="矩形 27">
                <a:extLst>
                  <a:ext uri="{FF2B5EF4-FFF2-40B4-BE49-F238E27FC236}"/>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29" name="矩形 28">
                <a:extLst>
                  <a:ext uri="{FF2B5EF4-FFF2-40B4-BE49-F238E27FC236}"/>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0" name="矩形 29">
                <a:extLst>
                  <a:ext uri="{FF2B5EF4-FFF2-40B4-BE49-F238E27FC236}"/>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1" name="矩形 30">
                <a:extLst>
                  <a:ext uri="{FF2B5EF4-FFF2-40B4-BE49-F238E27FC236}"/>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grpSp>
        <p:grpSp>
          <p:nvGrpSpPr>
            <p:cNvPr id="5" name="组合 32">
              <a:extLst>
                <a:ext uri="{FF2B5EF4-FFF2-40B4-BE49-F238E27FC236}"/>
              </a:extLst>
            </p:cNvPr>
            <p:cNvGrpSpPr/>
            <p:nvPr/>
          </p:nvGrpSpPr>
          <p:grpSpPr>
            <a:xfrm>
              <a:off x="6298582" y="0"/>
              <a:ext cx="5702918" cy="6858000"/>
              <a:chOff x="774700" y="0"/>
              <a:chExt cx="11239500" cy="6858000"/>
            </a:xfrm>
            <a:solidFill>
              <a:srgbClr val="E0F2C0">
                <a:alpha val="49000"/>
              </a:srgbClr>
            </a:solidFill>
          </p:grpSpPr>
          <p:sp>
            <p:nvSpPr>
              <p:cNvPr id="35" name="矩形 34">
                <a:extLst>
                  <a:ext uri="{FF2B5EF4-FFF2-40B4-BE49-F238E27FC236}"/>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6" name="矩形 35">
                <a:extLst>
                  <a:ext uri="{FF2B5EF4-FFF2-40B4-BE49-F238E27FC236}"/>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7" name="矩形 36">
                <a:extLst>
                  <a:ext uri="{FF2B5EF4-FFF2-40B4-BE49-F238E27FC236}"/>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8" name="矩形 37">
                <a:extLst>
                  <a:ext uri="{FF2B5EF4-FFF2-40B4-BE49-F238E27FC236}"/>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39" name="矩形 38">
                <a:extLst>
                  <a:ext uri="{FF2B5EF4-FFF2-40B4-BE49-F238E27FC236}"/>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0" name="矩形 39">
                <a:extLst>
                  <a:ext uri="{FF2B5EF4-FFF2-40B4-BE49-F238E27FC236}"/>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1" name="矩形 40">
                <a:extLst>
                  <a:ext uri="{FF2B5EF4-FFF2-40B4-BE49-F238E27FC236}"/>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2" name="矩形 41">
                <a:extLst>
                  <a:ext uri="{FF2B5EF4-FFF2-40B4-BE49-F238E27FC236}"/>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3" name="矩形 42">
                <a:extLst>
                  <a:ext uri="{FF2B5EF4-FFF2-40B4-BE49-F238E27FC236}"/>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4" name="矩形 43">
                <a:extLst>
                  <a:ext uri="{FF2B5EF4-FFF2-40B4-BE49-F238E27FC236}"/>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5" name="矩形 44">
                <a:extLst>
                  <a:ext uri="{FF2B5EF4-FFF2-40B4-BE49-F238E27FC236}"/>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6" name="矩形 45">
                <a:extLst>
                  <a:ext uri="{FF2B5EF4-FFF2-40B4-BE49-F238E27FC236}"/>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7" name="矩形 46">
                <a:extLst>
                  <a:ext uri="{FF2B5EF4-FFF2-40B4-BE49-F238E27FC236}"/>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8" name="矩形 47">
                <a:extLst>
                  <a:ext uri="{FF2B5EF4-FFF2-40B4-BE49-F238E27FC236}"/>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49" name="矩形 48">
                <a:extLst>
                  <a:ext uri="{FF2B5EF4-FFF2-40B4-BE49-F238E27FC236}"/>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grpSp>
      </p:grpSp>
      <p:sp>
        <p:nvSpPr>
          <p:cNvPr id="51" name="矩形 50">
            <a:extLst>
              <a:ext uri="{FF2B5EF4-FFF2-40B4-BE49-F238E27FC236}"/>
            </a:extLst>
          </p:cNvPr>
          <p:cNvSpPr/>
          <p:nvPr/>
        </p:nvSpPr>
        <p:spPr>
          <a:xfrm>
            <a:off x="636588" y="849313"/>
            <a:ext cx="7889875" cy="4835525"/>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5054" tIns="37527" rIns="75054" bIns="37527"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86438"/>
            <a:ext cx="914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338138"/>
            <a:ext cx="24653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reeform 5"/>
          <p:cNvSpPr>
            <a:spLocks noEditPoints="1"/>
          </p:cNvSpPr>
          <p:nvPr/>
        </p:nvSpPr>
        <p:spPr bwMode="auto">
          <a:xfrm>
            <a:off x="341313" y="773113"/>
            <a:ext cx="8437562" cy="5857875"/>
          </a:xfrm>
          <a:custGeom>
            <a:avLst/>
            <a:gdLst>
              <a:gd name="T0" fmla="*/ 2147483646 w 6021"/>
              <a:gd name="T1" fmla="*/ 2147483646 h 4063"/>
              <a:gd name="T2" fmla="*/ 2147483646 w 6021"/>
              <a:gd name="T3" fmla="*/ 2147483646 h 4063"/>
              <a:gd name="T4" fmla="*/ 2147483646 w 6021"/>
              <a:gd name="T5" fmla="*/ 2147483646 h 4063"/>
              <a:gd name="T6" fmla="*/ 2147483646 w 6021"/>
              <a:gd name="T7" fmla="*/ 2147483646 h 4063"/>
              <a:gd name="T8" fmla="*/ 2147483646 w 6021"/>
              <a:gd name="T9" fmla="*/ 2147483646 h 4063"/>
              <a:gd name="T10" fmla="*/ 2147483646 w 6021"/>
              <a:gd name="T11" fmla="*/ 2147483646 h 4063"/>
              <a:gd name="T12" fmla="*/ 2147483646 w 6021"/>
              <a:gd name="T13" fmla="*/ 2147483646 h 4063"/>
              <a:gd name="T14" fmla="*/ 2147483646 w 6021"/>
              <a:gd name="T15" fmla="*/ 2147483646 h 4063"/>
              <a:gd name="T16" fmla="*/ 2147483646 w 6021"/>
              <a:gd name="T17" fmla="*/ 2147483646 h 4063"/>
              <a:gd name="T18" fmla="*/ 2147483646 w 6021"/>
              <a:gd name="T19" fmla="*/ 2147483646 h 4063"/>
              <a:gd name="T20" fmla="*/ 2147483646 w 6021"/>
              <a:gd name="T21" fmla="*/ 2147483646 h 4063"/>
              <a:gd name="T22" fmla="*/ 2147483646 w 6021"/>
              <a:gd name="T23" fmla="*/ 2147483646 h 4063"/>
              <a:gd name="T24" fmla="*/ 2147483646 w 6021"/>
              <a:gd name="T25" fmla="*/ 2147483646 h 4063"/>
              <a:gd name="T26" fmla="*/ 2147483646 w 6021"/>
              <a:gd name="T27" fmla="*/ 2147483646 h 4063"/>
              <a:gd name="T28" fmla="*/ 2147483646 w 6021"/>
              <a:gd name="T29" fmla="*/ 2147483646 h 4063"/>
              <a:gd name="T30" fmla="*/ 2147483646 w 6021"/>
              <a:gd name="T31" fmla="*/ 2147483646 h 4063"/>
              <a:gd name="T32" fmla="*/ 2147483646 w 6021"/>
              <a:gd name="T33" fmla="*/ 2147483646 h 4063"/>
              <a:gd name="T34" fmla="*/ 2147483646 w 6021"/>
              <a:gd name="T35" fmla="*/ 2147483646 h 4063"/>
              <a:gd name="T36" fmla="*/ 2147483646 w 6021"/>
              <a:gd name="T37" fmla="*/ 2147483646 h 4063"/>
              <a:gd name="T38" fmla="*/ 2147483646 w 6021"/>
              <a:gd name="T39" fmla="*/ 2147483646 h 4063"/>
              <a:gd name="T40" fmla="*/ 2147483646 w 6021"/>
              <a:gd name="T41" fmla="*/ 2147483646 h 4063"/>
              <a:gd name="T42" fmla="*/ 2147483646 w 6021"/>
              <a:gd name="T43" fmla="*/ 2147483646 h 4063"/>
              <a:gd name="T44" fmla="*/ 2147483646 w 6021"/>
              <a:gd name="T45" fmla="*/ 2147483646 h 4063"/>
              <a:gd name="T46" fmla="*/ 2147483646 w 6021"/>
              <a:gd name="T47" fmla="*/ 2147483646 h 4063"/>
              <a:gd name="T48" fmla="*/ 2147483646 w 6021"/>
              <a:gd name="T49" fmla="*/ 2147483646 h 4063"/>
              <a:gd name="T50" fmla="*/ 2147483646 w 6021"/>
              <a:gd name="T51" fmla="*/ 2147483646 h 4063"/>
              <a:gd name="T52" fmla="*/ 2147483646 w 6021"/>
              <a:gd name="T53" fmla="*/ 2147483646 h 4063"/>
              <a:gd name="T54" fmla="*/ 2147483646 w 6021"/>
              <a:gd name="T55" fmla="*/ 2147483646 h 4063"/>
              <a:gd name="T56" fmla="*/ 2147483646 w 6021"/>
              <a:gd name="T57" fmla="*/ 2147483646 h 4063"/>
              <a:gd name="T58" fmla="*/ 2147483646 w 6021"/>
              <a:gd name="T59" fmla="*/ 2147483646 h 4063"/>
              <a:gd name="T60" fmla="*/ 2147483646 w 6021"/>
              <a:gd name="T61" fmla="*/ 2147483646 h 4063"/>
              <a:gd name="T62" fmla="*/ 2147483646 w 6021"/>
              <a:gd name="T63" fmla="*/ 2147483646 h 4063"/>
              <a:gd name="T64" fmla="*/ 2147483646 w 6021"/>
              <a:gd name="T65" fmla="*/ 2147483646 h 4063"/>
              <a:gd name="T66" fmla="*/ 2147483646 w 6021"/>
              <a:gd name="T67" fmla="*/ 2147483646 h 4063"/>
              <a:gd name="T68" fmla="*/ 2147483646 w 6021"/>
              <a:gd name="T69" fmla="*/ 2147483646 h 4063"/>
              <a:gd name="T70" fmla="*/ 2147483646 w 6021"/>
              <a:gd name="T71" fmla="*/ 2147483646 h 4063"/>
              <a:gd name="T72" fmla="*/ 2147483646 w 6021"/>
              <a:gd name="T73" fmla="*/ 2147483646 h 4063"/>
              <a:gd name="T74" fmla="*/ 2147483646 w 6021"/>
              <a:gd name="T75" fmla="*/ 2147483646 h 4063"/>
              <a:gd name="T76" fmla="*/ 2147483646 w 6021"/>
              <a:gd name="T77" fmla="*/ 2147483646 h 4063"/>
              <a:gd name="T78" fmla="*/ 2147483646 w 6021"/>
              <a:gd name="T79" fmla="*/ 2147483646 h 4063"/>
              <a:gd name="T80" fmla="*/ 2147483646 w 6021"/>
              <a:gd name="T81" fmla="*/ 2147483646 h 4063"/>
              <a:gd name="T82" fmla="*/ 2147483646 w 6021"/>
              <a:gd name="T83" fmla="*/ 2147483646 h 4063"/>
              <a:gd name="T84" fmla="*/ 2147483646 w 6021"/>
              <a:gd name="T85" fmla="*/ 2147483646 h 4063"/>
              <a:gd name="T86" fmla="*/ 2147483646 w 6021"/>
              <a:gd name="T87" fmla="*/ 2147483646 h 4063"/>
              <a:gd name="T88" fmla="*/ 2147483646 w 6021"/>
              <a:gd name="T89" fmla="*/ 2147483646 h 4063"/>
              <a:gd name="T90" fmla="*/ 2147483646 w 6021"/>
              <a:gd name="T91" fmla="*/ 2147483646 h 4063"/>
              <a:gd name="T92" fmla="*/ 2147483646 w 6021"/>
              <a:gd name="T93" fmla="*/ 2147483646 h 4063"/>
              <a:gd name="T94" fmla="*/ 2147483646 w 6021"/>
              <a:gd name="T95" fmla="*/ 2147483646 h 4063"/>
              <a:gd name="T96" fmla="*/ 2147483646 w 6021"/>
              <a:gd name="T97" fmla="*/ 2147483646 h 4063"/>
              <a:gd name="T98" fmla="*/ 2147483646 w 6021"/>
              <a:gd name="T99" fmla="*/ 2147483646 h 4063"/>
              <a:gd name="T100" fmla="*/ 2147483646 w 6021"/>
              <a:gd name="T101" fmla="*/ 2147483646 h 4063"/>
              <a:gd name="T102" fmla="*/ 2147483646 w 6021"/>
              <a:gd name="T103" fmla="*/ 2147483646 h 4063"/>
              <a:gd name="T104" fmla="*/ 2147483646 w 6021"/>
              <a:gd name="T105" fmla="*/ 2147483646 h 4063"/>
              <a:gd name="T106" fmla="*/ 2147483646 w 6021"/>
              <a:gd name="T107" fmla="*/ 2147483646 h 4063"/>
              <a:gd name="T108" fmla="*/ 2147483646 w 6021"/>
              <a:gd name="T109" fmla="*/ 2147483646 h 4063"/>
              <a:gd name="T110" fmla="*/ 2147483646 w 6021"/>
              <a:gd name="T111" fmla="*/ 2147483646 h 4063"/>
              <a:gd name="T112" fmla="*/ 2147483646 w 6021"/>
              <a:gd name="T113" fmla="*/ 2147483646 h 4063"/>
              <a:gd name="T114" fmla="*/ 2147483646 w 6021"/>
              <a:gd name="T115" fmla="*/ 2147483646 h 4063"/>
              <a:gd name="T116" fmla="*/ 2147483646 w 6021"/>
              <a:gd name="T117" fmla="*/ 2147483646 h 4063"/>
              <a:gd name="T118" fmla="*/ 2147483646 w 6021"/>
              <a:gd name="T119" fmla="*/ 2147483646 h 4063"/>
              <a:gd name="T120" fmla="*/ 2147483646 w 6021"/>
              <a:gd name="T121" fmla="*/ 2147483646 h 4063"/>
              <a:gd name="T122" fmla="*/ 2147483646 w 6021"/>
              <a:gd name="T123" fmla="*/ 2147483646 h 4063"/>
              <a:gd name="T124" fmla="*/ 2147483646 w 6021"/>
              <a:gd name="T125" fmla="*/ 2147483646 h 40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21"/>
              <a:gd name="T190" fmla="*/ 0 h 4063"/>
              <a:gd name="T191" fmla="*/ 6021 w 6021"/>
              <a:gd name="T192" fmla="*/ 4063 h 40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5054" tIns="37527" rIns="75054" bIns="37527"/>
          <a:lstStyle/>
          <a:p>
            <a:endParaRPr lang="en-US"/>
          </a:p>
        </p:txBody>
      </p:sp>
      <p:grpSp>
        <p:nvGrpSpPr>
          <p:cNvPr id="4103" name="组合 56"/>
          <p:cNvGrpSpPr>
            <a:grpSpLocks/>
          </p:cNvGrpSpPr>
          <p:nvPr/>
        </p:nvGrpSpPr>
        <p:grpSpPr bwMode="auto">
          <a:xfrm>
            <a:off x="1490663" y="4459288"/>
            <a:ext cx="5895975" cy="2230437"/>
            <a:chOff x="1548265" y="3628625"/>
            <a:chExt cx="8930255" cy="3597449"/>
          </a:xfrm>
        </p:grpSpPr>
        <p:pic>
          <p:nvPicPr>
            <p:cNvPr id="4108" name="图片 5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8265" y="3628625"/>
              <a:ext cx="1549862" cy="359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形 5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5565" y="3845153"/>
              <a:ext cx="1304450" cy="338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图片 5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453" y="3628625"/>
              <a:ext cx="1307437" cy="355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图片 5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2328" y="4022292"/>
              <a:ext cx="1158635" cy="32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图片 5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8400" y="3845153"/>
              <a:ext cx="1940120" cy="335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文本框 55"/>
          <p:cNvSpPr txBox="1"/>
          <p:nvPr/>
        </p:nvSpPr>
        <p:spPr>
          <a:xfrm>
            <a:off x="1979950" y="473301"/>
            <a:ext cx="5619218" cy="548828"/>
          </a:xfrm>
          <a:prstGeom prst="rect">
            <a:avLst/>
          </a:prstGeom>
          <a:noFill/>
          <a:effectLst>
            <a:outerShdw blurRad="50800" dist="38100" dir="5400000" algn="t" rotWithShape="0">
              <a:prstClr val="black">
                <a:alpha val="40000"/>
              </a:prstClr>
            </a:outerShdw>
          </a:effectLst>
        </p:spPr>
        <p:txBody>
          <a:bodyPr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PHÒNG</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GIÁO</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DỤC</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VÀ</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ĐÀO</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TẠO</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QUẬN</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LONG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BIÊN</a:t>
            </a:r>
            <a:endPar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endParaRPr>
          </a:p>
          <a:p>
            <a:pPr algn="ctr" defTabSz="558402">
              <a:defRPr/>
            </a:pP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Trường</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Tiểu</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học</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Phúc</a:t>
            </a:r>
            <a:r>
              <a:rPr lang="en-US" altLang="zh-CN"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 </a:t>
            </a:r>
            <a:r>
              <a:rPr lang="en-US" altLang="zh-CN" sz="16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Lợi</a:t>
            </a:r>
            <a:endParaRPr lang="zh-CN" altLang="en-US" sz="1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endParaRPr>
          </a:p>
        </p:txBody>
      </p:sp>
      <p:sp>
        <p:nvSpPr>
          <p:cNvPr id="70" name="矩形 1"/>
          <p:cNvSpPr/>
          <p:nvPr/>
        </p:nvSpPr>
        <p:spPr>
          <a:xfrm>
            <a:off x="1240876" y="2406700"/>
            <a:ext cx="6587042" cy="1849827"/>
          </a:xfrm>
          <a:prstGeom prst="rect">
            <a:avLst/>
          </a:prstGeom>
        </p:spPr>
        <p:txBody>
          <a:bodyPr spcFirstLastPara="1" wrap="none" lIns="55840" tIns="27920" rIns="55840" bIns="279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CHÀO</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MỪNG</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CÁC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THẦY</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CÔ</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p>
          <a:p>
            <a:pPr algn="ctr">
              <a:defRPr/>
            </a:pP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VÀ</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CÁC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CON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HỌC</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 </a:t>
            </a:r>
            <a:r>
              <a:rPr lang="en-US" altLang="zh-CN"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SINH</a:t>
            </a:r>
            <a:r>
              <a:rPr lang="en-US" altLang="zh-CN"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rPr>
              <a:t>!</a:t>
            </a:r>
            <a:endParaRPr lang="zh-CN" altLang="en-US"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Times New Roman" pitchFamily="18" charset="0"/>
              <a:sym typeface="+mn-lt"/>
            </a:endParaRPr>
          </a:p>
        </p:txBody>
      </p:sp>
      <p:pic>
        <p:nvPicPr>
          <p:cNvPr id="4106" name="Picture 13" descr="Logo truon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82563"/>
            <a:ext cx="12192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文本框 55"/>
          <p:cNvSpPr txBox="1"/>
          <p:nvPr/>
        </p:nvSpPr>
        <p:spPr>
          <a:xfrm>
            <a:off x="1165976" y="2929096"/>
            <a:ext cx="6965653" cy="610383"/>
          </a:xfrm>
          <a:prstGeom prst="rect">
            <a:avLst/>
          </a:prstGeom>
          <a:noFill/>
          <a:effectLst>
            <a:outerShdw blurRad="50800" dist="38100" dir="5400000" algn="t" rotWithShape="0">
              <a:prstClr val="black">
                <a:alpha val="40000"/>
              </a:prstClr>
            </a:outerShdw>
          </a:effectLst>
        </p:spPr>
        <p:txBody>
          <a:bodyPr lIns="55840" tIns="27920" rIns="55840" bIns="279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58402">
              <a:defRPr/>
            </a:pPr>
            <a:r>
              <a:rPr lang="en-US" altLang="zh-CN" sz="3600" b="1" dirty="0" smtClean="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rPr>
              <a:t>TẬP LÀM VĂN 5</a:t>
            </a:r>
            <a:endParaRPr lang="zh-CN" altLang="en-US" sz="36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cs typeface="Times New Roman" pitchFamily="18" charset="0"/>
              <a:sym typeface="+mn-lt"/>
            </a:endParaRPr>
          </a:p>
        </p:txBody>
      </p:sp>
    </p:spTree>
    <p:extLst>
      <p:ext uri="{BB962C8B-B14F-4D97-AF65-F5344CB8AC3E}">
        <p14:creationId xmlns:p14="http://schemas.microsoft.com/office/powerpoint/2010/main" val="7622162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p:nvPr/>
        </p:nvSpPr>
        <p:spPr>
          <a:xfrm>
            <a:off x="152400" y="516255"/>
            <a:ext cx="4166870" cy="6185535"/>
          </a:xfrm>
          <a:prstGeom prst="rect">
            <a:avLst/>
          </a:prstGeom>
          <a:noFill/>
          <a:ln w="9525">
            <a:solidFill>
              <a:schemeClr val="accent6">
                <a:lumMod val="75000"/>
              </a:schemeClr>
            </a:solidFill>
          </a:ln>
        </p:spPr>
        <p:txBody>
          <a:bodyPr wrap="square">
            <a:spAutoFit/>
          </a:bodyPr>
          <a:lstStyle/>
          <a:p>
            <a:r>
              <a:rPr lang="vi-VN" altLang="x-none" sz="2200" dirty="0">
                <a:solidFill>
                  <a:srgbClr val="FF0000"/>
                </a:solidFill>
                <a:latin typeface="Times New Roman" panose="02020603050405020304" pitchFamily="18" charset="0"/>
              </a:rPr>
              <a:t>I. Mở bài</a:t>
            </a:r>
          </a:p>
          <a:p>
            <a:r>
              <a:rPr lang="vi-VN" altLang="x-none" sz="2200" dirty="0">
                <a:solidFill>
                  <a:srgbClr val="000099"/>
                </a:solidFill>
                <a:latin typeface="Times New Roman" panose="02020603050405020304" pitchFamily="18" charset="0"/>
              </a:rPr>
              <a:t>- Giới thiệu một kỉ niệm đáng nhớ</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Ấn tượng của </a:t>
            </a:r>
            <a:r>
              <a:rPr lang="en-US" altLang="vi-VN" sz="2200" dirty="0">
                <a:solidFill>
                  <a:srgbClr val="000099"/>
                </a:solidFill>
                <a:latin typeface="Times New Roman" panose="02020603050405020304" pitchFamily="18" charset="0"/>
              </a:rPr>
              <a:t>em</a:t>
            </a:r>
            <a:r>
              <a:rPr lang="vi-VN" altLang="x-none" sz="2200" dirty="0">
                <a:solidFill>
                  <a:srgbClr val="000099"/>
                </a:solidFill>
                <a:latin typeface="Times New Roman" panose="02020603050405020304" pitchFamily="18" charset="0"/>
              </a:rPr>
              <a:t> về kỉ niệm đó</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FF0000"/>
                </a:solidFill>
                <a:latin typeface="Times New Roman" panose="02020603050405020304" pitchFamily="18" charset="0"/>
              </a:rPr>
              <a:t>II. Thân bài</a:t>
            </a:r>
          </a:p>
          <a:p>
            <a:r>
              <a:rPr lang="vi-VN" altLang="x-none" sz="2200" dirty="0">
                <a:solidFill>
                  <a:srgbClr val="000099"/>
                </a:solidFill>
                <a:latin typeface="Times New Roman" panose="02020603050405020304" pitchFamily="18" charset="0"/>
              </a:rPr>
              <a:t>1. Miêu tả sơ nét về người mà làm nên kỉ niệm với </a:t>
            </a:r>
            <a:r>
              <a:rPr lang="en-US" altLang="vi-VN" sz="2200" dirty="0">
                <a:solidFill>
                  <a:srgbClr val="000099"/>
                </a:solidFill>
                <a:latin typeface="Times New Roman" panose="02020603050405020304" pitchFamily="18" charset="0"/>
              </a:rPr>
              <a:t>em.</a:t>
            </a:r>
          </a:p>
          <a:p>
            <a:r>
              <a:rPr lang="vi-VN" altLang="x-none" sz="2200" dirty="0">
                <a:solidFill>
                  <a:srgbClr val="000099"/>
                </a:solidFill>
                <a:latin typeface="Times New Roman" panose="02020603050405020304" pitchFamily="18" charset="0"/>
              </a:rPr>
              <a:t>- Hình dáng; Tuổi của bạn; Đặc điểm mà </a:t>
            </a:r>
            <a:r>
              <a:rPr lang="en-US" altLang="vi-VN" sz="2200" dirty="0">
                <a:solidFill>
                  <a:srgbClr val="000099"/>
                </a:solidFill>
                <a:latin typeface="Times New Roman" panose="02020603050405020304" pitchFamily="18" charset="0"/>
              </a:rPr>
              <a:t>em</a:t>
            </a:r>
            <a:r>
              <a:rPr lang="vi-VN" altLang="x-none" sz="2200" dirty="0">
                <a:solidFill>
                  <a:srgbClr val="000099"/>
                </a:solidFill>
                <a:latin typeface="Times New Roman" panose="02020603050405020304" pitchFamily="18" charset="0"/>
              </a:rPr>
              <a:t> ấn tượng</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Tính cách và cách cư xử của người đó</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2. Giới thiệu kỉ niệm</a:t>
            </a:r>
          </a:p>
          <a:p>
            <a:r>
              <a:rPr lang="vi-VN" altLang="x-none" sz="2200" dirty="0">
                <a:solidFill>
                  <a:srgbClr val="000099"/>
                </a:solidFill>
                <a:latin typeface="Times New Roman" panose="02020603050405020304" pitchFamily="18" charset="0"/>
              </a:rPr>
              <a:t>- Đây là kỉ niệm buồn hay vui</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Xảy ra trong hoàn cảnh nào, thời gian nào</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3. Kể lại tình huống, hoàn cảnh xảy ra câu chuyện.</a:t>
            </a:r>
          </a:p>
          <a:p>
            <a:r>
              <a:rPr lang="vi-VN" altLang="x-none" sz="2200" dirty="0">
                <a:solidFill>
                  <a:srgbClr val="000099"/>
                </a:solidFill>
                <a:latin typeface="Times New Roman" panose="02020603050405020304" pitchFamily="18" charset="0"/>
              </a:rPr>
              <a:t>- Kỉ niệm đó liên quan đến ai</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Người đó như thế nào?</a:t>
            </a:r>
          </a:p>
        </p:txBody>
      </p:sp>
      <p:sp>
        <p:nvSpPr>
          <p:cNvPr id="5" name="Text Box 4"/>
          <p:cNvSpPr txBox="1">
            <a:spLocks noChangeArrowheads="1"/>
          </p:cNvSpPr>
          <p:nvPr/>
        </p:nvSpPr>
        <p:spPr bwMode="auto">
          <a:xfrm>
            <a:off x="304800" y="-3175"/>
            <a:ext cx="8642350" cy="460375"/>
          </a:xfrm>
          <a:prstGeom prst="rect">
            <a:avLst/>
          </a:prstGeom>
          <a:no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Dàn ý tham khảo</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kể</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lại</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một</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kỉ</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niệm</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khó</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quên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về</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tình</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 </a:t>
            </a:r>
            <a:r>
              <a:rPr kumimoji="0" lang="vi-VN" b="1" i="0" u="none" strike="noStrike" kern="1200" cap="none" spc="0" normalizeH="0" baseline="0" noProof="0" dirty="0" err="1" smtClean="0">
                <a:ln>
                  <a:noFill/>
                </a:ln>
                <a:solidFill>
                  <a:srgbClr val="0A24E8"/>
                </a:solidFill>
                <a:effectLst/>
                <a:uLnTx/>
                <a:uFillTx/>
                <a:ea typeface="+mn-ea"/>
                <a:cs typeface="Times New Roman" panose="02020603050405020304" pitchFamily="18" charset="0"/>
              </a:rPr>
              <a:t>bạn</a:t>
            </a:r>
            <a:r>
              <a:rPr kumimoji="0" lang="vi-VN" b="1" i="0" u="none" strike="noStrike" kern="1200" cap="none" spc="0" normalizeH="0" baseline="0" noProof="0" dirty="0" smtClean="0">
                <a:ln>
                  <a:noFill/>
                </a:ln>
                <a:solidFill>
                  <a:srgbClr val="0A24E8"/>
                </a:solidFill>
                <a:effectLst/>
                <a:uLnTx/>
                <a:uFillTx/>
                <a:ea typeface="+mn-ea"/>
                <a:cs typeface="Times New Roman" panose="02020603050405020304" pitchFamily="18" charset="0"/>
              </a:rPr>
              <a:t>.</a:t>
            </a:r>
          </a:p>
        </p:txBody>
      </p:sp>
      <p:sp>
        <p:nvSpPr>
          <p:cNvPr id="2" name="Rectangle 3"/>
          <p:cNvSpPr/>
          <p:nvPr/>
        </p:nvSpPr>
        <p:spPr>
          <a:xfrm>
            <a:off x="4775200" y="490855"/>
            <a:ext cx="4166870" cy="6185535"/>
          </a:xfrm>
          <a:prstGeom prst="rect">
            <a:avLst/>
          </a:prstGeom>
          <a:noFill/>
          <a:ln w="9525">
            <a:solidFill>
              <a:schemeClr val="accent6">
                <a:lumMod val="75000"/>
              </a:schemeClr>
            </a:solidFill>
          </a:ln>
        </p:spPr>
        <p:txBody>
          <a:bodyPr wrap="square">
            <a:spAutoFit/>
          </a:bodyPr>
          <a:lstStyle/>
          <a:p>
            <a:r>
              <a:rPr lang="vi-VN" altLang="x-none" sz="2200" dirty="0">
                <a:solidFill>
                  <a:srgbClr val="000099"/>
                </a:solidFill>
                <a:latin typeface="Times New Roman" panose="02020603050405020304" pitchFamily="18" charset="0"/>
              </a:rPr>
              <a:t>4. Diễn biến của câu chuyện</a:t>
            </a:r>
          </a:p>
          <a:p>
            <a:r>
              <a:rPr lang="vi-VN" altLang="x-none" sz="2200" dirty="0">
                <a:solidFill>
                  <a:srgbClr val="000099"/>
                </a:solidFill>
                <a:latin typeface="Times New Roman" panose="02020603050405020304" pitchFamily="18" charset="0"/>
              </a:rPr>
              <a:t>- Nêu mở đầu câu chuyện và diễn biến như thế nào</a:t>
            </a:r>
            <a:r>
              <a:rPr lang="en-US" altLang="vi-VN" sz="2200" dirty="0">
                <a:solidFill>
                  <a:srgbClr val="000099"/>
                </a:solidFill>
                <a:latin typeface="Times New Roman" panose="02020603050405020304" pitchFamily="18" charset="0"/>
              </a:rPr>
              <a:t> ?</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Trình bày đỉnh điểm của câu chuyện</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Thái độ, tình cảm của nhân vật trong chuyện</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5. Kết thúc câu chuyện</a:t>
            </a:r>
          </a:p>
          <a:p>
            <a:r>
              <a:rPr lang="vi-VN" altLang="x-none" sz="2200" dirty="0">
                <a:solidFill>
                  <a:srgbClr val="000099"/>
                </a:solidFill>
                <a:latin typeface="Times New Roman" panose="02020603050405020304" pitchFamily="18" charset="0"/>
              </a:rPr>
              <a:t>- Câu chuyện kết thúc như thế nào</a:t>
            </a:r>
            <a:r>
              <a:rPr lang="en-US" altLang="vi-VN" sz="2200" dirty="0">
                <a:solidFill>
                  <a:srgbClr val="000099"/>
                </a:solidFill>
                <a:latin typeface="Times New Roman" panose="02020603050405020304" pitchFamily="18" charset="0"/>
              </a:rPr>
              <a:t>?</a:t>
            </a:r>
            <a:endParaRPr lang="vi-VN" altLang="x-none" sz="2200" dirty="0">
              <a:solidFill>
                <a:srgbClr val="000099"/>
              </a:solidFill>
              <a:latin typeface="Times New Roman" panose="02020603050405020304" pitchFamily="18" charset="0"/>
            </a:endParaRPr>
          </a:p>
          <a:p>
            <a:r>
              <a:rPr lang="vi-VN" altLang="x-none" sz="2200" dirty="0">
                <a:solidFill>
                  <a:srgbClr val="000099"/>
                </a:solidFill>
                <a:latin typeface="Times New Roman" panose="02020603050405020304" pitchFamily="18" charset="0"/>
              </a:rPr>
              <a:t>- Nêu suy nghĩ và cảm nhận của bạn qua câu chuyện.</a:t>
            </a:r>
          </a:p>
          <a:p>
            <a:r>
              <a:rPr lang="vi-VN" altLang="x-none" sz="2200" dirty="0">
                <a:solidFill>
                  <a:srgbClr val="FF0000"/>
                </a:solidFill>
                <a:latin typeface="Times New Roman" panose="02020603050405020304" pitchFamily="18" charset="0"/>
              </a:rPr>
              <a:t>III. Kết bài</a:t>
            </a:r>
          </a:p>
          <a:p>
            <a:r>
              <a:rPr lang="vi-VN" altLang="x-none" sz="2200" dirty="0">
                <a:solidFill>
                  <a:srgbClr val="000099"/>
                </a:solidFill>
                <a:latin typeface="Times New Roman" panose="02020603050405020304" pitchFamily="18" charset="0"/>
              </a:rPr>
              <a:t>Câu chuyện là một kỉ niệm đẹp thời cắp sách đến trường. Nó đã cho em một bài học quí giá và em sẽ không bao giờ quên kỉ niệm này.</a:t>
            </a:r>
          </a:p>
          <a:p>
            <a:endParaRPr lang="vi-VN" altLang="x-none" sz="2200" dirty="0">
              <a:solidFill>
                <a:srgbClr val="000099"/>
              </a:solidFill>
              <a:latin typeface="Times New Roman" panose="02020603050405020304" pitchFamily="18" charset="0"/>
            </a:endParaRPr>
          </a:p>
          <a:p>
            <a:endParaRPr lang="vi-VN" altLang="x-none" sz="2200"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0" y="3810"/>
            <a:ext cx="9105900" cy="6930390"/>
          </a:xfrm>
          <a:prstGeom prst="rect">
            <a:avLst/>
          </a:prstGeom>
          <a:noFill/>
          <a:ln w="9525">
            <a:noFill/>
          </a:ln>
        </p:spPr>
      </p:pic>
      <p:sp>
        <p:nvSpPr>
          <p:cNvPr id="187397" name="Text Box 5"/>
          <p:cNvSpPr txBox="1">
            <a:spLocks noChangeArrowheads="1"/>
          </p:cNvSpPr>
          <p:nvPr/>
        </p:nvSpPr>
        <p:spPr bwMode="auto">
          <a:xfrm>
            <a:off x="117475" y="0"/>
            <a:ext cx="913384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00000"/>
              </a:lnSpc>
            </a:pPr>
            <a:r>
              <a:rPr lang="vi-VN" altLang="x-none" sz="2800" dirty="0">
                <a:latin typeface="Times New Roman" panose="02020603050405020304" pitchFamily="18" charset="0"/>
                <a:cs typeface="Times New Roman" panose="02020603050405020304" pitchFamily="18" charset="0"/>
              </a:rPr>
              <a:t>2. Hãy kể lại một câu chuyện mà em thích nhất trong những truyện em đã được học.</a:t>
            </a:r>
          </a:p>
        </p:txBody>
      </p:sp>
      <p:sp>
        <p:nvSpPr>
          <p:cNvPr id="16" name="7-Point Star 15"/>
          <p:cNvSpPr/>
          <p:nvPr/>
        </p:nvSpPr>
        <p:spPr bwMode="auto">
          <a:xfrm>
            <a:off x="76200" y="-317"/>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Rectangle 2"/>
          <p:cNvSpPr/>
          <p:nvPr/>
        </p:nvSpPr>
        <p:spPr>
          <a:xfrm>
            <a:off x="457200" y="12192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743200" y="1295400"/>
            <a:ext cx="3276600" cy="491490"/>
          </a:xfrm>
          <a:prstGeom prst="rect">
            <a:avLst/>
          </a:prstGeom>
          <a:noFill/>
          <a:ln w="9525">
            <a:noFill/>
          </a:ln>
        </p:spPr>
        <p:txBody>
          <a:bodyPr>
            <a:spAutoFit/>
          </a:bodyPr>
          <a:lstStyle/>
          <a:p>
            <a:pPr>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Văn kể chuyện</a:t>
            </a:r>
            <a:endParaRPr lang="vi-VN" altLang="x-none"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9050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95600" y="1905000"/>
            <a:ext cx="5822315" cy="891540"/>
          </a:xfrm>
          <a:prstGeom prst="rect">
            <a:avLst/>
          </a:prstGeom>
          <a:noFill/>
          <a:ln w="9525">
            <a:noFill/>
          </a:ln>
        </p:spPr>
        <p:txBody>
          <a:bodyPr wrap="square">
            <a:spAutoFit/>
          </a:bodyPr>
          <a:lstStyle/>
          <a:p>
            <a:pPr algn="l">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 Kể một câu chuyện</a:t>
            </a:r>
            <a:r>
              <a:rPr lang="vi-VN" altLang="x-none" sz="2600" b="1"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có nội dung cho sẵn.</a:t>
            </a:r>
          </a:p>
        </p:txBody>
      </p:sp>
      <p:sp>
        <p:nvSpPr>
          <p:cNvPr id="4" name="Rectangle 2"/>
          <p:cNvSpPr/>
          <p:nvPr/>
        </p:nvSpPr>
        <p:spPr>
          <a:xfrm>
            <a:off x="457200" y="2895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971800" y="2971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Kể một  </a:t>
            </a:r>
            <a:r>
              <a:rPr lang="en-US" sz="2600" b="1" dirty="0">
                <a:latin typeface="Times New Roman" panose="02020603050405020304" pitchFamily="18" charset="0"/>
                <a:cs typeface="Times New Roman" panose="02020603050405020304" pitchFamily="18" charset="0"/>
              </a:rPr>
              <a:t>câu chuyện.</a:t>
            </a:r>
          </a:p>
        </p:txBody>
      </p:sp>
      <p:sp>
        <p:nvSpPr>
          <p:cNvPr id="5" name="Rectangle 2"/>
          <p:cNvSpPr/>
          <p:nvPr/>
        </p:nvSpPr>
        <p:spPr>
          <a:xfrm>
            <a:off x="533400" y="3657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971800" y="3733800"/>
            <a:ext cx="5181600" cy="89154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Câu chuyện được học mà em thích nhất</a:t>
            </a:r>
            <a:r>
              <a:rPr lang="en-US" altLang="vi-VN" sz="2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7397"/>
                                        </p:tgtEl>
                                        <p:attrNameLst>
                                          <p:attrName>style.visibility</p:attrName>
                                        </p:attrNameLst>
                                      </p:cBhvr>
                                      <p:to>
                                        <p:strVal val="visible"/>
                                      </p:to>
                                    </p:set>
                                    <p:animEffect transition="in" filter="wipe(left)">
                                      <p:cBhvr>
                                        <p:cTn id="7" dur="500"/>
                                        <p:tgtEl>
                                          <p:spTgt spid="1873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2" grpId="0"/>
      <p:bldP spid="12298" grpId="0"/>
      <p:bldP spid="3" grpId="0"/>
      <p:bldP spid="12300" grpId="0"/>
      <p:bldP spid="4" grpId="0"/>
      <p:bldP spid="12302" grpId="0"/>
      <p:bldP spid="5" grpId="0"/>
      <p:bldP spid="123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p:nvPr/>
        </p:nvPicPr>
        <p:blipFill>
          <a:blip r:embed="rId2"/>
          <a:stretch>
            <a:fillRect/>
          </a:stretch>
        </p:blipFill>
        <p:spPr>
          <a:xfrm>
            <a:off x="0" y="0"/>
            <a:ext cx="9144000" cy="6858000"/>
          </a:xfrm>
          <a:prstGeom prst="rect">
            <a:avLst/>
          </a:prstGeom>
          <a:noFill/>
          <a:ln w="9525">
            <a:noFill/>
          </a:ln>
        </p:spPr>
      </p:pic>
      <p:sp>
        <p:nvSpPr>
          <p:cNvPr id="194562" name="Rectangle 2"/>
          <p:cNvSpPr/>
          <p:nvPr/>
        </p:nvSpPr>
        <p:spPr>
          <a:xfrm>
            <a:off x="533400" y="609600"/>
            <a:ext cx="7289800" cy="609600"/>
          </a:xfrm>
          <a:prstGeom prst="rect">
            <a:avLst/>
          </a:prstGeom>
          <a:noFill/>
          <a:ln w="9525">
            <a:noFill/>
          </a:ln>
        </p:spPr>
        <p:txBody>
          <a:bodyPr anchor="ctr" anchorCtr="0"/>
          <a:lstStyle/>
          <a:p>
            <a:pPr algn="ctr"/>
            <a:r>
              <a:rPr sz="2800" b="1" dirty="0">
                <a:solidFill>
                  <a:srgbClr val="000099"/>
                </a:solidFill>
                <a:latin typeface="Times New Roman" panose="02020603050405020304" pitchFamily="18" charset="0"/>
                <a:cs typeface="Times New Roman" panose="02020603050405020304" pitchFamily="18" charset="0"/>
              </a:rPr>
              <a:t>Lập dàn bài chi tiết</a:t>
            </a:r>
            <a:r>
              <a:rPr lang="en-US" sz="2800" b="1" dirty="0">
                <a:solidFill>
                  <a:srgbClr val="000099"/>
                </a:solidFill>
                <a:latin typeface="Times New Roman" panose="02020603050405020304" pitchFamily="18" charset="0"/>
                <a:cs typeface="Times New Roman" panose="02020603050405020304" pitchFamily="18" charset="0"/>
              </a:rPr>
              <a:t> ( tham khảo)</a:t>
            </a:r>
            <a:r>
              <a:rPr sz="2800" b="1" dirty="0">
                <a:solidFill>
                  <a:srgbClr val="000099"/>
                </a:solidFill>
                <a:latin typeface="Times New Roman" panose="02020603050405020304" pitchFamily="18" charset="0"/>
                <a:cs typeface="Times New Roman" panose="02020603050405020304" pitchFamily="18" charset="0"/>
              </a:rPr>
              <a:t>: </a:t>
            </a:r>
          </a:p>
        </p:txBody>
      </p:sp>
      <p:sp>
        <p:nvSpPr>
          <p:cNvPr id="35858" name="Text Box 18"/>
          <p:cNvSpPr txBox="1"/>
          <p:nvPr/>
        </p:nvSpPr>
        <p:spPr>
          <a:xfrm>
            <a:off x="762000" y="1252538"/>
            <a:ext cx="7696200" cy="5367655"/>
          </a:xfrm>
          <a:prstGeom prst="rect">
            <a:avLst/>
          </a:prstGeom>
          <a:noFill/>
          <a:ln w="9525">
            <a:noFill/>
          </a:ln>
        </p:spPr>
        <p:txBody>
          <a:bodyPr>
            <a:spAutoFit/>
          </a:bodyPr>
          <a:lstStyle/>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1. Mở bài: </a:t>
            </a:r>
            <a:r>
              <a:rPr lang="vi-VN" altLang="x-none" sz="2400" dirty="0">
                <a:latin typeface="Times New Roman" panose="02020603050405020304" pitchFamily="18" charset="0"/>
                <a:cs typeface="Times New Roman" panose="02020603050405020304" pitchFamily="18" charset="0"/>
              </a:rPr>
              <a:t>- Giới thiệu câu chuyện  mà em đã được nghe, được đọc.</a:t>
            </a:r>
          </a:p>
          <a:p>
            <a:pPr algn="just">
              <a:lnSpc>
                <a:spcPct val="110000"/>
              </a:lnSpc>
            </a:pPr>
            <a:r>
              <a:rPr lang="vi-VN" altLang="x-none" sz="2400" dirty="0">
                <a:latin typeface="Times New Roman" panose="02020603050405020304" pitchFamily="18" charset="0"/>
                <a:cs typeface="Times New Roman" panose="02020603050405020304" pitchFamily="18" charset="0"/>
              </a:rPr>
              <a:t>- Câu chuyện em được nghe kể hay đọc qua sách báo?</a:t>
            </a:r>
          </a:p>
          <a:p>
            <a:pPr algn="just">
              <a:lnSpc>
                <a:spcPct val="110000"/>
              </a:lnSpc>
            </a:pPr>
            <a:r>
              <a:rPr lang="vi-VN" altLang="x-none" sz="2400" dirty="0">
                <a:latin typeface="Times New Roman" panose="02020603050405020304" pitchFamily="18" charset="0"/>
                <a:cs typeface="Times New Roman" panose="02020603050405020304" pitchFamily="18" charset="0"/>
              </a:rPr>
              <a:t>- Câu chuyện kể về nhân vật nào?</a:t>
            </a:r>
          </a:p>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2. Thân bài</a:t>
            </a:r>
          </a:p>
          <a:p>
            <a:pPr algn="just">
              <a:lnSpc>
                <a:spcPct val="110000"/>
              </a:lnSpc>
            </a:pPr>
            <a:r>
              <a:rPr lang="vi-VN" altLang="x-none" sz="2400" dirty="0">
                <a:latin typeface="Times New Roman" panose="02020603050405020304" pitchFamily="18" charset="0"/>
                <a:cs typeface="Times New Roman" panose="02020603050405020304" pitchFamily="18" charset="0"/>
              </a:rPr>
              <a:t>- Nêu hoàn cảnh xảy ra câu chuyện:</a:t>
            </a:r>
          </a:p>
          <a:p>
            <a:pPr algn="just">
              <a:lnSpc>
                <a:spcPct val="110000"/>
              </a:lnSpc>
            </a:pPr>
            <a:r>
              <a:rPr lang="vi-VN" altLang="x-none" sz="2400" dirty="0">
                <a:latin typeface="Times New Roman" panose="02020603050405020304" pitchFamily="18" charset="0"/>
                <a:cs typeface="Times New Roman" panose="02020603050405020304" pitchFamily="18" charset="0"/>
              </a:rPr>
              <a:t>+ Tên, tuổi, quê quán của nhân vật</a:t>
            </a:r>
          </a:p>
          <a:p>
            <a:pPr algn="just">
              <a:lnSpc>
                <a:spcPct val="110000"/>
              </a:lnSpc>
            </a:pPr>
            <a:r>
              <a:rPr lang="vi-VN" altLang="x-none" sz="2400" dirty="0">
                <a:latin typeface="Times New Roman" panose="02020603050405020304" pitchFamily="18" charset="0"/>
                <a:cs typeface="Times New Roman" panose="02020603050405020304" pitchFamily="18" charset="0"/>
              </a:rPr>
              <a:t>+ Sự việc 1 ---&gt; Sự việc 2 ---&gt; Sự việc 3 -----&gt; Sự việc kết thúc </a:t>
            </a:r>
          </a:p>
          <a:p>
            <a:pPr algn="just">
              <a:lnSpc>
                <a:spcPct val="110000"/>
              </a:lnSpc>
            </a:pPr>
            <a:r>
              <a:rPr lang="vi-VN" altLang="x-none" sz="2400" dirty="0">
                <a:latin typeface="Times New Roman" panose="02020603050405020304" pitchFamily="18" charset="0"/>
                <a:cs typeface="Times New Roman" panose="02020603050405020304" pitchFamily="18" charset="0"/>
              </a:rPr>
              <a:t>+ Những hoạt động và đóng góp của nhân vật đó</a:t>
            </a:r>
            <a:endParaRPr lang="vi-VN" altLang="x-none" sz="2400" dirty="0">
              <a:solidFill>
                <a:srgbClr val="000099"/>
              </a:solidFill>
              <a:latin typeface="Times New Roman" panose="02020603050405020304" pitchFamily="18" charset="0"/>
              <a:cs typeface="Times New Roman" panose="02020603050405020304" pitchFamily="18" charset="0"/>
            </a:endParaRPr>
          </a:p>
          <a:p>
            <a:pPr algn="just">
              <a:lnSpc>
                <a:spcPct val="110000"/>
              </a:lnSpc>
            </a:pPr>
            <a:r>
              <a:rPr lang="vi-VN" altLang="x-none" sz="2400" b="1" dirty="0">
                <a:solidFill>
                  <a:srgbClr val="000099"/>
                </a:solidFill>
                <a:latin typeface="Times New Roman" panose="02020603050405020304" pitchFamily="18" charset="0"/>
                <a:cs typeface="Times New Roman" panose="02020603050405020304" pitchFamily="18" charset="0"/>
              </a:rPr>
              <a:t>3. Kết bài:</a:t>
            </a:r>
          </a:p>
          <a:p>
            <a:pPr algn="just">
              <a:lnSpc>
                <a:spcPct val="110000"/>
              </a:lnSpc>
            </a:pPr>
            <a:r>
              <a:rPr lang="vi-VN" altLang="x-none" sz="2400" dirty="0">
                <a:latin typeface="Times New Roman" panose="02020603050405020304" pitchFamily="18" charset="0"/>
                <a:cs typeface="Times New Roman" panose="02020603050405020304" pitchFamily="18" charset="0"/>
              </a:rPr>
              <a:t>- Nêu cảm nghĩ của em về câu chuyện</a:t>
            </a:r>
            <a:r>
              <a:rPr lang="en-US" altLang="vi-VN" sz="2400" dirty="0">
                <a:latin typeface="Times New Roman" panose="02020603050405020304" pitchFamily="18" charset="0"/>
                <a:cs typeface="Times New Roman" panose="02020603050405020304" pitchFamily="18" charset="0"/>
              </a:rPr>
              <a:t>, về</a:t>
            </a:r>
            <a:r>
              <a:rPr lang="vi-VN" altLang="x-none" sz="2400" dirty="0">
                <a:latin typeface="Times New Roman" panose="02020603050405020304" pitchFamily="18" charset="0"/>
                <a:cs typeface="Times New Roman" panose="02020603050405020304" pitchFamily="18" charset="0"/>
              </a:rPr>
              <a:t> nhân vật đó</a:t>
            </a:r>
          </a:p>
          <a:p>
            <a:pPr algn="just">
              <a:lnSpc>
                <a:spcPct val="110000"/>
              </a:lnSpc>
            </a:pPr>
            <a:r>
              <a:rPr lang="vi-VN" altLang="x-none" sz="2400" dirty="0">
                <a:latin typeface="Times New Roman" panose="02020603050405020304" pitchFamily="18" charset="0"/>
                <a:cs typeface="Times New Roman" panose="02020603050405020304" pitchFamily="18" charset="0"/>
              </a:rPr>
              <a:t>- Rút ra bài học cho bản thân</a:t>
            </a:r>
            <a:r>
              <a:rPr lang="en-US" altLang="vi-VN"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wipe(left)">
                                      <p:cBhvr>
                                        <p:cTn id="7" dur="5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58">
                                            <p:txEl>
                                              <p:pRg st="0" end="0"/>
                                            </p:txEl>
                                          </p:spTgt>
                                        </p:tgtEl>
                                        <p:attrNameLst>
                                          <p:attrName>style.visibility</p:attrName>
                                        </p:attrNameLst>
                                      </p:cBhvr>
                                      <p:to>
                                        <p:strVal val="visible"/>
                                      </p:to>
                                    </p:set>
                                    <p:animEffect transition="in" filter="wipe(left)">
                                      <p:cBhvr>
                                        <p:cTn id="12" dur="500"/>
                                        <p:tgtEl>
                                          <p:spTgt spid="358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58">
                                            <p:txEl>
                                              <p:pRg st="1" end="1"/>
                                            </p:txEl>
                                          </p:spTgt>
                                        </p:tgtEl>
                                        <p:attrNameLst>
                                          <p:attrName>style.visibility</p:attrName>
                                        </p:attrNameLst>
                                      </p:cBhvr>
                                      <p:to>
                                        <p:strVal val="visible"/>
                                      </p:to>
                                    </p:set>
                                    <p:animEffect transition="in" filter="wipe(left)">
                                      <p:cBhvr>
                                        <p:cTn id="17" dur="500"/>
                                        <p:tgtEl>
                                          <p:spTgt spid="358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858">
                                            <p:txEl>
                                              <p:pRg st="2" end="2"/>
                                            </p:txEl>
                                          </p:spTgt>
                                        </p:tgtEl>
                                        <p:attrNameLst>
                                          <p:attrName>style.visibility</p:attrName>
                                        </p:attrNameLst>
                                      </p:cBhvr>
                                      <p:to>
                                        <p:strVal val="visible"/>
                                      </p:to>
                                    </p:set>
                                    <p:animEffect transition="in" filter="wipe(left)">
                                      <p:cBhvr>
                                        <p:cTn id="22" dur="500"/>
                                        <p:tgtEl>
                                          <p:spTgt spid="358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858">
                                            <p:txEl>
                                              <p:pRg st="3" end="3"/>
                                            </p:txEl>
                                          </p:spTgt>
                                        </p:tgtEl>
                                        <p:attrNameLst>
                                          <p:attrName>style.visibility</p:attrName>
                                        </p:attrNameLst>
                                      </p:cBhvr>
                                      <p:to>
                                        <p:strVal val="visible"/>
                                      </p:to>
                                    </p:set>
                                    <p:animEffect transition="in" filter="wipe(left)">
                                      <p:cBhvr>
                                        <p:cTn id="27" dur="500"/>
                                        <p:tgtEl>
                                          <p:spTgt spid="3585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858">
                                            <p:txEl>
                                              <p:pRg st="4" end="4"/>
                                            </p:txEl>
                                          </p:spTgt>
                                        </p:tgtEl>
                                        <p:attrNameLst>
                                          <p:attrName>style.visibility</p:attrName>
                                        </p:attrNameLst>
                                      </p:cBhvr>
                                      <p:to>
                                        <p:strVal val="visible"/>
                                      </p:to>
                                    </p:set>
                                    <p:animEffect transition="in" filter="wipe(left)">
                                      <p:cBhvr>
                                        <p:cTn id="32" dur="500"/>
                                        <p:tgtEl>
                                          <p:spTgt spid="3585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858">
                                            <p:txEl>
                                              <p:pRg st="5" end="5"/>
                                            </p:txEl>
                                          </p:spTgt>
                                        </p:tgtEl>
                                        <p:attrNameLst>
                                          <p:attrName>style.visibility</p:attrName>
                                        </p:attrNameLst>
                                      </p:cBhvr>
                                      <p:to>
                                        <p:strVal val="visible"/>
                                      </p:to>
                                    </p:set>
                                    <p:animEffect transition="in" filter="wipe(left)">
                                      <p:cBhvr>
                                        <p:cTn id="37" dur="500"/>
                                        <p:tgtEl>
                                          <p:spTgt spid="358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858">
                                            <p:txEl>
                                              <p:pRg st="6" end="6"/>
                                            </p:txEl>
                                          </p:spTgt>
                                        </p:tgtEl>
                                        <p:attrNameLst>
                                          <p:attrName>style.visibility</p:attrName>
                                        </p:attrNameLst>
                                      </p:cBhvr>
                                      <p:to>
                                        <p:strVal val="visible"/>
                                      </p:to>
                                    </p:set>
                                    <p:animEffect transition="in" filter="wipe(left)">
                                      <p:cBhvr>
                                        <p:cTn id="42" dur="500"/>
                                        <p:tgtEl>
                                          <p:spTgt spid="358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858">
                                            <p:txEl>
                                              <p:pRg st="7" end="7"/>
                                            </p:txEl>
                                          </p:spTgt>
                                        </p:tgtEl>
                                        <p:attrNameLst>
                                          <p:attrName>style.visibility</p:attrName>
                                        </p:attrNameLst>
                                      </p:cBhvr>
                                      <p:to>
                                        <p:strVal val="visible"/>
                                      </p:to>
                                    </p:set>
                                    <p:animEffect transition="in" filter="wipe(left)">
                                      <p:cBhvr>
                                        <p:cTn id="47" dur="500"/>
                                        <p:tgtEl>
                                          <p:spTgt spid="3585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858">
                                            <p:txEl>
                                              <p:pRg st="8" end="8"/>
                                            </p:txEl>
                                          </p:spTgt>
                                        </p:tgtEl>
                                        <p:attrNameLst>
                                          <p:attrName>style.visibility</p:attrName>
                                        </p:attrNameLst>
                                      </p:cBhvr>
                                      <p:to>
                                        <p:strVal val="visible"/>
                                      </p:to>
                                    </p:set>
                                    <p:animEffect transition="in" filter="wipe(left)">
                                      <p:cBhvr>
                                        <p:cTn id="52" dur="500"/>
                                        <p:tgtEl>
                                          <p:spTgt spid="3585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858">
                                            <p:txEl>
                                              <p:charRg st="357" end="405"/>
                                            </p:txEl>
                                          </p:spTgt>
                                        </p:tgtEl>
                                        <p:attrNameLst>
                                          <p:attrName>style.visibility</p:attrName>
                                        </p:attrNameLst>
                                      </p:cBhvr>
                                      <p:to>
                                        <p:strVal val="visible"/>
                                      </p:to>
                                    </p:set>
                                    <p:animEffect transition="in" filter="wipe(left)">
                                      <p:cBhvr>
                                        <p:cTn id="57" dur="500"/>
                                        <p:tgtEl>
                                          <p:spTgt spid="35858">
                                            <p:txEl>
                                              <p:charRg st="357" end="40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858">
                                            <p:txEl>
                                              <p:charRg st="405" end="435"/>
                                            </p:txEl>
                                          </p:spTgt>
                                        </p:tgtEl>
                                        <p:attrNameLst>
                                          <p:attrName>style.visibility</p:attrName>
                                        </p:attrNameLst>
                                      </p:cBhvr>
                                      <p:to>
                                        <p:strVal val="visible"/>
                                      </p:to>
                                    </p:set>
                                    <p:animEffect transition="in" filter="wipe(left)">
                                      <p:cBhvr>
                                        <p:cTn id="62" dur="500"/>
                                        <p:tgtEl>
                                          <p:spTgt spid="35858">
                                            <p:txEl>
                                              <p:charRg st="405" end="4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38100" y="0"/>
            <a:ext cx="9144000" cy="6858000"/>
          </a:xfrm>
          <a:prstGeom prst="rect">
            <a:avLst/>
          </a:prstGeom>
          <a:noFill/>
          <a:ln w="9525">
            <a:noFill/>
          </a:ln>
        </p:spPr>
      </p:pic>
      <p:sp>
        <p:nvSpPr>
          <p:cNvPr id="187398" name="Text Box 6"/>
          <p:cNvSpPr txBox="1">
            <a:spLocks noChangeArrowheads="1"/>
          </p:cNvSpPr>
          <p:nvPr/>
        </p:nvSpPr>
        <p:spPr bwMode="auto">
          <a:xfrm>
            <a:off x="69850" y="76200"/>
            <a:ext cx="897763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3. </a:t>
            </a:r>
            <a:r>
              <a:rPr lang="en-US" altLang="vi-VN" sz="3000" dirty="0">
                <a:latin typeface="Times New Roman" panose="02020603050405020304" pitchFamily="18" charset="0"/>
                <a:cs typeface="Times New Roman" panose="02020603050405020304" pitchFamily="18" charset="0"/>
              </a:rPr>
              <a:t>   </a:t>
            </a:r>
            <a:r>
              <a:rPr lang="vi-VN" altLang="x-none" sz="3000" dirty="0">
                <a:latin typeface="Times New Roman" panose="02020603050405020304" pitchFamily="18" charset="0"/>
                <a:cs typeface="Times New Roman" panose="02020603050405020304" pitchFamily="18" charset="0"/>
              </a:rPr>
              <a:t>Kể lại một chuyện cổ tích mà em biết theo lời một nhân vật trong câu chuyện đó.</a:t>
            </a:r>
          </a:p>
        </p:txBody>
      </p:sp>
      <p:sp>
        <p:nvSpPr>
          <p:cNvPr id="17" name="7-Point Star 16"/>
          <p:cNvSpPr/>
          <p:nvPr/>
        </p:nvSpPr>
        <p:spPr bwMode="auto">
          <a:xfrm>
            <a:off x="-38100" y="76200"/>
            <a:ext cx="639445"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Rectangle 2"/>
          <p:cNvSpPr/>
          <p:nvPr/>
        </p:nvSpPr>
        <p:spPr>
          <a:xfrm>
            <a:off x="533400" y="10668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819400" y="1143000"/>
            <a:ext cx="3276600" cy="521970"/>
          </a:xfrm>
          <a:prstGeom prst="rect">
            <a:avLst/>
          </a:prstGeom>
          <a:noFill/>
          <a:ln w="9525">
            <a:noFill/>
          </a:ln>
        </p:spPr>
        <p:txBody>
          <a:bodyPr>
            <a:spAutoFit/>
          </a:bodyPr>
          <a:lstStyle/>
          <a:p>
            <a:pPr>
              <a:spcBef>
                <a:spcPct val="50000"/>
              </a:spcBef>
            </a:pPr>
            <a:r>
              <a:rPr sz="2800" b="1" dirty="0">
                <a:latin typeface="Times New Roman" panose="02020603050405020304" pitchFamily="18" charset="0"/>
                <a:cs typeface="Times New Roman" panose="02020603050405020304" pitchFamily="18" charset="0"/>
              </a:rPr>
              <a:t>- Văn kể chuyện</a:t>
            </a:r>
            <a:endParaRPr lang="vi-VN" altLang="x-none" sz="2800" b="1" dirty="0">
              <a:latin typeface="Times New Roman" panose="02020603050405020304" pitchFamily="18" charset="0"/>
              <a:cs typeface="Times New Roman" panose="02020603050405020304" pitchFamily="18" charset="0"/>
            </a:endParaRPr>
          </a:p>
        </p:txBody>
      </p:sp>
      <p:sp>
        <p:nvSpPr>
          <p:cNvPr id="6" name="Rectangle 2"/>
          <p:cNvSpPr/>
          <p:nvPr/>
        </p:nvSpPr>
        <p:spPr>
          <a:xfrm>
            <a:off x="609600" y="18288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19400" y="1828800"/>
            <a:ext cx="5181600" cy="953135"/>
          </a:xfrm>
          <a:prstGeom prst="rect">
            <a:avLst/>
          </a:prstGeom>
          <a:noFill/>
          <a:ln w="9525">
            <a:noFill/>
          </a:ln>
        </p:spPr>
        <p:txBody>
          <a:bodyPr>
            <a:spAutoFit/>
          </a:bodyPr>
          <a:lstStyle/>
          <a:p>
            <a:pPr>
              <a:spcBef>
                <a:spcPct val="50000"/>
              </a:spcBef>
            </a:pPr>
            <a:r>
              <a:rPr sz="2800" b="1" dirty="0">
                <a:latin typeface="Times New Roman" panose="02020603050405020304" pitchFamily="18" charset="0"/>
                <a:cs typeface="Times New Roman" panose="02020603050405020304" pitchFamily="18" charset="0"/>
              </a:rPr>
              <a:t>- Kể một câu chuyện</a:t>
            </a:r>
            <a:r>
              <a:rPr lang="vi-VN" altLang="x-none" sz="2800" b="1"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có nội dung cho sẵn</a:t>
            </a:r>
            <a:endParaRPr lang="vi-VN" altLang="x-none" sz="2800" b="1" dirty="0">
              <a:latin typeface="Times New Roman" panose="02020603050405020304" pitchFamily="18" charset="0"/>
              <a:cs typeface="Times New Roman" panose="02020603050405020304" pitchFamily="18" charset="0"/>
            </a:endParaRPr>
          </a:p>
        </p:txBody>
      </p:sp>
      <p:sp>
        <p:nvSpPr>
          <p:cNvPr id="7" name="Rectangle 2"/>
          <p:cNvSpPr/>
          <p:nvPr/>
        </p:nvSpPr>
        <p:spPr>
          <a:xfrm>
            <a:off x="609600" y="27432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895600" y="2819400"/>
            <a:ext cx="5181600" cy="953135"/>
          </a:xfrm>
          <a:prstGeom prst="rect">
            <a:avLst/>
          </a:prstGeom>
          <a:noFill/>
          <a:ln w="9525">
            <a:noFill/>
          </a:ln>
        </p:spPr>
        <p:txBody>
          <a:bodyPr>
            <a:spAutoFit/>
          </a:bodyPr>
          <a:lstStyle/>
          <a:p>
            <a:pPr algn="just">
              <a:spcBef>
                <a:spcPct val="50000"/>
              </a:spcBef>
            </a:pPr>
            <a:r>
              <a:rPr sz="2800" b="1" dirty="0">
                <a:latin typeface="Times New Roman" panose="02020603050405020304" pitchFamily="18" charset="0"/>
                <a:cs typeface="Times New Roman" panose="02020603050405020304" pitchFamily="18" charset="0"/>
              </a:rPr>
              <a:t>- Kể một câu chuyện cổ tích em đã nghe , đã đọc</a:t>
            </a:r>
            <a:endParaRPr lang="vi-VN" altLang="x-none" sz="2800" b="1" dirty="0">
              <a:latin typeface="Times New Roman" panose="02020603050405020304" pitchFamily="18" charset="0"/>
              <a:cs typeface="Times New Roman" panose="02020603050405020304" pitchFamily="18" charset="0"/>
            </a:endParaRPr>
          </a:p>
        </p:txBody>
      </p:sp>
      <p:sp>
        <p:nvSpPr>
          <p:cNvPr id="8" name="Rectangle 2"/>
          <p:cNvSpPr/>
          <p:nvPr/>
        </p:nvSpPr>
        <p:spPr>
          <a:xfrm>
            <a:off x="609600" y="3657600"/>
            <a:ext cx="2286000" cy="609600"/>
          </a:xfrm>
          <a:prstGeom prst="rect">
            <a:avLst/>
          </a:prstGeom>
          <a:noFill/>
          <a:ln w="9525">
            <a:noFill/>
          </a:ln>
        </p:spPr>
        <p:txBody>
          <a:bodyPr anchor="ctr" anchorCtr="0"/>
          <a:lstStyle/>
          <a:p>
            <a:pPr algn="l"/>
            <a:r>
              <a:rPr sz="24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895600" y="3810000"/>
            <a:ext cx="5181600" cy="521970"/>
          </a:xfrm>
          <a:prstGeom prst="rect">
            <a:avLst/>
          </a:prstGeom>
          <a:noFill/>
          <a:ln w="9525">
            <a:noFill/>
          </a:ln>
        </p:spPr>
        <p:txBody>
          <a:bodyPr>
            <a:spAutoFit/>
          </a:bodyPr>
          <a:lstStyle/>
          <a:p>
            <a:pPr algn="just">
              <a:spcBef>
                <a:spcPct val="50000"/>
              </a:spcBef>
            </a:pPr>
            <a:r>
              <a:rPr sz="2800" b="1" dirty="0">
                <a:latin typeface="Times New Roman" panose="02020603050405020304" pitchFamily="18" charset="0"/>
                <a:cs typeface="Times New Roman" panose="02020603050405020304" pitchFamily="18" charset="0"/>
              </a:rPr>
              <a:t>- Kể theo lời một nhân vật</a:t>
            </a:r>
            <a:endParaRPr lang="vi-VN" altLang="x-none"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wipe(left)">
                                      <p:cBhvr>
                                        <p:cTn id="7" dur="500"/>
                                        <p:tgtEl>
                                          <p:spTgt spid="1873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P spid="5" grpId="0"/>
      <p:bldP spid="12298" grpId="0"/>
      <p:bldP spid="6" grpId="0"/>
      <p:bldP spid="12300" grpId="0"/>
      <p:bldP spid="7" grpId="0"/>
      <p:bldP spid="12302" grpId="0"/>
      <p:bldP spid="8" grpId="0"/>
      <p:bldP spid="123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Quan Nội tán Nguyễn Khoa Đăng xử án như Bao Công (Kỳ 3): Lắm mưu ..."/>
          <p:cNvPicPr>
            <a:picLocks noChangeAspect="1"/>
          </p:cNvPicPr>
          <p:nvPr/>
        </p:nvPicPr>
        <p:blipFill>
          <a:blip r:embed="rId2"/>
          <a:stretch>
            <a:fillRect/>
          </a:stretch>
        </p:blipFill>
        <p:spPr>
          <a:xfrm>
            <a:off x="3733800" y="3657600"/>
            <a:ext cx="4876800" cy="2743200"/>
          </a:xfrm>
          <a:prstGeom prst="rect">
            <a:avLst/>
          </a:prstGeom>
          <a:noFill/>
          <a:ln w="9525">
            <a:noFill/>
          </a:ln>
        </p:spPr>
      </p:pic>
      <p:pic>
        <p:nvPicPr>
          <p:cNvPr id="36866" name="Picture 2" descr="Trí dũng song toàn - Tập đọc lớp 5 tuần 21, bài 37 - Dạy học online"/>
          <p:cNvPicPr>
            <a:picLocks noChangeAspect="1"/>
          </p:cNvPicPr>
          <p:nvPr/>
        </p:nvPicPr>
        <p:blipFill>
          <a:blip r:embed="rId3"/>
          <a:srcRect t="12148" b="12000"/>
          <a:stretch>
            <a:fillRect/>
          </a:stretch>
        </p:blipFill>
        <p:spPr>
          <a:xfrm>
            <a:off x="4763" y="457200"/>
            <a:ext cx="5024437" cy="3352800"/>
          </a:xfrm>
          <a:prstGeom prst="rect">
            <a:avLst/>
          </a:prstGeom>
          <a:noFill/>
          <a:ln w="9525">
            <a:noFill/>
          </a:ln>
        </p:spPr>
      </p:pic>
      <p:sp>
        <p:nvSpPr>
          <p:cNvPr id="10244" name="TextBox 1"/>
          <p:cNvSpPr txBox="1"/>
          <p:nvPr/>
        </p:nvSpPr>
        <p:spPr>
          <a:xfrm>
            <a:off x="4724400" y="6400800"/>
            <a:ext cx="2743200" cy="368300"/>
          </a:xfrm>
          <a:prstGeom prst="rect">
            <a:avLst/>
          </a:prstGeom>
          <a:noFill/>
          <a:ln w="9525">
            <a:noFill/>
          </a:ln>
        </p:spPr>
        <p:txBody>
          <a:bodyPr>
            <a:spAutoFit/>
          </a:bodyPr>
          <a:lstStyle/>
          <a:p>
            <a:r>
              <a:rPr lang="en-US" altLang="vi-VN" dirty="0">
                <a:solidFill>
                  <a:srgbClr val="FF0000"/>
                </a:solidFill>
                <a:latin typeface="Times New Roman" panose="02020603050405020304" pitchFamily="18" charset="0"/>
              </a:rPr>
              <a:t>Ông </a:t>
            </a:r>
            <a:r>
              <a:rPr lang="vi-VN" altLang="x-none" dirty="0">
                <a:solidFill>
                  <a:srgbClr val="FF0000"/>
                </a:solidFill>
                <a:latin typeface="Times New Roman" panose="02020603050405020304" pitchFamily="18" charset="0"/>
              </a:rPr>
              <a:t>Nguyễn Khoa Đăng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par>
                                <p:cTn id="8" presetID="16" presetClass="entr" presetSubtype="21"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barn(inVertical)">
                                      <p:cBhvr>
                                        <p:cTn id="10" dur="500"/>
                                        <p:tgtEl>
                                          <p:spTgt spid="368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ipe(down)">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òng Giáo Dục Và Đào Tạo quận Thanh Xuân"/>
          <p:cNvPicPr>
            <a:picLocks noChangeAspect="1"/>
          </p:cNvPicPr>
          <p:nvPr/>
        </p:nvPicPr>
        <p:blipFill>
          <a:blip r:embed="rId2"/>
          <a:stretch>
            <a:fillRect/>
          </a:stretch>
        </p:blipFill>
        <p:spPr>
          <a:xfrm>
            <a:off x="73025" y="223520"/>
            <a:ext cx="4879975" cy="5643880"/>
          </a:xfrm>
          <a:prstGeom prst="rect">
            <a:avLst/>
          </a:prstGeom>
          <a:noFill/>
          <a:ln w="9525">
            <a:noFill/>
          </a:ln>
        </p:spPr>
      </p:pic>
      <p:pic>
        <p:nvPicPr>
          <p:cNvPr id="24580" name="Picture 4" descr="Kho Tàng Truyện Cổ Tích Việt Nam - Cây Tre Trăm Đốt | nhanvan.vn"/>
          <p:cNvPicPr>
            <a:picLocks noChangeAspect="1"/>
          </p:cNvPicPr>
          <p:nvPr/>
        </p:nvPicPr>
        <p:blipFill>
          <a:blip r:embed="rId3"/>
          <a:srcRect l="13123" r="14120"/>
          <a:stretch>
            <a:fillRect/>
          </a:stretch>
        </p:blipFill>
        <p:spPr>
          <a:xfrm>
            <a:off x="4729480" y="223520"/>
            <a:ext cx="4449445" cy="56375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par>
                                <p:cTn id="8" presetID="22" presetClass="entr" presetSubtype="4"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wipe(down)">
                                      <p:cBhvr>
                                        <p:cTn id="1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Đọc truyện sự tích ăn khế trả vàng hay là truyện cây khế | Truyện ..."/>
          <p:cNvPicPr>
            <a:picLocks noChangeAspect="1"/>
          </p:cNvPicPr>
          <p:nvPr/>
        </p:nvPicPr>
        <p:blipFill>
          <a:blip r:embed="rId2"/>
          <a:stretch>
            <a:fillRect/>
          </a:stretch>
        </p:blipFill>
        <p:spPr>
          <a:xfrm>
            <a:off x="4229100" y="255905"/>
            <a:ext cx="4762500" cy="6414770"/>
          </a:xfrm>
          <a:prstGeom prst="rect">
            <a:avLst/>
          </a:prstGeom>
          <a:noFill/>
          <a:ln w="9525">
            <a:noFill/>
          </a:ln>
        </p:spPr>
      </p:pic>
      <p:sp>
        <p:nvSpPr>
          <p:cNvPr id="12296" name="AutoShape 12" descr="Tư tưởng Phật giáo trong truyện cổ tích Việt Nam"/>
          <p:cNvSpPr>
            <a:spLocks noChangeAspect="1"/>
          </p:cNvSpPr>
          <p:nvPr/>
        </p:nvSpPr>
        <p:spPr>
          <a:xfrm>
            <a:off x="4541838" y="-382587"/>
            <a:ext cx="304800" cy="304800"/>
          </a:xfrm>
          <a:prstGeom prst="rect">
            <a:avLst/>
          </a:prstGeom>
          <a:noFill/>
          <a:ln w="9525">
            <a:noFill/>
          </a:ln>
        </p:spPr>
        <p:txBody>
          <a:bodyPr/>
          <a:lstStyle/>
          <a:p>
            <a:endParaRPr lang="vi-VN" altLang="x-none" dirty="0">
              <a:latin typeface="Times New Roman" panose="02020603050405020304" pitchFamily="18" charset="0"/>
            </a:endParaRPr>
          </a:p>
        </p:txBody>
      </p:sp>
      <p:pic>
        <p:nvPicPr>
          <p:cNvPr id="12" name="Chỗ dành sẵn cho Nội dung 3"/>
          <p:cNvPicPr>
            <a:picLocks noGrp="1" noChangeAspect="1"/>
          </p:cNvPicPr>
          <p:nvPr>
            <p:ph idx="1"/>
          </p:nvPr>
        </p:nvPicPr>
        <p:blipFill>
          <a:blip r:embed="rId3"/>
          <a:srcRect/>
          <a:stretch>
            <a:fillRect/>
          </a:stretch>
        </p:blipFill>
        <p:spPr>
          <a:xfrm>
            <a:off x="266700" y="193675"/>
            <a:ext cx="3886200" cy="6359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ppt_x"/>
                                          </p:val>
                                        </p:tav>
                                        <p:tav tm="100000">
                                          <p:val>
                                            <p:strVal val="#ppt_x"/>
                                          </p:val>
                                        </p:tav>
                                      </p:tavLst>
                                    </p:anim>
                                    <p:anim calcmode="lin" valueType="num">
                                      <p:cBhvr additive="base">
                                        <p:cTn id="12"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1371600"/>
            <a:ext cx="8534400" cy="3970318"/>
          </a:xfrm>
          <a:prstGeom prst="rect">
            <a:avLst/>
          </a:prstGeom>
          <a:noFill/>
          <a:ln w="9525">
            <a:noFill/>
          </a:ln>
        </p:spPr>
        <p:txBody>
          <a:bodyPr>
            <a:spAutoFit/>
          </a:bodyPr>
          <a:lstStyle/>
          <a:p>
            <a:pPr marL="342900" indent="-342900" algn="just">
              <a:buChar char="-"/>
            </a:pPr>
            <a:r>
              <a:rPr lang="vi-VN" altLang="x-none" sz="3600" dirty="0">
                <a:solidFill>
                  <a:srgbClr val="C00000"/>
                </a:solidFill>
                <a:latin typeface="Times New Roman" panose="02020603050405020304" pitchFamily="18" charset="0"/>
              </a:rPr>
              <a:t>Trình bày bố cục đủ 3 phần: </a:t>
            </a:r>
          </a:p>
          <a:p>
            <a:pPr algn="just"/>
            <a:r>
              <a:rPr lang="en-US" altLang="vi-VN" sz="3600" dirty="0" smtClean="0">
                <a:solidFill>
                  <a:srgbClr val="C00000"/>
                </a:solidFill>
                <a:latin typeface="Times New Roman" panose="02020603050405020304" pitchFamily="18" charset="0"/>
              </a:rPr>
              <a:t>+ </a:t>
            </a:r>
            <a:r>
              <a:rPr lang="vi-VN" altLang="x-none" sz="3600" dirty="0" smtClean="0">
                <a:solidFill>
                  <a:srgbClr val="C00000"/>
                </a:solidFill>
                <a:latin typeface="Times New Roman" panose="02020603050405020304" pitchFamily="18" charset="0"/>
              </a:rPr>
              <a:t>Mở </a:t>
            </a:r>
            <a:r>
              <a:rPr lang="vi-VN" altLang="x-none" sz="3600" dirty="0">
                <a:solidFill>
                  <a:srgbClr val="C00000"/>
                </a:solidFill>
                <a:latin typeface="Times New Roman" panose="02020603050405020304" pitchFamily="18" charset="0"/>
              </a:rPr>
              <a:t>bài </a:t>
            </a:r>
            <a:r>
              <a:rPr lang="en-US" altLang="vi-VN" sz="3600" dirty="0">
                <a:solidFill>
                  <a:srgbClr val="C00000"/>
                </a:solidFill>
                <a:latin typeface="Times New Roman" panose="02020603050405020304" pitchFamily="18" charset="0"/>
              </a:rPr>
              <a:t>.</a:t>
            </a:r>
          </a:p>
          <a:p>
            <a:pPr algn="just"/>
            <a:r>
              <a:rPr lang="en-US" altLang="vi-VN" sz="3600" dirty="0" smtClean="0">
                <a:solidFill>
                  <a:srgbClr val="C00000"/>
                </a:solidFill>
                <a:latin typeface="Times New Roman" panose="02020603050405020304" pitchFamily="18" charset="0"/>
              </a:rPr>
              <a:t>+ </a:t>
            </a:r>
            <a:r>
              <a:rPr lang="vi-VN" altLang="x-none" sz="3600" dirty="0" smtClean="0">
                <a:solidFill>
                  <a:srgbClr val="C00000"/>
                </a:solidFill>
                <a:latin typeface="Times New Roman" panose="02020603050405020304" pitchFamily="18" charset="0"/>
              </a:rPr>
              <a:t>Diễn </a:t>
            </a:r>
            <a:r>
              <a:rPr lang="vi-VN" altLang="x-none" sz="3600" dirty="0">
                <a:solidFill>
                  <a:srgbClr val="C00000"/>
                </a:solidFill>
                <a:latin typeface="Times New Roman" panose="02020603050405020304" pitchFamily="18" charset="0"/>
              </a:rPr>
              <a:t>biến (thân bài)</a:t>
            </a:r>
            <a:r>
              <a:rPr lang="en-US" altLang="vi-VN" sz="3600" dirty="0">
                <a:solidFill>
                  <a:srgbClr val="C00000"/>
                </a:solidFill>
                <a:latin typeface="Times New Roman" panose="02020603050405020304" pitchFamily="18" charset="0"/>
              </a:rPr>
              <a:t>.</a:t>
            </a:r>
            <a:endParaRPr lang="vi-VN" altLang="x-none" sz="3600" dirty="0">
              <a:solidFill>
                <a:srgbClr val="C00000"/>
              </a:solidFill>
              <a:latin typeface="Times New Roman" panose="02020603050405020304" pitchFamily="18" charset="0"/>
            </a:endParaRPr>
          </a:p>
          <a:p>
            <a:pPr algn="just"/>
            <a:r>
              <a:rPr lang="en-US" altLang="vi-VN" sz="3600" dirty="0" smtClean="0">
                <a:solidFill>
                  <a:srgbClr val="C00000"/>
                </a:solidFill>
                <a:latin typeface="Times New Roman" panose="02020603050405020304" pitchFamily="18" charset="0"/>
              </a:rPr>
              <a:t>+ </a:t>
            </a:r>
            <a:r>
              <a:rPr lang="vi-VN" altLang="x-none" sz="3600" dirty="0" smtClean="0">
                <a:solidFill>
                  <a:srgbClr val="C00000"/>
                </a:solidFill>
                <a:latin typeface="Times New Roman" panose="02020603050405020304" pitchFamily="18" charset="0"/>
              </a:rPr>
              <a:t>Kết </a:t>
            </a:r>
            <a:r>
              <a:rPr lang="vi-VN" altLang="x-none" sz="3600" dirty="0">
                <a:solidFill>
                  <a:srgbClr val="C00000"/>
                </a:solidFill>
                <a:latin typeface="Times New Roman" panose="02020603050405020304" pitchFamily="18" charset="0"/>
              </a:rPr>
              <a:t>thúc.</a:t>
            </a:r>
          </a:p>
          <a:p>
            <a:pPr marL="342900" indent="-342900" algn="just">
              <a:buChar char="-"/>
            </a:pPr>
            <a:r>
              <a:rPr lang="vi-VN" altLang="x-none" sz="3600" dirty="0">
                <a:solidFill>
                  <a:srgbClr val="C00000"/>
                </a:solidFill>
                <a:latin typeface="Times New Roman" panose="02020603050405020304" pitchFamily="18" charset="0"/>
              </a:rPr>
              <a:t>Sắp xếp các sự việc hợp lí.</a:t>
            </a:r>
          </a:p>
          <a:p>
            <a:pPr marL="342900" indent="-342900" algn="just">
              <a:buChar char="-"/>
            </a:pPr>
            <a:r>
              <a:rPr lang="vi-VN" altLang="x-none" sz="3600" dirty="0">
                <a:solidFill>
                  <a:srgbClr val="C00000"/>
                </a:solidFill>
                <a:latin typeface="Times New Roman" panose="02020603050405020304" pitchFamily="18" charset="0"/>
              </a:rPr>
              <a:t>Xây dựng nhân vật có tính cách rõ nét.</a:t>
            </a:r>
          </a:p>
          <a:p>
            <a:pPr marL="342900" indent="-342900" algn="just">
              <a:buChar char="-"/>
            </a:pPr>
            <a:r>
              <a:rPr lang="vi-VN" altLang="x-none" sz="3600" dirty="0">
                <a:solidFill>
                  <a:srgbClr val="C00000"/>
                </a:solidFill>
                <a:latin typeface="Times New Roman" panose="02020603050405020304" pitchFamily="18" charset="0"/>
              </a:rPr>
              <a:t>Thể hiện rõ ý nghĩa</a:t>
            </a:r>
            <a:r>
              <a:rPr lang="en-US" altLang="vi-VN" sz="3600" dirty="0">
                <a:solidFill>
                  <a:srgbClr val="C00000"/>
                </a:solidFill>
                <a:latin typeface="Times New Roman" panose="02020603050405020304" pitchFamily="18" charset="0"/>
              </a:rPr>
              <a:t> câu </a:t>
            </a:r>
            <a:r>
              <a:rPr lang="en-US" altLang="vi-VN" sz="3600" dirty="0" err="1">
                <a:solidFill>
                  <a:srgbClr val="C00000"/>
                </a:solidFill>
                <a:latin typeface="Times New Roman" panose="02020603050405020304" pitchFamily="18" charset="0"/>
              </a:rPr>
              <a:t>chuyện</a:t>
            </a:r>
            <a:r>
              <a:rPr lang="en-US" altLang="vi-VN" sz="3600" dirty="0" smtClean="0">
                <a:solidFill>
                  <a:srgbClr val="C00000"/>
                </a:solidFill>
                <a:latin typeface="Times New Roman" panose="02020603050405020304" pitchFamily="18" charset="0"/>
              </a:rPr>
              <a:t>.</a:t>
            </a:r>
            <a:endParaRPr lang="vi-VN" altLang="x-none" sz="3600" dirty="0">
              <a:solidFill>
                <a:srgbClr val="C00000"/>
              </a:solidFill>
              <a:latin typeface="Times New Roman" panose="02020603050405020304" pitchFamily="18" charset="0"/>
            </a:endParaRPr>
          </a:p>
        </p:txBody>
      </p:sp>
      <p:sp>
        <p:nvSpPr>
          <p:cNvPr id="3" name="TextBox 2"/>
          <p:cNvSpPr txBox="1"/>
          <p:nvPr/>
        </p:nvSpPr>
        <p:spPr>
          <a:xfrm>
            <a:off x="762000" y="457200"/>
            <a:ext cx="6248400" cy="645160"/>
          </a:xfrm>
          <a:prstGeom prst="rect">
            <a:avLst/>
          </a:prstGeom>
          <a:noFill/>
          <a:ln w="9525">
            <a:noFill/>
          </a:ln>
        </p:spPr>
        <p:txBody>
          <a:bodyPr>
            <a:spAutoFit/>
          </a:bodyPr>
          <a:lstStyle/>
          <a:p>
            <a:r>
              <a:rPr lang="en-US" altLang="vi-VN" sz="3600" b="1" dirty="0">
                <a:solidFill>
                  <a:srgbClr val="002060"/>
                </a:solidFill>
                <a:latin typeface="Times New Roman" panose="02020603050405020304" pitchFamily="18" charset="0"/>
              </a:rPr>
              <a:t>Lưu ý</a:t>
            </a:r>
            <a:r>
              <a:rPr lang="vi-VN" altLang="x-none" sz="3600" b="1" dirty="0">
                <a:solidFill>
                  <a:srgbClr val="002060"/>
                </a:solidFill>
                <a:latin typeface="Times New Roman" panose="02020603050405020304" pitchFamily="18" charset="0"/>
              </a:rPr>
              <a:t> khi viết bài: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THỰC HÀNH</a:t>
            </a:r>
            <a:endPar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25429168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11" name="Content Placeholder 110"/>
          <p:cNvPicPr>
            <a:picLocks noGrp="1"/>
          </p:cNvPicPr>
          <p:nvPr>
            <p:ph idx="1"/>
          </p:nvPr>
        </p:nvPicPr>
        <p:blipFill>
          <a:blip r:embed="rId2"/>
          <a:stretch>
            <a:fillRect/>
          </a:stretch>
        </p:blipFill>
        <p:spPr>
          <a:xfrm>
            <a:off x="0" y="0"/>
            <a:ext cx="9156700" cy="6857365"/>
          </a:xfrm>
          <a:prstGeom prst="rect">
            <a:avLst/>
          </a:prstGeom>
          <a:noFill/>
          <a:ln w="9525">
            <a:noFill/>
          </a:ln>
        </p:spPr>
      </p:pic>
      <p:pic>
        <p:nvPicPr>
          <p:cNvPr id="110" name="Picture 109"/>
          <p:cNvPicPr/>
          <p:nvPr/>
        </p:nvPicPr>
        <p:blipFill>
          <a:blip r:embed="rId3"/>
          <a:stretch>
            <a:fillRect/>
          </a:stretch>
        </p:blipFill>
        <p:spPr>
          <a:xfrm>
            <a:off x="843280" y="3081655"/>
            <a:ext cx="5113655" cy="2575560"/>
          </a:xfrm>
          <a:prstGeom prst="rect">
            <a:avLst/>
          </a:prstGeom>
          <a:noFill/>
          <a:ln w="9525">
            <a:noFill/>
          </a:ln>
        </p:spPr>
      </p:pic>
      <p:sp>
        <p:nvSpPr>
          <p:cNvPr id="5" name="Rounded Rectangular Callout 4"/>
          <p:cNvSpPr/>
          <p:nvPr/>
        </p:nvSpPr>
        <p:spPr>
          <a:xfrm>
            <a:off x="637540" y="228600"/>
            <a:ext cx="8295005" cy="1841500"/>
          </a:xfrm>
          <a:prstGeom prst="wedgeRoundRectCallout">
            <a:avLst>
              <a:gd name="adj1" fmla="val -26568"/>
              <a:gd name="adj2" fmla="val 14610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6000" b="1" dirty="0">
                <a:solidFill>
                  <a:srgbClr val="FF0000"/>
                </a:solidFill>
                <a:latin typeface="Times New Roman" panose="02020603050405020304" pitchFamily="18" charset="0"/>
                <a:sym typeface="+mn-ea"/>
              </a:rPr>
              <a:t> Viết bài:</a:t>
            </a:r>
            <a:r>
              <a:rPr lang="en-US" sz="6000" b="1" dirty="0">
                <a:solidFill>
                  <a:srgbClr val="FF0000"/>
                </a:solidFill>
                <a:latin typeface="Times New Roman" panose="02020603050405020304" pitchFamily="18" charset="0"/>
                <a:sym typeface="+mn-ea"/>
              </a:rPr>
              <a:t> 35 - 40 phút</a:t>
            </a:r>
            <a:endParaRPr sz="6000" b="1" dirty="0">
              <a:solidFill>
                <a:srgbClr val="FF0000"/>
              </a:solidFill>
              <a:latin typeface="Times New Roman" panose="02020603050405020304" pitchFamily="18" charset="0"/>
            </a:endParaRPr>
          </a:p>
          <a:p>
            <a:pPr algn="ctr"/>
            <a:endParaRPr lang="en-US" sz="6000" b="1" dirty="0">
              <a:solidFill>
                <a:srgbClr val="FF0000"/>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4165047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WordArt 36"/>
          <p:cNvSpPr>
            <a:spLocks noTextEdit="1"/>
          </p:cNvSpPr>
          <p:nvPr/>
        </p:nvSpPr>
        <p:spPr>
          <a:xfrm>
            <a:off x="1790700" y="2057400"/>
            <a:ext cx="5562600" cy="2038350"/>
          </a:xfrm>
          <a:prstGeom prst="rect">
            <a:avLst/>
          </a:prstGeom>
        </p:spPr>
        <p:txBody>
          <a:bodyPr wrap="none" fromWordArt="1">
            <a:prstTxWarp prst="textPlain">
              <a:avLst>
                <a:gd name="adj" fmla="val 50000"/>
              </a:avLst>
            </a:prstTxWarp>
            <a:normAutofit/>
          </a:bodyPr>
          <a:lstStyle/>
          <a:p>
            <a:pPr algn="ct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các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em</a:t>
            </a:r>
            <a:endPar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a:p>
            <a:pPr algn="ct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học</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4800" dirty="0" err="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tốt</a:t>
            </a:r>
            <a:r>
              <a:rPr lang="en-US" sz="4800" dirty="0">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a:t>
            </a:r>
          </a:p>
        </p:txBody>
      </p:sp>
      <p:sp>
        <p:nvSpPr>
          <p:cNvPr id="15364" name="Rectangle 36"/>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p>
            <a:endParaRPr lang="vi-VN" altLang="x-none" dirty="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bwMode="auto">
          <a:xfrm>
            <a:off x="352425" y="577850"/>
            <a:ext cx="4230688" cy="1951038"/>
          </a:xfrm>
          <a:prstGeom prst="cloudCallout">
            <a:avLst/>
          </a:prstGeom>
          <a:solidFill>
            <a:schemeClr val="accent6">
              <a:lumMod val="20000"/>
              <a:lumOff val="80000"/>
            </a:schemeClr>
          </a:solidFill>
          <a:ln w="9525" cap="flat" cmpd="sng" algn="ctr">
            <a:solidFill>
              <a:schemeClr val="accent2">
                <a:lumMod val="40000"/>
                <a:lumOff val="60000"/>
              </a:schemeClr>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3060" name="Rectangle 4"/>
          <p:cNvSpPr>
            <a:spLocks noChangeArrowheads="1"/>
          </p:cNvSpPr>
          <p:nvPr/>
        </p:nvSpPr>
        <p:spPr bwMode="auto">
          <a:xfrm>
            <a:off x="1054100" y="986155"/>
            <a:ext cx="31083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altLang="x-none" sz="3200" dirty="0">
                <a:solidFill>
                  <a:srgbClr val="FF0000"/>
                </a:solidFill>
                <a:latin typeface="Times New Roman" panose="02020603050405020304" pitchFamily="18" charset="0"/>
                <a:cs typeface="Times New Roman" panose="02020603050405020304" pitchFamily="18" charset="0"/>
              </a:rPr>
              <a:t>Cấu tạo b</a:t>
            </a:r>
            <a:r>
              <a:rPr lang="vi-VN" altLang="x-none"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altLang="x-none" sz="3200" dirty="0">
                <a:solidFill>
                  <a:srgbClr val="FF0000"/>
                </a:solidFill>
                <a:latin typeface="Times New Roman" panose="02020603050405020304" pitchFamily="18" charset="0"/>
                <a:cs typeface="Times New Roman" panose="02020603050405020304" pitchFamily="18" charset="0"/>
              </a:rPr>
              <a:t>i văn kể chuyện</a:t>
            </a:r>
            <a:r>
              <a:rPr sz="3200" dirty="0">
                <a:solidFill>
                  <a:srgbClr val="FF0000"/>
                </a:solidFill>
                <a:latin typeface="Times New Roman" panose="02020603050405020304" pitchFamily="18" charset="0"/>
                <a:cs typeface="Times New Roman" panose="02020603050405020304" pitchFamily="18" charset="0"/>
              </a:rPr>
              <a:t>?</a:t>
            </a:r>
            <a:endParaRPr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609600" y="2895600"/>
            <a:ext cx="2743200" cy="3419475"/>
          </a:xfrm>
          <a:prstGeom prst="rect">
            <a:avLst/>
          </a:prstGeom>
          <a:noFill/>
          <a:ln w="9525">
            <a:noFill/>
          </a:ln>
        </p:spPr>
      </p:pic>
      <p:sp>
        <p:nvSpPr>
          <p:cNvPr id="7" name="Cloud Callout 6"/>
          <p:cNvSpPr/>
          <p:nvPr/>
        </p:nvSpPr>
        <p:spPr bwMode="auto">
          <a:xfrm>
            <a:off x="5105400" y="773113"/>
            <a:ext cx="3835400" cy="2703513"/>
          </a:xfrm>
          <a:prstGeom prst="cloudCallout">
            <a:avLst>
              <a:gd name="adj1" fmla="val 15976"/>
              <a:gd name="adj2" fmla="val 70904"/>
            </a:avLst>
          </a:prstGeom>
          <a:solidFill>
            <a:srgbClr val="FFE389"/>
          </a:solidFill>
          <a:ln w="9525" cap="flat" cmpd="sng" algn="ctr">
            <a:solidFill>
              <a:schemeClr val="accent2">
                <a:lumMod val="40000"/>
                <a:lumOff val="60000"/>
              </a:schemeClr>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6" name="Picture 5"/>
          <p:cNvPicPr>
            <a:picLocks noChangeAspect="1"/>
          </p:cNvPicPr>
          <p:nvPr/>
        </p:nvPicPr>
        <p:blipFill>
          <a:blip r:embed="rId3">
            <a:clrChange>
              <a:clrFrom>
                <a:srgbClr val="000000"/>
              </a:clrFrom>
              <a:clrTo>
                <a:srgbClr val="000000">
                  <a:alpha val="0"/>
                </a:srgbClr>
              </a:clrTo>
            </a:clrChange>
          </a:blip>
          <a:stretch>
            <a:fillRect/>
          </a:stretch>
        </p:blipFill>
        <p:spPr>
          <a:xfrm>
            <a:off x="3276600" y="3355975"/>
            <a:ext cx="5329238" cy="3000375"/>
          </a:xfrm>
          <a:prstGeom prst="rect">
            <a:avLst/>
          </a:prstGeom>
          <a:noFill/>
          <a:ln w="9525">
            <a:noFill/>
          </a:ln>
        </p:spPr>
      </p:pic>
      <p:sp>
        <p:nvSpPr>
          <p:cNvPr id="10" name="Rectangle 12"/>
          <p:cNvSpPr>
            <a:spLocks noChangeArrowheads="1"/>
          </p:cNvSpPr>
          <p:nvPr/>
        </p:nvSpPr>
        <p:spPr bwMode="auto">
          <a:xfrm>
            <a:off x="6162675" y="854075"/>
            <a:ext cx="2143125" cy="76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Cấu tạo</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3"/>
          <p:cNvSpPr>
            <a:spLocks noChangeArrowheads="1"/>
          </p:cNvSpPr>
          <p:nvPr/>
        </p:nvSpPr>
        <p:spPr bwMode="auto">
          <a:xfrm>
            <a:off x="5937250" y="1404938"/>
            <a:ext cx="27432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1. Mở đầu.</a:t>
            </a:r>
          </a:p>
        </p:txBody>
      </p:sp>
      <p:sp>
        <p:nvSpPr>
          <p:cNvPr id="12" name="Rectangle 14"/>
          <p:cNvSpPr>
            <a:spLocks noChangeArrowheads="1"/>
          </p:cNvSpPr>
          <p:nvPr/>
        </p:nvSpPr>
        <p:spPr bwMode="auto">
          <a:xfrm>
            <a:off x="6019800" y="1968500"/>
            <a:ext cx="35052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Diễn </a:t>
            </a: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biến.</a:t>
            </a:r>
          </a:p>
        </p:txBody>
      </p:sp>
      <p:sp>
        <p:nvSpPr>
          <p:cNvPr id="13" name="Rectangle 15"/>
          <p:cNvSpPr>
            <a:spLocks noChangeArrowheads="1"/>
          </p:cNvSpPr>
          <p:nvPr/>
        </p:nvSpPr>
        <p:spPr bwMode="auto">
          <a:xfrm>
            <a:off x="6046788" y="2474913"/>
            <a:ext cx="3043238"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3. Kết </a:t>
            </a:r>
            <a:r>
              <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3060"/>
                                        </p:tgtEl>
                                        <p:attrNameLst>
                                          <p:attrName>style.visibility</p:attrName>
                                        </p:attrNameLst>
                                      </p:cBhvr>
                                      <p:to>
                                        <p:strVal val="visible"/>
                                      </p:to>
                                    </p:set>
                                    <p:animEffect transition="in" filter="wipe(down)">
                                      <p:cBhvr>
                                        <p:cTn id="11" dur="500"/>
                                        <p:tgtEl>
                                          <p:spTgt spid="17306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73060" grpId="0" bldLvl="0" animBg="1"/>
      <p:bldP spid="7" grpId="0" bldLvl="0" animBg="1"/>
      <p:bldP spid="10" grpId="0" bldLvl="0" animBg="1"/>
      <p:bldP spid="11" grpId="0" bldLvl="0" animBg="1"/>
      <p:bldP spid="12" grpId="0" bldLvl="0" animBg="1"/>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ounded Rectangle 32"/>
          <p:cNvSpPr/>
          <p:nvPr/>
        </p:nvSpPr>
        <p:spPr>
          <a:xfrm>
            <a:off x="457200" y="144463"/>
            <a:ext cx="8099425" cy="541337"/>
          </a:xfrm>
          <a:prstGeom prst="roundRect">
            <a:avLst>
              <a:gd name="adj" fmla="val 16667"/>
            </a:avLst>
          </a:prstGeom>
          <a:solidFill>
            <a:srgbClr val="FFFFCC"/>
          </a:solidFill>
          <a:ln w="9525" cap="flat" cmpd="sng">
            <a:solidFill>
              <a:srgbClr val="FFC000"/>
            </a:solidFill>
            <a:prstDash val="solid"/>
            <a:headEnd type="none" w="med" len="med"/>
            <a:tailEnd type="none" w="med" len="med"/>
          </a:ln>
        </p:spPr>
        <p:txBody>
          <a:bodyPr/>
          <a:lstStyle/>
          <a:p>
            <a:endParaRPr lang="en-GB" altLang="x-none" dirty="0">
              <a:latin typeface="Times New Roman" panose="02020603050405020304" pitchFamily="18" charset="0"/>
            </a:endParaRPr>
          </a:p>
        </p:txBody>
      </p:sp>
      <p:sp>
        <p:nvSpPr>
          <p:cNvPr id="39" name="Rectangle 2"/>
          <p:cNvSpPr txBox="1"/>
          <p:nvPr/>
        </p:nvSpPr>
        <p:spPr>
          <a:xfrm>
            <a:off x="631825" y="152400"/>
            <a:ext cx="8047038" cy="533400"/>
          </a:xfrm>
          <a:prstGeom prst="rect">
            <a:avLst/>
          </a:prstGeom>
          <a:noFill/>
          <a:ln w="9525">
            <a:noFill/>
          </a:ln>
        </p:spPr>
        <p:txBody>
          <a:bodyPr anchor="ctr" anchorCtr="0"/>
          <a:lstStyle/>
          <a:p>
            <a:pPr algn="l">
              <a:spcBef>
                <a:spcPct val="50000"/>
              </a:spcBef>
            </a:pPr>
            <a:r>
              <a:rPr lang="vi-VN" altLang="vi-VN" sz="2800" b="1" dirty="0">
                <a:solidFill>
                  <a:srgbClr val="000000"/>
                </a:solidFill>
                <a:latin typeface="Times New Roman" panose="02020603050405020304" pitchFamily="18" charset="0"/>
                <a:cs typeface="Times New Roman" panose="02020603050405020304" pitchFamily="18" charset="0"/>
              </a:rPr>
              <a:t>Tính cách của nhân vật được thể hiện </a:t>
            </a:r>
            <a:r>
              <a:rPr lang="en-US" altLang="vi-VN" sz="2800" b="1" dirty="0">
                <a:solidFill>
                  <a:srgbClr val="000000"/>
                </a:solidFill>
                <a:latin typeface="Times New Roman" panose="02020603050405020304" pitchFamily="18" charset="0"/>
                <a:cs typeface="Times New Roman" panose="02020603050405020304" pitchFamily="18" charset="0"/>
              </a:rPr>
              <a:t>qua gì?</a:t>
            </a:r>
            <a:endParaRPr lang="en-US" altLang="vi-VN" sz="2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0" name="Rounded Rectangle 32"/>
          <p:cNvSpPr>
            <a:spLocks noChangeArrowheads="1"/>
          </p:cNvSpPr>
          <p:nvPr/>
        </p:nvSpPr>
        <p:spPr bwMode="auto">
          <a:xfrm>
            <a:off x="495300" y="1101725"/>
            <a:ext cx="7962900" cy="4763770"/>
          </a:xfrm>
          <a:prstGeom prst="roundRect">
            <a:avLst>
              <a:gd name="adj" fmla="val 16667"/>
            </a:avLst>
          </a:prstGeom>
          <a:solidFill>
            <a:schemeClr val="accent1">
              <a:lumMod val="10000"/>
            </a:schemeClr>
          </a:solidFill>
          <a:ln w="9525" algn="ctr">
            <a:solidFill>
              <a:srgbClr val="FFC000"/>
            </a:solidFill>
            <a:round/>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51" name="Picture 1"/>
          <p:cNvPicPr>
            <a:picLocks noChangeAspect="1"/>
          </p:cNvPicPr>
          <p:nvPr/>
        </p:nvPicPr>
        <p:blipFill>
          <a:blip r:embed="rId2">
            <a:clrChange>
              <a:clrFrom>
                <a:srgbClr val="FFFFFF"/>
              </a:clrFrom>
              <a:clrTo>
                <a:srgbClr val="FFFFFF">
                  <a:alpha val="0"/>
                </a:srgbClr>
              </a:clrTo>
            </a:clrChange>
          </a:blip>
          <a:stretch>
            <a:fillRect/>
          </a:stretch>
        </p:blipFill>
        <p:spPr>
          <a:xfrm>
            <a:off x="5907088" y="1447800"/>
            <a:ext cx="2724150" cy="5010150"/>
          </a:xfrm>
          <a:prstGeom prst="rect">
            <a:avLst/>
          </a:prstGeom>
          <a:noFill/>
          <a:ln w="9525">
            <a:noFill/>
          </a:ln>
        </p:spPr>
      </p:pic>
      <p:sp>
        <p:nvSpPr>
          <p:cNvPr id="8" name="Rectangle 8"/>
          <p:cNvSpPr>
            <a:spLocks noChangeArrowheads="1"/>
          </p:cNvSpPr>
          <p:nvPr/>
        </p:nvSpPr>
        <p:spPr bwMode="auto">
          <a:xfrm>
            <a:off x="685800" y="1866900"/>
            <a:ext cx="1676400" cy="20859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Tính cách của nhân vật được thể hiện :</a:t>
            </a:r>
          </a:p>
        </p:txBody>
      </p:sp>
      <p:sp>
        <p:nvSpPr>
          <p:cNvPr id="9" name="Rectangle 9"/>
          <p:cNvSpPr>
            <a:spLocks noChangeArrowheads="1"/>
          </p:cNvSpPr>
          <p:nvPr/>
        </p:nvSpPr>
        <p:spPr bwMode="auto">
          <a:xfrm>
            <a:off x="3048000" y="1981200"/>
            <a:ext cx="4229100"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Hành động của nhân vật.</a:t>
            </a:r>
          </a:p>
        </p:txBody>
      </p:sp>
      <p:sp>
        <p:nvSpPr>
          <p:cNvPr id="10" name="Rectangle 10"/>
          <p:cNvSpPr>
            <a:spLocks noChangeArrowheads="1"/>
          </p:cNvSpPr>
          <p:nvPr/>
        </p:nvSpPr>
        <p:spPr bwMode="auto">
          <a:xfrm>
            <a:off x="2841625" y="3124200"/>
            <a:ext cx="3065463" cy="457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Lời nói, ý nghĩ của nhân vật. </a:t>
            </a:r>
          </a:p>
        </p:txBody>
      </p:sp>
      <p:sp>
        <p:nvSpPr>
          <p:cNvPr id="11" name="Rectangle 11"/>
          <p:cNvSpPr>
            <a:spLocks noChangeArrowheads="1"/>
          </p:cNvSpPr>
          <p:nvPr/>
        </p:nvSpPr>
        <p:spPr bwMode="auto">
          <a:xfrm>
            <a:off x="3048000" y="3952875"/>
            <a:ext cx="3343275" cy="838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Những đặc điểm ngoại hình tiêu biểu.</a:t>
            </a:r>
          </a:p>
        </p:txBody>
      </p:sp>
      <p:sp>
        <p:nvSpPr>
          <p:cNvPr id="12" name="Line 19"/>
          <p:cNvSpPr/>
          <p:nvPr/>
        </p:nvSpPr>
        <p:spPr>
          <a:xfrm>
            <a:off x="2286000" y="3352800"/>
            <a:ext cx="457200" cy="0"/>
          </a:xfrm>
          <a:prstGeom prst="line">
            <a:avLst/>
          </a:prstGeom>
          <a:ln w="28575" cap="flat" cmpd="sng">
            <a:solidFill>
              <a:srgbClr val="FFFF00"/>
            </a:solidFill>
            <a:prstDash val="solid"/>
            <a:headEnd type="none" w="med" len="med"/>
            <a:tailEnd type="triangle" w="med" len="med"/>
          </a:ln>
        </p:spPr>
      </p:sp>
      <p:sp>
        <p:nvSpPr>
          <p:cNvPr id="13" name="Line 20"/>
          <p:cNvSpPr/>
          <p:nvPr/>
        </p:nvSpPr>
        <p:spPr>
          <a:xfrm flipV="1">
            <a:off x="2286000" y="2438400"/>
            <a:ext cx="762000" cy="914400"/>
          </a:xfrm>
          <a:prstGeom prst="line">
            <a:avLst/>
          </a:prstGeom>
          <a:ln w="28575" cap="flat" cmpd="sng">
            <a:solidFill>
              <a:srgbClr val="FFFF00"/>
            </a:solidFill>
            <a:prstDash val="solid"/>
            <a:headEnd type="none" w="med" len="med"/>
            <a:tailEnd type="triangle" w="med" len="med"/>
          </a:ln>
        </p:spPr>
      </p:sp>
      <p:sp>
        <p:nvSpPr>
          <p:cNvPr id="14" name="Line 21"/>
          <p:cNvSpPr/>
          <p:nvPr/>
        </p:nvSpPr>
        <p:spPr>
          <a:xfrm>
            <a:off x="2286000" y="3352800"/>
            <a:ext cx="457200" cy="609600"/>
          </a:xfrm>
          <a:prstGeom prst="line">
            <a:avLst/>
          </a:prstGeom>
          <a:ln w="28575" cap="flat" cmpd="sng">
            <a:solidFill>
              <a:srgbClr val="FFFF00"/>
            </a:solidFill>
            <a:prstDash val="solid"/>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left)">
                                      <p:cBhvr>
                                        <p:cTn id="12" dur="500"/>
                                        <p:tgtEl>
                                          <p:spTgt spid="8194"/>
                                        </p:tgtEl>
                                      </p:cBhvr>
                                    </p:animEffect>
                                  </p:childTnLst>
                                </p:cTn>
                              </p:par>
                              <p:par>
                                <p:cTn id="13" presetID="42"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600"/>
                                        <p:tgtEl>
                                          <p:spTgt spid="51"/>
                                        </p:tgtEl>
                                      </p:cBhvr>
                                    </p:animEffect>
                                    <p:anim calcmode="lin" valueType="num">
                                      <p:cBhvr>
                                        <p:cTn id="16" dur="600" fill="hold"/>
                                        <p:tgtEl>
                                          <p:spTgt spid="51"/>
                                        </p:tgtEl>
                                        <p:attrNameLst>
                                          <p:attrName>ppt_x</p:attrName>
                                        </p:attrNameLst>
                                      </p:cBhvr>
                                      <p:tavLst>
                                        <p:tav tm="0">
                                          <p:val>
                                            <p:strVal val="#ppt_x"/>
                                          </p:val>
                                        </p:tav>
                                        <p:tav tm="100000">
                                          <p:val>
                                            <p:strVal val="#ppt_x"/>
                                          </p:val>
                                        </p:tav>
                                      </p:tavLst>
                                    </p:anim>
                                    <p:anim calcmode="lin" valueType="num">
                                      <p:cBhvr>
                                        <p:cTn id="17" dur="600" fill="hold"/>
                                        <p:tgtEl>
                                          <p:spTgt spid="51"/>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600"/>
                                        <p:tgtEl>
                                          <p:spTgt spid="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P spid="39" grpId="0"/>
      <p:bldP spid="50"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19"/>
          <p:cNvPicPr/>
          <p:nvPr/>
        </p:nvPicPr>
        <p:blipFill>
          <a:blip r:embed="rId2"/>
          <a:stretch>
            <a:fillRect/>
          </a:stretch>
        </p:blipFill>
        <p:spPr>
          <a:xfrm>
            <a:off x="0" y="690880"/>
            <a:ext cx="9144000" cy="5481320"/>
          </a:xfrm>
          <a:prstGeom prst="rect">
            <a:avLst/>
          </a:prstGeom>
          <a:noFill/>
          <a:ln w="9525">
            <a:noFill/>
          </a:ln>
        </p:spPr>
      </p:pic>
      <p:sp>
        <p:nvSpPr>
          <p:cNvPr id="2050" name="WordArt 21"/>
          <p:cNvSpPr>
            <a:spLocks noTextEdit="1"/>
          </p:cNvSpPr>
          <p:nvPr/>
        </p:nvSpPr>
        <p:spPr>
          <a:xfrm>
            <a:off x="3048000" y="2668016"/>
            <a:ext cx="3453380" cy="1004824"/>
          </a:xfrm>
          <a:prstGeom prst="rect">
            <a:avLst/>
          </a:prstGeom>
        </p:spPr>
        <p:txBody>
          <a:bodyPr wrap="none" fromWordArt="1">
            <a:prstTxWarp prst="textPlain">
              <a:avLst>
                <a:gd name="adj" fmla="val 50000"/>
              </a:avLst>
            </a:prstTxWarp>
            <a:normAutofit/>
          </a:bodyPr>
          <a:lstStyle/>
          <a:p>
            <a:pPr algn="ctr" eaLnBrk="0" fontAlgn="base" hangingPunct="0"/>
            <a:r>
              <a:rPr lang="en-US" sz="1280" b="1" strike="noStrike" noProof="1">
                <a:ln w="9525" cap="flat" cmpd="sng">
                  <a:solidFill>
                    <a:srgbClr val="FF00FF"/>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KIỂM TRA VIẾT</a:t>
            </a:r>
          </a:p>
          <a:p>
            <a:pPr algn="ctr" eaLnBrk="0" fontAlgn="base" hangingPunct="0"/>
            <a:r>
              <a:rPr lang="en-US" sz="1280" b="1" strike="noStrike" noProof="1">
                <a:ln w="9525" cap="flat" cmpd="sng">
                  <a:solidFill>
                    <a:srgbClr val="FF00FF"/>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KỂ CHUYỆN</a:t>
            </a:r>
          </a:p>
        </p:txBody>
      </p:sp>
      <p:sp>
        <p:nvSpPr>
          <p:cNvPr id="4100" name="Text Box 2"/>
          <p:cNvSpPr txBox="1"/>
          <p:nvPr/>
        </p:nvSpPr>
        <p:spPr>
          <a:xfrm>
            <a:off x="2829560" y="1616710"/>
            <a:ext cx="3600450" cy="878840"/>
          </a:xfrm>
          <a:prstGeom prst="rect">
            <a:avLst/>
          </a:prstGeom>
          <a:noFill/>
          <a:ln w="9525">
            <a:noFill/>
          </a:ln>
        </p:spPr>
        <p:txBody>
          <a:bodyPr wrap="none" anchor="t" anchorCtr="0">
            <a:spAutoFit/>
          </a:bodyPr>
          <a:lstStyle/>
          <a:p>
            <a:pPr algn="ctr"/>
            <a:r>
              <a:rPr lang="en-US" altLang="zh-CN" sz="2560" b="1">
                <a:solidFill>
                  <a:srgbClr val="C00000"/>
                </a:solidFill>
                <a:latin typeface="Times New Roman" panose="02020603050405020304" pitchFamily="18" charset="0"/>
              </a:rPr>
              <a:t>TẬP LÀM VĂN - LỚP 5</a:t>
            </a:r>
          </a:p>
          <a:p>
            <a:pPr algn="ctr"/>
            <a:r>
              <a:rPr lang="en-US" altLang="zh-CN" sz="2560" b="1">
                <a:solidFill>
                  <a:srgbClr val="C00000"/>
                </a:solidFill>
                <a:latin typeface="Times New Roman" panose="02020603050405020304" pitchFamily="18" charset="0"/>
              </a:rPr>
              <a:t>TUẦN 22</a:t>
            </a:r>
          </a:p>
        </p:txBody>
      </p:sp>
      <p:sp>
        <p:nvSpPr>
          <p:cNvPr id="4102" name="Text Box 4"/>
          <p:cNvSpPr txBox="1"/>
          <p:nvPr/>
        </p:nvSpPr>
        <p:spPr>
          <a:xfrm>
            <a:off x="3973830" y="3808730"/>
            <a:ext cx="1282065" cy="386080"/>
          </a:xfrm>
          <a:prstGeom prst="rect">
            <a:avLst/>
          </a:prstGeom>
          <a:noFill/>
          <a:ln w="9525">
            <a:noFill/>
          </a:ln>
        </p:spPr>
        <p:txBody>
          <a:bodyPr wrap="none" anchor="t" anchorCtr="0">
            <a:spAutoFit/>
          </a:bodyPr>
          <a:lstStyle/>
          <a:p>
            <a:r>
              <a:rPr lang="en-US" altLang="zh-CN" sz="1920" b="1">
                <a:latin typeface="Times New Roman" panose="02020603050405020304" pitchFamily="18" charset="0"/>
              </a:rPr>
              <a:t>(Trang 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p:nvPr/>
        </p:nvPicPr>
        <p:blipFill>
          <a:blip r:embed="rId2"/>
          <a:stretch>
            <a:fillRect/>
          </a:stretch>
        </p:blipFill>
        <p:spPr>
          <a:xfrm>
            <a:off x="-635" y="-45085"/>
            <a:ext cx="9144000" cy="6903085"/>
          </a:xfrm>
          <a:prstGeom prst="rect">
            <a:avLst/>
          </a:prstGeom>
          <a:noFill/>
          <a:ln w="9525">
            <a:noFill/>
          </a:ln>
        </p:spPr>
      </p:pic>
      <p:sp>
        <p:nvSpPr>
          <p:cNvPr id="2" name="Text Box 1"/>
          <p:cNvSpPr txBox="1"/>
          <p:nvPr/>
        </p:nvSpPr>
        <p:spPr>
          <a:xfrm>
            <a:off x="1524000" y="1024890"/>
            <a:ext cx="6798310" cy="584775"/>
          </a:xfrm>
          <a:prstGeom prst="rect">
            <a:avLst/>
          </a:prstGeom>
          <a:noFill/>
        </p:spPr>
        <p:txBody>
          <a:bodyPr wrap="square" rtlCol="0">
            <a:spAutoFit/>
          </a:bodyPr>
          <a:lstStyle/>
          <a:p>
            <a:pPr algn="ctr"/>
            <a:r>
              <a:rPr lang="en-US" sz="3200" b="1" u="sng" dirty="0" smtClean="0">
                <a:solidFill>
                  <a:srgbClr val="FF0000"/>
                </a:solidFill>
                <a:latin typeface="Times New Roman" panose="02020603050405020304" pitchFamily="18" charset="0"/>
                <a:cs typeface="Times New Roman" panose="02020603050405020304" pitchFamily="18" charset="0"/>
              </a:rPr>
              <a:t>YÊU CẦU CẦN ĐẠT</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3" name="Text Box 2"/>
          <p:cNvSpPr txBox="1"/>
          <p:nvPr/>
        </p:nvSpPr>
        <p:spPr>
          <a:xfrm>
            <a:off x="1229995" y="2057400"/>
            <a:ext cx="6819900" cy="3507740"/>
          </a:xfrm>
          <a:prstGeom prst="rect">
            <a:avLst/>
          </a:prstGeom>
          <a:noFill/>
        </p:spPr>
        <p:txBody>
          <a:bodyPr wrap="square" rtlCol="0">
            <a:spAutoFit/>
          </a:bodyPr>
          <a:lstStyle/>
          <a:p>
            <a:pPr indent="347980" algn="just" eaLnBrk="1" hangingPunct="1">
              <a:lnSpc>
                <a:spcPct val="160000"/>
              </a:lnSpc>
              <a:buChar char="-"/>
            </a:pPr>
            <a:r>
              <a:rPr lang="en-US" sz="3000">
                <a:solidFill>
                  <a:srgbClr val="200CFC"/>
                </a:solidFill>
                <a:latin typeface="Times New Roman" panose="02020603050405020304" pitchFamily="18" charset="0"/>
                <a:cs typeface="Times New Roman" panose="02020603050405020304" pitchFamily="18" charset="0"/>
              </a:rPr>
              <a:t> </a:t>
            </a:r>
            <a:r>
              <a:rPr lang="vi-VN" altLang="en-US" sz="3000" b="1" dirty="0">
                <a:solidFill>
                  <a:srgbClr val="200CFC"/>
                </a:solidFill>
                <a:latin typeface="Times New Roman" panose="02020603050405020304" pitchFamily="18" charset="0"/>
                <a:cs typeface="Times New Roman" panose="02020603050405020304" pitchFamily="18" charset="0"/>
                <a:sym typeface="+mn-ea"/>
              </a:rPr>
              <a:t>Viết được một b</a:t>
            </a:r>
            <a:r>
              <a:rPr lang="vi-VN" altLang="en-US" sz="3000" b="1" dirty="0">
                <a:solidFill>
                  <a:srgbClr val="200CFC"/>
                </a:solidFill>
                <a:latin typeface="Times New Roman" panose="02020603050405020304" pitchFamily="18" charset="0"/>
                <a:ea typeface="Arial" panose="020B0604020202020204" pitchFamily="34" charset="0"/>
                <a:cs typeface="Times New Roman" panose="02020603050405020304" pitchFamily="18" charset="0"/>
                <a:sym typeface="+mn-ea"/>
              </a:rPr>
              <a:t>à</a:t>
            </a:r>
            <a:r>
              <a:rPr lang="vi-VN" altLang="en-US" sz="3000" b="1" dirty="0">
                <a:solidFill>
                  <a:srgbClr val="200CFC"/>
                </a:solidFill>
                <a:latin typeface="Times New Roman" panose="02020603050405020304" pitchFamily="18" charset="0"/>
                <a:cs typeface="Times New Roman" panose="02020603050405020304" pitchFamily="18" charset="0"/>
                <a:sym typeface="+mn-ea"/>
              </a:rPr>
              <a:t>i văn kể chuyện theo gợi ý trong SGK.</a:t>
            </a:r>
            <a:endParaRPr lang="en-US" altLang="en-US" sz="3000" b="1" dirty="0">
              <a:solidFill>
                <a:srgbClr val="200CFC"/>
              </a:solidFill>
              <a:latin typeface="Times New Roman" panose="02020603050405020304" pitchFamily="18" charset="0"/>
              <a:cs typeface="Times New Roman" panose="02020603050405020304" pitchFamily="18" charset="0"/>
            </a:endParaRPr>
          </a:p>
          <a:p>
            <a:pPr indent="347980" algn="just" eaLnBrk="1" hangingPunct="1">
              <a:lnSpc>
                <a:spcPct val="160000"/>
              </a:lnSpc>
              <a:buChar char="-"/>
            </a:pPr>
            <a:r>
              <a:rPr lang="vi-VN" altLang="en-US" sz="3000" b="1" dirty="0">
                <a:solidFill>
                  <a:srgbClr val="200CFC"/>
                </a:solidFill>
                <a:latin typeface="Times New Roman" panose="02020603050405020304" pitchFamily="18" charset="0"/>
                <a:cs typeface="Times New Roman" panose="02020603050405020304" pitchFamily="18" charset="0"/>
                <a:sym typeface="+mn-ea"/>
              </a:rPr>
              <a:t> B</a:t>
            </a:r>
            <a:r>
              <a:rPr lang="vi-VN" altLang="en-US" sz="3000" b="1" dirty="0">
                <a:solidFill>
                  <a:srgbClr val="200CFC"/>
                </a:solidFill>
                <a:latin typeface="Times New Roman" panose="02020603050405020304" pitchFamily="18" charset="0"/>
                <a:ea typeface="Arial" panose="020B0604020202020204" pitchFamily="34" charset="0"/>
                <a:cs typeface="Times New Roman" panose="02020603050405020304" pitchFamily="18" charset="0"/>
                <a:sym typeface="+mn-ea"/>
              </a:rPr>
              <a:t>à</a:t>
            </a:r>
            <a:r>
              <a:rPr lang="vi-VN" altLang="en-US" sz="3000" b="1" dirty="0">
                <a:solidFill>
                  <a:srgbClr val="200CFC"/>
                </a:solidFill>
                <a:latin typeface="Times New Roman" panose="02020603050405020304" pitchFamily="18" charset="0"/>
                <a:cs typeface="Times New Roman" panose="02020603050405020304" pitchFamily="18" charset="0"/>
                <a:sym typeface="+mn-ea"/>
              </a:rPr>
              <a:t>i văn rõ cốt truyện, nhân vật, ý nghĩa</a:t>
            </a:r>
            <a:r>
              <a:rPr lang="en-US" altLang="vi-VN" sz="3000" b="1" dirty="0">
                <a:solidFill>
                  <a:srgbClr val="200CFC"/>
                </a:solidFill>
                <a:latin typeface="Times New Roman" panose="02020603050405020304" pitchFamily="18" charset="0"/>
                <a:cs typeface="Times New Roman" panose="02020603050405020304" pitchFamily="18" charset="0"/>
                <a:sym typeface="+mn-ea"/>
              </a:rPr>
              <a:t>,</a:t>
            </a:r>
            <a:r>
              <a:rPr lang="vi-VN" altLang="en-US" sz="3000" b="1" dirty="0">
                <a:solidFill>
                  <a:srgbClr val="200CFC"/>
                </a:solidFill>
                <a:latin typeface="Times New Roman" panose="02020603050405020304" pitchFamily="18" charset="0"/>
                <a:cs typeface="Times New Roman" panose="02020603050405020304" pitchFamily="18" charset="0"/>
                <a:sym typeface="+mn-ea"/>
              </a:rPr>
              <a:t> lời kể tự nhiên</a:t>
            </a:r>
            <a:r>
              <a:rPr lang="en-US" altLang="vi-VN" sz="3000" b="1" dirty="0">
                <a:solidFill>
                  <a:srgbClr val="200CFC"/>
                </a:solidFill>
                <a:latin typeface="Times New Roman" panose="02020603050405020304" pitchFamily="18" charset="0"/>
                <a:cs typeface="Times New Roman" panose="02020603050405020304" pitchFamily="18" charset="0"/>
                <a:sym typeface="+mn-ea"/>
              </a:rPr>
              <a:t>.</a:t>
            </a:r>
            <a:endParaRPr lang="en-US" altLang="en-US" sz="3000" b="1" dirty="0">
              <a:solidFill>
                <a:srgbClr val="200CFC"/>
              </a:solidFill>
              <a:latin typeface="Times New Roman" panose="02020603050405020304" pitchFamily="18" charset="0"/>
              <a:cs typeface="Times New Roman" panose="02020603050405020304" pitchFamily="18" charset="0"/>
            </a:endParaRPr>
          </a:p>
          <a:p>
            <a:pPr indent="347980" algn="just" eaLnBrk="1" hangingPunct="1">
              <a:lnSpc>
                <a:spcPct val="160000"/>
              </a:lnSpc>
              <a:buChar char="-"/>
            </a:pPr>
            <a:endParaRPr lang="en-US" altLang="en-US" sz="3000" b="1" dirty="0">
              <a:solidFill>
                <a:srgbClr val="200CF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686051" y="2808880"/>
            <a:ext cx="3842147" cy="411992"/>
          </a:xfrm>
          <a:prstGeom prst="rect">
            <a:avLst/>
          </a:prstGeom>
        </p:spPr>
        <p:txBody>
          <a:bodyPr spcFirstLastPara="1" wrap="none" fromWordArt="1"/>
          <a:lstStyle/>
          <a:p>
            <a:pPr algn="ctr">
              <a:defRPr/>
            </a:pPr>
            <a:r>
              <a:rPr lang="en-US" sz="6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rPr>
              <a:t>KHÁM PHÁ</a:t>
            </a:r>
            <a:endParaRPr lang="en-US" sz="6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8917" name="AutoShape 5"/>
          <p:cNvSpPr>
            <a:spLocks noChangeArrowheads="1"/>
          </p:cNvSpPr>
          <p:nvPr/>
        </p:nvSpPr>
        <p:spPr bwMode="auto">
          <a:xfrm>
            <a:off x="7543800" y="1200150"/>
            <a:ext cx="114300" cy="171450"/>
          </a:xfrm>
          <a:prstGeom prst="star5">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8" name="AutoShape 6"/>
          <p:cNvSpPr>
            <a:spLocks noChangeArrowheads="1"/>
          </p:cNvSpPr>
          <p:nvPr/>
        </p:nvSpPr>
        <p:spPr bwMode="auto">
          <a:xfrm>
            <a:off x="4171950" y="4972050"/>
            <a:ext cx="342900" cy="28575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19" name="AutoShape 7"/>
          <p:cNvSpPr>
            <a:spLocks noChangeArrowheads="1"/>
          </p:cNvSpPr>
          <p:nvPr/>
        </p:nvSpPr>
        <p:spPr bwMode="auto">
          <a:xfrm>
            <a:off x="5829300" y="194310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0" name="AutoShape 8"/>
          <p:cNvSpPr>
            <a:spLocks noChangeArrowheads="1"/>
          </p:cNvSpPr>
          <p:nvPr/>
        </p:nvSpPr>
        <p:spPr bwMode="auto">
          <a:xfrm>
            <a:off x="2114550" y="2743200"/>
            <a:ext cx="228600" cy="228600"/>
          </a:xfrm>
          <a:prstGeom prst="star5">
            <a:avLst/>
          </a:prstGeom>
          <a:solidFill>
            <a:srgbClr val="66FF33"/>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1" name="AutoShape 9"/>
          <p:cNvSpPr>
            <a:spLocks noChangeArrowheads="1"/>
          </p:cNvSpPr>
          <p:nvPr/>
        </p:nvSpPr>
        <p:spPr bwMode="auto">
          <a:xfrm>
            <a:off x="6572250" y="3200400"/>
            <a:ext cx="228600" cy="22860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2" name="AutoShape 10"/>
          <p:cNvSpPr>
            <a:spLocks noChangeArrowheads="1"/>
          </p:cNvSpPr>
          <p:nvPr/>
        </p:nvSpPr>
        <p:spPr bwMode="auto">
          <a:xfrm>
            <a:off x="1371600" y="5429250"/>
            <a:ext cx="400050" cy="285750"/>
          </a:xfrm>
          <a:prstGeom prst="star5">
            <a:avLst/>
          </a:prstGeom>
          <a:solidFill>
            <a:schemeClr val="accent2"/>
          </a:solidFill>
          <a:ln w="57150">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8923" name="AutoShape 11"/>
          <p:cNvSpPr>
            <a:spLocks noChangeArrowheads="1"/>
          </p:cNvSpPr>
          <p:nvPr/>
        </p:nvSpPr>
        <p:spPr bwMode="auto">
          <a:xfrm>
            <a:off x="1485900" y="11430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0" name="AutoShape 328"/>
          <p:cNvSpPr>
            <a:spLocks noChangeArrowheads="1"/>
          </p:cNvSpPr>
          <p:nvPr/>
        </p:nvSpPr>
        <p:spPr bwMode="auto">
          <a:xfrm>
            <a:off x="1714500" y="4743450"/>
            <a:ext cx="22860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
        <p:nvSpPr>
          <p:cNvPr id="39241" name="AutoShape 329"/>
          <p:cNvSpPr>
            <a:spLocks noChangeArrowheads="1"/>
          </p:cNvSpPr>
          <p:nvPr/>
        </p:nvSpPr>
        <p:spPr bwMode="auto">
          <a:xfrm>
            <a:off x="2686050" y="2057400"/>
            <a:ext cx="171450" cy="228600"/>
          </a:xfrm>
          <a:prstGeom prst="star5">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vi-VN">
              <a:cs typeface="Times New Roman" pitchFamily="18" charset="0"/>
            </a:endParaRPr>
          </a:p>
        </p:txBody>
      </p:sp>
    </p:spTree>
    <p:extLst>
      <p:ext uri="{BB962C8B-B14F-4D97-AF65-F5344CB8AC3E}">
        <p14:creationId xmlns:p14="http://schemas.microsoft.com/office/powerpoint/2010/main" val="33921745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par>
                                <p:cTn id="8" presetID="35" presetClass="emph" presetSubtype="0" repeatCount="indefinite" fill="hold" nodeType="withEffect">
                                  <p:stCondLst>
                                    <p:cond delay="0"/>
                                  </p:stCondLst>
                                  <p:childTnLst>
                                    <p:anim calcmode="discrete" valueType="str">
                                      <p:cBhvr>
                                        <p:cTn id="9" dur="500" fill="hold"/>
                                        <p:tgtEl>
                                          <p:spTgt spid="38921"/>
                                        </p:tgtEl>
                                        <p:attrNameLst>
                                          <p:attrName>style.visibility</p:attrName>
                                        </p:attrNameLst>
                                      </p:cBhvr>
                                      <p:tavLst>
                                        <p:tav tm="0">
                                          <p:val>
                                            <p:strVal val="hidden"/>
                                          </p:val>
                                        </p:tav>
                                        <p:tav tm="50000">
                                          <p:val>
                                            <p:strVal val="visible"/>
                                          </p:val>
                                        </p:tav>
                                      </p:tavLst>
                                    </p:anim>
                                  </p:childTnLst>
                                </p:cTn>
                              </p:par>
                              <p:par>
                                <p:cTn id="10" presetID="35" presetClass="emph" presetSubtype="0" repeatCount="indefinite" fill="hold" nodeType="withEffect">
                                  <p:stCondLst>
                                    <p:cond delay="0"/>
                                  </p:stCondLst>
                                  <p:childTnLst>
                                    <p:anim calcmode="discrete" valueType="str">
                                      <p:cBhvr>
                                        <p:cTn id="11" dur="500" fill="hold"/>
                                        <p:tgtEl>
                                          <p:spTgt spid="38923"/>
                                        </p:tgtEl>
                                        <p:attrNameLst>
                                          <p:attrName>style.visibility</p:attrName>
                                        </p:attrNameLst>
                                      </p:cBhvr>
                                      <p:tavLst>
                                        <p:tav tm="0">
                                          <p:val>
                                            <p:strVal val="hidden"/>
                                          </p:val>
                                        </p:tav>
                                        <p:tav tm="50000">
                                          <p:val>
                                            <p:strVal val="visible"/>
                                          </p:val>
                                        </p:tav>
                                      </p:tavLst>
                                    </p:anim>
                                  </p:childTnLst>
                                </p:cTn>
                              </p:par>
                              <p:par>
                                <p:cTn id="12" presetID="35" presetClass="emph" presetSubtype="0" repeatCount="indefinite" fill="hold" nodeType="withEffect">
                                  <p:stCondLst>
                                    <p:cond delay="0"/>
                                  </p:stCondLst>
                                  <p:childTnLst>
                                    <p:anim calcmode="discrete" valueType="str">
                                      <p:cBhvr>
                                        <p:cTn id="13" dur="500" fill="hold"/>
                                        <p:tgtEl>
                                          <p:spTgt spid="3892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nodeType="withEffect">
                                  <p:stCondLst>
                                    <p:cond delay="0"/>
                                  </p:stCondLst>
                                  <p:childTnLst>
                                    <p:anim calcmode="discrete" valueType="str">
                                      <p:cBhvr>
                                        <p:cTn id="15" dur="1000" fill="hold"/>
                                        <p:tgtEl>
                                          <p:spTgt spid="38919"/>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nodeType="withEffect">
                                  <p:stCondLst>
                                    <p:cond delay="0"/>
                                  </p:stCondLst>
                                  <p:childTnLst>
                                    <p:anim calcmode="discrete" valueType="str">
                                      <p:cBhvr>
                                        <p:cTn id="17" dur="1000" fill="hold"/>
                                        <p:tgtEl>
                                          <p:spTgt spid="38920"/>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childTnLst>
                                    <p:anim calcmode="discrete" valueType="str">
                                      <p:cBhvr>
                                        <p:cTn id="19" dur="2000" fill="hold"/>
                                        <p:tgtEl>
                                          <p:spTgt spid="38918"/>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nodeType="withEffect">
                                  <p:stCondLst>
                                    <p:cond delay="0"/>
                                  </p:stCondLst>
                                  <p:childTnLst>
                                    <p:anim calcmode="discrete" valueType="str">
                                      <p:cBhvr>
                                        <p:cTn id="21" dur="2000" fill="hold"/>
                                        <p:tgtEl>
                                          <p:spTgt spid="38917"/>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childTnLst>
                                    <p:anim calcmode="discrete" valueType="str">
                                      <p:cBhvr>
                                        <p:cTn id="23" dur="1000" fill="hold"/>
                                        <p:tgtEl>
                                          <p:spTgt spid="39241"/>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childTnLst>
                                    <p:anim calcmode="discrete" valueType="str">
                                      <p:cBhvr>
                                        <p:cTn id="25" dur="2000" fill="hold"/>
                                        <p:tgtEl>
                                          <p:spTgt spid="392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38100" y="76200"/>
            <a:ext cx="9144000" cy="6858000"/>
          </a:xfrm>
          <a:prstGeom prst="rect">
            <a:avLst/>
          </a:prstGeom>
          <a:noFill/>
          <a:ln w="9525">
            <a:noFill/>
          </a:ln>
        </p:spPr>
      </p:pic>
      <p:sp>
        <p:nvSpPr>
          <p:cNvPr id="4098" name="Rectangle 2"/>
          <p:cNvSpPr>
            <a:spLocks noGrp="1" noRot="1" noChangeArrowheads="1"/>
          </p:cNvSpPr>
          <p:nvPr/>
        </p:nvSpPr>
        <p:spPr>
          <a:xfrm>
            <a:off x="76200" y="152400"/>
            <a:ext cx="8229600" cy="457200"/>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defRPr/>
            </a:pP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Chọn</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một</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trong</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các</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đề</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 </a:t>
            </a:r>
            <a:r>
              <a:rPr kumimoji="0" lang="en-US" sz="36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sau</a:t>
            </a:r>
            <a:r>
              <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rPr>
              <a:t>:</a:t>
            </a:r>
          </a:p>
        </p:txBody>
      </p:sp>
      <p:sp>
        <p:nvSpPr>
          <p:cNvPr id="187396" name="Text Box 4"/>
          <p:cNvSpPr txBox="1">
            <a:spLocks noChangeArrowheads="1"/>
          </p:cNvSpPr>
          <p:nvPr/>
        </p:nvSpPr>
        <p:spPr bwMode="auto">
          <a:xfrm>
            <a:off x="1961515" y="1219200"/>
            <a:ext cx="67068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3000" b="0" i="0" u="none" strike="noStrike" kern="1200" cap="none" spc="0" normalizeH="0" baseline="0" noProof="0" smtClean="0">
                <a:ln>
                  <a:noFill/>
                </a:ln>
                <a:solidFill>
                  <a:schemeClr val="tx1"/>
                </a:solidFill>
                <a:effectLst/>
                <a:uLnTx/>
                <a:uFillTx/>
                <a:ea typeface="+mn-ea"/>
                <a:cs typeface="Times New Roman" panose="02020603050405020304" pitchFamily="18" charset="0"/>
              </a:rPr>
              <a:t>1. Hãy kể lại một kỉ niệm khó quên về tình bạn.</a:t>
            </a:r>
          </a:p>
        </p:txBody>
      </p:sp>
      <p:sp>
        <p:nvSpPr>
          <p:cNvPr id="187397" name="Text Box 5"/>
          <p:cNvSpPr txBox="1">
            <a:spLocks noChangeArrowheads="1"/>
          </p:cNvSpPr>
          <p:nvPr/>
        </p:nvSpPr>
        <p:spPr bwMode="auto">
          <a:xfrm>
            <a:off x="2009140" y="2667000"/>
            <a:ext cx="674560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2. Hãy kể lại một câu chuyện mà em thích nhất trong những truyện em đã được học.</a:t>
            </a:r>
          </a:p>
        </p:txBody>
      </p:sp>
      <p:sp>
        <p:nvSpPr>
          <p:cNvPr id="187398" name="Text Box 6"/>
          <p:cNvSpPr txBox="1">
            <a:spLocks noChangeArrowheads="1"/>
          </p:cNvSpPr>
          <p:nvPr/>
        </p:nvSpPr>
        <p:spPr bwMode="auto">
          <a:xfrm>
            <a:off x="2110740" y="4267200"/>
            <a:ext cx="680466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vi-VN" altLang="x-none" sz="3000" dirty="0">
                <a:latin typeface="Times New Roman" panose="02020603050405020304" pitchFamily="18" charset="0"/>
                <a:cs typeface="Times New Roman" panose="02020603050405020304" pitchFamily="18" charset="0"/>
              </a:rPr>
              <a:t>3. Kể lại một chuyện cổ tích mà em biết theo lời một nhân vật trong câu chuyện đó.</a:t>
            </a:r>
          </a:p>
        </p:txBody>
      </p:sp>
      <p:sp>
        <p:nvSpPr>
          <p:cNvPr id="15" name="7-Point Star 14"/>
          <p:cNvSpPr/>
          <p:nvPr/>
        </p:nvSpPr>
        <p:spPr bwMode="auto">
          <a:xfrm>
            <a:off x="1905000" y="122301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7-Point Star 15"/>
          <p:cNvSpPr/>
          <p:nvPr/>
        </p:nvSpPr>
        <p:spPr bwMode="auto">
          <a:xfrm>
            <a:off x="1905000" y="2666683"/>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7" name="7-Point Star 16"/>
          <p:cNvSpPr/>
          <p:nvPr/>
        </p:nvSpPr>
        <p:spPr bwMode="auto">
          <a:xfrm>
            <a:off x="2057400" y="426720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wipe(left)">
                                      <p:cBhvr>
                                        <p:cTn id="7" dur="500"/>
                                        <p:tgtEl>
                                          <p:spTgt spid="1873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7397"/>
                                        </p:tgtEl>
                                        <p:attrNameLst>
                                          <p:attrName>style.visibility</p:attrName>
                                        </p:attrNameLst>
                                      </p:cBhvr>
                                      <p:to>
                                        <p:strVal val="visible"/>
                                      </p:to>
                                    </p:set>
                                    <p:animEffect transition="in" filter="wipe(left)">
                                      <p:cBhvr>
                                        <p:cTn id="10" dur="500"/>
                                        <p:tgtEl>
                                          <p:spTgt spid="18739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7398"/>
                                        </p:tgtEl>
                                        <p:attrNameLst>
                                          <p:attrName>style.visibility</p:attrName>
                                        </p:attrNameLst>
                                      </p:cBhvr>
                                      <p:to>
                                        <p:strVal val="visible"/>
                                      </p:to>
                                    </p:set>
                                    <p:animEffect transition="in" filter="wipe(left)">
                                      <p:cBhvr>
                                        <p:cTn id="13" dur="500"/>
                                        <p:tgtEl>
                                          <p:spTgt spid="18739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5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1)">
                                      <p:cBhvr>
                                        <p:cTn id="23" dur="25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187397" grpId="0"/>
      <p:bldP spid="1873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0" y="76200"/>
            <a:ext cx="9144000" cy="6858000"/>
          </a:xfrm>
          <a:prstGeom prst="rect">
            <a:avLst/>
          </a:prstGeom>
          <a:noFill/>
          <a:ln w="9525">
            <a:noFill/>
          </a:ln>
        </p:spPr>
      </p:pic>
      <p:sp>
        <p:nvSpPr>
          <p:cNvPr id="4098" name="Rectangle 2"/>
          <p:cNvSpPr>
            <a:spLocks noGrp="1" noRot="1" noChangeArrowheads="1"/>
          </p:cNvSpPr>
          <p:nvPr/>
        </p:nvSpPr>
        <p:spPr>
          <a:xfrm>
            <a:off x="76200" y="152400"/>
            <a:ext cx="8229600" cy="457200"/>
          </a:xfrm>
          <a:prstGeom prst="rect">
            <a:avLst/>
          </a:prstGeom>
          <a:noFill/>
          <a:ln w="9525">
            <a:noFill/>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r>
              <a:rPr lang="en-US" sz="3600" b="1" dirty="0">
                <a:solidFill>
                  <a:srgbClr val="FF0000"/>
                </a:solidFill>
                <a:latin typeface="Times New Roman" panose="02020603050405020304" pitchFamily="18" charset="0"/>
                <a:sym typeface="+mn-ea"/>
              </a:rPr>
              <a:t>  </a:t>
            </a:r>
            <a:r>
              <a:rPr sz="3600" b="1" dirty="0">
                <a:solidFill>
                  <a:srgbClr val="FF0000"/>
                </a:solidFill>
                <a:latin typeface="Times New Roman" panose="02020603050405020304" pitchFamily="18" charset="0"/>
                <a:sym typeface="+mn-ea"/>
              </a:rPr>
              <a:t>Xác định yêu cầu đề bài:</a:t>
            </a:r>
            <a:endParaRPr kumimoji="0" lang="en-US"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j-ea"/>
              <a:cs typeface="+mj-cs"/>
            </a:endParaRPr>
          </a:p>
        </p:txBody>
      </p:sp>
      <p:sp>
        <p:nvSpPr>
          <p:cNvPr id="187396" name="Text Box 4"/>
          <p:cNvSpPr txBox="1">
            <a:spLocks noChangeArrowheads="1"/>
          </p:cNvSpPr>
          <p:nvPr/>
        </p:nvSpPr>
        <p:spPr bwMode="auto">
          <a:xfrm>
            <a:off x="234315" y="609600"/>
            <a:ext cx="843407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3000" b="0" i="0" u="none" strike="noStrike" kern="1200" cap="none" spc="0" normalizeH="0" baseline="0" noProof="0" smtClean="0">
                <a:ln>
                  <a:noFill/>
                </a:ln>
                <a:solidFill>
                  <a:schemeClr val="tx1"/>
                </a:solidFill>
                <a:effectLst/>
                <a:uLnTx/>
                <a:uFillTx/>
                <a:ea typeface="+mn-ea"/>
                <a:cs typeface="Times New Roman" panose="02020603050405020304" pitchFamily="18" charset="0"/>
              </a:rPr>
              <a:t>1. Hãy kể lại một kỉ niệm khó quên về tình bạn.</a:t>
            </a:r>
          </a:p>
        </p:txBody>
      </p:sp>
      <p:sp>
        <p:nvSpPr>
          <p:cNvPr id="15" name="7-Point Star 14"/>
          <p:cNvSpPr/>
          <p:nvPr/>
        </p:nvSpPr>
        <p:spPr bwMode="auto">
          <a:xfrm>
            <a:off x="152400" y="609600"/>
            <a:ext cx="533400" cy="533400"/>
          </a:xfrm>
          <a:prstGeom prst="star7">
            <a:avLst/>
          </a:prstGeom>
          <a:solidFill>
            <a:srgbClr val="FF0000">
              <a:alpha val="29020"/>
            </a:srgbClr>
          </a:solidFill>
          <a:ln w="9525" cap="flat" cmpd="sng" algn="ctr">
            <a:solidFill>
              <a:srgbClr val="FF6600"/>
            </a:solidFill>
            <a:prstDash val="solid"/>
            <a:round/>
            <a:headEnd type="none" w="med" len="med"/>
            <a:tailEnd type="none" w="med" len="me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Rectangle 2"/>
          <p:cNvSpPr/>
          <p:nvPr/>
        </p:nvSpPr>
        <p:spPr>
          <a:xfrm>
            <a:off x="457200" y="12192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Thể loại: </a:t>
            </a:r>
          </a:p>
        </p:txBody>
      </p:sp>
      <p:sp>
        <p:nvSpPr>
          <p:cNvPr id="12298" name="Text Box 10"/>
          <p:cNvSpPr txBox="1"/>
          <p:nvPr/>
        </p:nvSpPr>
        <p:spPr>
          <a:xfrm>
            <a:off x="2743200" y="1295400"/>
            <a:ext cx="3276600" cy="491490"/>
          </a:xfrm>
          <a:prstGeom prst="rect">
            <a:avLst/>
          </a:prstGeom>
          <a:noFill/>
          <a:ln w="9525">
            <a:noFill/>
          </a:ln>
        </p:spPr>
        <p:txBody>
          <a:bodyPr>
            <a:spAutoFit/>
          </a:bodyPr>
          <a:lstStyle/>
          <a:p>
            <a:pPr>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Văn kể chuyện</a:t>
            </a:r>
            <a:endParaRPr lang="vi-VN" altLang="x-none"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19050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Kiểu bài: </a:t>
            </a:r>
          </a:p>
        </p:txBody>
      </p:sp>
      <p:sp>
        <p:nvSpPr>
          <p:cNvPr id="12300" name="Text Box 12"/>
          <p:cNvSpPr txBox="1"/>
          <p:nvPr/>
        </p:nvSpPr>
        <p:spPr>
          <a:xfrm>
            <a:off x="2895600" y="1905000"/>
            <a:ext cx="5822315" cy="891540"/>
          </a:xfrm>
          <a:prstGeom prst="rect">
            <a:avLst/>
          </a:prstGeom>
          <a:noFill/>
          <a:ln w="9525">
            <a:noFill/>
          </a:ln>
        </p:spPr>
        <p:txBody>
          <a:bodyPr wrap="square">
            <a:spAutoFit/>
          </a:bodyPr>
          <a:lstStyle/>
          <a:p>
            <a:pPr algn="l">
              <a:spcBef>
                <a:spcPct val="50000"/>
              </a:spcBef>
            </a:pPr>
            <a:r>
              <a:rPr lang="en-US" sz="2600" b="1"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 Kể một câu chuyện</a:t>
            </a:r>
            <a:r>
              <a:rPr lang="vi-VN" altLang="x-none" sz="2600" b="1" dirty="0">
                <a:latin typeface="Times New Roman" panose="02020603050405020304" pitchFamily="18" charset="0"/>
                <a:cs typeface="Times New Roman" panose="02020603050405020304" pitchFamily="18" charset="0"/>
              </a:rPr>
              <a:t> em được chứng kiến hay tham gia</a:t>
            </a:r>
            <a:r>
              <a:rPr lang="en-US" altLang="vi-VN" sz="2600" b="1" dirty="0">
                <a:latin typeface="Times New Roman" panose="02020603050405020304" pitchFamily="18" charset="0"/>
                <a:cs typeface="Times New Roman" panose="02020603050405020304" pitchFamily="18" charset="0"/>
              </a:rPr>
              <a:t>.</a:t>
            </a:r>
          </a:p>
        </p:txBody>
      </p:sp>
      <p:sp>
        <p:nvSpPr>
          <p:cNvPr id="4" name="Rectangle 2"/>
          <p:cNvSpPr/>
          <p:nvPr/>
        </p:nvSpPr>
        <p:spPr>
          <a:xfrm>
            <a:off x="457200" y="2895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Trọng tâm: </a:t>
            </a:r>
          </a:p>
        </p:txBody>
      </p:sp>
      <p:sp>
        <p:nvSpPr>
          <p:cNvPr id="12302" name="Text Box 14"/>
          <p:cNvSpPr txBox="1"/>
          <p:nvPr/>
        </p:nvSpPr>
        <p:spPr>
          <a:xfrm>
            <a:off x="2971800" y="2971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Kể một  kỉ niệm đẹp , khó quên</a:t>
            </a:r>
            <a:r>
              <a:rPr lang="en-US" sz="2600" b="1" dirty="0">
                <a:latin typeface="Times New Roman" panose="02020603050405020304" pitchFamily="18" charset="0"/>
                <a:cs typeface="Times New Roman" panose="02020603050405020304" pitchFamily="18" charset="0"/>
              </a:rPr>
              <a:t>.</a:t>
            </a:r>
          </a:p>
        </p:txBody>
      </p:sp>
      <p:sp>
        <p:nvSpPr>
          <p:cNvPr id="5" name="Rectangle 2"/>
          <p:cNvSpPr/>
          <p:nvPr/>
        </p:nvSpPr>
        <p:spPr>
          <a:xfrm>
            <a:off x="533400" y="3657600"/>
            <a:ext cx="2286000" cy="609600"/>
          </a:xfrm>
          <a:prstGeom prst="rect">
            <a:avLst/>
          </a:prstGeom>
          <a:noFill/>
          <a:ln w="9525">
            <a:noFill/>
          </a:ln>
        </p:spPr>
        <p:txBody>
          <a:bodyPr anchor="ctr" anchorCtr="0"/>
          <a:lstStyle/>
          <a:p>
            <a:pPr algn="l"/>
            <a:r>
              <a:rPr sz="2600" b="1" dirty="0">
                <a:solidFill>
                  <a:srgbClr val="000099"/>
                </a:solidFill>
                <a:latin typeface="Times New Roman" panose="02020603050405020304" pitchFamily="18" charset="0"/>
                <a:cs typeface="Times New Roman" panose="02020603050405020304" pitchFamily="18" charset="0"/>
              </a:rPr>
              <a:t>- Giới hạn : </a:t>
            </a:r>
          </a:p>
        </p:txBody>
      </p:sp>
      <p:sp>
        <p:nvSpPr>
          <p:cNvPr id="12304" name="Text Box 16"/>
          <p:cNvSpPr txBox="1"/>
          <p:nvPr/>
        </p:nvSpPr>
        <p:spPr>
          <a:xfrm>
            <a:off x="2971800" y="3733800"/>
            <a:ext cx="5181600" cy="491490"/>
          </a:xfrm>
          <a:prstGeom prst="rect">
            <a:avLst/>
          </a:prstGeom>
          <a:noFill/>
          <a:ln w="9525">
            <a:noFill/>
          </a:ln>
        </p:spPr>
        <p:txBody>
          <a:bodyPr>
            <a:spAutoFit/>
          </a:bodyPr>
          <a:lstStyle/>
          <a:p>
            <a:pPr algn="just">
              <a:spcBef>
                <a:spcPct val="50000"/>
              </a:spcBef>
            </a:pPr>
            <a:r>
              <a:rPr sz="2600" b="1" dirty="0">
                <a:latin typeface="Times New Roman" panose="02020603050405020304" pitchFamily="18" charset="0"/>
                <a:cs typeface="Times New Roman" panose="02020603050405020304" pitchFamily="18" charset="0"/>
              </a:rPr>
              <a:t>- Kỉ niệm </a:t>
            </a:r>
            <a:r>
              <a:rPr lang="vi-VN" altLang="x-none" sz="2600" b="1" dirty="0">
                <a:latin typeface="Times New Roman" panose="02020603050405020304" pitchFamily="18" charset="0"/>
                <a:cs typeface="Times New Roman" panose="02020603050405020304" pitchFamily="18" charset="0"/>
              </a:rPr>
              <a:t> về tình bạn</a:t>
            </a:r>
            <a:r>
              <a:rPr lang="en-US" altLang="vi-VN" sz="2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wipe(left)">
                                      <p:cBhvr>
                                        <p:cTn id="7" dur="500"/>
                                        <p:tgtEl>
                                          <p:spTgt spid="18739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wipe(left)">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00"/>
                                        </p:tgtEl>
                                        <p:attrNameLst>
                                          <p:attrName>style.visibility</p:attrName>
                                        </p:attrNameLst>
                                      </p:cBhvr>
                                      <p:to>
                                        <p:strVal val="visible"/>
                                      </p:to>
                                    </p:set>
                                    <p:animEffect transition="in" filter="wipe(left)">
                                      <p:cBhvr>
                                        <p:cTn id="32" dur="500"/>
                                        <p:tgtEl>
                                          <p:spTgt spid="12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2"/>
                                        </p:tgtEl>
                                        <p:attrNameLst>
                                          <p:attrName>style.visibility</p:attrName>
                                        </p:attrNameLst>
                                      </p:cBhvr>
                                      <p:to>
                                        <p:strVal val="visible"/>
                                      </p:to>
                                    </p:set>
                                    <p:animEffect transition="in" filter="wipe(left)">
                                      <p:cBhvr>
                                        <p:cTn id="42" dur="500"/>
                                        <p:tgtEl>
                                          <p:spTgt spid="123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304"/>
                                        </p:tgtEl>
                                        <p:attrNameLst>
                                          <p:attrName>style.visibility</p:attrName>
                                        </p:attrNameLst>
                                      </p:cBhvr>
                                      <p:to>
                                        <p:strVal val="visible"/>
                                      </p:to>
                                    </p:set>
                                    <p:animEffect transition="in" filter="wipe(left)">
                                      <p:cBhvr>
                                        <p:cTn id="52"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p:bldP spid="2" grpId="0"/>
      <p:bldP spid="12298" grpId="0"/>
      <p:bldP spid="3" grpId="0"/>
      <p:bldP spid="12300" grpId="0"/>
      <p:bldP spid="4" grpId="0"/>
      <p:bldP spid="12302" grpId="0"/>
      <p:bldP spid="5" grpId="0"/>
      <p:bldP spid="1230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889</Words>
  <Application>Microsoft Office PowerPoint</Application>
  <PresentationFormat>On-screen Show (4:3)</PresentationFormat>
  <Paragraphs>109</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SimSun</vt:lpstr>
      <vt:lpstr>Arial</vt:lpstr>
      <vt:lpstr>Calibri</vt:lpstr>
      <vt:lpstr>Garamond</vt:lpstr>
      <vt:lpstr>Tahoma</vt:lpstr>
      <vt:lpstr>Times New Roman</vt:lpstr>
      <vt:lpstr>Wingdings</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AutoBVT</cp:lastModifiedBy>
  <cp:revision>9</cp:revision>
  <dcterms:created xsi:type="dcterms:W3CDTF">2008-10-30T02:49:00Z</dcterms:created>
  <dcterms:modified xsi:type="dcterms:W3CDTF">2022-02-10T08:24:17Z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28520F0BEF3E4F35A11A89DCA7887FF3</vt:lpwstr>
  </property>
  <property fmtid="{D5CDD505-2E9C-101B-9397-08002B2CF9AE}" pid="3" name="KSOProductBuildVer">
    <vt:lpwstr>1033-11.2.0.10382</vt:lpwstr>
  </property>
</Properties>
</file>