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301" r:id="rId4"/>
    <p:sldId id="270" r:id="rId5"/>
    <p:sldId id="278" r:id="rId6"/>
    <p:sldId id="273" r:id="rId7"/>
    <p:sldId id="296" r:id="rId8"/>
    <p:sldId id="269" r:id="rId9"/>
    <p:sldId id="297" r:id="rId10"/>
    <p:sldId id="302" r:id="rId11"/>
    <p:sldId id="303" r:id="rId12"/>
    <p:sldId id="305" r:id="rId13"/>
    <p:sldId id="307" r:id="rId14"/>
    <p:sldId id="308" r:id="rId15"/>
    <p:sldId id="279" r:id="rId16"/>
    <p:sldId id="310" r:id="rId17"/>
    <p:sldId id="313" r:id="rId18"/>
    <p:sldId id="312" r:id="rId19"/>
    <p:sldId id="316" r:id="rId20"/>
    <p:sldId id="315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30"/>
    <a:srgbClr val="F85842"/>
    <a:srgbClr val="FCB4AB"/>
    <a:srgbClr val="69A42C"/>
    <a:srgbClr val="75C0B3"/>
    <a:srgbClr val="ED7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63" autoAdjust="0"/>
    <p:restoredTop sz="94660"/>
  </p:normalViewPr>
  <p:slideViewPr>
    <p:cSldViewPr snapToGrid="0">
      <p:cViewPr varScale="1">
        <p:scale>
          <a:sx n="62" d="100"/>
          <a:sy n="62" d="100"/>
        </p:scale>
        <p:origin x="3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7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954052-4B68-4C93-A751-0A331F1D3C6B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D94EEFD7-688A-43EF-A549-AF9DD0114076}">
      <dgm:prSet phldrT="[Text]" custT="1"/>
      <dgm:spPr/>
      <dgm:t>
        <a:bodyPr/>
        <a:lstStyle/>
        <a:p>
          <a:r>
            <a:rPr lang="vi-VN" sz="3600" dirty="0">
              <a:latin typeface="+mj-lt"/>
              <a:cs typeface="Pattaya" panose="00000500000000000000" pitchFamily="2" charset="-34"/>
            </a:rPr>
            <a:t>Mến khách</a:t>
          </a:r>
          <a:endParaRPr lang="en-US" sz="3600" dirty="0">
            <a:latin typeface="+mj-lt"/>
            <a:cs typeface="Pattaya" panose="00000500000000000000" pitchFamily="2" charset="-34"/>
          </a:endParaRPr>
        </a:p>
      </dgm:t>
    </dgm:pt>
    <dgm:pt modelId="{67D98032-3252-44DD-9A32-6CD72595BAFF}" type="parTrans" cxnId="{94081590-5F1B-450B-A85B-138BD494B22C}">
      <dgm:prSet/>
      <dgm:spPr/>
      <dgm:t>
        <a:bodyPr/>
        <a:lstStyle/>
        <a:p>
          <a:endParaRPr lang="en-US" sz="3600">
            <a:latin typeface="Pattaya" panose="00000500000000000000" pitchFamily="2" charset="-34"/>
            <a:cs typeface="Pattaya" panose="00000500000000000000" pitchFamily="2" charset="-34"/>
          </a:endParaRPr>
        </a:p>
      </dgm:t>
    </dgm:pt>
    <dgm:pt modelId="{D7527E99-D1CB-4CD0-981A-7E7BE8FE38DE}" type="sibTrans" cxnId="{94081590-5F1B-450B-A85B-138BD494B22C}">
      <dgm:prSet/>
      <dgm:spPr/>
      <dgm:t>
        <a:bodyPr/>
        <a:lstStyle/>
        <a:p>
          <a:endParaRPr lang="en-US" sz="3600">
            <a:latin typeface="Pattaya" panose="00000500000000000000" pitchFamily="2" charset="-34"/>
            <a:cs typeface="Pattaya" panose="00000500000000000000" pitchFamily="2" charset="-34"/>
          </a:endParaRPr>
        </a:p>
      </dgm:t>
    </dgm:pt>
    <dgm:pt modelId="{A10516A1-82DB-40FD-8DC4-37BE1F2BB9DB}">
      <dgm:prSet phldrT="[Text]" custT="1"/>
      <dgm:spPr/>
      <dgm:t>
        <a:bodyPr/>
        <a:lstStyle/>
        <a:p>
          <a:r>
            <a:rPr lang="vi-VN" sz="3600" dirty="0">
              <a:latin typeface="+mj-lt"/>
              <a:cs typeface="Pattaya" panose="00000500000000000000" pitchFamily="2" charset="-34"/>
            </a:rPr>
            <a:t>Đôn hậu</a:t>
          </a:r>
          <a:endParaRPr lang="en-US" sz="3600" dirty="0">
            <a:latin typeface="+mj-lt"/>
            <a:cs typeface="Pattaya" panose="00000500000000000000" pitchFamily="2" charset="-34"/>
          </a:endParaRPr>
        </a:p>
      </dgm:t>
    </dgm:pt>
    <dgm:pt modelId="{B09DCD24-1FD7-4C55-9A58-CA22C10BA7A5}" type="parTrans" cxnId="{21A1A6E7-44ED-48DB-AFED-D7C1617DEC5B}">
      <dgm:prSet/>
      <dgm:spPr/>
      <dgm:t>
        <a:bodyPr/>
        <a:lstStyle/>
        <a:p>
          <a:endParaRPr lang="en-US" sz="3600">
            <a:latin typeface="Pattaya" panose="00000500000000000000" pitchFamily="2" charset="-34"/>
            <a:cs typeface="Pattaya" panose="00000500000000000000" pitchFamily="2" charset="-34"/>
          </a:endParaRPr>
        </a:p>
      </dgm:t>
    </dgm:pt>
    <dgm:pt modelId="{D768C438-4E7A-4BF6-9ECD-2FA1F11EE989}" type="sibTrans" cxnId="{21A1A6E7-44ED-48DB-AFED-D7C1617DEC5B}">
      <dgm:prSet/>
      <dgm:spPr/>
      <dgm:t>
        <a:bodyPr/>
        <a:lstStyle/>
        <a:p>
          <a:endParaRPr lang="en-US" sz="3600">
            <a:latin typeface="Pattaya" panose="00000500000000000000" pitchFamily="2" charset="-34"/>
            <a:cs typeface="Pattaya" panose="00000500000000000000" pitchFamily="2" charset="-34"/>
          </a:endParaRPr>
        </a:p>
      </dgm:t>
    </dgm:pt>
    <dgm:pt modelId="{670C7840-7990-47E7-9C89-575D89947DC8}" type="pres">
      <dgm:prSet presAssocID="{A5954052-4B68-4C93-A751-0A331F1D3C6B}" presName="compositeShape" presStyleCnt="0">
        <dgm:presLayoutVars>
          <dgm:chMax val="7"/>
          <dgm:dir/>
          <dgm:resizeHandles val="exact"/>
        </dgm:presLayoutVars>
      </dgm:prSet>
      <dgm:spPr/>
    </dgm:pt>
    <dgm:pt modelId="{5A3E678F-E77A-481F-9384-F3F4F6E13132}" type="pres">
      <dgm:prSet presAssocID="{D94EEFD7-688A-43EF-A549-AF9DD0114076}" presName="circ1" presStyleLbl="vennNode1" presStyleIdx="0" presStyleCnt="2"/>
      <dgm:spPr/>
    </dgm:pt>
    <dgm:pt modelId="{D9E29AFA-D316-4CD8-8EE7-4B99B7994416}" type="pres">
      <dgm:prSet presAssocID="{D94EEFD7-688A-43EF-A549-AF9DD011407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25862C2-66BF-48C2-8EAF-CCF849A2B816}" type="pres">
      <dgm:prSet presAssocID="{A10516A1-82DB-40FD-8DC4-37BE1F2BB9DB}" presName="circ2" presStyleLbl="vennNode1" presStyleIdx="1" presStyleCnt="2" custScaleX="127638"/>
      <dgm:spPr/>
    </dgm:pt>
    <dgm:pt modelId="{FECC4EE0-F34B-4DAC-A439-D288104EC88D}" type="pres">
      <dgm:prSet presAssocID="{A10516A1-82DB-40FD-8DC4-37BE1F2BB9D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1DCB92C-26A9-4340-9EF4-507CDE53BB58}" type="presOf" srcId="{A10516A1-82DB-40FD-8DC4-37BE1F2BB9DB}" destId="{C25862C2-66BF-48C2-8EAF-CCF849A2B816}" srcOrd="0" destOrd="0" presId="urn:microsoft.com/office/officeart/2005/8/layout/venn1"/>
    <dgm:cxn modelId="{F5C8192E-E20F-4494-8A8E-2A2FA6142EE6}" type="presOf" srcId="{A5954052-4B68-4C93-A751-0A331F1D3C6B}" destId="{670C7840-7990-47E7-9C89-575D89947DC8}" srcOrd="0" destOrd="0" presId="urn:microsoft.com/office/officeart/2005/8/layout/venn1"/>
    <dgm:cxn modelId="{94081590-5F1B-450B-A85B-138BD494B22C}" srcId="{A5954052-4B68-4C93-A751-0A331F1D3C6B}" destId="{D94EEFD7-688A-43EF-A549-AF9DD0114076}" srcOrd="0" destOrd="0" parTransId="{67D98032-3252-44DD-9A32-6CD72595BAFF}" sibTransId="{D7527E99-D1CB-4CD0-981A-7E7BE8FE38DE}"/>
    <dgm:cxn modelId="{2129DF90-F8D8-44DA-A2B6-5825BB6E65B9}" type="presOf" srcId="{D94EEFD7-688A-43EF-A549-AF9DD0114076}" destId="{5A3E678F-E77A-481F-9384-F3F4F6E13132}" srcOrd="0" destOrd="0" presId="urn:microsoft.com/office/officeart/2005/8/layout/venn1"/>
    <dgm:cxn modelId="{609857B0-FC06-4144-9CD0-914A0DE45E35}" type="presOf" srcId="{A10516A1-82DB-40FD-8DC4-37BE1F2BB9DB}" destId="{FECC4EE0-F34B-4DAC-A439-D288104EC88D}" srcOrd="1" destOrd="0" presId="urn:microsoft.com/office/officeart/2005/8/layout/venn1"/>
    <dgm:cxn modelId="{21A1A6E7-44ED-48DB-AFED-D7C1617DEC5B}" srcId="{A5954052-4B68-4C93-A751-0A331F1D3C6B}" destId="{A10516A1-82DB-40FD-8DC4-37BE1F2BB9DB}" srcOrd="1" destOrd="0" parTransId="{B09DCD24-1FD7-4C55-9A58-CA22C10BA7A5}" sibTransId="{D768C438-4E7A-4BF6-9ECD-2FA1F11EE989}"/>
    <dgm:cxn modelId="{E9B652F2-C392-4728-8391-4C1FDDB67F88}" type="presOf" srcId="{D94EEFD7-688A-43EF-A549-AF9DD0114076}" destId="{D9E29AFA-D316-4CD8-8EE7-4B99B7994416}" srcOrd="1" destOrd="0" presId="urn:microsoft.com/office/officeart/2005/8/layout/venn1"/>
    <dgm:cxn modelId="{C0AC2417-E364-48E5-96DC-E5EE5DABDB5A}" type="presParOf" srcId="{670C7840-7990-47E7-9C89-575D89947DC8}" destId="{5A3E678F-E77A-481F-9384-F3F4F6E13132}" srcOrd="0" destOrd="0" presId="urn:microsoft.com/office/officeart/2005/8/layout/venn1"/>
    <dgm:cxn modelId="{A8B163FE-A3E6-43EA-B7D4-2D87E3F82145}" type="presParOf" srcId="{670C7840-7990-47E7-9C89-575D89947DC8}" destId="{D9E29AFA-D316-4CD8-8EE7-4B99B7994416}" srcOrd="1" destOrd="0" presId="urn:microsoft.com/office/officeart/2005/8/layout/venn1"/>
    <dgm:cxn modelId="{CB86351D-AC39-44DD-B608-0C82635F7BF1}" type="presParOf" srcId="{670C7840-7990-47E7-9C89-575D89947DC8}" destId="{C25862C2-66BF-48C2-8EAF-CCF849A2B816}" srcOrd="2" destOrd="0" presId="urn:microsoft.com/office/officeart/2005/8/layout/venn1"/>
    <dgm:cxn modelId="{E974C424-BCF3-4EE6-A9DD-BBA2732D4791}" type="presParOf" srcId="{670C7840-7990-47E7-9C89-575D89947DC8}" destId="{FECC4EE0-F34B-4DAC-A439-D288104EC88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E678F-E77A-481F-9384-F3F4F6E13132}">
      <dsp:nvSpPr>
        <dsp:cNvPr id="0" name=""/>
        <dsp:cNvSpPr/>
      </dsp:nvSpPr>
      <dsp:spPr>
        <a:xfrm>
          <a:off x="-73850" y="166143"/>
          <a:ext cx="2586306" cy="258630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600" kern="1200" dirty="0">
              <a:latin typeface="+mj-lt"/>
              <a:cs typeface="Pattaya" panose="00000500000000000000" pitchFamily="2" charset="-34"/>
            </a:rPr>
            <a:t>Mến khách</a:t>
          </a:r>
          <a:endParaRPr lang="en-US" sz="3600" kern="1200" dirty="0">
            <a:latin typeface="+mj-lt"/>
            <a:cs typeface="Pattaya" panose="00000500000000000000" pitchFamily="2" charset="-34"/>
          </a:endParaRPr>
        </a:p>
      </dsp:txBody>
      <dsp:txXfrm>
        <a:off x="287300" y="471124"/>
        <a:ext cx="1491203" cy="1976343"/>
      </dsp:txXfrm>
    </dsp:sp>
    <dsp:sp modelId="{C25862C2-66BF-48C2-8EAF-CCF849A2B816}">
      <dsp:nvSpPr>
        <dsp:cNvPr id="0" name=""/>
        <dsp:cNvSpPr/>
      </dsp:nvSpPr>
      <dsp:spPr>
        <a:xfrm>
          <a:off x="1432752" y="166143"/>
          <a:ext cx="3301109" cy="2586306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600" kern="1200" dirty="0">
              <a:latin typeface="+mj-lt"/>
              <a:cs typeface="Pattaya" panose="00000500000000000000" pitchFamily="2" charset="-34"/>
            </a:rPr>
            <a:t>Đôn hậu</a:t>
          </a:r>
          <a:endParaRPr lang="en-US" sz="3600" kern="1200" dirty="0">
            <a:latin typeface="+mj-lt"/>
            <a:cs typeface="Pattaya" panose="00000500000000000000" pitchFamily="2" charset="-34"/>
          </a:endParaRPr>
        </a:p>
      </dsp:txBody>
      <dsp:txXfrm>
        <a:off x="2369553" y="471124"/>
        <a:ext cx="1903342" cy="1976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74B2F-01E3-49FF-8642-E2D1CC85E1EA}" type="datetimeFigureOut">
              <a:rPr lang="zh-CN" altLang="en-US" smtClean="0"/>
              <a:t>2023/2/9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3F626-A68B-4DBF-A0DF-C05687EE98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163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3F626-A68B-4DBF-A0DF-C05687EE98E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417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3F626-A68B-4DBF-A0DF-C05687EE98E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778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3F626-A68B-4DBF-A0DF-C05687EE98E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14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28AD241-67EF-4D37-A32B-73292551D7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23" name="图片 22" descr="图片包含 风筝, 放飞, 户外, 男士&#10;&#10;描述已自动生成">
            <a:extLst>
              <a:ext uri="{FF2B5EF4-FFF2-40B4-BE49-F238E27FC236}">
                <a16:creationId xmlns:a16="http://schemas.microsoft.com/office/drawing/2014/main" id="{A4C5D621-C2D4-49C5-A66A-C0ABFAF542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1" y="113331"/>
            <a:ext cx="5409508" cy="4559968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97F56CAF-4FE7-41DF-8AFD-722DD4BC9915}"/>
              </a:ext>
            </a:extLst>
          </p:cNvPr>
          <p:cNvGrpSpPr/>
          <p:nvPr userDrawn="1"/>
        </p:nvGrpSpPr>
        <p:grpSpPr>
          <a:xfrm>
            <a:off x="2319231" y="1399660"/>
            <a:ext cx="7565360" cy="3101180"/>
            <a:chOff x="3100251" y="1601912"/>
            <a:chExt cx="7565360" cy="3101180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57025E8F-A0F4-4DD3-A0B9-6D9C2167A0C4}"/>
                </a:ext>
              </a:extLst>
            </p:cNvPr>
            <p:cNvSpPr/>
            <p:nvPr userDrawn="1"/>
          </p:nvSpPr>
          <p:spPr>
            <a:xfrm>
              <a:off x="3100251" y="1601912"/>
              <a:ext cx="7565360" cy="31011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256F5323-E4AC-4AFF-88F9-DCBB7D460B6C}"/>
                </a:ext>
              </a:extLst>
            </p:cNvPr>
            <p:cNvSpPr/>
            <p:nvPr userDrawn="1"/>
          </p:nvSpPr>
          <p:spPr>
            <a:xfrm>
              <a:off x="3230674" y="1730457"/>
              <a:ext cx="7304513" cy="284304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54649A41-B549-4E7A-991C-20A3627FF2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828FE59-8728-4E67-8700-168ED251E4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2F924D0-FF27-481B-A046-7126506960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19"/>
          <a:stretch/>
        </p:blipFill>
        <p:spPr>
          <a:xfrm>
            <a:off x="0" y="3272589"/>
            <a:ext cx="12192000" cy="358508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D57F25C-7EC5-4167-AB34-270DE7430AC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99" y="127906"/>
            <a:ext cx="1448196" cy="121525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409CAC2-DBBA-49AF-BCA4-24D461A72B2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9272554" y="554760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2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13716000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3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4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13716000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6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2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5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5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1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B2F4CC2F-6402-47A3-BD4B-093C8739A5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3" name="图片 2" descr="图片包含 物体, 人员&#10;&#10;描述已自动生成">
            <a:extLst>
              <a:ext uri="{FF2B5EF4-FFF2-40B4-BE49-F238E27FC236}">
                <a16:creationId xmlns:a16="http://schemas.microsoft.com/office/drawing/2014/main" id="{F17BD030-ABCB-4D74-B6C2-8A8AC77D9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10" y="961645"/>
            <a:ext cx="2257648" cy="41517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6B6594F-2160-437A-B18B-3EE5918E2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6B8D98D-8735-479A-B76E-857C286359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99" y="127906"/>
            <a:ext cx="1448196" cy="121525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092C4F7-1D80-4C1C-B83D-0582CCB1710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4640397" y="813959"/>
            <a:ext cx="939583" cy="788449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D4F4B819-65F3-4E67-B96F-427045AF1271}"/>
              </a:ext>
            </a:extLst>
          </p:cNvPr>
          <p:cNvGrpSpPr/>
          <p:nvPr userDrawn="1"/>
        </p:nvGrpSpPr>
        <p:grpSpPr>
          <a:xfrm>
            <a:off x="2303943" y="1821440"/>
            <a:ext cx="1573994" cy="2997215"/>
            <a:chOff x="4241493" y="1810742"/>
            <a:chExt cx="1177388" cy="2241994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1AC95CAF-19F8-46F0-8F60-4093F942A126}"/>
                </a:ext>
              </a:extLst>
            </p:cNvPr>
            <p:cNvGrpSpPr/>
            <p:nvPr userDrawn="1"/>
          </p:nvGrpSpPr>
          <p:grpSpPr>
            <a:xfrm>
              <a:off x="4241494" y="1810742"/>
              <a:ext cx="1177387" cy="1177387"/>
              <a:chOff x="4123562" y="1456562"/>
              <a:chExt cx="3944875" cy="3944875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9C3B90C4-26AC-4011-A273-BC9E3BDA9C74}"/>
                  </a:ext>
                </a:extLst>
              </p:cNvPr>
              <p:cNvSpPr/>
              <p:nvPr userDrawn="1"/>
            </p:nvSpPr>
            <p:spPr>
              <a:xfrm>
                <a:off x="4123562" y="1456562"/>
                <a:ext cx="3944875" cy="3944875"/>
              </a:xfrm>
              <a:prstGeom prst="ellipse">
                <a:avLst/>
              </a:prstGeom>
              <a:solidFill>
                <a:schemeClr val="bg1"/>
              </a:solidFill>
              <a:ln w="101600">
                <a:solidFill>
                  <a:srgbClr val="69A4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8731A9ED-0B6B-463A-BE08-0F21A969739B}"/>
                  </a:ext>
                </a:extLst>
              </p:cNvPr>
              <p:cNvSpPr/>
              <p:nvPr userDrawn="1"/>
            </p:nvSpPr>
            <p:spPr>
              <a:xfrm>
                <a:off x="4493206" y="1863116"/>
                <a:ext cx="3205586" cy="320558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69A42C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D02D5186-888E-4405-9B2A-69A06E9620FC}"/>
                </a:ext>
              </a:extLst>
            </p:cNvPr>
            <p:cNvGrpSpPr/>
            <p:nvPr userDrawn="1"/>
          </p:nvGrpSpPr>
          <p:grpSpPr>
            <a:xfrm>
              <a:off x="4241493" y="2875349"/>
              <a:ext cx="1177387" cy="1177387"/>
              <a:chOff x="4123562" y="1456562"/>
              <a:chExt cx="3944875" cy="3944875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A26E9C64-3C43-487D-9444-76CE57719D1F}"/>
                  </a:ext>
                </a:extLst>
              </p:cNvPr>
              <p:cNvSpPr/>
              <p:nvPr userDrawn="1"/>
            </p:nvSpPr>
            <p:spPr>
              <a:xfrm>
                <a:off x="4123562" y="1456562"/>
                <a:ext cx="3944875" cy="3944875"/>
              </a:xfrm>
              <a:prstGeom prst="ellipse">
                <a:avLst/>
              </a:prstGeom>
              <a:solidFill>
                <a:schemeClr val="bg1"/>
              </a:solidFill>
              <a:ln w="101600">
                <a:solidFill>
                  <a:srgbClr val="69A4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28DBEAAC-EB46-457A-A4EF-909FB66041A1}"/>
                  </a:ext>
                </a:extLst>
              </p:cNvPr>
              <p:cNvSpPr/>
              <p:nvPr userDrawn="1"/>
            </p:nvSpPr>
            <p:spPr>
              <a:xfrm>
                <a:off x="4493206" y="1863116"/>
                <a:ext cx="3205586" cy="320558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69A42C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90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2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3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7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4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4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2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0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B2F4CC2F-6402-47A3-BD4B-093C8739A5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3" name="图片 2" descr="图片包含 物体, 人员&#10;&#10;描述已自动生成">
            <a:extLst>
              <a:ext uri="{FF2B5EF4-FFF2-40B4-BE49-F238E27FC236}">
                <a16:creationId xmlns:a16="http://schemas.microsoft.com/office/drawing/2014/main" id="{F17BD030-ABCB-4D74-B6C2-8A8AC77D9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10" y="961645"/>
            <a:ext cx="2257648" cy="41517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6B6594F-2160-437A-B18B-3EE5918E2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6B8D98D-8735-479A-B76E-857C286359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99" y="127906"/>
            <a:ext cx="1448196" cy="121525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092C4F7-1D80-4C1C-B83D-0582CCB1710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4640397" y="813959"/>
            <a:ext cx="939583" cy="788449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D4F4B819-65F3-4E67-B96F-427045AF1271}"/>
              </a:ext>
            </a:extLst>
          </p:cNvPr>
          <p:cNvGrpSpPr/>
          <p:nvPr userDrawn="1"/>
        </p:nvGrpSpPr>
        <p:grpSpPr>
          <a:xfrm>
            <a:off x="2303943" y="1821440"/>
            <a:ext cx="1573994" cy="2997215"/>
            <a:chOff x="4241493" y="1810742"/>
            <a:chExt cx="1177388" cy="2241994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1AC95CAF-19F8-46F0-8F60-4093F942A126}"/>
                </a:ext>
              </a:extLst>
            </p:cNvPr>
            <p:cNvGrpSpPr/>
            <p:nvPr userDrawn="1"/>
          </p:nvGrpSpPr>
          <p:grpSpPr>
            <a:xfrm>
              <a:off x="4241494" y="1810742"/>
              <a:ext cx="1177387" cy="1177387"/>
              <a:chOff x="4123562" y="1456562"/>
              <a:chExt cx="3944875" cy="3944875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9C3B90C4-26AC-4011-A273-BC9E3BDA9C74}"/>
                  </a:ext>
                </a:extLst>
              </p:cNvPr>
              <p:cNvSpPr/>
              <p:nvPr userDrawn="1"/>
            </p:nvSpPr>
            <p:spPr>
              <a:xfrm>
                <a:off x="4123562" y="1456562"/>
                <a:ext cx="3944875" cy="3944875"/>
              </a:xfrm>
              <a:prstGeom prst="ellipse">
                <a:avLst/>
              </a:prstGeom>
              <a:solidFill>
                <a:schemeClr val="bg1"/>
              </a:solidFill>
              <a:ln w="101600">
                <a:solidFill>
                  <a:srgbClr val="69A4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8731A9ED-0B6B-463A-BE08-0F21A969739B}"/>
                  </a:ext>
                </a:extLst>
              </p:cNvPr>
              <p:cNvSpPr/>
              <p:nvPr userDrawn="1"/>
            </p:nvSpPr>
            <p:spPr>
              <a:xfrm>
                <a:off x="4493206" y="1863116"/>
                <a:ext cx="3205586" cy="320558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69A42C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D02D5186-888E-4405-9B2A-69A06E9620FC}"/>
                </a:ext>
              </a:extLst>
            </p:cNvPr>
            <p:cNvGrpSpPr/>
            <p:nvPr userDrawn="1"/>
          </p:nvGrpSpPr>
          <p:grpSpPr>
            <a:xfrm>
              <a:off x="4241493" y="2875349"/>
              <a:ext cx="1177387" cy="1177387"/>
              <a:chOff x="4123562" y="1456562"/>
              <a:chExt cx="3944875" cy="3944875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A26E9C64-3C43-487D-9444-76CE57719D1F}"/>
                  </a:ext>
                </a:extLst>
              </p:cNvPr>
              <p:cNvSpPr/>
              <p:nvPr userDrawn="1"/>
            </p:nvSpPr>
            <p:spPr>
              <a:xfrm>
                <a:off x="4123562" y="1456562"/>
                <a:ext cx="3944875" cy="3944875"/>
              </a:xfrm>
              <a:prstGeom prst="ellipse">
                <a:avLst/>
              </a:prstGeom>
              <a:solidFill>
                <a:schemeClr val="bg1"/>
              </a:solidFill>
              <a:ln w="101600">
                <a:solidFill>
                  <a:srgbClr val="69A4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28DBEAAC-EB46-457A-A4EF-909FB66041A1}"/>
                  </a:ext>
                </a:extLst>
              </p:cNvPr>
              <p:cNvSpPr/>
              <p:nvPr userDrawn="1"/>
            </p:nvSpPr>
            <p:spPr>
              <a:xfrm>
                <a:off x="4493206" y="1863116"/>
                <a:ext cx="3205586" cy="320558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69A42C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22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6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8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3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9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2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8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4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3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9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B2F4CC2F-6402-47A3-BD4B-093C8739A5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3" name="图片 2" descr="图片包含 物体, 人员&#10;&#10;描述已自动生成">
            <a:extLst>
              <a:ext uri="{FF2B5EF4-FFF2-40B4-BE49-F238E27FC236}">
                <a16:creationId xmlns:a16="http://schemas.microsoft.com/office/drawing/2014/main" id="{F17BD030-ABCB-4D74-B6C2-8A8AC77D9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10" y="961645"/>
            <a:ext cx="2257648" cy="41517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6B6594F-2160-437A-B18B-3EE5918E2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6B8D98D-8735-479A-B76E-857C286359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99" y="127906"/>
            <a:ext cx="1448196" cy="121525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092C4F7-1D80-4C1C-B83D-0582CCB1710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4640397" y="813959"/>
            <a:ext cx="939583" cy="788449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D4F4B819-65F3-4E67-B96F-427045AF1271}"/>
              </a:ext>
            </a:extLst>
          </p:cNvPr>
          <p:cNvGrpSpPr/>
          <p:nvPr userDrawn="1"/>
        </p:nvGrpSpPr>
        <p:grpSpPr>
          <a:xfrm>
            <a:off x="2303943" y="13716000"/>
            <a:ext cx="1573994" cy="2997215"/>
            <a:chOff x="4241493" y="1810742"/>
            <a:chExt cx="1177388" cy="2241994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1AC95CAF-19F8-46F0-8F60-4093F942A126}"/>
                </a:ext>
              </a:extLst>
            </p:cNvPr>
            <p:cNvGrpSpPr/>
            <p:nvPr userDrawn="1"/>
          </p:nvGrpSpPr>
          <p:grpSpPr>
            <a:xfrm>
              <a:off x="4241494" y="1810742"/>
              <a:ext cx="1177387" cy="1177387"/>
              <a:chOff x="4123562" y="1456562"/>
              <a:chExt cx="3944875" cy="3944875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9C3B90C4-26AC-4011-A273-BC9E3BDA9C74}"/>
                  </a:ext>
                </a:extLst>
              </p:cNvPr>
              <p:cNvSpPr/>
              <p:nvPr userDrawn="1"/>
            </p:nvSpPr>
            <p:spPr>
              <a:xfrm>
                <a:off x="4123562" y="1456562"/>
                <a:ext cx="3944875" cy="3944875"/>
              </a:xfrm>
              <a:prstGeom prst="ellipse">
                <a:avLst/>
              </a:prstGeom>
              <a:solidFill>
                <a:schemeClr val="bg1"/>
              </a:solidFill>
              <a:ln w="101600">
                <a:solidFill>
                  <a:srgbClr val="69A4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8731A9ED-0B6B-463A-BE08-0F21A969739B}"/>
                  </a:ext>
                </a:extLst>
              </p:cNvPr>
              <p:cNvSpPr/>
              <p:nvPr userDrawn="1"/>
            </p:nvSpPr>
            <p:spPr>
              <a:xfrm>
                <a:off x="4493206" y="1863116"/>
                <a:ext cx="3205586" cy="320558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69A42C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D02D5186-888E-4405-9B2A-69A06E9620FC}"/>
                </a:ext>
              </a:extLst>
            </p:cNvPr>
            <p:cNvGrpSpPr/>
            <p:nvPr userDrawn="1"/>
          </p:nvGrpSpPr>
          <p:grpSpPr>
            <a:xfrm>
              <a:off x="4241493" y="2875349"/>
              <a:ext cx="1177387" cy="1177387"/>
              <a:chOff x="4123562" y="1456562"/>
              <a:chExt cx="3944875" cy="3944875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A26E9C64-3C43-487D-9444-76CE57719D1F}"/>
                  </a:ext>
                </a:extLst>
              </p:cNvPr>
              <p:cNvSpPr/>
              <p:nvPr userDrawn="1"/>
            </p:nvSpPr>
            <p:spPr>
              <a:xfrm>
                <a:off x="4123562" y="1456562"/>
                <a:ext cx="3944875" cy="3944875"/>
              </a:xfrm>
              <a:prstGeom prst="ellipse">
                <a:avLst/>
              </a:prstGeom>
              <a:solidFill>
                <a:schemeClr val="bg1"/>
              </a:solidFill>
              <a:ln w="101600">
                <a:solidFill>
                  <a:srgbClr val="69A4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28DBEAAC-EB46-457A-A4EF-909FB66041A1}"/>
                  </a:ext>
                </a:extLst>
              </p:cNvPr>
              <p:cNvSpPr/>
              <p:nvPr userDrawn="1"/>
            </p:nvSpPr>
            <p:spPr>
              <a:xfrm>
                <a:off x="4493206" y="1863116"/>
                <a:ext cx="3205586" cy="320558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69A42C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925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6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13716000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1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13716000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B4E622B2-6B78-426D-A826-1C82183B49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9" name="图片 18" descr="图片包含 风筝, 放飞, 户外, 男士&#10;&#10;描述已自动生成">
            <a:extLst>
              <a:ext uri="{FF2B5EF4-FFF2-40B4-BE49-F238E27FC236}">
                <a16:creationId xmlns:a16="http://schemas.microsoft.com/office/drawing/2014/main" id="{B8826A2F-DD57-4745-9916-D4C8463B7A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" y="2107025"/>
            <a:ext cx="5409508" cy="4559968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643E409D-6F89-4CCF-98C4-93F9066620D0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3D03D3D2-B735-4B43-BC13-9518A6AEAC0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C5031E59-BD5E-4D70-B056-CA89A7238916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17A5146E-D406-4EDD-BB7E-0CF95841F6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06" y="5137210"/>
            <a:ext cx="7110663" cy="1720467"/>
          </a:xfrm>
          <a:prstGeom prst="rect">
            <a:avLst/>
          </a:prstGeom>
        </p:spPr>
      </p:pic>
      <p:pic>
        <p:nvPicPr>
          <p:cNvPr id="18" name="图片 17" descr="图片包含 物体, 人员&#10;&#10;描述已自动生成">
            <a:extLst>
              <a:ext uri="{FF2B5EF4-FFF2-40B4-BE49-F238E27FC236}">
                <a16:creationId xmlns:a16="http://schemas.microsoft.com/office/drawing/2014/main" id="{9C7D8451-2A5D-4CAF-BFF3-FBCEF9B3F6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848" y="2515218"/>
            <a:ext cx="2257648" cy="41517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98D8EC6-97DA-4DA7-9EBB-DB0E20A236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3DF20B4-4098-4DC7-B088-19ABD6801E9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4606178" y="5790774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1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B4E622B2-6B78-426D-A826-1C82183B49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9" name="图片 18" descr="图片包含 风筝, 放飞, 户外, 男士&#10;&#10;描述已自动生成">
            <a:extLst>
              <a:ext uri="{FF2B5EF4-FFF2-40B4-BE49-F238E27FC236}">
                <a16:creationId xmlns:a16="http://schemas.microsoft.com/office/drawing/2014/main" id="{B8826A2F-DD57-4745-9916-D4C8463B7A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" y="2107025"/>
            <a:ext cx="5409508" cy="4559968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643E409D-6F89-4CCF-98C4-93F9066620D0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3D03D3D2-B735-4B43-BC13-9518A6AEAC0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C5031E59-BD5E-4D70-B056-CA89A7238916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17A5146E-D406-4EDD-BB7E-0CF95841F6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06" y="5137210"/>
            <a:ext cx="7110663" cy="1720467"/>
          </a:xfrm>
          <a:prstGeom prst="rect">
            <a:avLst/>
          </a:prstGeom>
        </p:spPr>
      </p:pic>
      <p:pic>
        <p:nvPicPr>
          <p:cNvPr id="18" name="图片 17" descr="图片包含 物体, 人员&#10;&#10;描述已自动生成">
            <a:extLst>
              <a:ext uri="{FF2B5EF4-FFF2-40B4-BE49-F238E27FC236}">
                <a16:creationId xmlns:a16="http://schemas.microsoft.com/office/drawing/2014/main" id="{9C7D8451-2A5D-4CAF-BFF3-FBCEF9B3F6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848" y="2515218"/>
            <a:ext cx="2257648" cy="41517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98D8EC6-97DA-4DA7-9EBB-DB0E20A236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3DF20B4-4098-4DC7-B088-19ABD6801E9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4606178" y="5790774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4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B4E622B2-6B78-426D-A826-1C82183B49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9" name="图片 18" descr="图片包含 风筝, 放飞, 户外, 男士&#10;&#10;描述已自动生成">
            <a:extLst>
              <a:ext uri="{FF2B5EF4-FFF2-40B4-BE49-F238E27FC236}">
                <a16:creationId xmlns:a16="http://schemas.microsoft.com/office/drawing/2014/main" id="{B8826A2F-DD57-4745-9916-D4C8463B7A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" y="2107025"/>
            <a:ext cx="5409508" cy="4559968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643E409D-6F89-4CCF-98C4-93F9066620D0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3D03D3D2-B735-4B43-BC13-9518A6AEAC0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C5031E59-BD5E-4D70-B056-CA89A7238916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17A5146E-D406-4EDD-BB7E-0CF95841F6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06" y="5137210"/>
            <a:ext cx="7110663" cy="1720467"/>
          </a:xfrm>
          <a:prstGeom prst="rect">
            <a:avLst/>
          </a:prstGeom>
        </p:spPr>
      </p:pic>
      <p:pic>
        <p:nvPicPr>
          <p:cNvPr id="18" name="图片 17" descr="图片包含 物体, 人员&#10;&#10;描述已自动生成">
            <a:extLst>
              <a:ext uri="{FF2B5EF4-FFF2-40B4-BE49-F238E27FC236}">
                <a16:creationId xmlns:a16="http://schemas.microsoft.com/office/drawing/2014/main" id="{9C7D8451-2A5D-4CAF-BFF3-FBCEF9B3F6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848" y="2515218"/>
            <a:ext cx="2257648" cy="41517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98D8EC6-97DA-4DA7-9EBB-DB0E20A236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3DF20B4-4098-4DC7-B088-19ABD6801E9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4606178" y="5790774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210A084-F38B-4919-A93A-BD16E79CF8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A5C61505-38DB-4D0E-A2CC-86FDC6ACC676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AC2B5106-50FA-468B-A8B9-60DAA9B69801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FA5251F8-629A-4470-BC76-7E771BCFE5C1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EDCD9052-77F1-46AB-A715-F701A5A2A4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134286"/>
            <a:ext cx="3038623" cy="505520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74CD0BF-702C-46D0-909C-3677FB5BB9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87" y="0"/>
            <a:ext cx="1448196" cy="12152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0DC7E05-01CC-4530-8F57-C46DFFF143E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11233438" y="1385833"/>
            <a:ext cx="939583" cy="78844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50936C7-5C3B-4F80-BD5F-FB0A3A48A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36"/>
          <a:stretch/>
        </p:blipFill>
        <p:spPr>
          <a:xfrm>
            <a:off x="3312902" y="5361709"/>
            <a:ext cx="8936182" cy="149596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AA6C654-D837-4AE7-B40A-0BF43EC0038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599" y="4920916"/>
            <a:ext cx="7852144" cy="19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2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0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1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13716000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9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B2F4CC2F-6402-47A3-BD4B-093C8739A5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3" name="图片 2" descr="图片包含 物体, 人员&#10;&#10;描述已自动生成">
            <a:extLst>
              <a:ext uri="{FF2B5EF4-FFF2-40B4-BE49-F238E27FC236}">
                <a16:creationId xmlns:a16="http://schemas.microsoft.com/office/drawing/2014/main" id="{F17BD030-ABCB-4D74-B6C2-8A8AC77D9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10" y="961645"/>
            <a:ext cx="2257648" cy="41517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6B6594F-2160-437A-B18B-3EE5918E2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6B8D98D-8735-479A-B76E-857C286359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99" y="127906"/>
            <a:ext cx="1448196" cy="121525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092C4F7-1D80-4C1C-B83D-0582CCB1710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4640397" y="813959"/>
            <a:ext cx="939583" cy="788449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D4F4B819-65F3-4E67-B96F-427045AF1271}"/>
              </a:ext>
            </a:extLst>
          </p:cNvPr>
          <p:cNvGrpSpPr/>
          <p:nvPr userDrawn="1"/>
        </p:nvGrpSpPr>
        <p:grpSpPr>
          <a:xfrm>
            <a:off x="2303943" y="1821440"/>
            <a:ext cx="1573994" cy="2997215"/>
            <a:chOff x="4241493" y="1810742"/>
            <a:chExt cx="1177388" cy="2241994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1AC95CAF-19F8-46F0-8F60-4093F942A126}"/>
                </a:ext>
              </a:extLst>
            </p:cNvPr>
            <p:cNvGrpSpPr/>
            <p:nvPr userDrawn="1"/>
          </p:nvGrpSpPr>
          <p:grpSpPr>
            <a:xfrm>
              <a:off x="4241494" y="1810742"/>
              <a:ext cx="1177387" cy="1177387"/>
              <a:chOff x="4123562" y="1456562"/>
              <a:chExt cx="3944875" cy="3944875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9C3B90C4-26AC-4011-A273-BC9E3BDA9C74}"/>
                  </a:ext>
                </a:extLst>
              </p:cNvPr>
              <p:cNvSpPr/>
              <p:nvPr userDrawn="1"/>
            </p:nvSpPr>
            <p:spPr>
              <a:xfrm>
                <a:off x="4123562" y="1456562"/>
                <a:ext cx="3944875" cy="3944875"/>
              </a:xfrm>
              <a:prstGeom prst="ellipse">
                <a:avLst/>
              </a:prstGeom>
              <a:solidFill>
                <a:schemeClr val="bg1"/>
              </a:solidFill>
              <a:ln w="101600">
                <a:solidFill>
                  <a:srgbClr val="69A4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8731A9ED-0B6B-463A-BE08-0F21A969739B}"/>
                  </a:ext>
                </a:extLst>
              </p:cNvPr>
              <p:cNvSpPr/>
              <p:nvPr userDrawn="1"/>
            </p:nvSpPr>
            <p:spPr>
              <a:xfrm>
                <a:off x="4493206" y="1863116"/>
                <a:ext cx="3205586" cy="320558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69A42C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D02D5186-888E-4405-9B2A-69A06E9620FC}"/>
                </a:ext>
              </a:extLst>
            </p:cNvPr>
            <p:cNvGrpSpPr/>
            <p:nvPr userDrawn="1"/>
          </p:nvGrpSpPr>
          <p:grpSpPr>
            <a:xfrm>
              <a:off x="4241493" y="2875349"/>
              <a:ext cx="1177387" cy="1177387"/>
              <a:chOff x="4123562" y="1456562"/>
              <a:chExt cx="3944875" cy="3944875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A26E9C64-3C43-487D-9444-76CE57719D1F}"/>
                  </a:ext>
                </a:extLst>
              </p:cNvPr>
              <p:cNvSpPr/>
              <p:nvPr userDrawn="1"/>
            </p:nvSpPr>
            <p:spPr>
              <a:xfrm>
                <a:off x="4123562" y="1456562"/>
                <a:ext cx="3944875" cy="3944875"/>
              </a:xfrm>
              <a:prstGeom prst="ellipse">
                <a:avLst/>
              </a:prstGeom>
              <a:solidFill>
                <a:schemeClr val="bg1"/>
              </a:solidFill>
              <a:ln w="101600">
                <a:solidFill>
                  <a:srgbClr val="69A4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28DBEAAC-EB46-457A-A4EF-909FB66041A1}"/>
                  </a:ext>
                </a:extLst>
              </p:cNvPr>
              <p:cNvSpPr/>
              <p:nvPr userDrawn="1"/>
            </p:nvSpPr>
            <p:spPr>
              <a:xfrm>
                <a:off x="4493206" y="1863116"/>
                <a:ext cx="3205586" cy="320558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69A42C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415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1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4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13716000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4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13716000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9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7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13716000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13716000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9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13716000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2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13716000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5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B2F4CC2F-6402-47A3-BD4B-093C8739A5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3" name="图片 2" descr="图片包含 物体, 人员&#10;&#10;描述已自动生成">
            <a:extLst>
              <a:ext uri="{FF2B5EF4-FFF2-40B4-BE49-F238E27FC236}">
                <a16:creationId xmlns:a16="http://schemas.microsoft.com/office/drawing/2014/main" id="{F17BD030-ABCB-4D74-B6C2-8A8AC77D9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10" y="961645"/>
            <a:ext cx="2257648" cy="41517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6B6594F-2160-437A-B18B-3EE5918E2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6B8D98D-8735-479A-B76E-857C286359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99" y="127906"/>
            <a:ext cx="1448196" cy="121525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092C4F7-1D80-4C1C-B83D-0582CCB1710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4640397" y="813959"/>
            <a:ext cx="939583" cy="788449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D4F4B819-65F3-4E67-B96F-427045AF1271}"/>
              </a:ext>
            </a:extLst>
          </p:cNvPr>
          <p:cNvGrpSpPr/>
          <p:nvPr userDrawn="1"/>
        </p:nvGrpSpPr>
        <p:grpSpPr>
          <a:xfrm>
            <a:off x="2303943" y="1821440"/>
            <a:ext cx="1573994" cy="2997215"/>
            <a:chOff x="4241493" y="1810742"/>
            <a:chExt cx="1177388" cy="2241994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1AC95CAF-19F8-46F0-8F60-4093F942A126}"/>
                </a:ext>
              </a:extLst>
            </p:cNvPr>
            <p:cNvGrpSpPr/>
            <p:nvPr userDrawn="1"/>
          </p:nvGrpSpPr>
          <p:grpSpPr>
            <a:xfrm>
              <a:off x="4241494" y="1810742"/>
              <a:ext cx="1177387" cy="1177387"/>
              <a:chOff x="4123562" y="1456562"/>
              <a:chExt cx="3944875" cy="3944875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9C3B90C4-26AC-4011-A273-BC9E3BDA9C74}"/>
                  </a:ext>
                </a:extLst>
              </p:cNvPr>
              <p:cNvSpPr/>
              <p:nvPr userDrawn="1"/>
            </p:nvSpPr>
            <p:spPr>
              <a:xfrm>
                <a:off x="4123562" y="1456562"/>
                <a:ext cx="3944875" cy="3944875"/>
              </a:xfrm>
              <a:prstGeom prst="ellipse">
                <a:avLst/>
              </a:prstGeom>
              <a:solidFill>
                <a:schemeClr val="bg1"/>
              </a:solidFill>
              <a:ln w="101600">
                <a:solidFill>
                  <a:srgbClr val="69A4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8731A9ED-0B6B-463A-BE08-0F21A969739B}"/>
                  </a:ext>
                </a:extLst>
              </p:cNvPr>
              <p:cNvSpPr/>
              <p:nvPr userDrawn="1"/>
            </p:nvSpPr>
            <p:spPr>
              <a:xfrm>
                <a:off x="4493206" y="1863116"/>
                <a:ext cx="3205586" cy="320558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69A42C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D02D5186-888E-4405-9B2A-69A06E9620FC}"/>
                </a:ext>
              </a:extLst>
            </p:cNvPr>
            <p:cNvGrpSpPr/>
            <p:nvPr userDrawn="1"/>
          </p:nvGrpSpPr>
          <p:grpSpPr>
            <a:xfrm>
              <a:off x="4241493" y="2875349"/>
              <a:ext cx="1177387" cy="1177387"/>
              <a:chOff x="4123562" y="1456562"/>
              <a:chExt cx="3944875" cy="3944875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A26E9C64-3C43-487D-9444-76CE57719D1F}"/>
                  </a:ext>
                </a:extLst>
              </p:cNvPr>
              <p:cNvSpPr/>
              <p:nvPr userDrawn="1"/>
            </p:nvSpPr>
            <p:spPr>
              <a:xfrm>
                <a:off x="4123562" y="1456562"/>
                <a:ext cx="3944875" cy="3944875"/>
              </a:xfrm>
              <a:prstGeom prst="ellipse">
                <a:avLst/>
              </a:prstGeom>
              <a:solidFill>
                <a:schemeClr val="bg1"/>
              </a:solidFill>
              <a:ln w="101600">
                <a:solidFill>
                  <a:srgbClr val="69A4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28DBEAAC-EB46-457A-A4EF-909FB66041A1}"/>
                  </a:ext>
                </a:extLst>
              </p:cNvPr>
              <p:cNvSpPr/>
              <p:nvPr userDrawn="1"/>
            </p:nvSpPr>
            <p:spPr>
              <a:xfrm>
                <a:off x="4493206" y="1863116"/>
                <a:ext cx="3205586" cy="320558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69A42C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zh-CN" altLang="en-US" dirty="0">
                  <a:latin typeface="字魂27号-布丁体" panose="00000500000000000000" pitchFamily="2" charset="-122"/>
                  <a:ea typeface="字魂27号-布丁体" panose="00000500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27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13716000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7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7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0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3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13716000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4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0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9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7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D5BF57F-0332-4F3B-9BE4-CC98481A99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BD94E91E-61FA-4034-A715-880ED9049C33}"/>
              </a:ext>
            </a:extLst>
          </p:cNvPr>
          <p:cNvGrpSpPr/>
          <p:nvPr userDrawn="1"/>
        </p:nvGrpSpPr>
        <p:grpSpPr>
          <a:xfrm>
            <a:off x="4123562" y="645474"/>
            <a:ext cx="3944875" cy="3944875"/>
            <a:chOff x="4123562" y="1456562"/>
            <a:chExt cx="3944875" cy="3944875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85094751-2DD4-4846-8B0F-163BD84E9911}"/>
                </a:ext>
              </a:extLst>
            </p:cNvPr>
            <p:cNvSpPr/>
            <p:nvPr userDrawn="1"/>
          </p:nvSpPr>
          <p:spPr>
            <a:xfrm>
              <a:off x="4123562" y="1456562"/>
              <a:ext cx="3944875" cy="3944875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F1EEAC64-50F3-4E2E-BAAE-FFB0825138B7}"/>
                </a:ext>
              </a:extLst>
            </p:cNvPr>
            <p:cNvSpPr/>
            <p:nvPr userDrawn="1"/>
          </p:nvSpPr>
          <p:spPr>
            <a:xfrm>
              <a:off x="4251842" y="1584842"/>
              <a:ext cx="3688316" cy="368831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9A17473D-56BE-4352-8692-15F20858B5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316A421-FEC6-4892-9085-219A52D4E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3212432"/>
            <a:ext cx="12192000" cy="3645245"/>
          </a:xfrm>
          <a:prstGeom prst="rect">
            <a:avLst/>
          </a:prstGeom>
        </p:spPr>
      </p:pic>
      <p:pic>
        <p:nvPicPr>
          <p:cNvPr id="20" name="图片 19" descr="图片包含 风筝, 放飞, 户外, 男士&#10;&#10;描述已自动生成">
            <a:extLst>
              <a:ext uri="{FF2B5EF4-FFF2-40B4-BE49-F238E27FC236}">
                <a16:creationId xmlns:a16="http://schemas.microsoft.com/office/drawing/2014/main" id="{42184D4F-2217-4B19-AE83-F7B96867663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10" y="-104227"/>
            <a:ext cx="5409508" cy="455996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B456752-0E6B-4E23-B476-F10E7B2217D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7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6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5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8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7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13716000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5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7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13716000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7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13716000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4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9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8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9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4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2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7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1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DFC1B-353D-4840-BD89-C9F51B6496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9C60B6-FFB4-4B81-BC2C-244161BA54DC}"/>
              </a:ext>
            </a:extLst>
          </p:cNvPr>
          <p:cNvGrpSpPr/>
          <p:nvPr userDrawn="1"/>
        </p:nvGrpSpPr>
        <p:grpSpPr>
          <a:xfrm>
            <a:off x="895120" y="13716000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2033343E-9142-4505-BD60-35219B9E97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2730350E-86BE-4E42-B347-D1D1282C7933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18BF4325-345D-4E32-96D9-33AED0ED6B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4D6B39F-1635-46ED-AD44-D3367F5E6E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DA7133A-6A20-4941-AFBE-E6B07D333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BC1DC05-7B7D-4F15-98AE-6A24E80E60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21" name="图片 20" descr="图片包含 风筝, 放飞, 户外, 男士&#10;&#10;描述已自动生成">
            <a:extLst>
              <a:ext uri="{FF2B5EF4-FFF2-40B4-BE49-F238E27FC236}">
                <a16:creationId xmlns:a16="http://schemas.microsoft.com/office/drawing/2014/main" id="{C4F8B62B-A729-44A4-93C3-EFA95BFA04A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4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0768494-01CA-4DEB-9B0E-9CF706A23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BF1060-9D38-442B-B650-C56FFAABC4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394101-C3C9-4C52-B8BA-914808A0EFA1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528365A8-FCD2-4C1B-B934-227FBB06A56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6B88804-F260-4FCE-82A3-7A9EEA2FC9EA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F8F23204-87C2-4289-B849-D176F748B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 b="6433"/>
          <a:stretch/>
        </p:blipFill>
        <p:spPr>
          <a:xfrm>
            <a:off x="0" y="3653905"/>
            <a:ext cx="12192000" cy="320409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0D6CFB-624C-479D-90BF-D6FDC0AB0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36F0092-7B80-47C5-802A-A46531C29C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D15E950-7373-4D7F-AC22-B7CD801C90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3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4BC1095C-834A-4BA8-BCFB-3D5B199A29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17" name="图片 16" descr="图片包含 风筝, 放飞, 户外, 男士&#10;&#10;描述已自动生成">
            <a:extLst>
              <a:ext uri="{FF2B5EF4-FFF2-40B4-BE49-F238E27FC236}">
                <a16:creationId xmlns:a16="http://schemas.microsoft.com/office/drawing/2014/main" id="{FE2D20D6-ACF9-4C2E-B4E9-6EEB0D6BA7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1" y="113331"/>
            <a:ext cx="5409508" cy="4559968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8D159644-7CF6-4D94-97C9-09C432B66E70}"/>
              </a:ext>
            </a:extLst>
          </p:cNvPr>
          <p:cNvGrpSpPr/>
          <p:nvPr userDrawn="1"/>
        </p:nvGrpSpPr>
        <p:grpSpPr>
          <a:xfrm>
            <a:off x="2319231" y="1399660"/>
            <a:ext cx="7565360" cy="3101180"/>
            <a:chOff x="3100251" y="1601912"/>
            <a:chExt cx="7565360" cy="3101180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FFEB1E8C-4480-4D5B-8EDC-03B16B2CC36F}"/>
                </a:ext>
              </a:extLst>
            </p:cNvPr>
            <p:cNvSpPr/>
            <p:nvPr userDrawn="1"/>
          </p:nvSpPr>
          <p:spPr>
            <a:xfrm>
              <a:off x="3100251" y="1601912"/>
              <a:ext cx="7565360" cy="31011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FD24B32E-9940-4204-A683-FAE6629D30D7}"/>
                </a:ext>
              </a:extLst>
            </p:cNvPr>
            <p:cNvSpPr/>
            <p:nvPr userDrawn="1"/>
          </p:nvSpPr>
          <p:spPr>
            <a:xfrm>
              <a:off x="3230674" y="1730457"/>
              <a:ext cx="7304513" cy="284304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B64D2B6A-E316-4370-B4E0-5684C1C935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750"/>
            <a:ext cx="12192000" cy="294992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24AD35A-9A13-464F-99D2-71D3736BE18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89" y="-134286"/>
            <a:ext cx="3038623" cy="505520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4197FF8-7464-4E17-9E6E-909DBCE7CA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19"/>
          <a:stretch/>
        </p:blipFill>
        <p:spPr>
          <a:xfrm>
            <a:off x="0" y="3272589"/>
            <a:ext cx="12192000" cy="358508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3AB5E3A-7DA0-490F-BDF1-C7BC0F6D3FB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99" y="127906"/>
            <a:ext cx="1448196" cy="121525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6B9E760-96E2-4D76-B081-FC893659049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9272554" y="554760"/>
            <a:ext cx="939583" cy="7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1C9685D-5276-4D4C-BC32-3102DB4370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88CC7F5-0E4E-44D1-BFF4-6134E737A247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A3D1BA0B-F826-4C67-BB7A-D4F920EF8914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69A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3F344303-5F3E-4BE8-BB67-DDA33FACDD59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69A42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27号-布丁体" panose="00000500000000000000" pitchFamily="2" charset="-122"/>
                <a:ea typeface="字魂27号-布丁体" panose="00000500000000000000" pitchFamily="2" charset="-122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1D2074ED-745E-47F2-A28D-7556C36D23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1" y="144008"/>
            <a:ext cx="1448196" cy="12152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B80EC09-CA68-41B4-B9BC-8919380041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67520">
            <a:off x="8502533" y="99419"/>
            <a:ext cx="939583" cy="78844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F71DEF7-D83E-4C6D-933C-2D2AC3B4D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2"/>
          <a:stretch/>
        </p:blipFill>
        <p:spPr>
          <a:xfrm>
            <a:off x="0" y="4185878"/>
            <a:ext cx="8936182" cy="267179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40A0BCD-6572-4563-811D-AEC7824035C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25" y="4842163"/>
            <a:ext cx="12192000" cy="2015513"/>
          </a:xfrm>
          <a:prstGeom prst="rect">
            <a:avLst/>
          </a:prstGeom>
        </p:spPr>
      </p:pic>
      <p:pic>
        <p:nvPicPr>
          <p:cNvPr id="13" name="图片 12" descr="图片包含 风筝, 放飞, 户外, 男士&#10;&#10;描述已自动生成">
            <a:extLst>
              <a:ext uri="{FF2B5EF4-FFF2-40B4-BE49-F238E27FC236}">
                <a16:creationId xmlns:a16="http://schemas.microsoft.com/office/drawing/2014/main" id="{84B28A0B-3225-419B-A96F-A51BEEAC0A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2" y="3038191"/>
            <a:ext cx="3733067" cy="314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1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02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97" r:id="rId3"/>
    <p:sldLayoutId id="2147483790" r:id="rId4"/>
    <p:sldLayoutId id="2147483752" r:id="rId5"/>
    <p:sldLayoutId id="2147483720" r:id="rId6"/>
    <p:sldLayoutId id="2147483651" r:id="rId7"/>
    <p:sldLayoutId id="2147483652" r:id="rId8"/>
    <p:sldLayoutId id="2147483796" r:id="rId9"/>
    <p:sldLayoutId id="2147483789" r:id="rId10"/>
    <p:sldLayoutId id="2147483785" r:id="rId11"/>
    <p:sldLayoutId id="2147483784" r:id="rId12"/>
    <p:sldLayoutId id="2147483783" r:id="rId13"/>
    <p:sldLayoutId id="2147483772" r:id="rId14"/>
    <p:sldLayoutId id="2147483765" r:id="rId15"/>
    <p:sldLayoutId id="2147483764" r:id="rId16"/>
    <p:sldLayoutId id="2147483763" r:id="rId17"/>
    <p:sldLayoutId id="2147483762" r:id="rId18"/>
    <p:sldLayoutId id="2147483761" r:id="rId19"/>
    <p:sldLayoutId id="2147483760" r:id="rId20"/>
    <p:sldLayoutId id="2147483759" r:id="rId21"/>
    <p:sldLayoutId id="2147483758" r:id="rId22"/>
    <p:sldLayoutId id="2147483757" r:id="rId23"/>
    <p:sldLayoutId id="2147483756" r:id="rId24"/>
    <p:sldLayoutId id="2147483755" r:id="rId25"/>
    <p:sldLayoutId id="2147483754" r:id="rId26"/>
    <p:sldLayoutId id="2147483746" r:id="rId27"/>
    <p:sldLayoutId id="2147483745" r:id="rId28"/>
    <p:sldLayoutId id="2147483744" r:id="rId29"/>
    <p:sldLayoutId id="2147483743" r:id="rId30"/>
    <p:sldLayoutId id="2147483737" r:id="rId31"/>
    <p:sldLayoutId id="2147483730" r:id="rId32"/>
    <p:sldLayoutId id="2147483729" r:id="rId33"/>
    <p:sldLayoutId id="2147483728" r:id="rId34"/>
    <p:sldLayoutId id="2147483727" r:id="rId35"/>
    <p:sldLayoutId id="2147483726" r:id="rId36"/>
    <p:sldLayoutId id="2147483725" r:id="rId37"/>
    <p:sldLayoutId id="2147483724" r:id="rId38"/>
    <p:sldLayoutId id="2147483723" r:id="rId39"/>
    <p:sldLayoutId id="2147483722" r:id="rId40"/>
    <p:sldLayoutId id="2147483698" r:id="rId41"/>
    <p:sldLayoutId id="2147483658" r:id="rId42"/>
    <p:sldLayoutId id="2147483654" r:id="rId43"/>
    <p:sldLayoutId id="2147483766" r:id="rId44"/>
    <p:sldLayoutId id="2147483731" r:id="rId45"/>
    <p:sldLayoutId id="2147483653" r:id="rId46"/>
    <p:sldLayoutId id="2147483655" r:id="rId47"/>
    <p:sldLayoutId id="2147483795" r:id="rId48"/>
    <p:sldLayoutId id="2147483794" r:id="rId49"/>
    <p:sldLayoutId id="2147483793" r:id="rId50"/>
    <p:sldLayoutId id="2147483792" r:id="rId51"/>
    <p:sldLayoutId id="2147483791" r:id="rId52"/>
    <p:sldLayoutId id="2147483788" r:id="rId53"/>
    <p:sldLayoutId id="2147483787" r:id="rId54"/>
    <p:sldLayoutId id="2147483786" r:id="rId55"/>
    <p:sldLayoutId id="2147483771" r:id="rId56"/>
    <p:sldLayoutId id="2147483770" r:id="rId57"/>
    <p:sldLayoutId id="2147483769" r:id="rId58"/>
    <p:sldLayoutId id="2147483768" r:id="rId59"/>
    <p:sldLayoutId id="2147483767" r:id="rId60"/>
    <p:sldLayoutId id="2147483753" r:id="rId61"/>
    <p:sldLayoutId id="2147483751" r:id="rId62"/>
    <p:sldLayoutId id="2147483750" r:id="rId63"/>
    <p:sldLayoutId id="2147483749" r:id="rId64"/>
    <p:sldLayoutId id="2147483748" r:id="rId65"/>
    <p:sldLayoutId id="2147483747" r:id="rId66"/>
    <p:sldLayoutId id="2147483736" r:id="rId67"/>
    <p:sldLayoutId id="2147483735" r:id="rId68"/>
    <p:sldLayoutId id="2147483734" r:id="rId69"/>
    <p:sldLayoutId id="2147483733" r:id="rId70"/>
    <p:sldLayoutId id="2147483732" r:id="rId71"/>
    <p:sldLayoutId id="2147483721" r:id="rId72"/>
    <p:sldLayoutId id="2147483667" r:id="rId73"/>
    <p:sldLayoutId id="2147483782" r:id="rId74"/>
    <p:sldLayoutId id="2147483781" r:id="rId75"/>
    <p:sldLayoutId id="2147483780" r:id="rId76"/>
    <p:sldLayoutId id="2147483779" r:id="rId77"/>
    <p:sldLayoutId id="2147483778" r:id="rId78"/>
    <p:sldLayoutId id="2147483777" r:id="rId79"/>
    <p:sldLayoutId id="2147483776" r:id="rId80"/>
    <p:sldLayoutId id="2147483775" r:id="rId81"/>
    <p:sldLayoutId id="2147483774" r:id="rId82"/>
    <p:sldLayoutId id="2147483773" r:id="rId83"/>
    <p:sldLayoutId id="2147483742" r:id="rId84"/>
    <p:sldLayoutId id="2147483741" r:id="rId85"/>
    <p:sldLayoutId id="2147483740" r:id="rId86"/>
    <p:sldLayoutId id="2147483739" r:id="rId87"/>
    <p:sldLayoutId id="2147483738" r:id="rId88"/>
    <p:sldLayoutId id="2147483661" r:id="rId89"/>
    <p:sldLayoutId id="2147483656" r:id="rId90"/>
    <p:sldLayoutId id="2147483657" r:id="rId9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36.png"/><Relationship Id="rId7" Type="http://schemas.openxmlformats.org/officeDocument/2006/relationships/diagramData" Target="../diagrams/data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8.svg"/><Relationship Id="rId11" Type="http://schemas.microsoft.com/office/2007/relationships/diagramDrawing" Target="../diagrams/drawing1.xml"/><Relationship Id="rId5" Type="http://schemas.openxmlformats.org/officeDocument/2006/relationships/image" Target="../media/image37.png"/><Relationship Id="rId10" Type="http://schemas.openxmlformats.org/officeDocument/2006/relationships/diagramColors" Target="../diagrams/colors1.xml"/><Relationship Id="rId4" Type="http://schemas.microsoft.com/office/2007/relationships/hdphoto" Target="../media/hdphoto12.wdp"/><Relationship Id="rId9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3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2.wdp"/><Relationship Id="rId7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png"/><Relationship Id="rId5" Type="http://schemas.microsoft.com/office/2007/relationships/hdphoto" Target="../media/hdphoto4.wdp"/><Relationship Id="rId4" Type="http://schemas.openxmlformats.org/officeDocument/2006/relationships/image" Target="../media/image24.png"/><Relationship Id="rId9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3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7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12" Type="http://schemas.microsoft.com/office/2007/relationships/hdphoto" Target="../media/hdphoto7.wdp"/><Relationship Id="rId2" Type="http://schemas.openxmlformats.org/officeDocument/2006/relationships/image" Target="../media/image23.gif"/><Relationship Id="rId16" Type="http://schemas.microsoft.com/office/2007/relationships/hdphoto" Target="../media/hdphoto9.wdp"/><Relationship Id="rId1" Type="http://schemas.openxmlformats.org/officeDocument/2006/relationships/slideLayout" Target="../slideLayouts/slideLayout47.xml"/><Relationship Id="rId6" Type="http://schemas.microsoft.com/office/2007/relationships/hdphoto" Target="../media/hdphoto4.wdp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10" Type="http://schemas.microsoft.com/office/2007/relationships/hdphoto" Target="../media/hdphoto6.wdp"/><Relationship Id="rId4" Type="http://schemas.microsoft.com/office/2007/relationships/hdphoto" Target="../media/hdphoto2.wdp"/><Relationship Id="rId9" Type="http://schemas.openxmlformats.org/officeDocument/2006/relationships/image" Target="../media/image26.png"/><Relationship Id="rId1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1.png"/><Relationship Id="rId5" Type="http://schemas.microsoft.com/office/2007/relationships/hdphoto" Target="../media/hdphoto10.wdp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0325783-AB9E-4A38-B203-71A7A9BDA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88" y="1340858"/>
            <a:ext cx="6279424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7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24B3520-74D8-4717-B4A3-0A6716AA5DCC}"/>
              </a:ext>
            </a:extLst>
          </p:cNvPr>
          <p:cNvSpPr/>
          <p:nvPr/>
        </p:nvSpPr>
        <p:spPr>
          <a:xfrm>
            <a:off x="4233954" y="2173433"/>
            <a:ext cx="37240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zh-CN" sz="5400" kern="10" dirty="0">
                <a:ln w="12700">
                  <a:noFill/>
                  <a:round/>
                  <a:headEnd/>
                  <a:tailEnd/>
                </a:ln>
                <a:solidFill>
                  <a:srgbClr val="FF7930"/>
                </a:solidFill>
                <a:latin typeface="+mj-lt"/>
                <a:ea typeface="字魂27号-布丁体" panose="00000500000000000000" pitchFamily="2" charset="-122"/>
                <a:cs typeface="Pattaya" panose="00000500000000000000" pitchFamily="2" charset="-34"/>
              </a:rPr>
              <a:t>Tìm hiểu bài</a:t>
            </a:r>
            <a:endParaRPr lang="zh-CN" altLang="en-US" sz="5400" kern="10" dirty="0">
              <a:ln w="12700">
                <a:noFill/>
                <a:round/>
                <a:headEnd/>
                <a:tailEnd/>
              </a:ln>
              <a:solidFill>
                <a:srgbClr val="FF7930"/>
              </a:solidFill>
              <a:latin typeface="+mj-lt"/>
              <a:ea typeface="字魂27号-布丁体" panose="00000500000000000000" pitchFamily="2" charset="-122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2642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Free Vector | Hand drawn lovely spring landscape">
            <a:extLst>
              <a:ext uri="{FF2B5EF4-FFF2-40B4-BE49-F238E27FC236}">
                <a16:creationId xmlns:a16="http://schemas.microsoft.com/office/drawing/2014/main" id="{47A60C45-1DB5-46E2-829E-0E111621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3C99AAA-7F21-4901-9BA2-F87E93031587}"/>
              </a:ext>
            </a:extLst>
          </p:cNvPr>
          <p:cNvSpPr/>
          <p:nvPr/>
        </p:nvSpPr>
        <p:spPr>
          <a:xfrm>
            <a:off x="-15498" y="960895"/>
            <a:ext cx="12259159" cy="591805"/>
          </a:xfrm>
          <a:custGeom>
            <a:avLst/>
            <a:gdLst>
              <a:gd name="connsiteX0" fmla="*/ 0 w 12259159"/>
              <a:gd name="connsiteY0" fmla="*/ 0 h 591805"/>
              <a:gd name="connsiteX1" fmla="*/ 2572718 w 12259159"/>
              <a:gd name="connsiteY1" fmla="*/ 433952 h 591805"/>
              <a:gd name="connsiteX2" fmla="*/ 3843579 w 12259159"/>
              <a:gd name="connsiteY2" fmla="*/ 573437 h 591805"/>
              <a:gd name="connsiteX3" fmla="*/ 4819973 w 12259159"/>
              <a:gd name="connsiteY3" fmla="*/ 588936 h 591805"/>
              <a:gd name="connsiteX4" fmla="*/ 6230318 w 12259159"/>
              <a:gd name="connsiteY4" fmla="*/ 573437 h 591805"/>
              <a:gd name="connsiteX5" fmla="*/ 7253206 w 12259159"/>
              <a:gd name="connsiteY5" fmla="*/ 573437 h 591805"/>
              <a:gd name="connsiteX6" fmla="*/ 8601559 w 12259159"/>
              <a:gd name="connsiteY6" fmla="*/ 573437 h 591805"/>
              <a:gd name="connsiteX7" fmla="*/ 10538847 w 12259159"/>
              <a:gd name="connsiteY7" fmla="*/ 325464 h 591805"/>
              <a:gd name="connsiteX8" fmla="*/ 11313762 w 12259159"/>
              <a:gd name="connsiteY8" fmla="*/ 294468 h 591805"/>
              <a:gd name="connsiteX9" fmla="*/ 12259159 w 12259159"/>
              <a:gd name="connsiteY9" fmla="*/ 278969 h 591805"/>
              <a:gd name="connsiteX10" fmla="*/ 12259159 w 12259159"/>
              <a:gd name="connsiteY10" fmla="*/ 278969 h 59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59159" h="591805">
                <a:moveTo>
                  <a:pt x="0" y="0"/>
                </a:moveTo>
                <a:lnTo>
                  <a:pt x="2572718" y="433952"/>
                </a:lnTo>
                <a:cubicBezTo>
                  <a:pt x="3213314" y="529525"/>
                  <a:pt x="3469037" y="547606"/>
                  <a:pt x="3843579" y="573437"/>
                </a:cubicBezTo>
                <a:cubicBezTo>
                  <a:pt x="4218121" y="599268"/>
                  <a:pt x="4422183" y="588936"/>
                  <a:pt x="4819973" y="588936"/>
                </a:cubicBezTo>
                <a:cubicBezTo>
                  <a:pt x="5217763" y="588936"/>
                  <a:pt x="6230318" y="573437"/>
                  <a:pt x="6230318" y="573437"/>
                </a:cubicBezTo>
                <a:lnTo>
                  <a:pt x="7253206" y="573437"/>
                </a:lnTo>
                <a:cubicBezTo>
                  <a:pt x="7648413" y="573437"/>
                  <a:pt x="8053952" y="614766"/>
                  <a:pt x="8601559" y="573437"/>
                </a:cubicBezTo>
                <a:cubicBezTo>
                  <a:pt x="9149166" y="532108"/>
                  <a:pt x="10086813" y="371959"/>
                  <a:pt x="10538847" y="325464"/>
                </a:cubicBezTo>
                <a:cubicBezTo>
                  <a:pt x="10990881" y="278969"/>
                  <a:pt x="11027043" y="302217"/>
                  <a:pt x="11313762" y="294468"/>
                </a:cubicBezTo>
                <a:cubicBezTo>
                  <a:pt x="11600481" y="286719"/>
                  <a:pt x="12259159" y="278969"/>
                  <a:pt x="12259159" y="278969"/>
                </a:cubicBezTo>
                <a:lnTo>
                  <a:pt x="12259159" y="278969"/>
                </a:lnTo>
              </a:path>
            </a:pathLst>
          </a:cu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Messy Pile of Dirty Laundry Vector Images (over 170)">
            <a:extLst>
              <a:ext uri="{FF2B5EF4-FFF2-40B4-BE49-F238E27FC236}">
                <a16:creationId xmlns:a16="http://schemas.microsoft.com/office/drawing/2014/main" id="{26F1E507-73B0-4A9F-8869-F027F9B98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19" y="4525291"/>
            <a:ext cx="2208153" cy="23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E87706D-DA77-41AA-88A4-932A7AE9466C}"/>
              </a:ext>
            </a:extLst>
          </p:cNvPr>
          <p:cNvSpPr/>
          <p:nvPr/>
        </p:nvSpPr>
        <p:spPr>
          <a:xfrm>
            <a:off x="277721" y="310041"/>
            <a:ext cx="11553084" cy="623791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4A98E9-3B9D-48E9-9FC1-5F0A352DC39D}"/>
              </a:ext>
            </a:extLst>
          </p:cNvPr>
          <p:cNvGrpSpPr/>
          <p:nvPr/>
        </p:nvGrpSpPr>
        <p:grpSpPr>
          <a:xfrm>
            <a:off x="1461802" y="524169"/>
            <a:ext cx="8823725" cy="1407774"/>
            <a:chOff x="1461802" y="524169"/>
            <a:chExt cx="8823725" cy="1407774"/>
          </a:xfrm>
        </p:grpSpPr>
        <p:pic>
          <p:nvPicPr>
            <p:cNvPr id="12" name="Picture 9">
              <a:extLst>
                <a:ext uri="{FF2B5EF4-FFF2-40B4-BE49-F238E27FC236}">
                  <a16:creationId xmlns:a16="http://schemas.microsoft.com/office/drawing/2014/main" id="{2D8198FE-4D6E-4BC0-ACA2-756B501DF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1461802" y="524169"/>
              <a:ext cx="8705539" cy="130463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FC2A11-12C3-476F-BC3B-FEF258DB630D}"/>
                </a:ext>
              </a:extLst>
            </p:cNvPr>
            <p:cNvSpPr txBox="1"/>
            <p:nvPr/>
          </p:nvSpPr>
          <p:spPr>
            <a:xfrm>
              <a:off x="1822998" y="731614"/>
              <a:ext cx="84625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Cao Bằng có một địa thế đặc biệt như thế nào?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979B696-744C-4610-89DA-9FF522DF4C0E}"/>
              </a:ext>
            </a:extLst>
          </p:cNvPr>
          <p:cNvSpPr/>
          <p:nvPr/>
        </p:nvSpPr>
        <p:spPr>
          <a:xfrm>
            <a:off x="3616991" y="281584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qua Đèo Gió</a:t>
            </a:r>
          </a:p>
          <a:p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lại vượt Đèo Giàng</a:t>
            </a:r>
          </a:p>
          <a:p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vượt qua Cao Bắc</a:t>
            </a:r>
          </a:p>
          <a:p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ta tới Cao Bằng.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52DBA9-0790-4CBC-88E9-2F41C0386894}"/>
              </a:ext>
            </a:extLst>
          </p:cNvPr>
          <p:cNvSpPr/>
          <p:nvPr/>
        </p:nvSpPr>
        <p:spPr>
          <a:xfrm>
            <a:off x="517076" y="1833889"/>
            <a:ext cx="111531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Muốn đến Cao Bằng phải vượt qua Đèo Gió, Đèo Giàng, Đèo Cao Bắc.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8FA2FB-7E7A-4778-818B-8580CF0D9577}"/>
              </a:ext>
            </a:extLst>
          </p:cNvPr>
          <p:cNvCxnSpPr/>
          <p:nvPr/>
        </p:nvCxnSpPr>
        <p:spPr>
          <a:xfrm>
            <a:off x="4959458" y="3322976"/>
            <a:ext cx="66642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C2E6EA-1E37-4FD4-AEB4-9EADE0D8078D}"/>
              </a:ext>
            </a:extLst>
          </p:cNvPr>
          <p:cNvCxnSpPr>
            <a:cxnSpLocks/>
          </p:cNvCxnSpPr>
          <p:nvPr/>
        </p:nvCxnSpPr>
        <p:spPr>
          <a:xfrm>
            <a:off x="4243952" y="3857969"/>
            <a:ext cx="138193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F541B27-B917-4B20-B107-E2C8A9B10231}"/>
              </a:ext>
            </a:extLst>
          </p:cNvPr>
          <p:cNvCxnSpPr>
            <a:cxnSpLocks/>
          </p:cNvCxnSpPr>
          <p:nvPr/>
        </p:nvCxnSpPr>
        <p:spPr>
          <a:xfrm>
            <a:off x="3694481" y="4320336"/>
            <a:ext cx="157494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0860750-22B0-4BE3-904B-34EA6101C7F9}"/>
              </a:ext>
            </a:extLst>
          </p:cNvPr>
          <p:cNvSpPr/>
          <p:nvPr/>
        </p:nvSpPr>
        <p:spPr>
          <a:xfrm>
            <a:off x="537508" y="5163314"/>
            <a:ext cx="91754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Cao Bằng nằm ở một địa thế rất cao, xa xôi và đặc biệt hiểm trở.</a:t>
            </a:r>
          </a:p>
        </p:txBody>
      </p:sp>
    </p:spTree>
    <p:extLst>
      <p:ext uri="{BB962C8B-B14F-4D97-AF65-F5344CB8AC3E}">
        <p14:creationId xmlns:p14="http://schemas.microsoft.com/office/powerpoint/2010/main" val="2138908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8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Free Vector | Hand drawn lovely spring landscape">
            <a:extLst>
              <a:ext uri="{FF2B5EF4-FFF2-40B4-BE49-F238E27FC236}">
                <a16:creationId xmlns:a16="http://schemas.microsoft.com/office/drawing/2014/main" id="{47A60C45-1DB5-46E2-829E-0E111621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3C99AAA-7F21-4901-9BA2-F87E93031587}"/>
              </a:ext>
            </a:extLst>
          </p:cNvPr>
          <p:cNvSpPr/>
          <p:nvPr/>
        </p:nvSpPr>
        <p:spPr>
          <a:xfrm>
            <a:off x="-15498" y="960895"/>
            <a:ext cx="12259159" cy="591805"/>
          </a:xfrm>
          <a:custGeom>
            <a:avLst/>
            <a:gdLst>
              <a:gd name="connsiteX0" fmla="*/ 0 w 12259159"/>
              <a:gd name="connsiteY0" fmla="*/ 0 h 591805"/>
              <a:gd name="connsiteX1" fmla="*/ 2572718 w 12259159"/>
              <a:gd name="connsiteY1" fmla="*/ 433952 h 591805"/>
              <a:gd name="connsiteX2" fmla="*/ 3843579 w 12259159"/>
              <a:gd name="connsiteY2" fmla="*/ 573437 h 591805"/>
              <a:gd name="connsiteX3" fmla="*/ 4819973 w 12259159"/>
              <a:gd name="connsiteY3" fmla="*/ 588936 h 591805"/>
              <a:gd name="connsiteX4" fmla="*/ 6230318 w 12259159"/>
              <a:gd name="connsiteY4" fmla="*/ 573437 h 591805"/>
              <a:gd name="connsiteX5" fmla="*/ 7253206 w 12259159"/>
              <a:gd name="connsiteY5" fmla="*/ 573437 h 591805"/>
              <a:gd name="connsiteX6" fmla="*/ 8601559 w 12259159"/>
              <a:gd name="connsiteY6" fmla="*/ 573437 h 591805"/>
              <a:gd name="connsiteX7" fmla="*/ 10538847 w 12259159"/>
              <a:gd name="connsiteY7" fmla="*/ 325464 h 591805"/>
              <a:gd name="connsiteX8" fmla="*/ 11313762 w 12259159"/>
              <a:gd name="connsiteY8" fmla="*/ 294468 h 591805"/>
              <a:gd name="connsiteX9" fmla="*/ 12259159 w 12259159"/>
              <a:gd name="connsiteY9" fmla="*/ 278969 h 591805"/>
              <a:gd name="connsiteX10" fmla="*/ 12259159 w 12259159"/>
              <a:gd name="connsiteY10" fmla="*/ 278969 h 59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59159" h="591805">
                <a:moveTo>
                  <a:pt x="0" y="0"/>
                </a:moveTo>
                <a:lnTo>
                  <a:pt x="2572718" y="433952"/>
                </a:lnTo>
                <a:cubicBezTo>
                  <a:pt x="3213314" y="529525"/>
                  <a:pt x="3469037" y="547606"/>
                  <a:pt x="3843579" y="573437"/>
                </a:cubicBezTo>
                <a:cubicBezTo>
                  <a:pt x="4218121" y="599268"/>
                  <a:pt x="4422183" y="588936"/>
                  <a:pt x="4819973" y="588936"/>
                </a:cubicBezTo>
                <a:cubicBezTo>
                  <a:pt x="5217763" y="588936"/>
                  <a:pt x="6230318" y="573437"/>
                  <a:pt x="6230318" y="573437"/>
                </a:cubicBezTo>
                <a:lnTo>
                  <a:pt x="7253206" y="573437"/>
                </a:lnTo>
                <a:cubicBezTo>
                  <a:pt x="7648413" y="573437"/>
                  <a:pt x="8053952" y="614766"/>
                  <a:pt x="8601559" y="573437"/>
                </a:cubicBezTo>
                <a:cubicBezTo>
                  <a:pt x="9149166" y="532108"/>
                  <a:pt x="10086813" y="371959"/>
                  <a:pt x="10538847" y="325464"/>
                </a:cubicBezTo>
                <a:cubicBezTo>
                  <a:pt x="10990881" y="278969"/>
                  <a:pt x="11027043" y="302217"/>
                  <a:pt x="11313762" y="294468"/>
                </a:cubicBezTo>
                <a:cubicBezTo>
                  <a:pt x="11600481" y="286719"/>
                  <a:pt x="12259159" y="278969"/>
                  <a:pt x="12259159" y="278969"/>
                </a:cubicBezTo>
                <a:lnTo>
                  <a:pt x="12259159" y="278969"/>
                </a:lnTo>
              </a:path>
            </a:pathLst>
          </a:cu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Messy Pile of Dirty Laundry Vector Images (over 170)">
            <a:extLst>
              <a:ext uri="{FF2B5EF4-FFF2-40B4-BE49-F238E27FC236}">
                <a16:creationId xmlns:a16="http://schemas.microsoft.com/office/drawing/2014/main" id="{26F1E507-73B0-4A9F-8869-F027F9B98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19" y="4525291"/>
            <a:ext cx="2208153" cy="23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E87706D-DA77-41AA-88A4-932A7AE9466C}"/>
              </a:ext>
            </a:extLst>
          </p:cNvPr>
          <p:cNvSpPr/>
          <p:nvPr/>
        </p:nvSpPr>
        <p:spPr>
          <a:xfrm>
            <a:off x="277721" y="310041"/>
            <a:ext cx="11553084" cy="623791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4A98E9-3B9D-48E9-9FC1-5F0A352DC39D}"/>
              </a:ext>
            </a:extLst>
          </p:cNvPr>
          <p:cNvGrpSpPr/>
          <p:nvPr/>
        </p:nvGrpSpPr>
        <p:grpSpPr>
          <a:xfrm>
            <a:off x="1461802" y="524169"/>
            <a:ext cx="8823725" cy="1304631"/>
            <a:chOff x="1461802" y="524169"/>
            <a:chExt cx="8823725" cy="1304631"/>
          </a:xfrm>
        </p:grpSpPr>
        <p:pic>
          <p:nvPicPr>
            <p:cNvPr id="12" name="Picture 9">
              <a:extLst>
                <a:ext uri="{FF2B5EF4-FFF2-40B4-BE49-F238E27FC236}">
                  <a16:creationId xmlns:a16="http://schemas.microsoft.com/office/drawing/2014/main" id="{2D8198FE-4D6E-4BC0-ACA2-756B501DF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1461802" y="524169"/>
              <a:ext cx="8705539" cy="130463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FC2A11-12C3-476F-BC3B-FEF258DB630D}"/>
                </a:ext>
              </a:extLst>
            </p:cNvPr>
            <p:cNvSpPr txBox="1"/>
            <p:nvPr/>
          </p:nvSpPr>
          <p:spPr>
            <a:xfrm>
              <a:off x="1822998" y="731614"/>
              <a:ext cx="84625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 có nhận xét gì về người Cao Bằng?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7374F8F-B0D9-45F7-BCA5-731E13702F60}"/>
              </a:ext>
            </a:extLst>
          </p:cNvPr>
          <p:cNvSpPr txBox="1"/>
          <p:nvPr/>
        </p:nvSpPr>
        <p:spPr>
          <a:xfrm>
            <a:off x="8451963" y="2379502"/>
            <a:ext cx="3430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ý!</a:t>
            </a:r>
          </a:p>
          <a:p>
            <a:pPr algn="ctr"/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Khổ thơ thứ hai, ba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79B696-744C-4610-89DA-9FF522DF4C0E}"/>
              </a:ext>
            </a:extLst>
          </p:cNvPr>
          <p:cNvSpPr/>
          <p:nvPr/>
        </p:nvSpPr>
        <p:spPr>
          <a:xfrm>
            <a:off x="819581" y="298550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Bằng, rõ thật cao!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dần bằng bằng xuống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tiên là mận ngọt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 môi ta dịu dàng.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52DBA9-0790-4CBC-88E9-2F41C0386894}"/>
              </a:ext>
            </a:extLst>
          </p:cNvPr>
          <p:cNvSpPr/>
          <p:nvPr/>
        </p:nvSpPr>
        <p:spPr>
          <a:xfrm>
            <a:off x="517076" y="1833889"/>
            <a:ext cx="11153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Người Cao Bằng rất đôn hậu, mến khách.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6712B1-FA10-48A4-A7B0-713C98438201}"/>
              </a:ext>
            </a:extLst>
          </p:cNvPr>
          <p:cNvSpPr/>
          <p:nvPr/>
        </p:nvSpPr>
        <p:spPr>
          <a:xfrm>
            <a:off x="5137560" y="298550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đến chị rất thương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đến em rất thảo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lành như hạt gạo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hiền như suối trong.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80BC187-6AA4-4AB1-B2DA-F65ADD90FDD6}"/>
              </a:ext>
            </a:extLst>
          </p:cNvPr>
          <p:cNvGrpSpPr/>
          <p:nvPr/>
        </p:nvGrpSpPr>
        <p:grpSpPr>
          <a:xfrm>
            <a:off x="604770" y="530598"/>
            <a:ext cx="10183287" cy="1304631"/>
            <a:chOff x="1461802" y="524169"/>
            <a:chExt cx="8705539" cy="1304631"/>
          </a:xfrm>
        </p:grpSpPr>
        <p:pic>
          <p:nvPicPr>
            <p:cNvPr id="22" name="Picture 9">
              <a:extLst>
                <a:ext uri="{FF2B5EF4-FFF2-40B4-BE49-F238E27FC236}">
                  <a16:creationId xmlns:a16="http://schemas.microsoft.com/office/drawing/2014/main" id="{1F8B3663-A8AC-4296-9F25-393C01F43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1461802" y="524169"/>
              <a:ext cx="8705539" cy="130463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1707A6-3557-4819-9FD6-32C2ED2CD9A0}"/>
                </a:ext>
              </a:extLst>
            </p:cNvPr>
            <p:cNvSpPr txBox="1"/>
            <p:nvPr/>
          </p:nvSpPr>
          <p:spPr>
            <a:xfrm>
              <a:off x="1704812" y="609648"/>
              <a:ext cx="84625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 giả đã sử dụng những từ ngữ và hình ảnh nào để nói lên lòng mến khách, sự đôn hậu của người Cao Bằng?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05CCF86-7FB5-462C-A137-03507E7EAF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1169575"/>
              </p:ext>
            </p:extLst>
          </p:nvPr>
        </p:nvGraphicFramePr>
        <p:xfrm>
          <a:off x="1195542" y="2654190"/>
          <a:ext cx="4660011" cy="2918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BE247B8-41B2-498F-8C05-B191EC0A298F}"/>
              </a:ext>
            </a:extLst>
          </p:cNvPr>
          <p:cNvSpPr/>
          <p:nvPr/>
        </p:nvSpPr>
        <p:spPr>
          <a:xfrm>
            <a:off x="461128" y="5546699"/>
            <a:ext cx="47852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Mận ngọt đón môi ta dịu dàng.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243730C-8E21-4BA5-8ED6-4312E4B866E3}"/>
              </a:ext>
            </a:extLst>
          </p:cNvPr>
          <p:cNvCxnSpPr>
            <a:cxnSpLocks/>
          </p:cNvCxnSpPr>
          <p:nvPr/>
        </p:nvCxnSpPr>
        <p:spPr>
          <a:xfrm flipV="1">
            <a:off x="5698404" y="3459235"/>
            <a:ext cx="709888" cy="3665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247DEBDF-8BF9-40DA-90CE-B0E6241D196F}"/>
              </a:ext>
            </a:extLst>
          </p:cNvPr>
          <p:cNvSpPr/>
          <p:nvPr/>
        </p:nvSpPr>
        <p:spPr>
          <a:xfrm>
            <a:off x="6355605" y="2936015"/>
            <a:ext cx="1617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trẻ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48BECB-B3B7-42D5-856D-F4198A739589}"/>
              </a:ext>
            </a:extLst>
          </p:cNvPr>
          <p:cNvSpPr/>
          <p:nvPr/>
        </p:nvSpPr>
        <p:spPr>
          <a:xfrm>
            <a:off x="6353669" y="3446924"/>
            <a:ext cx="3124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thương, rất thảo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19DAD73-3F15-4227-8DDC-94BB1702DCAC}"/>
              </a:ext>
            </a:extLst>
          </p:cNvPr>
          <p:cNvCxnSpPr>
            <a:cxnSpLocks/>
          </p:cNvCxnSpPr>
          <p:nvPr/>
        </p:nvCxnSpPr>
        <p:spPr>
          <a:xfrm>
            <a:off x="5629065" y="4575923"/>
            <a:ext cx="701258" cy="4609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C1E01F16-3468-44A0-B0D7-BC776C976FA7}"/>
              </a:ext>
            </a:extLst>
          </p:cNvPr>
          <p:cNvSpPr/>
          <p:nvPr/>
        </p:nvSpPr>
        <p:spPr>
          <a:xfrm>
            <a:off x="6365831" y="4589269"/>
            <a:ext cx="1678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già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ACB27B-0A4C-4E87-A928-83D5CD8C386B}"/>
              </a:ext>
            </a:extLst>
          </p:cNvPr>
          <p:cNvSpPr/>
          <p:nvPr/>
        </p:nvSpPr>
        <p:spPr>
          <a:xfrm>
            <a:off x="6330323" y="5113099"/>
            <a:ext cx="2744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 như hạt gạo</a:t>
            </a:r>
            <a:endParaRPr lang="vi-VN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96DEEA5-DCC2-4C20-BE60-B377DF3CCD4A}"/>
              </a:ext>
            </a:extLst>
          </p:cNvPr>
          <p:cNvSpPr/>
          <p:nvPr/>
        </p:nvSpPr>
        <p:spPr>
          <a:xfrm>
            <a:off x="6287824" y="5523120"/>
            <a:ext cx="3067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 như suối trong</a:t>
            </a:r>
          </a:p>
        </p:txBody>
      </p:sp>
    </p:spTree>
    <p:extLst>
      <p:ext uri="{BB962C8B-B14F-4D97-AF65-F5344CB8AC3E}">
        <p14:creationId xmlns:p14="http://schemas.microsoft.com/office/powerpoint/2010/main" val="1561830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3E678F-E77A-481F-9384-F3F4F6E13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5A3E678F-E77A-481F-9384-F3F4F6E13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5862C2-66BF-48C2-8EAF-CCF849A2B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C25862C2-66BF-48C2-8EAF-CCF849A2B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8" grpId="0"/>
      <p:bldP spid="19" grpId="0"/>
      <p:bldP spid="19" grpId="1"/>
      <p:bldGraphic spid="2" grpId="0" uiExpand="1">
        <p:bldSub>
          <a:bldDgm bld="one"/>
        </p:bldSub>
      </p:bldGraphic>
      <p:bldP spid="10" grpId="0"/>
      <p:bldP spid="27" grpId="0"/>
      <p:bldP spid="29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Free Vector | Hand drawn lovely spring landscape">
            <a:extLst>
              <a:ext uri="{FF2B5EF4-FFF2-40B4-BE49-F238E27FC236}">
                <a16:creationId xmlns:a16="http://schemas.microsoft.com/office/drawing/2014/main" id="{47A60C45-1DB5-46E2-829E-0E111621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3C99AAA-7F21-4901-9BA2-F87E93031587}"/>
              </a:ext>
            </a:extLst>
          </p:cNvPr>
          <p:cNvSpPr/>
          <p:nvPr/>
        </p:nvSpPr>
        <p:spPr>
          <a:xfrm>
            <a:off x="-15498" y="960895"/>
            <a:ext cx="12259159" cy="591805"/>
          </a:xfrm>
          <a:custGeom>
            <a:avLst/>
            <a:gdLst>
              <a:gd name="connsiteX0" fmla="*/ 0 w 12259159"/>
              <a:gd name="connsiteY0" fmla="*/ 0 h 591805"/>
              <a:gd name="connsiteX1" fmla="*/ 2572718 w 12259159"/>
              <a:gd name="connsiteY1" fmla="*/ 433952 h 591805"/>
              <a:gd name="connsiteX2" fmla="*/ 3843579 w 12259159"/>
              <a:gd name="connsiteY2" fmla="*/ 573437 h 591805"/>
              <a:gd name="connsiteX3" fmla="*/ 4819973 w 12259159"/>
              <a:gd name="connsiteY3" fmla="*/ 588936 h 591805"/>
              <a:gd name="connsiteX4" fmla="*/ 6230318 w 12259159"/>
              <a:gd name="connsiteY4" fmla="*/ 573437 h 591805"/>
              <a:gd name="connsiteX5" fmla="*/ 7253206 w 12259159"/>
              <a:gd name="connsiteY5" fmla="*/ 573437 h 591805"/>
              <a:gd name="connsiteX6" fmla="*/ 8601559 w 12259159"/>
              <a:gd name="connsiteY6" fmla="*/ 573437 h 591805"/>
              <a:gd name="connsiteX7" fmla="*/ 10538847 w 12259159"/>
              <a:gd name="connsiteY7" fmla="*/ 325464 h 591805"/>
              <a:gd name="connsiteX8" fmla="*/ 11313762 w 12259159"/>
              <a:gd name="connsiteY8" fmla="*/ 294468 h 591805"/>
              <a:gd name="connsiteX9" fmla="*/ 12259159 w 12259159"/>
              <a:gd name="connsiteY9" fmla="*/ 278969 h 591805"/>
              <a:gd name="connsiteX10" fmla="*/ 12259159 w 12259159"/>
              <a:gd name="connsiteY10" fmla="*/ 278969 h 59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59159" h="591805">
                <a:moveTo>
                  <a:pt x="0" y="0"/>
                </a:moveTo>
                <a:lnTo>
                  <a:pt x="2572718" y="433952"/>
                </a:lnTo>
                <a:cubicBezTo>
                  <a:pt x="3213314" y="529525"/>
                  <a:pt x="3469037" y="547606"/>
                  <a:pt x="3843579" y="573437"/>
                </a:cubicBezTo>
                <a:cubicBezTo>
                  <a:pt x="4218121" y="599268"/>
                  <a:pt x="4422183" y="588936"/>
                  <a:pt x="4819973" y="588936"/>
                </a:cubicBezTo>
                <a:cubicBezTo>
                  <a:pt x="5217763" y="588936"/>
                  <a:pt x="6230318" y="573437"/>
                  <a:pt x="6230318" y="573437"/>
                </a:cubicBezTo>
                <a:lnTo>
                  <a:pt x="7253206" y="573437"/>
                </a:lnTo>
                <a:cubicBezTo>
                  <a:pt x="7648413" y="573437"/>
                  <a:pt x="8053952" y="614766"/>
                  <a:pt x="8601559" y="573437"/>
                </a:cubicBezTo>
                <a:cubicBezTo>
                  <a:pt x="9149166" y="532108"/>
                  <a:pt x="10086813" y="371959"/>
                  <a:pt x="10538847" y="325464"/>
                </a:cubicBezTo>
                <a:cubicBezTo>
                  <a:pt x="10990881" y="278969"/>
                  <a:pt x="11027043" y="302217"/>
                  <a:pt x="11313762" y="294468"/>
                </a:cubicBezTo>
                <a:cubicBezTo>
                  <a:pt x="11600481" y="286719"/>
                  <a:pt x="12259159" y="278969"/>
                  <a:pt x="12259159" y="278969"/>
                </a:cubicBezTo>
                <a:lnTo>
                  <a:pt x="12259159" y="278969"/>
                </a:lnTo>
              </a:path>
            </a:pathLst>
          </a:cu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E87706D-DA77-41AA-88A4-932A7AE9466C}"/>
              </a:ext>
            </a:extLst>
          </p:cNvPr>
          <p:cNvSpPr/>
          <p:nvPr/>
        </p:nvSpPr>
        <p:spPr>
          <a:xfrm>
            <a:off x="277721" y="310041"/>
            <a:ext cx="11553084" cy="623791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4A98E9-3B9D-48E9-9FC1-5F0A352DC39D}"/>
              </a:ext>
            </a:extLst>
          </p:cNvPr>
          <p:cNvGrpSpPr/>
          <p:nvPr/>
        </p:nvGrpSpPr>
        <p:grpSpPr>
          <a:xfrm>
            <a:off x="517075" y="524169"/>
            <a:ext cx="10789234" cy="1319464"/>
            <a:chOff x="1461802" y="524169"/>
            <a:chExt cx="8792392" cy="1304631"/>
          </a:xfrm>
        </p:grpSpPr>
        <p:pic>
          <p:nvPicPr>
            <p:cNvPr id="12" name="Picture 9">
              <a:extLst>
                <a:ext uri="{FF2B5EF4-FFF2-40B4-BE49-F238E27FC236}">
                  <a16:creationId xmlns:a16="http://schemas.microsoft.com/office/drawing/2014/main" id="{2D8198FE-4D6E-4BC0-ACA2-756B501DF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flipH="1">
              <a:off x="1461802" y="524169"/>
              <a:ext cx="8705539" cy="130463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FC2A11-12C3-476F-BC3B-FEF258DB630D}"/>
                </a:ext>
              </a:extLst>
            </p:cNvPr>
            <p:cNvSpPr txBox="1"/>
            <p:nvPr/>
          </p:nvSpPr>
          <p:spPr>
            <a:xfrm>
              <a:off x="1791665" y="578092"/>
              <a:ext cx="8462529" cy="1186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những hình ảnh thiên nhiên được so sánh với </a:t>
              </a:r>
            </a:p>
            <a:p>
              <a:pPr algn="ctr"/>
              <a:r>
                <a: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 yêu nước của người dân Cao Bằng.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7374F8F-B0D9-45F7-BCA5-731E13702F60}"/>
              </a:ext>
            </a:extLst>
          </p:cNvPr>
          <p:cNvSpPr txBox="1"/>
          <p:nvPr/>
        </p:nvSpPr>
        <p:spPr>
          <a:xfrm>
            <a:off x="8451963" y="2379502"/>
            <a:ext cx="3430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ý!</a:t>
            </a:r>
          </a:p>
          <a:p>
            <a:pPr algn="ctr"/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Khổ thơ thứ tư, năm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79B696-744C-4610-89DA-9FF522DF4C0E}"/>
              </a:ext>
            </a:extLst>
          </p:cNvPr>
          <p:cNvSpPr/>
          <p:nvPr/>
        </p:nvSpPr>
        <p:spPr>
          <a:xfrm>
            <a:off x="689716" y="202989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núi non Cao Bằng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làm sao cho hết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lòng yêu đất nước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 sắc người Cao Bằng.</a:t>
            </a:r>
          </a:p>
          <a:p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6712B1-FA10-48A4-A7B0-713C98438201}"/>
              </a:ext>
            </a:extLst>
          </p:cNvPr>
          <p:cNvSpPr/>
          <p:nvPr/>
        </p:nvSpPr>
        <p:spPr>
          <a:xfrm>
            <a:off x="689716" y="421139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dâng đến tận cùng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tầm cao Tổ quốc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lặng thầm trong suốt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suối khuất rì rào.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B801C9E1-FB71-4F90-A26E-430C9C9F4E85}"/>
              </a:ext>
            </a:extLst>
          </p:cNvPr>
          <p:cNvSpPr/>
          <p:nvPr/>
        </p:nvSpPr>
        <p:spPr>
          <a:xfrm>
            <a:off x="4866468" y="2112238"/>
            <a:ext cx="232474" cy="16507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272F95-6CB0-43BC-B209-B3C931945554}"/>
              </a:ext>
            </a:extLst>
          </p:cNvPr>
          <p:cNvSpPr/>
          <p:nvPr/>
        </p:nvSpPr>
        <p:spPr>
          <a:xfrm>
            <a:off x="5251110" y="2215760"/>
            <a:ext cx="3868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yêu đất nước của người Cao Bằng cao như núi, không đo hết được.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A8ECCE15-72E2-4159-8238-3AD82706FF8B}"/>
              </a:ext>
            </a:extLst>
          </p:cNvPr>
          <p:cNvSpPr/>
          <p:nvPr/>
        </p:nvSpPr>
        <p:spPr>
          <a:xfrm>
            <a:off x="4879017" y="4313514"/>
            <a:ext cx="232474" cy="16507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B526AC-D9D0-45B4-AE32-F8355491AC78}"/>
              </a:ext>
            </a:extLst>
          </p:cNvPr>
          <p:cNvSpPr/>
          <p:nvPr/>
        </p:nvSpPr>
        <p:spPr>
          <a:xfrm>
            <a:off x="5133486" y="4523059"/>
            <a:ext cx="4515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yêu đất nước của người Cao </a:t>
            </a:r>
            <a:r>
              <a:rPr lang="vi-V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trong trẻo và sâu sắc như suối sâu rì rào.</a:t>
            </a:r>
            <a:endParaRPr lang="vi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3707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11" grpId="0" animBg="1"/>
      <p:bldP spid="17" grpId="0"/>
      <p:bldP spid="31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Free Vector | Hand drawn lovely spring landscape">
            <a:extLst>
              <a:ext uri="{FF2B5EF4-FFF2-40B4-BE49-F238E27FC236}">
                <a16:creationId xmlns:a16="http://schemas.microsoft.com/office/drawing/2014/main" id="{47A60C45-1DB5-46E2-829E-0E111621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3C99AAA-7F21-4901-9BA2-F87E93031587}"/>
              </a:ext>
            </a:extLst>
          </p:cNvPr>
          <p:cNvSpPr/>
          <p:nvPr/>
        </p:nvSpPr>
        <p:spPr>
          <a:xfrm>
            <a:off x="-15498" y="960895"/>
            <a:ext cx="12259159" cy="591805"/>
          </a:xfrm>
          <a:custGeom>
            <a:avLst/>
            <a:gdLst>
              <a:gd name="connsiteX0" fmla="*/ 0 w 12259159"/>
              <a:gd name="connsiteY0" fmla="*/ 0 h 591805"/>
              <a:gd name="connsiteX1" fmla="*/ 2572718 w 12259159"/>
              <a:gd name="connsiteY1" fmla="*/ 433952 h 591805"/>
              <a:gd name="connsiteX2" fmla="*/ 3843579 w 12259159"/>
              <a:gd name="connsiteY2" fmla="*/ 573437 h 591805"/>
              <a:gd name="connsiteX3" fmla="*/ 4819973 w 12259159"/>
              <a:gd name="connsiteY3" fmla="*/ 588936 h 591805"/>
              <a:gd name="connsiteX4" fmla="*/ 6230318 w 12259159"/>
              <a:gd name="connsiteY4" fmla="*/ 573437 h 591805"/>
              <a:gd name="connsiteX5" fmla="*/ 7253206 w 12259159"/>
              <a:gd name="connsiteY5" fmla="*/ 573437 h 591805"/>
              <a:gd name="connsiteX6" fmla="*/ 8601559 w 12259159"/>
              <a:gd name="connsiteY6" fmla="*/ 573437 h 591805"/>
              <a:gd name="connsiteX7" fmla="*/ 10538847 w 12259159"/>
              <a:gd name="connsiteY7" fmla="*/ 325464 h 591805"/>
              <a:gd name="connsiteX8" fmla="*/ 11313762 w 12259159"/>
              <a:gd name="connsiteY8" fmla="*/ 294468 h 591805"/>
              <a:gd name="connsiteX9" fmla="*/ 12259159 w 12259159"/>
              <a:gd name="connsiteY9" fmla="*/ 278969 h 591805"/>
              <a:gd name="connsiteX10" fmla="*/ 12259159 w 12259159"/>
              <a:gd name="connsiteY10" fmla="*/ 278969 h 59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59159" h="591805">
                <a:moveTo>
                  <a:pt x="0" y="0"/>
                </a:moveTo>
                <a:lnTo>
                  <a:pt x="2572718" y="433952"/>
                </a:lnTo>
                <a:cubicBezTo>
                  <a:pt x="3213314" y="529525"/>
                  <a:pt x="3469037" y="547606"/>
                  <a:pt x="3843579" y="573437"/>
                </a:cubicBezTo>
                <a:cubicBezTo>
                  <a:pt x="4218121" y="599268"/>
                  <a:pt x="4422183" y="588936"/>
                  <a:pt x="4819973" y="588936"/>
                </a:cubicBezTo>
                <a:cubicBezTo>
                  <a:pt x="5217763" y="588936"/>
                  <a:pt x="6230318" y="573437"/>
                  <a:pt x="6230318" y="573437"/>
                </a:cubicBezTo>
                <a:lnTo>
                  <a:pt x="7253206" y="573437"/>
                </a:lnTo>
                <a:cubicBezTo>
                  <a:pt x="7648413" y="573437"/>
                  <a:pt x="8053952" y="614766"/>
                  <a:pt x="8601559" y="573437"/>
                </a:cubicBezTo>
                <a:cubicBezTo>
                  <a:pt x="9149166" y="532108"/>
                  <a:pt x="10086813" y="371959"/>
                  <a:pt x="10538847" y="325464"/>
                </a:cubicBezTo>
                <a:cubicBezTo>
                  <a:pt x="10990881" y="278969"/>
                  <a:pt x="11027043" y="302217"/>
                  <a:pt x="11313762" y="294468"/>
                </a:cubicBezTo>
                <a:cubicBezTo>
                  <a:pt x="11600481" y="286719"/>
                  <a:pt x="12259159" y="278969"/>
                  <a:pt x="12259159" y="278969"/>
                </a:cubicBezTo>
                <a:lnTo>
                  <a:pt x="12259159" y="278969"/>
                </a:lnTo>
              </a:path>
            </a:pathLst>
          </a:cu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E87706D-DA77-41AA-88A4-932A7AE9466C}"/>
              </a:ext>
            </a:extLst>
          </p:cNvPr>
          <p:cNvSpPr/>
          <p:nvPr/>
        </p:nvSpPr>
        <p:spPr>
          <a:xfrm>
            <a:off x="277721" y="310041"/>
            <a:ext cx="11553084" cy="623791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967567-B414-44A4-B5F2-F75048F748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646" b="91667" l="4905" r="35798">
                        <a14:foregroundMark x1="5051" y1="46094" x2="9810" y2="46094"/>
                        <a14:foregroundMark x1="10981" y1="38542" x2="12445" y2="31510"/>
                        <a14:foregroundMark x1="12445" y1="31510" x2="12445" y2="30469"/>
                        <a14:foregroundMark x1="19619" y1="32292" x2="19619" y2="32292"/>
                        <a14:foregroundMark x1="10688" y1="41667" x2="33895" y2="56641"/>
                        <a14:foregroundMark x1="15227" y1="40625" x2="19912" y2="37240"/>
                        <a14:foregroundMark x1="19912" y1="37240" x2="28843" y2="43359"/>
                        <a14:foregroundMark x1="28843" y1="43359" x2="31845" y2="48177"/>
                        <a14:foregroundMark x1="31845" y1="48177" x2="31845" y2="48177"/>
                        <a14:foregroundMark x1="14641" y1="33854" x2="23572" y2="33854"/>
                        <a14:foregroundMark x1="33309" y1="46875" x2="33309" y2="46875"/>
                        <a14:foregroundMark x1="33309" y1="46875" x2="34187" y2="54297"/>
                        <a14:foregroundMark x1="21816" y1="82292" x2="21376" y2="90885"/>
                        <a14:foregroundMark x1="24815" y1="91005" x2="25403" y2="89844"/>
                        <a14:foregroundMark x1="15081" y1="59245" x2="23865" y2="59505"/>
                        <a14:foregroundMark x1="15373" y1="57682" x2="20205" y2="57943"/>
                        <a14:foregroundMark x1="24451" y1="82552" x2="25256" y2="86458"/>
                        <a14:foregroundMark x1="27013" y1="79557" x2="27013" y2="79557"/>
                        <a14:foregroundMark x1="35798" y1="52474" x2="35798" y2="52474"/>
                        <a14:foregroundMark x1="13763" y1="30990" x2="13763" y2="30990"/>
                        <a14:foregroundMark x1="12884" y1="28906" x2="12884" y2="28906"/>
                        <a14:foregroundMark x1="12299" y1="29688" x2="12299" y2="29688"/>
                        <a14:foregroundMark x1="13763" y1="30729" x2="13763" y2="30729"/>
                        <a14:foregroundMark x1="27892" y1="76563" x2="27892" y2="76563"/>
                        <a14:foregroundMark x1="27306" y1="73568" x2="27306" y2="73568"/>
                        <a14:foregroundMark x1="28917" y1="69661" x2="28917" y2="69661"/>
                        <a14:foregroundMark x1="29941" y1="68620" x2="29941" y2="68620"/>
                        <a14:foregroundMark x1="27599" y1="76302" x2="27599" y2="76302"/>
                        <a14:foregroundMark x1="25842" y1="85286" x2="25842" y2="85286"/>
                        <a14:foregroundMark x1="25329" y1="89193" x2="25329" y2="89193"/>
                        <a14:foregroundMark x1="24597" y1="91406" x2="24597" y2="91406"/>
                        <a14:foregroundMark x1="21449" y1="90755" x2="21449" y2="90755"/>
                        <a14:foregroundMark x1="20571" y1="88151" x2="20571" y2="88151"/>
                        <a14:foregroundMark x1="20571" y1="85938" x2="20571" y2="85938"/>
                        <a14:foregroundMark x1="20571" y1="84245" x2="20571" y2="84245"/>
                        <a14:foregroundMark x1="25842" y1="82292" x2="25476" y2="91667"/>
                        <a14:foregroundMark x1="22767" y1="31771" x2="20351" y2="31380"/>
                        <a14:foregroundMark x1="13836" y1="30469" x2="13836" y2="30469"/>
                        <a14:foregroundMark x1="4905" y1="48958" x2="4905" y2="48958"/>
                        <a14:foregroundMark x1="7247" y1="49870" x2="7247" y2="49870"/>
                        <a14:foregroundMark x1="21816" y1="91406" x2="21303" y2="90755"/>
                        <a14:foregroundMark x1="22182" y1="86589" x2="22401" y2="82943"/>
                        <a14:foregroundMark x1="24012" y1="82943" x2="24744" y2="89844"/>
                        <a14:foregroundMark x1="27672" y1="72917" x2="27672" y2="72917"/>
                        <a14:foregroundMark x1="27672" y1="71615" x2="27672" y2="71615"/>
                        <a14:foregroundMark x1="27672" y1="76432" x2="27672" y2="76432"/>
                        <a14:foregroundMark x1="20351" y1="86198" x2="20351" y2="86198"/>
                        <a14:foregroundMark x1="20351" y1="83984" x2="20351" y2="83984"/>
                        <a14:foregroundMark x1="26061" y1="85938" x2="26061" y2="85938"/>
                        <a14:foregroundMark x1="26061" y1="85286" x2="26061" y2="85286"/>
                        <a14:backgroundMark x1="27452" y1="32031" x2="31332" y2="38932"/>
                        <a14:backgroundMark x1="31332" y1="38932" x2="32723" y2="40104"/>
                        <a14:backgroundMark x1="29209" y1="38802" x2="31259" y2="41146"/>
                        <a14:backgroundMark x1="28477" y1="73568" x2="35359" y2="73568"/>
                        <a14:backgroundMark x1="11274" y1="83073" x2="18448" y2="85938"/>
                        <a14:backgroundMark x1="18448" y1="80208" x2="18448" y2="80208"/>
                        <a14:backgroundMark x1="23268" y1="83291" x2="23572" y2="91146"/>
                        <a14:backgroundMark x1="13763" y1="81250" x2="17862" y2="81771"/>
                        <a14:backgroundMark x1="23133" y1="82813" x2="23133" y2="83073"/>
                        <a14:backgroundMark x1="18155" y1="79297" x2="18155" y2="79297"/>
                        <a14:backgroundMark x1="18594" y1="77474" x2="18594" y2="77474"/>
                      </a14:backgroundRemoval>
                    </a14:imgEffect>
                  </a14:imgLayer>
                </a14:imgProps>
              </a:ext>
            </a:extLst>
          </a:blip>
          <a:srcRect l="3897" t="25517" r="62540" b="6384"/>
          <a:stretch/>
        </p:blipFill>
        <p:spPr>
          <a:xfrm flipH="1">
            <a:off x="9649257" y="3674221"/>
            <a:ext cx="2632351" cy="300281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04A98E9-3B9D-48E9-9FC1-5F0A352DC39D}"/>
              </a:ext>
            </a:extLst>
          </p:cNvPr>
          <p:cNvGrpSpPr/>
          <p:nvPr/>
        </p:nvGrpSpPr>
        <p:grpSpPr>
          <a:xfrm>
            <a:off x="517075" y="524169"/>
            <a:ext cx="10771153" cy="1319464"/>
            <a:chOff x="1461802" y="524169"/>
            <a:chExt cx="8777657" cy="1304631"/>
          </a:xfrm>
        </p:grpSpPr>
        <p:pic>
          <p:nvPicPr>
            <p:cNvPr id="12" name="Picture 9">
              <a:extLst>
                <a:ext uri="{FF2B5EF4-FFF2-40B4-BE49-F238E27FC236}">
                  <a16:creationId xmlns:a16="http://schemas.microsoft.com/office/drawing/2014/main" id="{2D8198FE-4D6E-4BC0-ACA2-756B501DF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1461802" y="524169"/>
              <a:ext cx="8705539" cy="130463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FC2A11-12C3-476F-BC3B-FEF258DB630D}"/>
                </a:ext>
              </a:extLst>
            </p:cNvPr>
            <p:cNvSpPr txBox="1"/>
            <p:nvPr/>
          </p:nvSpPr>
          <p:spPr>
            <a:xfrm>
              <a:off x="1776930" y="790130"/>
              <a:ext cx="8462529" cy="639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 khổ thơ cuối bài, tác giả muốn nói lên điều gì?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979B696-744C-4610-89DA-9FF522DF4C0E}"/>
              </a:ext>
            </a:extLst>
          </p:cNvPr>
          <p:cNvSpPr/>
          <p:nvPr/>
        </p:nvSpPr>
        <p:spPr>
          <a:xfrm>
            <a:off x="3920186" y="2266861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ơi có thấy đâu</a:t>
            </a:r>
          </a:p>
          <a:p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Bằng xa xa ấy</a:t>
            </a:r>
          </a:p>
          <a:p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ta mà giữ lấy</a:t>
            </a:r>
          </a:p>
          <a:p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dải dài biên cương.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272F95-6CB0-43BC-B209-B3C931945554}"/>
              </a:ext>
            </a:extLst>
          </p:cNvPr>
          <p:cNvSpPr/>
          <p:nvPr/>
        </p:nvSpPr>
        <p:spPr>
          <a:xfrm>
            <a:off x="2603012" y="5014368"/>
            <a:ext cx="9164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Bằng có vị trí rất quan trọng.</a:t>
            </a:r>
          </a:p>
        </p:txBody>
      </p:sp>
    </p:spTree>
    <p:extLst>
      <p:ext uri="{BB962C8B-B14F-4D97-AF65-F5344CB8AC3E}">
        <p14:creationId xmlns:p14="http://schemas.microsoft.com/office/powerpoint/2010/main" val="71000012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A287A1B-AB40-4F77-A919-9DA3DACAE23E}"/>
              </a:ext>
            </a:extLst>
          </p:cNvPr>
          <p:cNvGrpSpPr/>
          <p:nvPr/>
        </p:nvGrpSpPr>
        <p:grpSpPr>
          <a:xfrm>
            <a:off x="2911100" y="1093630"/>
            <a:ext cx="2225056" cy="826451"/>
            <a:chOff x="4996873" y="3528289"/>
            <a:chExt cx="1293089" cy="480291"/>
          </a:xfrm>
          <a:solidFill>
            <a:srgbClr val="FF793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84506351-A87F-47E5-A407-FB553AB766B6}"/>
                </a:ext>
              </a:extLst>
            </p:cNvPr>
            <p:cNvSpPr/>
            <p:nvPr/>
          </p:nvSpPr>
          <p:spPr>
            <a:xfrm>
              <a:off x="4996873" y="3528289"/>
              <a:ext cx="480291" cy="4802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4800" dirty="0">
                  <a:latin typeface="+mj-lt"/>
                  <a:ea typeface="字魂27号-布丁体" panose="00000500000000000000" pitchFamily="2" charset="-122"/>
                  <a:cs typeface="Pattaya" panose="00000500000000000000" pitchFamily="2" charset="-34"/>
                </a:rPr>
                <a:t>N</a:t>
              </a:r>
              <a:endParaRPr lang="zh-CN" altLang="en-US" sz="4800" dirty="0">
                <a:latin typeface="+mj-lt"/>
                <a:ea typeface="字魂27号-布丁体" panose="00000500000000000000" pitchFamily="2" charset="-122"/>
                <a:cs typeface="Pattaya" panose="00000500000000000000" pitchFamily="2" charset="-34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1056E94B-44D6-4525-B3ED-8DBFC739C251}"/>
                </a:ext>
              </a:extLst>
            </p:cNvPr>
            <p:cNvSpPr/>
            <p:nvPr/>
          </p:nvSpPr>
          <p:spPr>
            <a:xfrm>
              <a:off x="5403272" y="3528289"/>
              <a:ext cx="480291" cy="4802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4800" dirty="0">
                  <a:latin typeface="+mj-lt"/>
                  <a:ea typeface="字魂27号-布丁体" panose="00000500000000000000" pitchFamily="2" charset="-122"/>
                  <a:cs typeface="Pattaya" panose="00000500000000000000" pitchFamily="2" charset="-34"/>
                </a:rPr>
                <a:t>ộ</a:t>
              </a:r>
              <a:endParaRPr lang="zh-CN" altLang="en-US" sz="4800" dirty="0">
                <a:latin typeface="+mj-lt"/>
                <a:ea typeface="字魂27号-布丁体" panose="00000500000000000000" pitchFamily="2" charset="-122"/>
                <a:cs typeface="Pattaya" panose="00000500000000000000" pitchFamily="2" charset="-34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B30DC7CF-AAC4-437A-BA8E-154449F1C7B7}"/>
                </a:ext>
              </a:extLst>
            </p:cNvPr>
            <p:cNvSpPr/>
            <p:nvPr/>
          </p:nvSpPr>
          <p:spPr>
            <a:xfrm>
              <a:off x="5809671" y="3528289"/>
              <a:ext cx="480291" cy="4802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4800" dirty="0">
                  <a:latin typeface="+mj-lt"/>
                  <a:ea typeface="字魂27号-布丁体" panose="00000500000000000000" pitchFamily="2" charset="-122"/>
                  <a:cs typeface="Pattaya" panose="00000500000000000000" pitchFamily="2" charset="-34"/>
                </a:rPr>
                <a:t>i</a:t>
              </a:r>
              <a:endParaRPr lang="zh-CN" altLang="en-US" sz="4800" dirty="0">
                <a:latin typeface="+mj-lt"/>
                <a:ea typeface="字魂27号-布丁体" panose="00000500000000000000" pitchFamily="2" charset="-122"/>
                <a:cs typeface="Pattaya" panose="00000500000000000000" pitchFamily="2" charset="-34"/>
              </a:endParaRPr>
            </a:p>
          </p:txBody>
        </p:sp>
      </p:grpSp>
      <p:grpSp>
        <p:nvGrpSpPr>
          <p:cNvPr id="8" name="组合 1">
            <a:extLst>
              <a:ext uri="{FF2B5EF4-FFF2-40B4-BE49-F238E27FC236}">
                <a16:creationId xmlns:a16="http://schemas.microsoft.com/office/drawing/2014/main" id="{C935EC10-72C0-4794-B0BD-91C42D0C2831}"/>
              </a:ext>
            </a:extLst>
          </p:cNvPr>
          <p:cNvGrpSpPr/>
          <p:nvPr/>
        </p:nvGrpSpPr>
        <p:grpSpPr>
          <a:xfrm>
            <a:off x="5483756" y="1117877"/>
            <a:ext cx="2225056" cy="826451"/>
            <a:chOff x="4996873" y="3528289"/>
            <a:chExt cx="1293089" cy="480291"/>
          </a:xfrm>
          <a:solidFill>
            <a:srgbClr val="FF793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椭圆 2">
              <a:extLst>
                <a:ext uri="{FF2B5EF4-FFF2-40B4-BE49-F238E27FC236}">
                  <a16:creationId xmlns:a16="http://schemas.microsoft.com/office/drawing/2014/main" id="{5ABE723B-B41C-4929-AADC-74C10344876F}"/>
                </a:ext>
              </a:extLst>
            </p:cNvPr>
            <p:cNvSpPr/>
            <p:nvPr/>
          </p:nvSpPr>
          <p:spPr>
            <a:xfrm>
              <a:off x="4996873" y="3528289"/>
              <a:ext cx="480291" cy="4802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4800" dirty="0">
                  <a:latin typeface="+mj-lt"/>
                  <a:ea typeface="字魂27号-布丁体" panose="00000500000000000000" pitchFamily="2" charset="-122"/>
                  <a:cs typeface="Pattaya" panose="00000500000000000000" pitchFamily="2" charset="-34"/>
                </a:rPr>
                <a:t>d</a:t>
              </a:r>
              <a:endParaRPr lang="zh-CN" altLang="en-US" sz="4800" dirty="0">
                <a:latin typeface="+mj-lt"/>
                <a:ea typeface="字魂27号-布丁体" panose="00000500000000000000" pitchFamily="2" charset="-122"/>
                <a:cs typeface="Pattaya" panose="00000500000000000000" pitchFamily="2" charset="-34"/>
              </a:endParaRPr>
            </a:p>
          </p:txBody>
        </p:sp>
        <p:sp>
          <p:nvSpPr>
            <p:cNvPr id="10" name="椭圆 3">
              <a:extLst>
                <a:ext uri="{FF2B5EF4-FFF2-40B4-BE49-F238E27FC236}">
                  <a16:creationId xmlns:a16="http://schemas.microsoft.com/office/drawing/2014/main" id="{09147895-5345-44DC-BFE8-46D142002C72}"/>
                </a:ext>
              </a:extLst>
            </p:cNvPr>
            <p:cNvSpPr/>
            <p:nvPr/>
          </p:nvSpPr>
          <p:spPr>
            <a:xfrm>
              <a:off x="5403272" y="3528289"/>
              <a:ext cx="480291" cy="4802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4800" dirty="0">
                  <a:latin typeface="+mj-lt"/>
                  <a:ea typeface="字魂27号-布丁体" panose="00000500000000000000" pitchFamily="2" charset="-122"/>
                  <a:cs typeface="Pattaya" panose="00000500000000000000" pitchFamily="2" charset="-34"/>
                </a:rPr>
                <a:t>u</a:t>
              </a:r>
              <a:endParaRPr lang="zh-CN" altLang="en-US" sz="4800" dirty="0">
                <a:latin typeface="+mj-lt"/>
                <a:ea typeface="字魂27号-布丁体" panose="00000500000000000000" pitchFamily="2" charset="-122"/>
                <a:cs typeface="Pattaya" panose="00000500000000000000" pitchFamily="2" charset="-34"/>
              </a:endParaRPr>
            </a:p>
          </p:txBody>
        </p:sp>
        <p:sp>
          <p:nvSpPr>
            <p:cNvPr id="11" name="椭圆 4">
              <a:extLst>
                <a:ext uri="{FF2B5EF4-FFF2-40B4-BE49-F238E27FC236}">
                  <a16:creationId xmlns:a16="http://schemas.microsoft.com/office/drawing/2014/main" id="{5DE61811-7CE7-40F9-9E2C-D4185577C941}"/>
                </a:ext>
              </a:extLst>
            </p:cNvPr>
            <p:cNvSpPr/>
            <p:nvPr/>
          </p:nvSpPr>
          <p:spPr>
            <a:xfrm>
              <a:off x="5809671" y="3528289"/>
              <a:ext cx="480291" cy="4802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4800" dirty="0">
                  <a:latin typeface="+mj-lt"/>
                  <a:ea typeface="字魂27号-布丁体" panose="00000500000000000000" pitchFamily="2" charset="-122"/>
                  <a:cs typeface="Pattaya" panose="00000500000000000000" pitchFamily="2" charset="-34"/>
                </a:rPr>
                <a:t>n</a:t>
              </a:r>
              <a:endParaRPr lang="zh-CN" altLang="en-US" sz="4800" dirty="0">
                <a:latin typeface="+mj-lt"/>
                <a:ea typeface="字魂27号-布丁体" panose="00000500000000000000" pitchFamily="2" charset="-122"/>
                <a:cs typeface="Pattaya" panose="00000500000000000000" pitchFamily="2" charset="-34"/>
              </a:endParaRPr>
            </a:p>
          </p:txBody>
        </p:sp>
      </p:grpSp>
      <p:sp>
        <p:nvSpPr>
          <p:cNvPr id="12" name="椭圆 4">
            <a:extLst>
              <a:ext uri="{FF2B5EF4-FFF2-40B4-BE49-F238E27FC236}">
                <a16:creationId xmlns:a16="http://schemas.microsoft.com/office/drawing/2014/main" id="{44961AFD-7F4F-48E4-9F89-68F6370A5FEF}"/>
              </a:ext>
            </a:extLst>
          </p:cNvPr>
          <p:cNvSpPr/>
          <p:nvPr/>
        </p:nvSpPr>
        <p:spPr>
          <a:xfrm>
            <a:off x="7581664" y="1117877"/>
            <a:ext cx="826451" cy="826451"/>
          </a:xfrm>
          <a:prstGeom prst="ellipse">
            <a:avLst/>
          </a:prstGeom>
          <a:solidFill>
            <a:srgbClr val="FF79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4800" dirty="0">
                <a:latin typeface="+mj-lt"/>
                <a:ea typeface="字魂27号-布丁体" panose="00000500000000000000" pitchFamily="2" charset="-122"/>
                <a:cs typeface="Pattaya" panose="00000500000000000000" pitchFamily="2" charset="-34"/>
              </a:rPr>
              <a:t>g</a:t>
            </a:r>
            <a:endParaRPr lang="zh-CN" altLang="en-US" sz="4800" dirty="0">
              <a:latin typeface="+mj-lt"/>
              <a:ea typeface="字魂27号-布丁体" panose="00000500000000000000" pitchFamily="2" charset="-122"/>
              <a:cs typeface="Pattaya" panose="00000500000000000000" pitchFamily="2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857AEA-0BBB-4090-B189-8D675B63729A}"/>
              </a:ext>
            </a:extLst>
          </p:cNvPr>
          <p:cNvSpPr txBox="1"/>
          <p:nvPr/>
        </p:nvSpPr>
        <p:spPr>
          <a:xfrm>
            <a:off x="1379349" y="2358483"/>
            <a:ext cx="88030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+mj-lt"/>
                <a:cs typeface="Pattaya" panose="00000500000000000000" pitchFamily="2" charset="-34"/>
              </a:rPr>
              <a:t>Ca ngợi Cao Bằng, mảnh đất có địa thế đặc biệt, có những người dân mến khách, đôn hậu đang gìn giữ biên cương của Tổ quốc.</a:t>
            </a:r>
            <a:endParaRPr lang="en-US" sz="3600" dirty="0">
              <a:latin typeface="+mj-lt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124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24B3520-74D8-4717-B4A3-0A6716AA5DCC}"/>
              </a:ext>
            </a:extLst>
          </p:cNvPr>
          <p:cNvSpPr/>
          <p:nvPr/>
        </p:nvSpPr>
        <p:spPr>
          <a:xfrm>
            <a:off x="4205899" y="1677487"/>
            <a:ext cx="378020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zh-CN" sz="6600" kern="10" dirty="0">
                <a:ln w="12700">
                  <a:noFill/>
                  <a:round/>
                  <a:headEnd/>
                  <a:tailEnd/>
                </a:ln>
                <a:solidFill>
                  <a:srgbClr val="FF7930"/>
                </a:solidFill>
                <a:latin typeface="+mj-lt"/>
                <a:ea typeface="字魂27号-布丁体" panose="00000500000000000000" pitchFamily="2" charset="-122"/>
                <a:cs typeface="Pattaya" panose="00000500000000000000" pitchFamily="2" charset="-34"/>
              </a:rPr>
              <a:t>Luyện đọc</a:t>
            </a:r>
          </a:p>
          <a:p>
            <a:pPr algn="ctr"/>
            <a:r>
              <a:rPr lang="vi-VN" altLang="zh-CN" sz="6600" kern="10" dirty="0">
                <a:ln w="12700">
                  <a:noFill/>
                  <a:round/>
                  <a:headEnd/>
                  <a:tailEnd/>
                </a:ln>
                <a:solidFill>
                  <a:srgbClr val="FF7930"/>
                </a:solidFill>
                <a:latin typeface="+mj-lt"/>
                <a:ea typeface="字魂27号-布丁体" panose="00000500000000000000" pitchFamily="2" charset="-122"/>
                <a:cs typeface="Pattaya" panose="00000500000000000000" pitchFamily="2" charset="-34"/>
              </a:rPr>
              <a:t>diễn cảm</a:t>
            </a:r>
            <a:endParaRPr lang="zh-CN" altLang="en-US" sz="6600" kern="10" dirty="0">
              <a:ln w="12700">
                <a:noFill/>
                <a:round/>
                <a:headEnd/>
                <a:tailEnd/>
              </a:ln>
              <a:solidFill>
                <a:srgbClr val="FF7930"/>
              </a:solidFill>
              <a:latin typeface="+mj-lt"/>
              <a:ea typeface="字魂27号-布丁体" panose="00000500000000000000" pitchFamily="2" charset="-122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556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251635E-E067-46F6-B604-9D4CF958C83D}"/>
              </a:ext>
            </a:extLst>
          </p:cNvPr>
          <p:cNvGrpSpPr/>
          <p:nvPr/>
        </p:nvGrpSpPr>
        <p:grpSpPr>
          <a:xfrm>
            <a:off x="-4079673" y="127774"/>
            <a:ext cx="3944177" cy="1208432"/>
            <a:chOff x="-4079673" y="765728"/>
            <a:chExt cx="3944177" cy="1208432"/>
          </a:xfrm>
        </p:grpSpPr>
        <p:pic>
          <p:nvPicPr>
            <p:cNvPr id="3" name="Picture 6" descr="Blue Cloud, PNG, 2001x1187px, Blue, Aqua, Arc, Artworks, Azure Download Free">
              <a:extLst>
                <a:ext uri="{FF2B5EF4-FFF2-40B4-BE49-F238E27FC236}">
                  <a16:creationId xmlns:a16="http://schemas.microsoft.com/office/drawing/2014/main" id="{3159553E-D107-4CE8-A91E-B3AFDA0FF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81" b="96091" l="1220" r="98659">
                          <a14:foregroundMark x1="1341" y1="48971" x2="14878" y2="48971"/>
                          <a14:foregroundMark x1="51829" y1="2881" x2="59878" y2="5967"/>
                          <a14:foregroundMark x1="94146" y1="38272" x2="92805" y2="60082"/>
                          <a14:foregroundMark x1="92805" y1="60082" x2="92805" y2="60288"/>
                          <a14:foregroundMark x1="97195" y1="46296" x2="95732" y2="62140"/>
                          <a14:foregroundMark x1="95732" y1="62140" x2="94634" y2="65844"/>
                          <a14:foregroundMark x1="98049" y1="48560" x2="98659" y2="57819"/>
                          <a14:foregroundMark x1="47073" y1="89918" x2="55000" y2="89918"/>
                          <a14:foregroundMark x1="55000" y1="89918" x2="59146" y2="87654"/>
                          <a14:foregroundMark x1="49512" y1="96091" x2="58171" y2="96091"/>
                          <a14:foregroundMark x1="58171" y1="96091" x2="61341" y2="956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79673" y="765728"/>
              <a:ext cx="3944177" cy="120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29EF4A-AF50-4D41-97EC-320A36A849AB}"/>
                </a:ext>
              </a:extLst>
            </p:cNvPr>
            <p:cNvSpPr/>
            <p:nvPr/>
          </p:nvSpPr>
          <p:spPr>
            <a:xfrm>
              <a:off x="-3042236" y="990670"/>
              <a:ext cx="233589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4000" dirty="0">
                  <a:solidFill>
                    <a:srgbClr val="002060"/>
                  </a:solidFill>
                  <a:latin typeface="+mj-lt"/>
                  <a:cs typeface="Pattaya" panose="00000500000000000000" pitchFamily="2" charset="-34"/>
                </a:rPr>
                <a:t>Giọng đọc</a:t>
              </a:r>
              <a:endParaRPr lang="en-US" sz="4000" dirty="0">
                <a:solidFill>
                  <a:srgbClr val="002060"/>
                </a:solidFill>
                <a:latin typeface="+mj-lt"/>
                <a:cs typeface="Pattaya" panose="00000500000000000000" pitchFamily="2" charset="-34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CD0D3B1-1E76-444C-A9A7-C17036735779}"/>
              </a:ext>
            </a:extLst>
          </p:cNvPr>
          <p:cNvSpPr/>
          <p:nvPr/>
        </p:nvSpPr>
        <p:spPr>
          <a:xfrm>
            <a:off x="1478869" y="1700223"/>
            <a:ext cx="9234262" cy="30937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Đọc toàn bài với giọng nhẹ nhàng, tình cảm, thể hiện lòng yêu mến núi non, đất đai và con người Cao Bằng.</a:t>
            </a:r>
          </a:p>
          <a:p>
            <a:pPr marL="285750" indent="-285750" algn="just"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Nhấn giọng ở những từ ngữ gợi tả, gợi cảm.</a:t>
            </a:r>
            <a:endParaRPr lang="en-US" sz="3200" b="1" dirty="0">
              <a:solidFill>
                <a:srgbClr val="002060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80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65078 0.08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39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E14BC3C-BC46-4F06-99D2-0433C2D030E1}"/>
              </a:ext>
            </a:extLst>
          </p:cNvPr>
          <p:cNvSpPr/>
          <p:nvPr/>
        </p:nvSpPr>
        <p:spPr>
          <a:xfrm>
            <a:off x="870857" y="528409"/>
            <a:ext cx="10450286" cy="5801182"/>
          </a:xfrm>
          <a:prstGeom prst="roundRect">
            <a:avLst>
              <a:gd name="adj" fmla="val 9216"/>
            </a:avLst>
          </a:prstGeom>
          <a:ln w="1174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EBFB54-A1D7-4E2E-8910-C1AE59EA1F72}"/>
              </a:ext>
            </a:extLst>
          </p:cNvPr>
          <p:cNvSpPr/>
          <p:nvPr/>
        </p:nvSpPr>
        <p:spPr>
          <a:xfrm>
            <a:off x="1595340" y="752018"/>
            <a:ext cx="45139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qua Đèo Gió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lại vượt Đèo Giàng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vượt qua Cao Bắc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ta tới Cao Bằng.</a:t>
            </a:r>
          </a:p>
          <a:p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D7B540-4BF5-4D46-A1D8-9D3A91BED075}"/>
              </a:ext>
            </a:extLst>
          </p:cNvPr>
          <p:cNvGrpSpPr/>
          <p:nvPr/>
        </p:nvGrpSpPr>
        <p:grpSpPr>
          <a:xfrm>
            <a:off x="3574744" y="-110386"/>
            <a:ext cx="3876156" cy="1035121"/>
            <a:chOff x="3871306" y="-66500"/>
            <a:chExt cx="3876156" cy="1035121"/>
          </a:xfrm>
        </p:grpSpPr>
        <p:pic>
          <p:nvPicPr>
            <p:cNvPr id="1026" name="Picture 2" descr="Cloud Animated Clipart Free Best Transparent Png - Cartoon Cloud , Free  Transparent Clipart - ClipartKey">
              <a:extLst>
                <a:ext uri="{FF2B5EF4-FFF2-40B4-BE49-F238E27FC236}">
                  <a16:creationId xmlns:a16="http://schemas.microsoft.com/office/drawing/2014/main" id="{27024E84-EE1D-4C74-A7F3-3F04F9541C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87" b="89684" l="6000" r="94444">
                          <a14:foregroundMark x1="10333" y1="70882" x2="73556" y2="53078"/>
                          <a14:foregroundMark x1="88667" y1="58902" x2="91222" y2="59567"/>
                          <a14:foregroundMark x1="6000" y1="65058" x2="7556" y2="67388"/>
                          <a14:foregroundMark x1="42556" y1="8153" x2="47333" y2="8153"/>
                          <a14:foregroundMark x1="94444" y1="62063" x2="94444" y2="62063"/>
                          <a14:foregroundMark x1="35667" y1="89351" x2="35667" y2="89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1306" y="-66500"/>
              <a:ext cx="3876156" cy="1035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7CE981-E91F-4ADC-A837-C604F47D429E}"/>
                </a:ext>
              </a:extLst>
            </p:cNvPr>
            <p:cNvSpPr/>
            <p:nvPr/>
          </p:nvSpPr>
          <p:spPr>
            <a:xfrm>
              <a:off x="4676609" y="188618"/>
              <a:ext cx="212109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 Bằng</a:t>
              </a:r>
              <a:endPara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8" name="Picture 4" descr="Colorful numbers with clouds Container sticker - TenStickers">
            <a:extLst>
              <a:ext uri="{FF2B5EF4-FFF2-40B4-BE49-F238E27FC236}">
                <a16:creationId xmlns:a16="http://schemas.microsoft.com/office/drawing/2014/main" id="{08876407-37C5-45F5-A01E-E7B49341D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95" b="30447" l="3250" r="29500">
                        <a14:foregroundMark x1="21500" y1="2095" x2="21500" y2="2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113" b="66150"/>
          <a:stretch/>
        </p:blipFill>
        <p:spPr bwMode="auto">
          <a:xfrm>
            <a:off x="1116649" y="672059"/>
            <a:ext cx="643853" cy="59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lorful numbers with clouds Container sticker - TenStickers">
            <a:extLst>
              <a:ext uri="{FF2B5EF4-FFF2-40B4-BE49-F238E27FC236}">
                <a16:creationId xmlns:a16="http://schemas.microsoft.com/office/drawing/2014/main" id="{20E6329F-3253-403A-9F92-BDB75C327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57" b="30447" l="37375" r="65250">
                        <a14:foregroundMark x1="50500" y1="1257" x2="50500" y2="1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81" r="31167" b="66115"/>
          <a:stretch/>
        </p:blipFill>
        <p:spPr bwMode="auto">
          <a:xfrm>
            <a:off x="3385997" y="2719645"/>
            <a:ext cx="577775" cy="50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lorful numbers with clouds Container sticker - TenStickers">
            <a:extLst>
              <a:ext uri="{FF2B5EF4-FFF2-40B4-BE49-F238E27FC236}">
                <a16:creationId xmlns:a16="http://schemas.microsoft.com/office/drawing/2014/main" id="{77DB120F-376C-4EEE-8866-8ABD9AABBE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8" b="29469" l="68250" r="96375">
                        <a14:foregroundMark x1="79750" y1="978" x2="79750" y2="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78" b="67154"/>
          <a:stretch/>
        </p:blipFill>
        <p:spPr bwMode="auto">
          <a:xfrm>
            <a:off x="6343455" y="4513709"/>
            <a:ext cx="602366" cy="50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8171A2-AF17-45D5-B14D-B03FAC05A70A}"/>
              </a:ext>
            </a:extLst>
          </p:cNvPr>
          <p:cNvSpPr/>
          <p:nvPr/>
        </p:nvSpPr>
        <p:spPr>
          <a:xfrm>
            <a:off x="3799111" y="226694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Bằng, rõ thật cao!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dần bằng bằng xuống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tiên là mận ngọt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 môi ta dịu dàng.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65957A-F7F4-46E8-B33B-8A79997873C3}"/>
              </a:ext>
            </a:extLst>
          </p:cNvPr>
          <p:cNvSpPr/>
          <p:nvPr/>
        </p:nvSpPr>
        <p:spPr>
          <a:xfrm>
            <a:off x="6853818" y="451370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đến chị rất thương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đến em rất thảo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lành như hạt gạo</a:t>
            </a:r>
          </a:p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hiền như suối trong.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C7E81B-CDE3-49F3-9345-E2BA9AEB6391}"/>
              </a:ext>
            </a:extLst>
          </p:cNvPr>
          <p:cNvCxnSpPr/>
          <p:nvPr/>
        </p:nvCxnSpPr>
        <p:spPr>
          <a:xfrm>
            <a:off x="2991173" y="1218689"/>
            <a:ext cx="5525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A7C5063-6643-4DBB-9FDC-33A173B97144}"/>
              </a:ext>
            </a:extLst>
          </p:cNvPr>
          <p:cNvCxnSpPr>
            <a:cxnSpLocks/>
          </p:cNvCxnSpPr>
          <p:nvPr/>
        </p:nvCxnSpPr>
        <p:spPr>
          <a:xfrm>
            <a:off x="2120684" y="1650059"/>
            <a:ext cx="12653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331B783-7691-479A-9562-1F8865BC0BEF}"/>
              </a:ext>
            </a:extLst>
          </p:cNvPr>
          <p:cNvCxnSpPr>
            <a:cxnSpLocks/>
          </p:cNvCxnSpPr>
          <p:nvPr/>
        </p:nvCxnSpPr>
        <p:spPr>
          <a:xfrm>
            <a:off x="1710362" y="2065931"/>
            <a:ext cx="12653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3256B23-E298-454A-8300-C95C234B4EFE}"/>
              </a:ext>
            </a:extLst>
          </p:cNvPr>
          <p:cNvCxnSpPr>
            <a:cxnSpLocks/>
          </p:cNvCxnSpPr>
          <p:nvPr/>
        </p:nvCxnSpPr>
        <p:spPr>
          <a:xfrm>
            <a:off x="2699387" y="2502465"/>
            <a:ext cx="4157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07C684B-16CC-485A-9D35-7A94A4306F53}"/>
              </a:ext>
            </a:extLst>
          </p:cNvPr>
          <p:cNvCxnSpPr>
            <a:cxnSpLocks/>
          </p:cNvCxnSpPr>
          <p:nvPr/>
        </p:nvCxnSpPr>
        <p:spPr>
          <a:xfrm>
            <a:off x="5680508" y="3160404"/>
            <a:ext cx="17703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AEB09A1-F6F2-40BA-88FC-39B43080E100}"/>
              </a:ext>
            </a:extLst>
          </p:cNvPr>
          <p:cNvCxnSpPr>
            <a:cxnSpLocks/>
          </p:cNvCxnSpPr>
          <p:nvPr/>
        </p:nvCxnSpPr>
        <p:spPr>
          <a:xfrm>
            <a:off x="5680508" y="4016134"/>
            <a:ext cx="14952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E3502BE-84B9-42D4-BB04-84400E876848}"/>
              </a:ext>
            </a:extLst>
          </p:cNvPr>
          <p:cNvCxnSpPr>
            <a:cxnSpLocks/>
          </p:cNvCxnSpPr>
          <p:nvPr/>
        </p:nvCxnSpPr>
        <p:spPr>
          <a:xfrm>
            <a:off x="3870045" y="4416507"/>
            <a:ext cx="13683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316EDE2-6CBC-42A9-B17C-6F66603BD2BA}"/>
              </a:ext>
            </a:extLst>
          </p:cNvPr>
          <p:cNvCxnSpPr>
            <a:cxnSpLocks/>
          </p:cNvCxnSpPr>
          <p:nvPr/>
        </p:nvCxnSpPr>
        <p:spPr>
          <a:xfrm>
            <a:off x="8927102" y="4963885"/>
            <a:ext cx="15652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67CF5D8-0CAD-41DC-AB48-D566152B8177}"/>
              </a:ext>
            </a:extLst>
          </p:cNvPr>
          <p:cNvCxnSpPr>
            <a:cxnSpLocks/>
          </p:cNvCxnSpPr>
          <p:nvPr/>
        </p:nvCxnSpPr>
        <p:spPr>
          <a:xfrm>
            <a:off x="8927102" y="5390654"/>
            <a:ext cx="111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9F1B947-B696-4FC4-89F8-7DD4CB70C4C4}"/>
              </a:ext>
            </a:extLst>
          </p:cNvPr>
          <p:cNvCxnSpPr>
            <a:cxnSpLocks/>
          </p:cNvCxnSpPr>
          <p:nvPr/>
        </p:nvCxnSpPr>
        <p:spPr>
          <a:xfrm>
            <a:off x="7726540" y="5805036"/>
            <a:ext cx="26263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DCAAE2D-3545-481B-BFA0-D23CAE3F06A0}"/>
              </a:ext>
            </a:extLst>
          </p:cNvPr>
          <p:cNvCxnSpPr>
            <a:cxnSpLocks/>
          </p:cNvCxnSpPr>
          <p:nvPr/>
        </p:nvCxnSpPr>
        <p:spPr>
          <a:xfrm>
            <a:off x="7450900" y="6227191"/>
            <a:ext cx="30414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756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D6CA2AB2-4A7D-4109-972E-CDBB6C42A3CF}"/>
              </a:ext>
            </a:extLst>
          </p:cNvPr>
          <p:cNvGrpSpPr/>
          <p:nvPr/>
        </p:nvGrpSpPr>
        <p:grpSpPr>
          <a:xfrm>
            <a:off x="2346939" y="2157935"/>
            <a:ext cx="1454244" cy="2396895"/>
            <a:chOff x="2496904" y="1347754"/>
            <a:chExt cx="1198372" cy="1966109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40D271D8-02F4-4CAB-805D-7322F1DB0ED2}"/>
                </a:ext>
              </a:extLst>
            </p:cNvPr>
            <p:cNvSpPr/>
            <p:nvPr/>
          </p:nvSpPr>
          <p:spPr>
            <a:xfrm>
              <a:off x="2496904" y="1347754"/>
              <a:ext cx="1198372" cy="7573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altLang="zh-CN" sz="5400" kern="10" dirty="0">
                  <a:ln w="12700">
                    <a:noFill/>
                    <a:round/>
                    <a:headEnd/>
                    <a:tailEnd/>
                  </a:ln>
                  <a:solidFill>
                    <a:srgbClr val="FF7930"/>
                  </a:solidFill>
                  <a:latin typeface="+mj-lt"/>
                  <a:ea typeface="字魂27号-布丁体" panose="00000500000000000000" pitchFamily="2" charset="-122"/>
                  <a:cs typeface="Pattaya" panose="00000500000000000000" pitchFamily="2" charset="-34"/>
                </a:rPr>
                <a:t>Mục</a:t>
              </a:r>
              <a:endParaRPr lang="zh-CN" altLang="en-US" sz="5400" kern="10" dirty="0">
                <a:ln w="12700">
                  <a:noFill/>
                  <a:round/>
                  <a:headEnd/>
                  <a:tailEnd/>
                </a:ln>
                <a:solidFill>
                  <a:srgbClr val="FF7930"/>
                </a:solidFill>
                <a:latin typeface="+mj-lt"/>
                <a:ea typeface="字魂27号-布丁体" panose="00000500000000000000" pitchFamily="2" charset="-122"/>
                <a:cs typeface="Pattaya" panose="00000500000000000000" pitchFamily="2" charset="-34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EBF7B5AF-ED1B-4425-8F3C-4F5ADE11FB45}"/>
                </a:ext>
              </a:extLst>
            </p:cNvPr>
            <p:cNvSpPr/>
            <p:nvPr/>
          </p:nvSpPr>
          <p:spPr>
            <a:xfrm>
              <a:off x="2641480" y="2556480"/>
              <a:ext cx="1008155" cy="7573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altLang="zh-CN" sz="5400" kern="10" dirty="0">
                  <a:ln w="12700">
                    <a:noFill/>
                    <a:round/>
                    <a:headEnd/>
                    <a:tailEnd/>
                  </a:ln>
                  <a:solidFill>
                    <a:srgbClr val="FF7930"/>
                  </a:solidFill>
                  <a:latin typeface="+mj-lt"/>
                  <a:ea typeface="字魂27号-布丁体" panose="00000500000000000000" pitchFamily="2" charset="-122"/>
                  <a:cs typeface="Pattaya" panose="00000500000000000000" pitchFamily="2" charset="-34"/>
                </a:rPr>
                <a:t>tiêu</a:t>
              </a:r>
              <a:endParaRPr lang="zh-CN" altLang="en-US" sz="5400" kern="10" dirty="0">
                <a:ln w="12700">
                  <a:noFill/>
                  <a:round/>
                  <a:headEnd/>
                  <a:tailEnd/>
                </a:ln>
                <a:solidFill>
                  <a:srgbClr val="FF7930"/>
                </a:solidFill>
                <a:latin typeface="+mj-lt"/>
                <a:ea typeface="字魂27号-布丁体" panose="00000500000000000000" pitchFamily="2" charset="-122"/>
                <a:cs typeface="Pattaya" panose="00000500000000000000" pitchFamily="2" charset="-34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083355C8-47D7-4DED-89D0-EFBDCA7EF9BC}"/>
              </a:ext>
            </a:extLst>
          </p:cNvPr>
          <p:cNvGrpSpPr/>
          <p:nvPr/>
        </p:nvGrpSpPr>
        <p:grpSpPr>
          <a:xfrm>
            <a:off x="3912429" y="984738"/>
            <a:ext cx="6525800" cy="1779494"/>
            <a:chOff x="5598694" y="2130739"/>
            <a:chExt cx="3962182" cy="927518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DB33F984-678A-4BC6-B412-70C8EB21BAD7}"/>
                </a:ext>
              </a:extLst>
            </p:cNvPr>
            <p:cNvSpPr/>
            <p:nvPr/>
          </p:nvSpPr>
          <p:spPr>
            <a:xfrm>
              <a:off x="5598694" y="2390273"/>
              <a:ext cx="481263" cy="48126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69A42C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69A42C"/>
                </a:solidFill>
                <a:latin typeface="+mj-lt"/>
                <a:ea typeface="字魂27号-布丁体" panose="00000500000000000000" pitchFamily="2" charset="-122"/>
              </a:endParaRPr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7892ED9F-0AFD-47F7-AC30-ECE24FF16917}"/>
                </a:ext>
              </a:extLst>
            </p:cNvPr>
            <p:cNvSpPr/>
            <p:nvPr/>
          </p:nvSpPr>
          <p:spPr>
            <a:xfrm>
              <a:off x="6237258" y="2130739"/>
              <a:ext cx="3323618" cy="92751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9A42C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Pattaya" panose="00000500000000000000" pitchFamily="2" charset="-34"/>
                </a:rPr>
                <a:t>Đọc đúng, trôi chảy; </a:t>
              </a:r>
            </a:p>
            <a:p>
              <a:pPr algn="ctr"/>
              <a:r>
                <a:rPr lang="vi-VN" sz="3600" b="1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Pattaya" panose="00000500000000000000" pitchFamily="2" charset="-34"/>
                </a:rPr>
                <a:t>đọc diễn cảm bài đọc.</a:t>
              </a:r>
              <a:endParaRPr lang="en-US" sz="36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Pattaya" panose="00000500000000000000" pitchFamily="2" charset="-34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898DF57-7D72-4F97-A05F-BEB826076426}"/>
              </a:ext>
            </a:extLst>
          </p:cNvPr>
          <p:cNvGrpSpPr/>
          <p:nvPr/>
        </p:nvGrpSpPr>
        <p:grpSpPr>
          <a:xfrm>
            <a:off x="3912429" y="4015906"/>
            <a:ext cx="6525800" cy="1639797"/>
            <a:chOff x="5598694" y="2212945"/>
            <a:chExt cx="3834063" cy="854705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42E9DCC6-B241-45C9-9085-82FC5C6A888A}"/>
                </a:ext>
              </a:extLst>
            </p:cNvPr>
            <p:cNvSpPr/>
            <p:nvPr/>
          </p:nvSpPr>
          <p:spPr>
            <a:xfrm>
              <a:off x="5598694" y="2390273"/>
              <a:ext cx="481263" cy="48126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69A42C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69A42C"/>
                </a:solidFill>
                <a:latin typeface="+mj-lt"/>
                <a:ea typeface="字魂27号-布丁体" panose="00000500000000000000" pitchFamily="2" charset="-122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C9F46ED0-E055-4C0C-8718-958FA0F080A1}"/>
                </a:ext>
              </a:extLst>
            </p:cNvPr>
            <p:cNvSpPr/>
            <p:nvPr/>
          </p:nvSpPr>
          <p:spPr>
            <a:xfrm>
              <a:off x="6288505" y="2212945"/>
              <a:ext cx="3144252" cy="85470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9A42C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Pattaya" panose="00000500000000000000" pitchFamily="2" charset="-34"/>
                </a:rPr>
                <a:t>Trình bày được nội dung, ý nghĩa bài đọc.</a:t>
              </a:r>
              <a:endParaRPr lang="en-US" sz="36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Pattaya" panose="00000500000000000000" pitchFamily="2" charset="-34"/>
              </a:endParaRPr>
            </a:p>
          </p:txBody>
        </p:sp>
      </p:grpSp>
      <p:pic>
        <p:nvPicPr>
          <p:cNvPr id="11" name="Picture 2" descr="v - SIÊU THỊ TỦ BẾP TỐT">
            <a:extLst>
              <a:ext uri="{FF2B5EF4-FFF2-40B4-BE49-F238E27FC236}">
                <a16:creationId xmlns:a16="http://schemas.microsoft.com/office/drawing/2014/main" id="{A238390F-74A0-42A5-9B2A-2E66F1DAE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8000" r="90222">
                        <a14:foregroundMark x1="8000" y1="57333" x2="8000" y2="57333"/>
                        <a14:foregroundMark x1="90222" y1="9778" x2="90222" y2="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92" y="1316404"/>
            <a:ext cx="982822" cy="98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v - SIÊU THỊ TỦ BẾP TỐT">
            <a:extLst>
              <a:ext uri="{FF2B5EF4-FFF2-40B4-BE49-F238E27FC236}">
                <a16:creationId xmlns:a16="http://schemas.microsoft.com/office/drawing/2014/main" id="{2AFF2184-A2EF-45E6-8EAC-94A712A37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8000" r="90222">
                        <a14:foregroundMark x1="8000" y1="57333" x2="8000" y2="57333"/>
                        <a14:foregroundMark x1="90222" y1="9778" x2="90222" y2="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07" y="4208157"/>
            <a:ext cx="982822" cy="98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65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D6CA2AB2-4A7D-4109-972E-CDBB6C42A3CF}"/>
              </a:ext>
            </a:extLst>
          </p:cNvPr>
          <p:cNvGrpSpPr/>
          <p:nvPr/>
        </p:nvGrpSpPr>
        <p:grpSpPr>
          <a:xfrm>
            <a:off x="2346939" y="2157935"/>
            <a:ext cx="1454244" cy="2396895"/>
            <a:chOff x="2496904" y="1347754"/>
            <a:chExt cx="1198372" cy="1966109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40D271D8-02F4-4CAB-805D-7322F1DB0ED2}"/>
                </a:ext>
              </a:extLst>
            </p:cNvPr>
            <p:cNvSpPr/>
            <p:nvPr/>
          </p:nvSpPr>
          <p:spPr>
            <a:xfrm>
              <a:off x="2496904" y="1347754"/>
              <a:ext cx="1198372" cy="7573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altLang="zh-CN" sz="5400" kern="10" dirty="0">
                  <a:ln w="12700">
                    <a:noFill/>
                    <a:round/>
                    <a:headEnd/>
                    <a:tailEnd/>
                  </a:ln>
                  <a:solidFill>
                    <a:srgbClr val="FF7930"/>
                  </a:solidFill>
                  <a:latin typeface="+mj-lt"/>
                  <a:ea typeface="字魂27号-布丁体" panose="00000500000000000000" pitchFamily="2" charset="-122"/>
                  <a:cs typeface="Pattaya" panose="00000500000000000000" pitchFamily="2" charset="-34"/>
                </a:rPr>
                <a:t>Mục</a:t>
              </a:r>
              <a:endParaRPr lang="zh-CN" altLang="en-US" sz="5400" kern="10" dirty="0">
                <a:ln w="12700">
                  <a:noFill/>
                  <a:round/>
                  <a:headEnd/>
                  <a:tailEnd/>
                </a:ln>
                <a:solidFill>
                  <a:srgbClr val="FF7930"/>
                </a:solidFill>
                <a:latin typeface="+mj-lt"/>
                <a:ea typeface="字魂27号-布丁体" panose="00000500000000000000" pitchFamily="2" charset="-122"/>
                <a:cs typeface="Pattaya" panose="00000500000000000000" pitchFamily="2" charset="-34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EBF7B5AF-ED1B-4425-8F3C-4F5ADE11FB45}"/>
                </a:ext>
              </a:extLst>
            </p:cNvPr>
            <p:cNvSpPr/>
            <p:nvPr/>
          </p:nvSpPr>
          <p:spPr>
            <a:xfrm>
              <a:off x="2641480" y="2556480"/>
              <a:ext cx="1008155" cy="7573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altLang="zh-CN" sz="5400" kern="10" dirty="0">
                  <a:ln w="12700">
                    <a:noFill/>
                    <a:round/>
                    <a:headEnd/>
                    <a:tailEnd/>
                  </a:ln>
                  <a:solidFill>
                    <a:srgbClr val="FF7930"/>
                  </a:solidFill>
                  <a:latin typeface="+mj-lt"/>
                  <a:ea typeface="字魂27号-布丁体" panose="00000500000000000000" pitchFamily="2" charset="-122"/>
                  <a:cs typeface="Pattaya" panose="00000500000000000000" pitchFamily="2" charset="-34"/>
                </a:rPr>
                <a:t>tiêu</a:t>
              </a:r>
              <a:endParaRPr lang="zh-CN" altLang="en-US" sz="5400" kern="10" dirty="0">
                <a:ln w="12700">
                  <a:noFill/>
                  <a:round/>
                  <a:headEnd/>
                  <a:tailEnd/>
                </a:ln>
                <a:solidFill>
                  <a:srgbClr val="FF7930"/>
                </a:solidFill>
                <a:latin typeface="+mj-lt"/>
                <a:ea typeface="字魂27号-布丁体" panose="00000500000000000000" pitchFamily="2" charset="-122"/>
                <a:cs typeface="Pattaya" panose="00000500000000000000" pitchFamily="2" charset="-34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083355C8-47D7-4DED-89D0-EFBDCA7EF9BC}"/>
              </a:ext>
            </a:extLst>
          </p:cNvPr>
          <p:cNvGrpSpPr/>
          <p:nvPr/>
        </p:nvGrpSpPr>
        <p:grpSpPr>
          <a:xfrm>
            <a:off x="3912429" y="984738"/>
            <a:ext cx="6525800" cy="1779494"/>
            <a:chOff x="5598694" y="2130739"/>
            <a:chExt cx="3962182" cy="927518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DB33F984-678A-4BC6-B412-70C8EB21BAD7}"/>
                </a:ext>
              </a:extLst>
            </p:cNvPr>
            <p:cNvSpPr/>
            <p:nvPr/>
          </p:nvSpPr>
          <p:spPr>
            <a:xfrm>
              <a:off x="5598694" y="2390273"/>
              <a:ext cx="481263" cy="48126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69A42C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69A42C"/>
                </a:solidFill>
                <a:latin typeface="+mj-lt"/>
                <a:ea typeface="字魂27号-布丁体" panose="00000500000000000000" pitchFamily="2" charset="-122"/>
              </a:endParaRPr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7892ED9F-0AFD-47F7-AC30-ECE24FF16917}"/>
                </a:ext>
              </a:extLst>
            </p:cNvPr>
            <p:cNvSpPr/>
            <p:nvPr/>
          </p:nvSpPr>
          <p:spPr>
            <a:xfrm>
              <a:off x="6237258" y="2130739"/>
              <a:ext cx="3323618" cy="92751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9A42C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Pattaya" panose="00000500000000000000" pitchFamily="2" charset="-34"/>
                </a:rPr>
                <a:t>Đọc đúng, trôi chảy; </a:t>
              </a:r>
            </a:p>
            <a:p>
              <a:pPr algn="ctr"/>
              <a:r>
                <a:rPr lang="vi-VN" sz="3600" b="1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Pattaya" panose="00000500000000000000" pitchFamily="2" charset="-34"/>
                </a:rPr>
                <a:t>đọc diễn cảm bài đọc.</a:t>
              </a:r>
              <a:endParaRPr lang="en-US" sz="36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Pattaya" panose="00000500000000000000" pitchFamily="2" charset="-34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898DF57-7D72-4F97-A05F-BEB826076426}"/>
              </a:ext>
            </a:extLst>
          </p:cNvPr>
          <p:cNvGrpSpPr/>
          <p:nvPr/>
        </p:nvGrpSpPr>
        <p:grpSpPr>
          <a:xfrm>
            <a:off x="3912429" y="4015906"/>
            <a:ext cx="6525800" cy="1639797"/>
            <a:chOff x="5598694" y="2212945"/>
            <a:chExt cx="3834063" cy="854705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42E9DCC6-B241-45C9-9085-82FC5C6A888A}"/>
                </a:ext>
              </a:extLst>
            </p:cNvPr>
            <p:cNvSpPr/>
            <p:nvPr/>
          </p:nvSpPr>
          <p:spPr>
            <a:xfrm>
              <a:off x="5598694" y="2390273"/>
              <a:ext cx="481263" cy="48126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69A42C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rgbClr val="69A42C"/>
                </a:solidFill>
                <a:latin typeface="+mj-lt"/>
                <a:ea typeface="字魂27号-布丁体" panose="00000500000000000000" pitchFamily="2" charset="-122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C9F46ED0-E055-4C0C-8718-958FA0F080A1}"/>
                </a:ext>
              </a:extLst>
            </p:cNvPr>
            <p:cNvSpPr/>
            <p:nvPr/>
          </p:nvSpPr>
          <p:spPr>
            <a:xfrm>
              <a:off x="6288505" y="2212945"/>
              <a:ext cx="3144252" cy="85470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69A42C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solidFill>
                    <a:schemeClr val="accent6">
                      <a:lumMod val="50000"/>
                    </a:schemeClr>
                  </a:solidFill>
                  <a:latin typeface="+mj-lt"/>
                  <a:cs typeface="Pattaya" panose="00000500000000000000" pitchFamily="2" charset="-34"/>
                </a:rPr>
                <a:t>Trình bày được nội dung, ý nghĩa bài đọc.</a:t>
              </a:r>
              <a:endParaRPr lang="en-US" sz="36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Pattaya" panose="000005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406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12CCB3-6D9D-4019-B0F8-C4401215825E}"/>
              </a:ext>
            </a:extLst>
          </p:cNvPr>
          <p:cNvSpPr txBox="1"/>
          <p:nvPr/>
        </p:nvSpPr>
        <p:spPr>
          <a:xfrm>
            <a:off x="1212116" y="1661227"/>
            <a:ext cx="7257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Hãy ôn lại bài học và soạn trước bài</a:t>
            </a:r>
          </a:p>
          <a:p>
            <a:pPr algn="ctr"/>
            <a:r>
              <a:rPr lang="vi-VN" sz="3600" b="1" dirty="0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“Phân xử tài tình” bạn nhé!</a:t>
            </a:r>
          </a:p>
          <a:p>
            <a:pPr algn="ctr"/>
            <a:r>
              <a:rPr lang="vi-VN" sz="3600" b="1" dirty="0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Chúc các bạn thành công!</a:t>
            </a:r>
            <a:endParaRPr lang="en-US" sz="3600" b="1" dirty="0">
              <a:solidFill>
                <a:srgbClr val="002060"/>
              </a:solidFill>
              <a:latin typeface="+mj-lt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728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24B3520-74D8-4717-B4A3-0A6716AA5DCC}"/>
              </a:ext>
            </a:extLst>
          </p:cNvPr>
          <p:cNvSpPr/>
          <p:nvPr/>
        </p:nvSpPr>
        <p:spPr>
          <a:xfrm>
            <a:off x="4041594" y="2173433"/>
            <a:ext cx="41088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zh-CN" sz="7200" kern="10" dirty="0">
                <a:ln w="12700">
                  <a:noFill/>
                  <a:round/>
                  <a:headEnd/>
                  <a:tailEnd/>
                </a:ln>
                <a:solidFill>
                  <a:srgbClr val="FF7930"/>
                </a:solidFill>
                <a:latin typeface="+mj-lt"/>
                <a:ea typeface="字魂27号-布丁体" panose="00000500000000000000" pitchFamily="2" charset="-122"/>
                <a:cs typeface="Pattaya" panose="00000500000000000000" pitchFamily="2" charset="-34"/>
              </a:rPr>
              <a:t>Luyện đọc</a:t>
            </a:r>
            <a:endParaRPr lang="zh-CN" altLang="en-US" sz="7200" kern="10" dirty="0">
              <a:ln w="12700">
                <a:noFill/>
                <a:round/>
                <a:headEnd/>
                <a:tailEnd/>
              </a:ln>
              <a:solidFill>
                <a:srgbClr val="FF7930"/>
              </a:solidFill>
              <a:latin typeface="+mj-lt"/>
              <a:ea typeface="字魂27号-布丁体" panose="00000500000000000000" pitchFamily="2" charset="-122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4000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n do 63 tinh thanh Viet Nam">
            <a:extLst>
              <a:ext uri="{FF2B5EF4-FFF2-40B4-BE49-F238E27FC236}">
                <a16:creationId xmlns:a16="http://schemas.microsoft.com/office/drawing/2014/main" id="{674F2407-2DB4-4F18-9590-A5CCAAF10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136" y="740595"/>
            <a:ext cx="3667962" cy="510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EFD71C-3AFF-48EF-B76E-9451BE4E88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59" b="7745"/>
          <a:stretch/>
        </p:blipFill>
        <p:spPr>
          <a:xfrm rot="601925">
            <a:off x="7007673" y="992527"/>
            <a:ext cx="3260090" cy="4188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EB9A17A-FCEF-4116-929A-066CABBE8680}"/>
              </a:ext>
            </a:extLst>
          </p:cNvPr>
          <p:cNvGrpSpPr/>
          <p:nvPr/>
        </p:nvGrpSpPr>
        <p:grpSpPr>
          <a:xfrm>
            <a:off x="6667763" y="4742224"/>
            <a:ext cx="3876156" cy="1035121"/>
            <a:chOff x="3871306" y="-66500"/>
            <a:chExt cx="3876156" cy="1035121"/>
          </a:xfrm>
        </p:grpSpPr>
        <p:pic>
          <p:nvPicPr>
            <p:cNvPr id="13" name="Picture 2" descr="Cloud Animated Clipart Free Best Transparent Png - Cartoon Cloud , Free  Transparent Clipart - ClipartKey">
              <a:extLst>
                <a:ext uri="{FF2B5EF4-FFF2-40B4-BE49-F238E27FC236}">
                  <a16:creationId xmlns:a16="http://schemas.microsoft.com/office/drawing/2014/main" id="{48CAF74B-AD7B-45B3-B4B2-341DCC0378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987" b="89684" l="6000" r="94444">
                          <a14:foregroundMark x1="10333" y1="70882" x2="73556" y2="53078"/>
                          <a14:foregroundMark x1="88667" y1="58902" x2="91222" y2="59567"/>
                          <a14:foregroundMark x1="6000" y1="65058" x2="7556" y2="67388"/>
                          <a14:foregroundMark x1="42556" y1="8153" x2="47333" y2="8153"/>
                          <a14:foregroundMark x1="94444" y1="62063" x2="94444" y2="62063"/>
                          <a14:foregroundMark x1="35667" y1="89351" x2="35667" y2="89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1306" y="-66500"/>
              <a:ext cx="3876156" cy="1035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DB99679-8A18-4DDB-B4FB-9365BF2FB19E}"/>
                </a:ext>
              </a:extLst>
            </p:cNvPr>
            <p:cNvSpPr/>
            <p:nvPr/>
          </p:nvSpPr>
          <p:spPr>
            <a:xfrm>
              <a:off x="4676609" y="188618"/>
              <a:ext cx="212109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b="1" dirty="0">
                  <a:solidFill>
                    <a:srgbClr val="FFC000"/>
                  </a:solidFill>
                  <a:latin typeface="+mj-lt"/>
                  <a:cs typeface="Pattaya" panose="00000500000000000000" pitchFamily="2" charset="-34"/>
                </a:rPr>
                <a:t>Cao Bằng</a:t>
              </a:r>
              <a:endParaRPr lang="en-US" sz="3600" b="1" dirty="0">
                <a:solidFill>
                  <a:srgbClr val="FFC000"/>
                </a:solidFill>
                <a:latin typeface="+mj-lt"/>
                <a:cs typeface="Pattaya" panose="00000500000000000000" pitchFamily="2" charset="-34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8F24FF9-6764-4FDE-BE2C-C5FA2718BFC5}"/>
              </a:ext>
            </a:extLst>
          </p:cNvPr>
          <p:cNvSpPr/>
          <p:nvPr/>
        </p:nvSpPr>
        <p:spPr>
          <a:xfrm>
            <a:off x="3139825" y="890264"/>
            <a:ext cx="470358" cy="244861"/>
          </a:xfrm>
          <a:custGeom>
            <a:avLst/>
            <a:gdLst>
              <a:gd name="connsiteX0" fmla="*/ 417 w 470358"/>
              <a:gd name="connsiteY0" fmla="*/ 64241 h 244861"/>
              <a:gd name="connsiteX1" fmla="*/ 64586 w 470358"/>
              <a:gd name="connsiteY1" fmla="*/ 128410 h 244861"/>
              <a:gd name="connsiteX2" fmla="*/ 132764 w 470358"/>
              <a:gd name="connsiteY2" fmla="*/ 136431 h 244861"/>
              <a:gd name="connsiteX3" fmla="*/ 156828 w 470358"/>
              <a:gd name="connsiteY3" fmla="*/ 200599 h 244861"/>
              <a:gd name="connsiteX4" fmla="*/ 216986 w 470358"/>
              <a:gd name="connsiteY4" fmla="*/ 204610 h 244861"/>
              <a:gd name="connsiteX5" fmla="*/ 245059 w 470358"/>
              <a:gd name="connsiteY5" fmla="*/ 236694 h 244861"/>
              <a:gd name="connsiteX6" fmla="*/ 289175 w 470358"/>
              <a:gd name="connsiteY6" fmla="*/ 220652 h 244861"/>
              <a:gd name="connsiteX7" fmla="*/ 349333 w 470358"/>
              <a:gd name="connsiteY7" fmla="*/ 244715 h 244861"/>
              <a:gd name="connsiteX8" fmla="*/ 393449 w 470358"/>
              <a:gd name="connsiteY8" fmla="*/ 228673 h 244861"/>
              <a:gd name="connsiteX9" fmla="*/ 397459 w 470358"/>
              <a:gd name="connsiteY9" fmla="*/ 188568 h 244861"/>
              <a:gd name="connsiteX10" fmla="*/ 433554 w 470358"/>
              <a:gd name="connsiteY10" fmla="*/ 172525 h 244861"/>
              <a:gd name="connsiteX11" fmla="*/ 453607 w 470358"/>
              <a:gd name="connsiteY11" fmla="*/ 136431 h 244861"/>
              <a:gd name="connsiteX12" fmla="*/ 469649 w 470358"/>
              <a:gd name="connsiteY12" fmla="*/ 96325 h 244861"/>
              <a:gd name="connsiteX13" fmla="*/ 429543 w 470358"/>
              <a:gd name="connsiteY13" fmla="*/ 76273 h 244861"/>
              <a:gd name="connsiteX14" fmla="*/ 389438 w 470358"/>
              <a:gd name="connsiteY14" fmla="*/ 52210 h 244861"/>
              <a:gd name="connsiteX15" fmla="*/ 341312 w 470358"/>
              <a:gd name="connsiteY15" fmla="*/ 68252 h 244861"/>
              <a:gd name="connsiteX16" fmla="*/ 325270 w 470358"/>
              <a:gd name="connsiteY16" fmla="*/ 68252 h 244861"/>
              <a:gd name="connsiteX17" fmla="*/ 297196 w 470358"/>
              <a:gd name="connsiteY17" fmla="*/ 56220 h 244861"/>
              <a:gd name="connsiteX18" fmla="*/ 265112 w 470358"/>
              <a:gd name="connsiteY18" fmla="*/ 28147 h 244861"/>
              <a:gd name="connsiteX19" fmla="*/ 233028 w 470358"/>
              <a:gd name="connsiteY19" fmla="*/ 28147 h 244861"/>
              <a:gd name="connsiteX20" fmla="*/ 196933 w 470358"/>
              <a:gd name="connsiteY20" fmla="*/ 48199 h 244861"/>
              <a:gd name="connsiteX21" fmla="*/ 172870 w 470358"/>
              <a:gd name="connsiteY21" fmla="*/ 48199 h 244861"/>
              <a:gd name="connsiteX22" fmla="*/ 152817 w 470358"/>
              <a:gd name="connsiteY22" fmla="*/ 24136 h 244861"/>
              <a:gd name="connsiteX23" fmla="*/ 132764 w 470358"/>
              <a:gd name="connsiteY23" fmla="*/ 12104 h 244861"/>
              <a:gd name="connsiteX24" fmla="*/ 100680 w 470358"/>
              <a:gd name="connsiteY24" fmla="*/ 73 h 244861"/>
              <a:gd name="connsiteX25" fmla="*/ 68596 w 470358"/>
              <a:gd name="connsiteY25" fmla="*/ 8094 h 244861"/>
              <a:gd name="connsiteX26" fmla="*/ 52554 w 470358"/>
              <a:gd name="connsiteY26" fmla="*/ 28147 h 244861"/>
              <a:gd name="connsiteX27" fmla="*/ 36512 w 470358"/>
              <a:gd name="connsiteY27" fmla="*/ 24136 h 244861"/>
              <a:gd name="connsiteX28" fmla="*/ 417 w 470358"/>
              <a:gd name="connsiteY28" fmla="*/ 64241 h 24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70358" h="244861">
                <a:moveTo>
                  <a:pt x="417" y="64241"/>
                </a:moveTo>
                <a:cubicBezTo>
                  <a:pt x="5096" y="81620"/>
                  <a:pt x="42528" y="116378"/>
                  <a:pt x="64586" y="128410"/>
                </a:cubicBezTo>
                <a:cubicBezTo>
                  <a:pt x="86644" y="140442"/>
                  <a:pt x="117390" y="124400"/>
                  <a:pt x="132764" y="136431"/>
                </a:cubicBezTo>
                <a:cubicBezTo>
                  <a:pt x="148138" y="148462"/>
                  <a:pt x="142791" y="189236"/>
                  <a:pt x="156828" y="200599"/>
                </a:cubicBezTo>
                <a:cubicBezTo>
                  <a:pt x="170865" y="211962"/>
                  <a:pt x="202281" y="198594"/>
                  <a:pt x="216986" y="204610"/>
                </a:cubicBezTo>
                <a:cubicBezTo>
                  <a:pt x="231691" y="210626"/>
                  <a:pt x="233028" y="234020"/>
                  <a:pt x="245059" y="236694"/>
                </a:cubicBezTo>
                <a:cubicBezTo>
                  <a:pt x="257090" y="239368"/>
                  <a:pt x="271796" y="219315"/>
                  <a:pt x="289175" y="220652"/>
                </a:cubicBezTo>
                <a:cubicBezTo>
                  <a:pt x="306554" y="221989"/>
                  <a:pt x="331954" y="243378"/>
                  <a:pt x="349333" y="244715"/>
                </a:cubicBezTo>
                <a:cubicBezTo>
                  <a:pt x="366712" y="246052"/>
                  <a:pt x="385428" y="238031"/>
                  <a:pt x="393449" y="228673"/>
                </a:cubicBezTo>
                <a:cubicBezTo>
                  <a:pt x="401470" y="219315"/>
                  <a:pt x="390775" y="197926"/>
                  <a:pt x="397459" y="188568"/>
                </a:cubicBezTo>
                <a:cubicBezTo>
                  <a:pt x="404143" y="179210"/>
                  <a:pt x="424196" y="181215"/>
                  <a:pt x="433554" y="172525"/>
                </a:cubicBezTo>
                <a:cubicBezTo>
                  <a:pt x="442912" y="163836"/>
                  <a:pt x="447591" y="149131"/>
                  <a:pt x="453607" y="136431"/>
                </a:cubicBezTo>
                <a:cubicBezTo>
                  <a:pt x="459623" y="123731"/>
                  <a:pt x="473660" y="106351"/>
                  <a:pt x="469649" y="96325"/>
                </a:cubicBezTo>
                <a:cubicBezTo>
                  <a:pt x="465638" y="86299"/>
                  <a:pt x="442912" y="83626"/>
                  <a:pt x="429543" y="76273"/>
                </a:cubicBezTo>
                <a:cubicBezTo>
                  <a:pt x="416175" y="68921"/>
                  <a:pt x="404143" y="53547"/>
                  <a:pt x="389438" y="52210"/>
                </a:cubicBezTo>
                <a:cubicBezTo>
                  <a:pt x="374733" y="50873"/>
                  <a:pt x="352007" y="65578"/>
                  <a:pt x="341312" y="68252"/>
                </a:cubicBezTo>
                <a:cubicBezTo>
                  <a:pt x="330617" y="70926"/>
                  <a:pt x="332623" y="70257"/>
                  <a:pt x="325270" y="68252"/>
                </a:cubicBezTo>
                <a:cubicBezTo>
                  <a:pt x="317917" y="66247"/>
                  <a:pt x="307222" y="62904"/>
                  <a:pt x="297196" y="56220"/>
                </a:cubicBezTo>
                <a:cubicBezTo>
                  <a:pt x="287170" y="49536"/>
                  <a:pt x="275806" y="32826"/>
                  <a:pt x="265112" y="28147"/>
                </a:cubicBezTo>
                <a:cubicBezTo>
                  <a:pt x="254418" y="23468"/>
                  <a:pt x="244391" y="24805"/>
                  <a:pt x="233028" y="28147"/>
                </a:cubicBezTo>
                <a:cubicBezTo>
                  <a:pt x="221665" y="31489"/>
                  <a:pt x="206959" y="44857"/>
                  <a:pt x="196933" y="48199"/>
                </a:cubicBezTo>
                <a:cubicBezTo>
                  <a:pt x="186907" y="51541"/>
                  <a:pt x="180223" y="52210"/>
                  <a:pt x="172870" y="48199"/>
                </a:cubicBezTo>
                <a:cubicBezTo>
                  <a:pt x="165517" y="44188"/>
                  <a:pt x="159501" y="30152"/>
                  <a:pt x="152817" y="24136"/>
                </a:cubicBezTo>
                <a:cubicBezTo>
                  <a:pt x="146133" y="18120"/>
                  <a:pt x="141453" y="16114"/>
                  <a:pt x="132764" y="12104"/>
                </a:cubicBezTo>
                <a:cubicBezTo>
                  <a:pt x="124075" y="8094"/>
                  <a:pt x="111375" y="741"/>
                  <a:pt x="100680" y="73"/>
                </a:cubicBezTo>
                <a:cubicBezTo>
                  <a:pt x="89985" y="-595"/>
                  <a:pt x="76617" y="3415"/>
                  <a:pt x="68596" y="8094"/>
                </a:cubicBezTo>
                <a:cubicBezTo>
                  <a:pt x="60575" y="12773"/>
                  <a:pt x="52554" y="28147"/>
                  <a:pt x="52554" y="28147"/>
                </a:cubicBezTo>
                <a:cubicBezTo>
                  <a:pt x="47207" y="30821"/>
                  <a:pt x="36512" y="24136"/>
                  <a:pt x="36512" y="24136"/>
                </a:cubicBezTo>
                <a:cubicBezTo>
                  <a:pt x="31833" y="24804"/>
                  <a:pt x="-4262" y="46862"/>
                  <a:pt x="417" y="64241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ban-do-mien-bac-viet-nam-chi-tiet - Ảnh - Galaxylands.com">
            <a:extLst>
              <a:ext uri="{FF2B5EF4-FFF2-40B4-BE49-F238E27FC236}">
                <a16:creationId xmlns:a16="http://schemas.microsoft.com/office/drawing/2014/main" id="{80BB3731-CD5E-498F-A931-BD6960D41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0"/>
          <a:stretch/>
        </p:blipFill>
        <p:spPr bwMode="auto">
          <a:xfrm>
            <a:off x="1070602" y="1587500"/>
            <a:ext cx="5660399" cy="348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904598-D142-4F20-8F3E-B4FB39C0FDA5}"/>
              </a:ext>
            </a:extLst>
          </p:cNvPr>
          <p:cNvSpPr/>
          <p:nvPr/>
        </p:nvSpPr>
        <p:spPr>
          <a:xfrm>
            <a:off x="3457022" y="1879600"/>
            <a:ext cx="963757" cy="533400"/>
          </a:xfrm>
          <a:custGeom>
            <a:avLst/>
            <a:gdLst>
              <a:gd name="connsiteX0" fmla="*/ 417 w 470358"/>
              <a:gd name="connsiteY0" fmla="*/ 64241 h 244861"/>
              <a:gd name="connsiteX1" fmla="*/ 64586 w 470358"/>
              <a:gd name="connsiteY1" fmla="*/ 128410 h 244861"/>
              <a:gd name="connsiteX2" fmla="*/ 132764 w 470358"/>
              <a:gd name="connsiteY2" fmla="*/ 136431 h 244861"/>
              <a:gd name="connsiteX3" fmla="*/ 156828 w 470358"/>
              <a:gd name="connsiteY3" fmla="*/ 200599 h 244861"/>
              <a:gd name="connsiteX4" fmla="*/ 216986 w 470358"/>
              <a:gd name="connsiteY4" fmla="*/ 204610 h 244861"/>
              <a:gd name="connsiteX5" fmla="*/ 245059 w 470358"/>
              <a:gd name="connsiteY5" fmla="*/ 236694 h 244861"/>
              <a:gd name="connsiteX6" fmla="*/ 289175 w 470358"/>
              <a:gd name="connsiteY6" fmla="*/ 220652 h 244861"/>
              <a:gd name="connsiteX7" fmla="*/ 349333 w 470358"/>
              <a:gd name="connsiteY7" fmla="*/ 244715 h 244861"/>
              <a:gd name="connsiteX8" fmla="*/ 393449 w 470358"/>
              <a:gd name="connsiteY8" fmla="*/ 228673 h 244861"/>
              <a:gd name="connsiteX9" fmla="*/ 397459 w 470358"/>
              <a:gd name="connsiteY9" fmla="*/ 188568 h 244861"/>
              <a:gd name="connsiteX10" fmla="*/ 433554 w 470358"/>
              <a:gd name="connsiteY10" fmla="*/ 172525 h 244861"/>
              <a:gd name="connsiteX11" fmla="*/ 453607 w 470358"/>
              <a:gd name="connsiteY11" fmla="*/ 136431 h 244861"/>
              <a:gd name="connsiteX12" fmla="*/ 469649 w 470358"/>
              <a:gd name="connsiteY12" fmla="*/ 96325 h 244861"/>
              <a:gd name="connsiteX13" fmla="*/ 429543 w 470358"/>
              <a:gd name="connsiteY13" fmla="*/ 76273 h 244861"/>
              <a:gd name="connsiteX14" fmla="*/ 389438 w 470358"/>
              <a:gd name="connsiteY14" fmla="*/ 52210 h 244861"/>
              <a:gd name="connsiteX15" fmla="*/ 341312 w 470358"/>
              <a:gd name="connsiteY15" fmla="*/ 68252 h 244861"/>
              <a:gd name="connsiteX16" fmla="*/ 325270 w 470358"/>
              <a:gd name="connsiteY16" fmla="*/ 68252 h 244861"/>
              <a:gd name="connsiteX17" fmla="*/ 297196 w 470358"/>
              <a:gd name="connsiteY17" fmla="*/ 56220 h 244861"/>
              <a:gd name="connsiteX18" fmla="*/ 265112 w 470358"/>
              <a:gd name="connsiteY18" fmla="*/ 28147 h 244861"/>
              <a:gd name="connsiteX19" fmla="*/ 233028 w 470358"/>
              <a:gd name="connsiteY19" fmla="*/ 28147 h 244861"/>
              <a:gd name="connsiteX20" fmla="*/ 196933 w 470358"/>
              <a:gd name="connsiteY20" fmla="*/ 48199 h 244861"/>
              <a:gd name="connsiteX21" fmla="*/ 172870 w 470358"/>
              <a:gd name="connsiteY21" fmla="*/ 48199 h 244861"/>
              <a:gd name="connsiteX22" fmla="*/ 152817 w 470358"/>
              <a:gd name="connsiteY22" fmla="*/ 24136 h 244861"/>
              <a:gd name="connsiteX23" fmla="*/ 132764 w 470358"/>
              <a:gd name="connsiteY23" fmla="*/ 12104 h 244861"/>
              <a:gd name="connsiteX24" fmla="*/ 100680 w 470358"/>
              <a:gd name="connsiteY24" fmla="*/ 73 h 244861"/>
              <a:gd name="connsiteX25" fmla="*/ 68596 w 470358"/>
              <a:gd name="connsiteY25" fmla="*/ 8094 h 244861"/>
              <a:gd name="connsiteX26" fmla="*/ 52554 w 470358"/>
              <a:gd name="connsiteY26" fmla="*/ 28147 h 244861"/>
              <a:gd name="connsiteX27" fmla="*/ 36512 w 470358"/>
              <a:gd name="connsiteY27" fmla="*/ 24136 h 244861"/>
              <a:gd name="connsiteX28" fmla="*/ 417 w 470358"/>
              <a:gd name="connsiteY28" fmla="*/ 64241 h 24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70358" h="244861">
                <a:moveTo>
                  <a:pt x="417" y="64241"/>
                </a:moveTo>
                <a:cubicBezTo>
                  <a:pt x="5096" y="81620"/>
                  <a:pt x="42528" y="116378"/>
                  <a:pt x="64586" y="128410"/>
                </a:cubicBezTo>
                <a:cubicBezTo>
                  <a:pt x="86644" y="140442"/>
                  <a:pt x="117390" y="124400"/>
                  <a:pt x="132764" y="136431"/>
                </a:cubicBezTo>
                <a:cubicBezTo>
                  <a:pt x="148138" y="148462"/>
                  <a:pt x="142791" y="189236"/>
                  <a:pt x="156828" y="200599"/>
                </a:cubicBezTo>
                <a:cubicBezTo>
                  <a:pt x="170865" y="211962"/>
                  <a:pt x="202281" y="198594"/>
                  <a:pt x="216986" y="204610"/>
                </a:cubicBezTo>
                <a:cubicBezTo>
                  <a:pt x="231691" y="210626"/>
                  <a:pt x="233028" y="234020"/>
                  <a:pt x="245059" y="236694"/>
                </a:cubicBezTo>
                <a:cubicBezTo>
                  <a:pt x="257090" y="239368"/>
                  <a:pt x="271796" y="219315"/>
                  <a:pt x="289175" y="220652"/>
                </a:cubicBezTo>
                <a:cubicBezTo>
                  <a:pt x="306554" y="221989"/>
                  <a:pt x="331954" y="243378"/>
                  <a:pt x="349333" y="244715"/>
                </a:cubicBezTo>
                <a:cubicBezTo>
                  <a:pt x="366712" y="246052"/>
                  <a:pt x="385428" y="238031"/>
                  <a:pt x="393449" y="228673"/>
                </a:cubicBezTo>
                <a:cubicBezTo>
                  <a:pt x="401470" y="219315"/>
                  <a:pt x="390775" y="197926"/>
                  <a:pt x="397459" y="188568"/>
                </a:cubicBezTo>
                <a:cubicBezTo>
                  <a:pt x="404143" y="179210"/>
                  <a:pt x="424196" y="181215"/>
                  <a:pt x="433554" y="172525"/>
                </a:cubicBezTo>
                <a:cubicBezTo>
                  <a:pt x="442912" y="163836"/>
                  <a:pt x="447591" y="149131"/>
                  <a:pt x="453607" y="136431"/>
                </a:cubicBezTo>
                <a:cubicBezTo>
                  <a:pt x="459623" y="123731"/>
                  <a:pt x="473660" y="106351"/>
                  <a:pt x="469649" y="96325"/>
                </a:cubicBezTo>
                <a:cubicBezTo>
                  <a:pt x="465638" y="86299"/>
                  <a:pt x="442912" y="83626"/>
                  <a:pt x="429543" y="76273"/>
                </a:cubicBezTo>
                <a:cubicBezTo>
                  <a:pt x="416175" y="68921"/>
                  <a:pt x="404143" y="53547"/>
                  <a:pt x="389438" y="52210"/>
                </a:cubicBezTo>
                <a:cubicBezTo>
                  <a:pt x="374733" y="50873"/>
                  <a:pt x="352007" y="65578"/>
                  <a:pt x="341312" y="68252"/>
                </a:cubicBezTo>
                <a:cubicBezTo>
                  <a:pt x="330617" y="70926"/>
                  <a:pt x="332623" y="70257"/>
                  <a:pt x="325270" y="68252"/>
                </a:cubicBezTo>
                <a:cubicBezTo>
                  <a:pt x="317917" y="66247"/>
                  <a:pt x="307222" y="62904"/>
                  <a:pt x="297196" y="56220"/>
                </a:cubicBezTo>
                <a:cubicBezTo>
                  <a:pt x="287170" y="49536"/>
                  <a:pt x="275806" y="32826"/>
                  <a:pt x="265112" y="28147"/>
                </a:cubicBezTo>
                <a:cubicBezTo>
                  <a:pt x="254418" y="23468"/>
                  <a:pt x="244391" y="24805"/>
                  <a:pt x="233028" y="28147"/>
                </a:cubicBezTo>
                <a:cubicBezTo>
                  <a:pt x="221665" y="31489"/>
                  <a:pt x="206959" y="44857"/>
                  <a:pt x="196933" y="48199"/>
                </a:cubicBezTo>
                <a:cubicBezTo>
                  <a:pt x="186907" y="51541"/>
                  <a:pt x="180223" y="52210"/>
                  <a:pt x="172870" y="48199"/>
                </a:cubicBezTo>
                <a:cubicBezTo>
                  <a:pt x="165517" y="44188"/>
                  <a:pt x="159501" y="30152"/>
                  <a:pt x="152817" y="24136"/>
                </a:cubicBezTo>
                <a:cubicBezTo>
                  <a:pt x="146133" y="18120"/>
                  <a:pt x="141453" y="16114"/>
                  <a:pt x="132764" y="12104"/>
                </a:cubicBezTo>
                <a:cubicBezTo>
                  <a:pt x="124075" y="8094"/>
                  <a:pt x="111375" y="741"/>
                  <a:pt x="100680" y="73"/>
                </a:cubicBezTo>
                <a:cubicBezTo>
                  <a:pt x="89985" y="-595"/>
                  <a:pt x="76617" y="3415"/>
                  <a:pt x="68596" y="8094"/>
                </a:cubicBezTo>
                <a:cubicBezTo>
                  <a:pt x="60575" y="12773"/>
                  <a:pt x="52554" y="28147"/>
                  <a:pt x="52554" y="28147"/>
                </a:cubicBezTo>
                <a:cubicBezTo>
                  <a:pt x="47207" y="30821"/>
                  <a:pt x="36512" y="24136"/>
                  <a:pt x="36512" y="24136"/>
                </a:cubicBezTo>
                <a:cubicBezTo>
                  <a:pt x="31833" y="24804"/>
                  <a:pt x="-4262" y="46862"/>
                  <a:pt x="417" y="6424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31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520E25C-4A79-42EE-94F9-FB58FFA5E1D5}"/>
              </a:ext>
            </a:extLst>
          </p:cNvPr>
          <p:cNvSpPr/>
          <p:nvPr/>
        </p:nvSpPr>
        <p:spPr>
          <a:xfrm>
            <a:off x="277721" y="310041"/>
            <a:ext cx="11553084" cy="623791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32469-51F5-4422-85A0-393E4CCF4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24" y="453408"/>
            <a:ext cx="8689585" cy="11786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686A95-C235-43B8-9A65-702F8D35EBAA}"/>
              </a:ext>
            </a:extLst>
          </p:cNvPr>
          <p:cNvSpPr/>
          <p:nvPr/>
        </p:nvSpPr>
        <p:spPr>
          <a:xfrm>
            <a:off x="2724150" y="1398632"/>
            <a:ext cx="1779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0048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Tiêu chí</a:t>
            </a:r>
            <a:endParaRPr lang="en-US" sz="3600" dirty="0">
              <a:solidFill>
                <a:srgbClr val="0048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2DE1BAB-2F57-475B-951E-60FE60402FB0}"/>
              </a:ext>
            </a:extLst>
          </p:cNvPr>
          <p:cNvGrpSpPr/>
          <p:nvPr/>
        </p:nvGrpSpPr>
        <p:grpSpPr>
          <a:xfrm>
            <a:off x="463648" y="2393928"/>
            <a:ext cx="5460902" cy="1173365"/>
            <a:chOff x="635098" y="2393928"/>
            <a:chExt cx="5460902" cy="1173365"/>
          </a:xfrm>
        </p:grpSpPr>
        <p:pic>
          <p:nvPicPr>
            <p:cNvPr id="1028" name="Picture 4" descr="Laundry detergent - Free miscellaneous icons">
              <a:extLst>
                <a:ext uri="{FF2B5EF4-FFF2-40B4-BE49-F238E27FC236}">
                  <a16:creationId xmlns:a16="http://schemas.microsoft.com/office/drawing/2014/main" id="{0450E929-E7C5-4D0B-A1FB-DB9967D36D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98" y="2393928"/>
              <a:ext cx="1050687" cy="1050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2F3AE34-63C9-4AE0-BE72-7E966F0B948A}"/>
                </a:ext>
              </a:extLst>
            </p:cNvPr>
            <p:cNvGrpSpPr/>
            <p:nvPr/>
          </p:nvGrpSpPr>
          <p:grpSpPr>
            <a:xfrm>
              <a:off x="666552" y="2413000"/>
              <a:ext cx="5429448" cy="1154293"/>
              <a:chOff x="999829" y="3619500"/>
              <a:chExt cx="8144171" cy="1731440"/>
            </a:xfrm>
          </p:grpSpPr>
          <p:sp>
            <p:nvSpPr>
              <p:cNvPr id="15" name="TextBox 5">
                <a:extLst>
                  <a:ext uri="{FF2B5EF4-FFF2-40B4-BE49-F238E27FC236}">
                    <a16:creationId xmlns:a16="http://schemas.microsoft.com/office/drawing/2014/main" id="{7DAA819F-A636-4E16-AB51-6A56777AA511}"/>
                  </a:ext>
                </a:extLst>
              </p:cNvPr>
              <p:cNvSpPr txBox="1"/>
              <p:nvPr/>
            </p:nvSpPr>
            <p:spPr>
              <a:xfrm>
                <a:off x="2717886" y="3619500"/>
                <a:ext cx="6426114" cy="1731440"/>
              </a:xfrm>
              <a:prstGeom prst="flowChartTerminator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vi-VN" sz="2667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Đọc đúng tiếng, đúng từ, lưu loát, mạch lạc</a:t>
                </a:r>
                <a:endParaRPr lang="en-US" sz="2667" b="1" dirty="0">
                  <a:solidFill>
                    <a:srgbClr val="C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D0E49E8-9C39-4276-9958-3E197BF37693}"/>
                  </a:ext>
                </a:extLst>
              </p:cNvPr>
              <p:cNvSpPr/>
              <p:nvPr/>
            </p:nvSpPr>
            <p:spPr>
              <a:xfrm>
                <a:off x="999829" y="3799625"/>
                <a:ext cx="623247" cy="969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36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1</a:t>
                </a:r>
                <a:endParaRPr lang="en-US" sz="36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B43D529-1F13-41E0-AD58-B72C68FE9CA3}"/>
              </a:ext>
            </a:extLst>
          </p:cNvPr>
          <p:cNvSpPr/>
          <p:nvPr/>
        </p:nvSpPr>
        <p:spPr>
          <a:xfrm>
            <a:off x="5999911" y="1859843"/>
            <a:ext cx="166263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133" b="1" dirty="0">
                <a:solidFill>
                  <a:srgbClr val="0048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 thường</a:t>
            </a:r>
            <a:endParaRPr lang="en-US" sz="2133" dirty="0">
              <a:solidFill>
                <a:srgbClr val="0048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9FEACF-6C5C-4C7E-BC55-60FB0E73612B}"/>
              </a:ext>
            </a:extLst>
          </p:cNvPr>
          <p:cNvSpPr/>
          <p:nvPr/>
        </p:nvSpPr>
        <p:spPr>
          <a:xfrm>
            <a:off x="8365183" y="1867999"/>
            <a:ext cx="68480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133" b="1" dirty="0">
                <a:solidFill>
                  <a:srgbClr val="0048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Tốt </a:t>
            </a:r>
            <a:endParaRPr lang="en-US" sz="2133" dirty="0">
              <a:solidFill>
                <a:srgbClr val="0048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E0997D-8ED7-42AD-94FE-B3E80B130CC1}"/>
              </a:ext>
            </a:extLst>
          </p:cNvPr>
          <p:cNvSpPr/>
          <p:nvPr/>
        </p:nvSpPr>
        <p:spPr>
          <a:xfrm>
            <a:off x="10191152" y="1867999"/>
            <a:ext cx="1066318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133" b="1" dirty="0">
                <a:solidFill>
                  <a:srgbClr val="0048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Rất tốt </a:t>
            </a:r>
            <a:endParaRPr lang="en-US" sz="2133" dirty="0">
              <a:solidFill>
                <a:srgbClr val="0048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Washing Powder. Packaging of Washing Powder with a Bright Design. Detergent  of Synthetic Nature, Related To Household Chemicals. Stock Vector -  Illustration of marketing, graphic: 215569240">
            <a:extLst>
              <a:ext uri="{FF2B5EF4-FFF2-40B4-BE49-F238E27FC236}">
                <a16:creationId xmlns:a16="http://schemas.microsoft.com/office/drawing/2014/main" id="{B49B036F-3884-4C7B-8F6B-02C53BF78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75" b="74125" l="77250" r="94250">
                        <a14:foregroundMark x1="77250" y1="67500" x2="77250" y2="6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43" t="58730" r="3651" b="24084"/>
          <a:stretch/>
        </p:blipFill>
        <p:spPr bwMode="auto">
          <a:xfrm>
            <a:off x="6445278" y="2723695"/>
            <a:ext cx="684466" cy="58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84364EEC-99E4-415C-859C-A025A8B6B12A}"/>
              </a:ext>
            </a:extLst>
          </p:cNvPr>
          <p:cNvGrpSpPr/>
          <p:nvPr/>
        </p:nvGrpSpPr>
        <p:grpSpPr>
          <a:xfrm>
            <a:off x="8024798" y="2702822"/>
            <a:ext cx="1368932" cy="585090"/>
            <a:chOff x="8196248" y="2702822"/>
            <a:chExt cx="1368932" cy="585090"/>
          </a:xfrm>
        </p:grpSpPr>
        <p:pic>
          <p:nvPicPr>
            <p:cNvPr id="79" name="Picture 2" descr="Washing Powder. Packaging of Washing Powder with a Bright Design. Detergent  of Synthetic Nature, Related To Household Chemicals. Stock Vector -  Illustration of marketing, graphic: 215569240">
              <a:extLst>
                <a:ext uri="{FF2B5EF4-FFF2-40B4-BE49-F238E27FC236}">
                  <a16:creationId xmlns:a16="http://schemas.microsoft.com/office/drawing/2014/main" id="{D26C705F-F67B-4816-AC26-9276A06724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375" b="74125" l="77250" r="94250">
                          <a14:foregroundMark x1="77250" y1="67500" x2="772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43" t="58730" r="3651" b="24084"/>
            <a:stretch/>
          </p:blipFill>
          <p:spPr bwMode="auto">
            <a:xfrm>
              <a:off x="8196248" y="2702823"/>
              <a:ext cx="684466" cy="58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" descr="Washing Powder. Packaging of Washing Powder with a Bright Design. Detergent  of Synthetic Nature, Related To Household Chemicals. Stock Vector -  Illustration of marketing, graphic: 215569240">
              <a:extLst>
                <a:ext uri="{FF2B5EF4-FFF2-40B4-BE49-F238E27FC236}">
                  <a16:creationId xmlns:a16="http://schemas.microsoft.com/office/drawing/2014/main" id="{500492A4-EE72-48E8-B296-9699B06833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375" b="74125" l="77250" r="94250">
                          <a14:foregroundMark x1="77250" y1="67500" x2="772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43" t="58730" r="3651" b="24084"/>
            <a:stretch/>
          </p:blipFill>
          <p:spPr bwMode="auto">
            <a:xfrm>
              <a:off x="8880714" y="2702822"/>
              <a:ext cx="684466" cy="58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661F92A-A898-4C38-87D0-9DC2B13F359B}"/>
              </a:ext>
            </a:extLst>
          </p:cNvPr>
          <p:cNvGrpSpPr/>
          <p:nvPr/>
        </p:nvGrpSpPr>
        <p:grpSpPr>
          <a:xfrm>
            <a:off x="9810391" y="2750592"/>
            <a:ext cx="2020414" cy="594025"/>
            <a:chOff x="9981841" y="2750592"/>
            <a:chExt cx="2020414" cy="594025"/>
          </a:xfrm>
        </p:grpSpPr>
        <p:pic>
          <p:nvPicPr>
            <p:cNvPr id="81" name="Picture 2" descr="Washing Powder. Packaging of Washing Powder with a Bright Design. Detergent  of Synthetic Nature, Related To Household Chemicals. Stock Vector -  Illustration of marketing, graphic: 215569240">
              <a:extLst>
                <a:ext uri="{FF2B5EF4-FFF2-40B4-BE49-F238E27FC236}">
                  <a16:creationId xmlns:a16="http://schemas.microsoft.com/office/drawing/2014/main" id="{C0B1CA14-6712-40C0-879F-35CBE95BEB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375" b="74125" l="77250" r="94250">
                          <a14:foregroundMark x1="77250" y1="67500" x2="772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43" t="58730" r="3651" b="24084"/>
            <a:stretch/>
          </p:blipFill>
          <p:spPr bwMode="auto">
            <a:xfrm>
              <a:off x="9981841" y="2750593"/>
              <a:ext cx="684466" cy="58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2" descr="Washing Powder. Packaging of Washing Powder with a Bright Design. Detergent  of Synthetic Nature, Related To Household Chemicals. Stock Vector -  Illustration of marketing, graphic: 215569240">
              <a:extLst>
                <a:ext uri="{FF2B5EF4-FFF2-40B4-BE49-F238E27FC236}">
                  <a16:creationId xmlns:a16="http://schemas.microsoft.com/office/drawing/2014/main" id="{159A5A50-6CC9-4836-A922-446556E7F1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375" b="74125" l="77250" r="94250">
                          <a14:foregroundMark x1="77250" y1="67500" x2="772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43" t="58730" r="3651" b="24084"/>
            <a:stretch/>
          </p:blipFill>
          <p:spPr bwMode="auto">
            <a:xfrm>
              <a:off x="10666307" y="2750592"/>
              <a:ext cx="684466" cy="58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" descr="Washing Powder. Packaging of Washing Powder with a Bright Design. Detergent  of Synthetic Nature, Related To Household Chemicals. Stock Vector -  Illustration of marketing, graphic: 215569240">
              <a:extLst>
                <a:ext uri="{FF2B5EF4-FFF2-40B4-BE49-F238E27FC236}">
                  <a16:creationId xmlns:a16="http://schemas.microsoft.com/office/drawing/2014/main" id="{A4D41643-D252-40E0-86F5-A7D1CA1D3C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375" b="74125" l="77250" r="94250">
                          <a14:foregroundMark x1="77250" y1="67500" x2="772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43" t="58730" r="3651" b="24084"/>
            <a:stretch/>
          </p:blipFill>
          <p:spPr bwMode="auto">
            <a:xfrm>
              <a:off x="11317789" y="2759528"/>
              <a:ext cx="684466" cy="58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6" name="Picture 2" descr="Washing Powder. Packaging of Washing Powder with a Bright Design. Detergent  of Synthetic Nature, Related To Household Chemicals. Stock Vector -  Illustration of marketing, graphic: 215569240">
            <a:extLst>
              <a:ext uri="{FF2B5EF4-FFF2-40B4-BE49-F238E27FC236}">
                <a16:creationId xmlns:a16="http://schemas.microsoft.com/office/drawing/2014/main" id="{7B8BBC0D-F09E-4203-8B76-D56DC24D1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75" b="74125" l="77250" r="94250">
                        <a14:foregroundMark x1="77250" y1="67500" x2="77250" y2="6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43" t="58730" r="3651" b="24084"/>
          <a:stretch/>
        </p:blipFill>
        <p:spPr bwMode="auto">
          <a:xfrm>
            <a:off x="6468144" y="3960349"/>
            <a:ext cx="684466" cy="58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00D96CBC-913A-4F57-84A9-B90E5EC2E52B}"/>
              </a:ext>
            </a:extLst>
          </p:cNvPr>
          <p:cNvGrpSpPr/>
          <p:nvPr/>
        </p:nvGrpSpPr>
        <p:grpSpPr>
          <a:xfrm>
            <a:off x="8047664" y="3939476"/>
            <a:ext cx="1368932" cy="585090"/>
            <a:chOff x="8196248" y="2702822"/>
            <a:chExt cx="1368932" cy="585090"/>
          </a:xfrm>
        </p:grpSpPr>
        <p:pic>
          <p:nvPicPr>
            <p:cNvPr id="88" name="Picture 2" descr="Washing Powder. Packaging of Washing Powder with a Bright Design. Detergent  of Synthetic Nature, Related To Household Chemicals. Stock Vector -  Illustration of marketing, graphic: 215569240">
              <a:extLst>
                <a:ext uri="{FF2B5EF4-FFF2-40B4-BE49-F238E27FC236}">
                  <a16:creationId xmlns:a16="http://schemas.microsoft.com/office/drawing/2014/main" id="{A790AF8E-4FAB-4E4E-9786-572237BF12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375" b="74125" l="77250" r="94250">
                          <a14:foregroundMark x1="77250" y1="67500" x2="772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43" t="58730" r="3651" b="24084"/>
            <a:stretch/>
          </p:blipFill>
          <p:spPr bwMode="auto">
            <a:xfrm>
              <a:off x="8196248" y="2702823"/>
              <a:ext cx="684466" cy="58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" descr="Washing Powder. Packaging of Washing Powder with a Bright Design. Detergent  of Synthetic Nature, Related To Household Chemicals. Stock Vector -  Illustration of marketing, graphic: 215569240">
              <a:extLst>
                <a:ext uri="{FF2B5EF4-FFF2-40B4-BE49-F238E27FC236}">
                  <a16:creationId xmlns:a16="http://schemas.microsoft.com/office/drawing/2014/main" id="{DE24FFE2-D973-4432-B862-9BF50466B3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375" b="74125" l="77250" r="94250">
                          <a14:foregroundMark x1="77250" y1="67500" x2="772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43" t="58730" r="3651" b="24084"/>
            <a:stretch/>
          </p:blipFill>
          <p:spPr bwMode="auto">
            <a:xfrm>
              <a:off x="8880714" y="2702822"/>
              <a:ext cx="684466" cy="58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04D9265-AD73-493E-80D6-B516F7DB5F7F}"/>
              </a:ext>
            </a:extLst>
          </p:cNvPr>
          <p:cNvGrpSpPr/>
          <p:nvPr/>
        </p:nvGrpSpPr>
        <p:grpSpPr>
          <a:xfrm>
            <a:off x="9833257" y="3960348"/>
            <a:ext cx="2020414" cy="595632"/>
            <a:chOff x="9981841" y="2750592"/>
            <a:chExt cx="2020414" cy="595632"/>
          </a:xfrm>
        </p:grpSpPr>
        <p:pic>
          <p:nvPicPr>
            <p:cNvPr id="91" name="Picture 2" descr="Washing Powder. Packaging of Washing Powder with a Bright Design. Detergent  of Synthetic Nature, Related To Household Chemicals. Stock Vector -  Illustration of marketing, graphic: 215569240">
              <a:extLst>
                <a:ext uri="{FF2B5EF4-FFF2-40B4-BE49-F238E27FC236}">
                  <a16:creationId xmlns:a16="http://schemas.microsoft.com/office/drawing/2014/main" id="{4E672665-5EBF-4E5F-B0BA-E25AB5A50A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375" b="74125" l="77250" r="94250">
                          <a14:foregroundMark x1="77250" y1="67500" x2="772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43" t="58730" r="3651" b="24084"/>
            <a:stretch/>
          </p:blipFill>
          <p:spPr bwMode="auto">
            <a:xfrm>
              <a:off x="9981841" y="2750593"/>
              <a:ext cx="684466" cy="58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" descr="Washing Powder. Packaging of Washing Powder with a Bright Design. Detergent  of Synthetic Nature, Related To Household Chemicals. Stock Vector -  Illustration of marketing, graphic: 215569240">
              <a:extLst>
                <a:ext uri="{FF2B5EF4-FFF2-40B4-BE49-F238E27FC236}">
                  <a16:creationId xmlns:a16="http://schemas.microsoft.com/office/drawing/2014/main" id="{E22ED2E3-7CA7-4939-A6F0-B51FEA249A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375" b="74125" l="77250" r="94250">
                          <a14:foregroundMark x1="77250" y1="67500" x2="772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43" t="58730" r="3651" b="24084"/>
            <a:stretch/>
          </p:blipFill>
          <p:spPr bwMode="auto">
            <a:xfrm>
              <a:off x="10666307" y="2750592"/>
              <a:ext cx="684466" cy="58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2" descr="Washing Powder. Packaging of Washing Powder with a Bright Design. Detergent  of Synthetic Nature, Related To Household Chemicals. Stock Vector -  Illustration of marketing, graphic: 215569240">
              <a:extLst>
                <a:ext uri="{FF2B5EF4-FFF2-40B4-BE49-F238E27FC236}">
                  <a16:creationId xmlns:a16="http://schemas.microsoft.com/office/drawing/2014/main" id="{A02AC2F7-D6C7-4BAC-AADB-68E7F39FF0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375" b="74125" l="77250" r="94250">
                          <a14:foregroundMark x1="77250" y1="67500" x2="772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43" t="58730" r="3651" b="24084"/>
            <a:stretch/>
          </p:blipFill>
          <p:spPr bwMode="auto">
            <a:xfrm>
              <a:off x="11317789" y="2761135"/>
              <a:ext cx="684466" cy="58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4" name="Picture 2" descr="Washing Powder. Packaging of Washing Powder with a Bright Design. Detergent  of Synthetic Nature, Related To Household Chemicals. Stock Vector -  Illustration of marketing, graphic: 215569240">
            <a:extLst>
              <a:ext uri="{FF2B5EF4-FFF2-40B4-BE49-F238E27FC236}">
                <a16:creationId xmlns:a16="http://schemas.microsoft.com/office/drawing/2014/main" id="{4575ACB3-1F89-4199-BA90-74CD1EFC9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75" b="74125" l="77250" r="94250">
                        <a14:foregroundMark x1="77250" y1="67500" x2="77250" y2="6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43" t="58730" r="3651" b="24084"/>
          <a:stretch/>
        </p:blipFill>
        <p:spPr bwMode="auto">
          <a:xfrm>
            <a:off x="6468144" y="5333010"/>
            <a:ext cx="684466" cy="58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F7EF88B6-EE57-4EF7-AC5A-7DF6BC43A6A1}"/>
              </a:ext>
            </a:extLst>
          </p:cNvPr>
          <p:cNvGrpSpPr/>
          <p:nvPr/>
        </p:nvGrpSpPr>
        <p:grpSpPr>
          <a:xfrm>
            <a:off x="8047664" y="5312137"/>
            <a:ext cx="1368932" cy="585090"/>
            <a:chOff x="8196248" y="2702822"/>
            <a:chExt cx="1368932" cy="585090"/>
          </a:xfrm>
        </p:grpSpPr>
        <p:pic>
          <p:nvPicPr>
            <p:cNvPr id="96" name="Picture 2" descr="Washing Powder. Packaging of Washing Powder with a Bright Design. Detergent  of Synthetic Nature, Related To Household Chemicals. Stock Vector -  Illustration of marketing, graphic: 215569240">
              <a:extLst>
                <a:ext uri="{FF2B5EF4-FFF2-40B4-BE49-F238E27FC236}">
                  <a16:creationId xmlns:a16="http://schemas.microsoft.com/office/drawing/2014/main" id="{E2E9D806-C92A-4585-AB52-29836A27C7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375" b="74125" l="77250" r="94250">
                          <a14:foregroundMark x1="77250" y1="67500" x2="772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43" t="58730" r="3651" b="24084"/>
            <a:stretch/>
          </p:blipFill>
          <p:spPr bwMode="auto">
            <a:xfrm>
              <a:off x="8196248" y="2702823"/>
              <a:ext cx="684466" cy="58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2" descr="Washing Powder. Packaging of Washing Powder with a Bright Design. Detergent  of Synthetic Nature, Related To Household Chemicals. Stock Vector -  Illustration of marketing, graphic: 215569240">
              <a:extLst>
                <a:ext uri="{FF2B5EF4-FFF2-40B4-BE49-F238E27FC236}">
                  <a16:creationId xmlns:a16="http://schemas.microsoft.com/office/drawing/2014/main" id="{18F2A743-6E40-446B-912B-5CA3F416B6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375" b="74125" l="77250" r="94250">
                          <a14:foregroundMark x1="77250" y1="67500" x2="772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43" t="58730" r="3651" b="24084"/>
            <a:stretch/>
          </p:blipFill>
          <p:spPr bwMode="auto">
            <a:xfrm>
              <a:off x="8880714" y="2702822"/>
              <a:ext cx="684466" cy="58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5D90F67-9754-4A8C-97F0-72E2D4019BEE}"/>
              </a:ext>
            </a:extLst>
          </p:cNvPr>
          <p:cNvGrpSpPr/>
          <p:nvPr/>
        </p:nvGrpSpPr>
        <p:grpSpPr>
          <a:xfrm>
            <a:off x="9833257" y="5359907"/>
            <a:ext cx="2020414" cy="595631"/>
            <a:chOff x="9981841" y="2750592"/>
            <a:chExt cx="2020414" cy="595631"/>
          </a:xfrm>
        </p:grpSpPr>
        <p:pic>
          <p:nvPicPr>
            <p:cNvPr id="99" name="Picture 2" descr="Washing Powder. Packaging of Washing Powder with a Bright Design. Detergent  of Synthetic Nature, Related To Household Chemicals. Stock Vector -  Illustration of marketing, graphic: 215569240">
              <a:extLst>
                <a:ext uri="{FF2B5EF4-FFF2-40B4-BE49-F238E27FC236}">
                  <a16:creationId xmlns:a16="http://schemas.microsoft.com/office/drawing/2014/main" id="{00EE7363-2907-45FD-BC9F-A66DAA77AB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375" b="74125" l="77250" r="94250">
                          <a14:foregroundMark x1="77250" y1="67500" x2="772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43" t="58730" r="3651" b="24084"/>
            <a:stretch/>
          </p:blipFill>
          <p:spPr bwMode="auto">
            <a:xfrm>
              <a:off x="9981841" y="2750593"/>
              <a:ext cx="684466" cy="58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2" descr="Washing Powder. Packaging of Washing Powder with a Bright Design. Detergent  of Synthetic Nature, Related To Household Chemicals. Stock Vector -  Illustration of marketing, graphic: 215569240">
              <a:extLst>
                <a:ext uri="{FF2B5EF4-FFF2-40B4-BE49-F238E27FC236}">
                  <a16:creationId xmlns:a16="http://schemas.microsoft.com/office/drawing/2014/main" id="{766308CB-C790-419E-9CFF-85C88C92E1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375" b="74125" l="77250" r="94250">
                          <a14:foregroundMark x1="77250" y1="67500" x2="772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43" t="58730" r="3651" b="24084"/>
            <a:stretch/>
          </p:blipFill>
          <p:spPr bwMode="auto">
            <a:xfrm>
              <a:off x="10666307" y="2750592"/>
              <a:ext cx="684466" cy="58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2" descr="Washing Powder. Packaging of Washing Powder with a Bright Design. Detergent  of Synthetic Nature, Related To Household Chemicals. Stock Vector -  Illustration of marketing, graphic: 215569240">
              <a:extLst>
                <a:ext uri="{FF2B5EF4-FFF2-40B4-BE49-F238E27FC236}">
                  <a16:creationId xmlns:a16="http://schemas.microsoft.com/office/drawing/2014/main" id="{E8E8AAEC-34BB-45FB-A361-B92D5F71FF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375" b="74125" l="77250" r="94250">
                          <a14:foregroundMark x1="77250" y1="67500" x2="77250" y2="6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243" t="58730" r="3651" b="24084"/>
            <a:stretch/>
          </p:blipFill>
          <p:spPr bwMode="auto">
            <a:xfrm>
              <a:off x="11317789" y="2761134"/>
              <a:ext cx="684466" cy="58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D345E82-97AA-4E3F-B17B-823AF42703A2}"/>
              </a:ext>
            </a:extLst>
          </p:cNvPr>
          <p:cNvGrpSpPr/>
          <p:nvPr/>
        </p:nvGrpSpPr>
        <p:grpSpPr>
          <a:xfrm>
            <a:off x="468077" y="3778606"/>
            <a:ext cx="5468943" cy="1050687"/>
            <a:chOff x="639527" y="3778606"/>
            <a:chExt cx="5468943" cy="1050687"/>
          </a:xfrm>
        </p:grpSpPr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52E9A050-7DF9-44BE-B1DF-1C1BDBDFCD66}"/>
                </a:ext>
              </a:extLst>
            </p:cNvPr>
            <p:cNvSpPr txBox="1"/>
            <p:nvPr/>
          </p:nvSpPr>
          <p:spPr>
            <a:xfrm>
              <a:off x="1824394" y="3784600"/>
              <a:ext cx="4284076" cy="1038701"/>
            </a:xfrm>
            <a:prstGeom prst="flowChartTerminator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vi-VN" sz="2400" b="1" dirty="0">
                  <a:solidFill>
                    <a:srgbClr val="0048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Ngắt nghỉ hơi đúng ở các dấu câu, cụm từ rõ nghĩa</a:t>
              </a:r>
              <a:endParaRPr lang="en-US" sz="2400" b="1" dirty="0">
                <a:solidFill>
                  <a:srgbClr val="0048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3" name="Picture 4" descr="Laundry detergent - Free miscellaneous icons">
              <a:extLst>
                <a:ext uri="{FF2B5EF4-FFF2-40B4-BE49-F238E27FC236}">
                  <a16:creationId xmlns:a16="http://schemas.microsoft.com/office/drawing/2014/main" id="{983C5C55-5BDF-49CC-B041-017FF1FF82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527" y="3778606"/>
              <a:ext cx="1050687" cy="1050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668874E9-DA92-4AF1-9D50-6F8C024F5D0D}"/>
                </a:ext>
              </a:extLst>
            </p:cNvPr>
            <p:cNvSpPr/>
            <p:nvPr/>
          </p:nvSpPr>
          <p:spPr>
            <a:xfrm>
              <a:off x="665224" y="3908854"/>
              <a:ext cx="41549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2</a:t>
              </a:r>
              <a:endPara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FC81C1F-91A8-4524-A77C-CCEE30B00CD0}"/>
              </a:ext>
            </a:extLst>
          </p:cNvPr>
          <p:cNvGrpSpPr/>
          <p:nvPr/>
        </p:nvGrpSpPr>
        <p:grpSpPr>
          <a:xfrm>
            <a:off x="496674" y="5040789"/>
            <a:ext cx="5438036" cy="1154293"/>
            <a:chOff x="668124" y="5040789"/>
            <a:chExt cx="5438036" cy="1154293"/>
          </a:xfrm>
        </p:grpSpPr>
        <p:sp>
          <p:nvSpPr>
            <p:cNvPr id="23" name="TextBox 5">
              <a:extLst>
                <a:ext uri="{FF2B5EF4-FFF2-40B4-BE49-F238E27FC236}">
                  <a16:creationId xmlns:a16="http://schemas.microsoft.com/office/drawing/2014/main" id="{59D8D8DD-ACBA-423D-BE39-211877583256}"/>
                </a:ext>
              </a:extLst>
            </p:cNvPr>
            <p:cNvSpPr txBox="1"/>
            <p:nvPr/>
          </p:nvSpPr>
          <p:spPr>
            <a:xfrm>
              <a:off x="1822084" y="5040789"/>
              <a:ext cx="4284076" cy="1154293"/>
            </a:xfrm>
            <a:prstGeom prst="flowChartTerminator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vi-VN" sz="2667" b="1">
                  <a:solidFill>
                    <a:srgbClr val="C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Cường độ, tốc độ đọc đạt yêu cầu</a:t>
              </a:r>
              <a:endParaRPr lang="en-US" sz="2667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5" name="Picture 4" descr="Laundry detergent - Free miscellaneous icons">
              <a:extLst>
                <a:ext uri="{FF2B5EF4-FFF2-40B4-BE49-F238E27FC236}">
                  <a16:creationId xmlns:a16="http://schemas.microsoft.com/office/drawing/2014/main" id="{FA411FC5-03D9-4598-AA40-DF1C34F8ED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124" y="5104528"/>
              <a:ext cx="1050687" cy="1050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4CCE82E8-1FB8-4855-A1B2-1F2A056D2D86}"/>
                </a:ext>
              </a:extLst>
            </p:cNvPr>
            <p:cNvSpPr/>
            <p:nvPr/>
          </p:nvSpPr>
          <p:spPr>
            <a:xfrm>
              <a:off x="693821" y="5234776"/>
              <a:ext cx="41549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3</a:t>
              </a:r>
              <a:endPara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9675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E14BC3C-BC46-4F06-99D2-0433C2D030E1}"/>
              </a:ext>
            </a:extLst>
          </p:cNvPr>
          <p:cNvSpPr/>
          <p:nvPr/>
        </p:nvSpPr>
        <p:spPr>
          <a:xfrm>
            <a:off x="870857" y="528409"/>
            <a:ext cx="10450286" cy="5801182"/>
          </a:xfrm>
          <a:prstGeom prst="roundRect">
            <a:avLst>
              <a:gd name="adj" fmla="val 9216"/>
            </a:avLst>
          </a:prstGeom>
          <a:ln w="1174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B61456-823C-441C-A24B-2A859DF55B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04268" y="4963885"/>
            <a:ext cx="1187732" cy="15893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EBFB54-A1D7-4E2E-8910-C1AE59EA1F72}"/>
              </a:ext>
            </a:extLst>
          </p:cNvPr>
          <p:cNvSpPr/>
          <p:nvPr/>
        </p:nvSpPr>
        <p:spPr>
          <a:xfrm>
            <a:off x="1843313" y="752018"/>
            <a:ext cx="45139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qua Đèo Gió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lại vượt Đèo Giàng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vượt qua Cao Bắc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ta tới Cao Bằng.</a:t>
            </a:r>
          </a:p>
          <a:p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Bằng, rõ thật cao!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dần bằng bằng xuống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tiên là mận ngọt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 môi ta dịu dàng.</a:t>
            </a:r>
          </a:p>
          <a:p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đến chị rất thương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đến em rất thảo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lành như hạt gạo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hiền như suối trong.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021108-5700-4336-8E4C-3DB813222F8B}"/>
              </a:ext>
            </a:extLst>
          </p:cNvPr>
          <p:cNvSpPr/>
          <p:nvPr/>
        </p:nvSpPr>
        <p:spPr>
          <a:xfrm>
            <a:off x="6514020" y="752018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núi non Cao Bằng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làm sao cho hết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lòng yêu đất nước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 sắc người Cao Bằng.</a:t>
            </a:r>
          </a:p>
          <a:p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dâng đến tận cùng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tầm cao Tổ quốc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lặng thầm trong suốt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suối khuất rì rào.</a:t>
            </a:r>
          </a:p>
          <a:p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ơi có thấy đâu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Bằng xa xa ấy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ta mà giữ lấy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dải dài biên cương.</a:t>
            </a:r>
          </a:p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 THÔNG</a:t>
            </a:r>
            <a:endParaRPr lang="vi-VN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D7B540-4BF5-4D46-A1D8-9D3A91BED075}"/>
              </a:ext>
            </a:extLst>
          </p:cNvPr>
          <p:cNvGrpSpPr/>
          <p:nvPr/>
        </p:nvGrpSpPr>
        <p:grpSpPr>
          <a:xfrm>
            <a:off x="3574744" y="-110386"/>
            <a:ext cx="3876156" cy="1035121"/>
            <a:chOff x="3871306" y="-66500"/>
            <a:chExt cx="3876156" cy="1035121"/>
          </a:xfrm>
        </p:grpSpPr>
        <p:pic>
          <p:nvPicPr>
            <p:cNvPr id="1026" name="Picture 2" descr="Cloud Animated Clipart Free Best Transparent Png - Cartoon Cloud , Free  Transparent Clipart - ClipartKey">
              <a:extLst>
                <a:ext uri="{FF2B5EF4-FFF2-40B4-BE49-F238E27FC236}">
                  <a16:creationId xmlns:a16="http://schemas.microsoft.com/office/drawing/2014/main" id="{27024E84-EE1D-4C74-A7F3-3F04F9541C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987" b="89684" l="6000" r="94444">
                          <a14:foregroundMark x1="10333" y1="70882" x2="73556" y2="53078"/>
                          <a14:foregroundMark x1="88667" y1="58902" x2="91222" y2="59567"/>
                          <a14:foregroundMark x1="6000" y1="65058" x2="7556" y2="67388"/>
                          <a14:foregroundMark x1="42556" y1="8153" x2="47333" y2="8153"/>
                          <a14:foregroundMark x1="94444" y1="62063" x2="94444" y2="62063"/>
                          <a14:foregroundMark x1="35667" y1="89351" x2="35667" y2="89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1306" y="-66500"/>
              <a:ext cx="3876156" cy="1035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7CE981-E91F-4ADC-A837-C604F47D429E}"/>
                </a:ext>
              </a:extLst>
            </p:cNvPr>
            <p:cNvSpPr/>
            <p:nvPr/>
          </p:nvSpPr>
          <p:spPr>
            <a:xfrm>
              <a:off x="4676609" y="188618"/>
              <a:ext cx="212109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 Bằng</a:t>
              </a:r>
              <a:endPara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8" name="Picture 4" descr="Colorful numbers with clouds Container sticker - TenStickers">
            <a:extLst>
              <a:ext uri="{FF2B5EF4-FFF2-40B4-BE49-F238E27FC236}">
                <a16:creationId xmlns:a16="http://schemas.microsoft.com/office/drawing/2014/main" id="{08876407-37C5-45F5-A01E-E7B49341D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95" b="30447" l="3250" r="29500">
                        <a14:foregroundMark x1="21500" y1="2095" x2="21500" y2="2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113" b="66150"/>
          <a:stretch/>
        </p:blipFill>
        <p:spPr bwMode="auto">
          <a:xfrm>
            <a:off x="1364622" y="672059"/>
            <a:ext cx="643853" cy="59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lorful numbers with clouds Container sticker - TenStickers">
            <a:extLst>
              <a:ext uri="{FF2B5EF4-FFF2-40B4-BE49-F238E27FC236}">
                <a16:creationId xmlns:a16="http://schemas.microsoft.com/office/drawing/2014/main" id="{20E6329F-3253-403A-9F92-BDB75C327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57" b="30447" l="37375" r="65250">
                        <a14:foregroundMark x1="50500" y1="1257" x2="50500" y2="1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81" r="31167" b="66115"/>
          <a:stretch/>
        </p:blipFill>
        <p:spPr bwMode="auto">
          <a:xfrm>
            <a:off x="1430700" y="2574081"/>
            <a:ext cx="577775" cy="50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lorful numbers with clouds Container sticker - TenStickers">
            <a:extLst>
              <a:ext uri="{FF2B5EF4-FFF2-40B4-BE49-F238E27FC236}">
                <a16:creationId xmlns:a16="http://schemas.microsoft.com/office/drawing/2014/main" id="{77DB120F-376C-4EEE-8866-8ABD9AABBE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8" b="29469" l="68250" r="96375">
                        <a14:foregroundMark x1="79750" y1="978" x2="79750" y2="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78" b="67154"/>
          <a:stretch/>
        </p:blipFill>
        <p:spPr bwMode="auto">
          <a:xfrm>
            <a:off x="1442639" y="4352637"/>
            <a:ext cx="602366" cy="50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lorful numbers with clouds Container sticker - TenStickers">
            <a:extLst>
              <a:ext uri="{FF2B5EF4-FFF2-40B4-BE49-F238E27FC236}">
                <a16:creationId xmlns:a16="http://schemas.microsoft.com/office/drawing/2014/main" id="{7864F4FD-D6B9-4CEA-8752-EF5907FBE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6872" b="66341" l="0" r="22625">
                        <a14:foregroundMark x1="1625" y1="54749" x2="1625" y2="54749"/>
                        <a14:foregroundMark x1="0" y1="53911" x2="0" y2="539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" t="33251" r="74863" b="29835"/>
          <a:stretch/>
        </p:blipFill>
        <p:spPr bwMode="auto">
          <a:xfrm>
            <a:off x="6165025" y="604076"/>
            <a:ext cx="535076" cy="70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lorful numbers with clouds Container sticker - TenStickers">
            <a:extLst>
              <a:ext uri="{FF2B5EF4-FFF2-40B4-BE49-F238E27FC236}">
                <a16:creationId xmlns:a16="http://schemas.microsoft.com/office/drawing/2014/main" id="{951C7C9F-5AC8-4C27-AA81-3E9C9FFF73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6878" b="65034" l="24592" r="494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90" t="33358" r="47489" b="31447"/>
          <a:stretch/>
        </p:blipFill>
        <p:spPr bwMode="auto">
          <a:xfrm>
            <a:off x="6096000" y="2490169"/>
            <a:ext cx="577775" cy="58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olorful numbers with clouds Container sticker - TenStickers">
            <a:extLst>
              <a:ext uri="{FF2B5EF4-FFF2-40B4-BE49-F238E27FC236}">
                <a16:creationId xmlns:a16="http://schemas.microsoft.com/office/drawing/2014/main" id="{92106E1D-6B4C-4F15-828B-6877A0DA2E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7145" b="64226" l="52955" r="786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47" t="33760" r="18170" b="32389"/>
          <a:stretch/>
        </p:blipFill>
        <p:spPr bwMode="auto">
          <a:xfrm>
            <a:off x="6120590" y="4311573"/>
            <a:ext cx="621262" cy="58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5458E72-A85B-465D-9CE0-3A429194A1C5}"/>
              </a:ext>
            </a:extLst>
          </p:cNvPr>
          <p:cNvSpPr/>
          <p:nvPr/>
        </p:nvSpPr>
        <p:spPr>
          <a:xfrm>
            <a:off x="5081564" y="5880880"/>
            <a:ext cx="1686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khó đọc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09EEF6-7397-492B-826B-F45D3A2033C0}"/>
              </a:ext>
            </a:extLst>
          </p:cNvPr>
          <p:cNvSpPr/>
          <p:nvPr/>
        </p:nvSpPr>
        <p:spPr>
          <a:xfrm>
            <a:off x="4132683" y="5941462"/>
            <a:ext cx="935263" cy="29714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F6611B-E159-4B55-9DBA-A7A56D91B994}"/>
              </a:ext>
            </a:extLst>
          </p:cNvPr>
          <p:cNvSpPr/>
          <p:nvPr/>
        </p:nvSpPr>
        <p:spPr>
          <a:xfrm>
            <a:off x="3440931" y="807672"/>
            <a:ext cx="1286929" cy="34067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5A4B77-D07C-435D-BF96-341FB857397E}"/>
              </a:ext>
            </a:extLst>
          </p:cNvPr>
          <p:cNvSpPr/>
          <p:nvPr/>
        </p:nvSpPr>
        <p:spPr>
          <a:xfrm>
            <a:off x="3306726" y="1177070"/>
            <a:ext cx="1569422" cy="35268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EFB47C-F998-4386-BB1C-956FBFFAD928}"/>
              </a:ext>
            </a:extLst>
          </p:cNvPr>
          <p:cNvSpPr/>
          <p:nvPr/>
        </p:nvSpPr>
        <p:spPr>
          <a:xfrm>
            <a:off x="3574744" y="1529752"/>
            <a:ext cx="1301404" cy="34241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61CA45-8CAE-41B5-B59B-E5C430FB2FD8}"/>
              </a:ext>
            </a:extLst>
          </p:cNvPr>
          <p:cNvSpPr/>
          <p:nvPr/>
        </p:nvSpPr>
        <p:spPr>
          <a:xfrm>
            <a:off x="8452245" y="3357843"/>
            <a:ext cx="1497665" cy="34625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755CE2-204C-498A-9B3D-87F33ADED27B}"/>
              </a:ext>
            </a:extLst>
          </p:cNvPr>
          <p:cNvSpPr/>
          <p:nvPr/>
        </p:nvSpPr>
        <p:spPr>
          <a:xfrm>
            <a:off x="7789712" y="3741520"/>
            <a:ext cx="971516" cy="34625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893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EBFB54-A1D7-4E2E-8910-C1AE59EA1F72}"/>
              </a:ext>
            </a:extLst>
          </p:cNvPr>
          <p:cNvSpPr/>
          <p:nvPr/>
        </p:nvSpPr>
        <p:spPr>
          <a:xfrm>
            <a:off x="2200864" y="498444"/>
            <a:ext cx="74624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3200" dirty="0">
              <a:solidFill>
                <a:srgbClr val="000000"/>
              </a:solidFill>
              <a:latin typeface="+mj-lt"/>
            </a:endParaRPr>
          </a:p>
          <a:p>
            <a:r>
              <a:rPr lang="vi-VN" sz="3200" dirty="0">
                <a:solidFill>
                  <a:srgbClr val="000000"/>
                </a:solidFill>
                <a:latin typeface="+mj-lt"/>
              </a:rPr>
              <a:t>Cao Bằng, rõ thật cao!</a:t>
            </a:r>
          </a:p>
          <a:p>
            <a:r>
              <a:rPr lang="vi-VN" sz="3200" dirty="0">
                <a:solidFill>
                  <a:srgbClr val="000000"/>
                </a:solidFill>
                <a:latin typeface="+mj-lt"/>
              </a:rPr>
              <a:t>Rồi dần bằng bằng xuống</a:t>
            </a:r>
          </a:p>
          <a:p>
            <a:r>
              <a:rPr lang="vi-VN" sz="3200" dirty="0">
                <a:solidFill>
                  <a:srgbClr val="000000"/>
                </a:solidFill>
                <a:latin typeface="+mj-lt"/>
              </a:rPr>
              <a:t>Đầu tiên là mận ngọt</a:t>
            </a:r>
          </a:p>
          <a:p>
            <a:r>
              <a:rPr lang="vi-VN" sz="3200" dirty="0">
                <a:solidFill>
                  <a:srgbClr val="000000"/>
                </a:solidFill>
                <a:latin typeface="+mj-lt"/>
              </a:rPr>
              <a:t>Đón môi ta dịu dàng.</a:t>
            </a:r>
          </a:p>
          <a:p>
            <a:endParaRPr lang="vi-VN" sz="3200" dirty="0">
              <a:solidFill>
                <a:srgbClr val="000000"/>
              </a:solidFill>
              <a:latin typeface="+mj-lt"/>
            </a:endParaRPr>
          </a:p>
          <a:p>
            <a:endParaRPr lang="vi-VN" sz="32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D7B540-4BF5-4D46-A1D8-9D3A91BED075}"/>
              </a:ext>
            </a:extLst>
          </p:cNvPr>
          <p:cNvGrpSpPr/>
          <p:nvPr/>
        </p:nvGrpSpPr>
        <p:grpSpPr>
          <a:xfrm>
            <a:off x="3574744" y="-110386"/>
            <a:ext cx="3876156" cy="1035121"/>
            <a:chOff x="3871306" y="-66500"/>
            <a:chExt cx="3876156" cy="1035121"/>
          </a:xfrm>
        </p:grpSpPr>
        <p:pic>
          <p:nvPicPr>
            <p:cNvPr id="1026" name="Picture 2" descr="Cloud Animated Clipart Free Best Transparent Png - Cartoon Cloud , Free  Transparent Clipart - ClipartKey">
              <a:extLst>
                <a:ext uri="{FF2B5EF4-FFF2-40B4-BE49-F238E27FC236}">
                  <a16:creationId xmlns:a16="http://schemas.microsoft.com/office/drawing/2014/main" id="{27024E84-EE1D-4C74-A7F3-3F04F9541C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87" b="89684" l="6000" r="94444">
                          <a14:foregroundMark x1="10333" y1="70882" x2="73556" y2="53078"/>
                          <a14:foregroundMark x1="88667" y1="58902" x2="91222" y2="59567"/>
                          <a14:foregroundMark x1="6000" y1="65058" x2="7556" y2="67388"/>
                          <a14:foregroundMark x1="42556" y1="8153" x2="47333" y2="8153"/>
                          <a14:foregroundMark x1="94444" y1="62063" x2="94444" y2="62063"/>
                          <a14:foregroundMark x1="35667" y1="89351" x2="35667" y2="89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1306" y="-66500"/>
              <a:ext cx="3876156" cy="1035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7CE981-E91F-4ADC-A837-C604F47D429E}"/>
                </a:ext>
              </a:extLst>
            </p:cNvPr>
            <p:cNvSpPr/>
            <p:nvPr/>
          </p:nvSpPr>
          <p:spPr>
            <a:xfrm>
              <a:off x="4676609" y="188618"/>
              <a:ext cx="212109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600" b="1" dirty="0">
                  <a:solidFill>
                    <a:srgbClr val="FFC000"/>
                  </a:solidFill>
                  <a:latin typeface="+mj-lt"/>
                  <a:cs typeface="Pattaya" panose="00000500000000000000" pitchFamily="2" charset="-34"/>
                </a:rPr>
                <a:t>Cao Bằng</a:t>
              </a:r>
              <a:endParaRPr lang="en-US" sz="3600" b="1" dirty="0">
                <a:solidFill>
                  <a:srgbClr val="FFC000"/>
                </a:solidFill>
                <a:latin typeface="+mj-lt"/>
                <a:cs typeface="Pattaya" panose="00000500000000000000" pitchFamily="2" charset="-34"/>
              </a:endParaRPr>
            </a:p>
          </p:txBody>
        </p:sp>
      </p:grpSp>
      <p:pic>
        <p:nvPicPr>
          <p:cNvPr id="1030" name="Picture 6" descr="Colorful numbers with clouds Container sticker - TenStickers">
            <a:extLst>
              <a:ext uri="{FF2B5EF4-FFF2-40B4-BE49-F238E27FC236}">
                <a16:creationId xmlns:a16="http://schemas.microsoft.com/office/drawing/2014/main" id="{20E6329F-3253-403A-9F92-BDB75C327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7" b="30447" l="37375" r="65250">
                        <a14:foregroundMark x1="50500" y1="1257" x2="50500" y2="1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81" r="31167" b="66115"/>
          <a:stretch/>
        </p:blipFill>
        <p:spPr bwMode="auto">
          <a:xfrm>
            <a:off x="1666929" y="924735"/>
            <a:ext cx="775019" cy="6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64AAE26-6BCB-4DBE-94CF-09B1460A76A9}"/>
              </a:ext>
            </a:extLst>
          </p:cNvPr>
          <p:cNvCxnSpPr/>
          <p:nvPr/>
        </p:nvCxnSpPr>
        <p:spPr>
          <a:xfrm flipH="1">
            <a:off x="3558743" y="1543572"/>
            <a:ext cx="147570" cy="4959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DCE0569-F118-42DA-A410-BF0A1305ED98}"/>
              </a:ext>
            </a:extLst>
          </p:cNvPr>
          <p:cNvSpPr/>
          <p:nvPr/>
        </p:nvSpPr>
        <p:spPr>
          <a:xfrm>
            <a:off x="6096000" y="315430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+mj-lt"/>
              </a:rPr>
              <a:t>Rồi đến chị rất thương</a:t>
            </a:r>
          </a:p>
          <a:p>
            <a:r>
              <a:rPr lang="vi-VN" sz="3200" dirty="0">
                <a:solidFill>
                  <a:srgbClr val="000000"/>
                </a:solidFill>
                <a:latin typeface="+mj-lt"/>
              </a:rPr>
              <a:t>Rồi đến em rất thảo</a:t>
            </a:r>
          </a:p>
          <a:p>
            <a:r>
              <a:rPr lang="vi-VN" sz="3200" dirty="0">
                <a:solidFill>
                  <a:srgbClr val="000000"/>
                </a:solidFill>
                <a:latin typeface="+mj-lt"/>
              </a:rPr>
              <a:t>Ông lành như hạt gạo</a:t>
            </a:r>
          </a:p>
          <a:p>
            <a:r>
              <a:rPr lang="vi-VN" sz="3200" dirty="0">
                <a:solidFill>
                  <a:srgbClr val="000000"/>
                </a:solidFill>
                <a:latin typeface="+mj-lt"/>
              </a:rPr>
              <a:t>Bà hiền như suối trong.</a:t>
            </a:r>
          </a:p>
        </p:txBody>
      </p:sp>
      <p:pic>
        <p:nvPicPr>
          <p:cNvPr id="26" name="Picture 8" descr="Colorful numbers with clouds Container sticker - TenStickers">
            <a:extLst>
              <a:ext uri="{FF2B5EF4-FFF2-40B4-BE49-F238E27FC236}">
                <a16:creationId xmlns:a16="http://schemas.microsoft.com/office/drawing/2014/main" id="{9858C36F-DE66-4C91-9049-D1FF80611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8" b="29469" l="68250" r="96375">
                        <a14:foregroundMark x1="79750" y1="978" x2="79750" y2="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78" b="67154"/>
          <a:stretch/>
        </p:blipFill>
        <p:spPr bwMode="auto">
          <a:xfrm>
            <a:off x="5365252" y="3091808"/>
            <a:ext cx="808005" cy="6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E1F4994-8698-4188-B60A-0BDD80C7B61D}"/>
              </a:ext>
            </a:extLst>
          </p:cNvPr>
          <p:cNvCxnSpPr/>
          <p:nvPr/>
        </p:nvCxnSpPr>
        <p:spPr>
          <a:xfrm flipH="1">
            <a:off x="7742255" y="4131193"/>
            <a:ext cx="147570" cy="4959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29A81A5-D293-4E3D-8909-FC9F7B358727}"/>
              </a:ext>
            </a:extLst>
          </p:cNvPr>
          <p:cNvCxnSpPr/>
          <p:nvPr/>
        </p:nvCxnSpPr>
        <p:spPr>
          <a:xfrm flipH="1">
            <a:off x="7450900" y="4608921"/>
            <a:ext cx="147570" cy="4959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637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BA1563-170A-47A0-94AB-527FB232B403}"/>
              </a:ext>
            </a:extLst>
          </p:cNvPr>
          <p:cNvSpPr/>
          <p:nvPr/>
        </p:nvSpPr>
        <p:spPr>
          <a:xfrm>
            <a:off x="1931315" y="780163"/>
            <a:ext cx="2146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Pattaya" panose="00000500000000000000" pitchFamily="2" charset="-34"/>
              </a:rPr>
              <a:t>Chú thích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+mj-lt"/>
              <a:cs typeface="Pattaya" panose="00000500000000000000" pitchFamily="2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C38153-B669-4E1C-9FB2-A91C8B2E392D}"/>
              </a:ext>
            </a:extLst>
          </p:cNvPr>
          <p:cNvSpPr/>
          <p:nvPr/>
        </p:nvSpPr>
        <p:spPr>
          <a:xfrm>
            <a:off x="1243416" y="1473639"/>
            <a:ext cx="4108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>
                <a:solidFill>
                  <a:srgbClr val="FFC000"/>
                </a:solidFill>
                <a:latin typeface="+mj-lt"/>
                <a:cs typeface="Pattaya" panose="00000500000000000000" pitchFamily="2" charset="-34"/>
              </a:rPr>
              <a:t>Đèo Gió, Đèo Giàng</a:t>
            </a:r>
            <a:endParaRPr lang="en-US" sz="3600" b="1" dirty="0">
              <a:solidFill>
                <a:srgbClr val="FFC000"/>
              </a:solidFill>
              <a:latin typeface="+mj-lt"/>
              <a:cs typeface="Pattaya" panose="00000500000000000000" pitchFamily="2" charset="-34"/>
            </a:endParaRPr>
          </a:p>
        </p:txBody>
      </p:sp>
      <p:pic>
        <p:nvPicPr>
          <p:cNvPr id="9218" name="Picture 2" descr="Du lịch Đèo Gió - Huyện Ngân Sơn">
            <a:extLst>
              <a:ext uri="{FF2B5EF4-FFF2-40B4-BE49-F238E27FC236}">
                <a16:creationId xmlns:a16="http://schemas.microsoft.com/office/drawing/2014/main" id="{AE513574-3096-4DD5-A011-E45BE8FC3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76" y="2727702"/>
            <a:ext cx="3970389" cy="26566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D94EF4-0654-4E04-A11E-01FDD1D64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4274">
            <a:off x="6527854" y="3479979"/>
            <a:ext cx="4095750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15CBCFC-9D78-47DD-8C85-BA42B69678F8}"/>
              </a:ext>
            </a:extLst>
          </p:cNvPr>
          <p:cNvSpPr/>
          <p:nvPr/>
        </p:nvSpPr>
        <p:spPr>
          <a:xfrm>
            <a:off x="5272326" y="1473639"/>
            <a:ext cx="6257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: hai đèo thuộc tỉnh Bắc Kạn, nằm trên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  đường từ Bắc Kạn đi Cao Bằng.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5993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BA1563-170A-47A0-94AB-527FB232B403}"/>
              </a:ext>
            </a:extLst>
          </p:cNvPr>
          <p:cNvSpPr/>
          <p:nvPr/>
        </p:nvSpPr>
        <p:spPr>
          <a:xfrm>
            <a:off x="1760833" y="687173"/>
            <a:ext cx="2146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Pattaya" panose="00000500000000000000" pitchFamily="2" charset="-34"/>
              </a:rPr>
              <a:t>Chú thích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+mj-lt"/>
              <a:cs typeface="Pattaya" panose="00000500000000000000" pitchFamily="2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C38153-B669-4E1C-9FB2-A91C8B2E392D}"/>
              </a:ext>
            </a:extLst>
          </p:cNvPr>
          <p:cNvSpPr/>
          <p:nvPr/>
        </p:nvSpPr>
        <p:spPr>
          <a:xfrm>
            <a:off x="1685386" y="1333504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>
                <a:solidFill>
                  <a:srgbClr val="FFC000"/>
                </a:solidFill>
                <a:latin typeface="+mj-lt"/>
                <a:cs typeface="Pattaya" panose="00000500000000000000" pitchFamily="2" charset="-34"/>
              </a:rPr>
              <a:t>Đèo Cao Bắc</a:t>
            </a:r>
            <a:endParaRPr lang="en-US" sz="3600" b="1" dirty="0">
              <a:solidFill>
                <a:srgbClr val="FFC000"/>
              </a:solidFill>
              <a:latin typeface="+mj-lt"/>
              <a:cs typeface="Pattaya" panose="00000500000000000000" pitchFamily="2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5CBCFC-9D78-47DD-8C85-BA42B69678F8}"/>
              </a:ext>
            </a:extLst>
          </p:cNvPr>
          <p:cNvSpPr/>
          <p:nvPr/>
        </p:nvSpPr>
        <p:spPr>
          <a:xfrm>
            <a:off x="4154332" y="1395059"/>
            <a:ext cx="6257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: đèo thuộc tỉnh Cao Bằng.</a:t>
            </a:r>
            <a:endParaRPr lang="en-US" sz="2800" dirty="0">
              <a:latin typeface="+mj-lt"/>
            </a:endParaRPr>
          </a:p>
        </p:txBody>
      </p:sp>
      <p:pic>
        <p:nvPicPr>
          <p:cNvPr id="11266" name="Picture 2" descr="Chinh phục 5 con đèo huyền thoại ở Cao Bằng">
            <a:extLst>
              <a:ext uri="{FF2B5EF4-FFF2-40B4-BE49-F238E27FC236}">
                <a16:creationId xmlns:a16="http://schemas.microsoft.com/office/drawing/2014/main" id="{EEF6C256-1385-4EA5-A543-843369774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344" y="2222380"/>
            <a:ext cx="5246176" cy="35018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488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  <p:tag name="INKNOELEADERBOARD" val="1445206911"/>
</p:tagLst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850</Words>
  <Application>Microsoft Office PowerPoint</Application>
  <PresentationFormat>Widescreen</PresentationFormat>
  <Paragraphs>152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等线</vt:lpstr>
      <vt:lpstr>等线 Light</vt:lpstr>
      <vt:lpstr>Arial</vt:lpstr>
      <vt:lpstr>Times New Roman</vt:lpstr>
      <vt:lpstr>字魂27号-布丁体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Olivia Fung</dc:creator>
  <cp:lastModifiedBy>Swift3</cp:lastModifiedBy>
  <cp:revision>201</cp:revision>
  <dcterms:created xsi:type="dcterms:W3CDTF">2019-06-09T07:42:59Z</dcterms:created>
  <dcterms:modified xsi:type="dcterms:W3CDTF">2023-02-09T08:12:43Z</dcterms:modified>
</cp:coreProperties>
</file>