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330" r:id="rId2"/>
    <p:sldId id="257" r:id="rId3"/>
    <p:sldId id="256" r:id="rId4"/>
    <p:sldId id="258" r:id="rId5"/>
    <p:sldId id="284" r:id="rId6"/>
    <p:sldId id="285" r:id="rId7"/>
    <p:sldId id="283" r:id="rId8"/>
    <p:sldId id="286" r:id="rId9"/>
    <p:sldId id="287" r:id="rId10"/>
    <p:sldId id="288" r:id="rId11"/>
    <p:sldId id="298" r:id="rId12"/>
    <p:sldId id="297" r:id="rId13"/>
    <p:sldId id="290" r:id="rId14"/>
    <p:sldId id="293" r:id="rId15"/>
    <p:sldId id="294" r:id="rId16"/>
    <p:sldId id="296" r:id="rId17"/>
  </p:sldIdLst>
  <p:sldSz cx="12192000" cy="6858000"/>
  <p:notesSz cx="6858000" cy="9144000"/>
  <p:embeddedFontLst>
    <p:embeddedFont>
      <p:font typeface="Calibri" panose="020F0502020204030204" pitchFamily="34" charset="0"/>
      <p:regular r:id="rId19"/>
      <p:bold r:id="rId20"/>
      <p:italic r:id="rId21"/>
      <p:boldItalic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108539"/>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2C6541-F5DE-4181-8DC2-10618D99EE01}" v="1" dt="2023-02-09T07:45:44.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364" autoAdjust="0"/>
  </p:normalViewPr>
  <p:slideViewPr>
    <p:cSldViewPr snapToGrid="0">
      <p:cViewPr varScale="1">
        <p:scale>
          <a:sx n="78" d="100"/>
          <a:sy n="78" d="100"/>
        </p:scale>
        <p:origin x="835"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49E6CAF2-D15D-4C00-9AE0-128A47AAD0B0}"/>
    <pc:docChg chg="custSel modSld">
      <pc:chgData name="Ha Nguyen" userId="7e36c6dd258c56d1" providerId="LiveId" clId="{49E6CAF2-D15D-4C00-9AE0-128A47AAD0B0}" dt="2022-02-18T03:04:06.470" v="277" actId="20577"/>
      <pc:docMkLst>
        <pc:docMk/>
      </pc:docMkLst>
      <pc:sldChg chg="delSp modSp mod delAnim">
        <pc:chgData name="Ha Nguyen" userId="7e36c6dd258c56d1" providerId="LiveId" clId="{49E6CAF2-D15D-4C00-9AE0-128A47AAD0B0}" dt="2022-02-18T03:04:06.470" v="277" actId="20577"/>
        <pc:sldMkLst>
          <pc:docMk/>
          <pc:sldMk cId="1119251017" sldId="285"/>
        </pc:sldMkLst>
        <pc:spChg chg="mod">
          <ac:chgData name="Ha Nguyen" userId="7e36c6dd258c56d1" providerId="LiveId" clId="{49E6CAF2-D15D-4C00-9AE0-128A47AAD0B0}" dt="2022-02-18T03:04:06.470" v="277" actId="20577"/>
          <ac:spMkLst>
            <pc:docMk/>
            <pc:sldMk cId="1119251017" sldId="285"/>
            <ac:spMk id="13" creationId="{8298EA4B-9E3E-4090-91FE-D79DEB887D47}"/>
          </ac:spMkLst>
        </pc:spChg>
        <pc:spChg chg="del">
          <ac:chgData name="Ha Nguyen" userId="7e36c6dd258c56d1" providerId="LiveId" clId="{49E6CAF2-D15D-4C00-9AE0-128A47AAD0B0}" dt="2022-02-18T03:01:19.544" v="57" actId="478"/>
          <ac:spMkLst>
            <pc:docMk/>
            <pc:sldMk cId="1119251017" sldId="285"/>
            <ac:spMk id="14" creationId="{0B6A0F70-C54B-4B93-8C95-002890BE875B}"/>
          </ac:spMkLst>
        </pc:spChg>
        <pc:cxnChg chg="del">
          <ac:chgData name="Ha Nguyen" userId="7e36c6dd258c56d1" providerId="LiveId" clId="{49E6CAF2-D15D-4C00-9AE0-128A47AAD0B0}" dt="2022-02-18T03:01:39.521" v="63" actId="478"/>
          <ac:cxnSpMkLst>
            <pc:docMk/>
            <pc:sldMk cId="1119251017" sldId="285"/>
            <ac:cxnSpMk id="21" creationId="{FCF8CB93-D389-4661-8627-E3D103B452E4}"/>
          </ac:cxnSpMkLst>
        </pc:cxnChg>
        <pc:cxnChg chg="del">
          <ac:chgData name="Ha Nguyen" userId="7e36c6dd258c56d1" providerId="LiveId" clId="{49E6CAF2-D15D-4C00-9AE0-128A47AAD0B0}" dt="2022-02-18T03:01:37.615" v="62" actId="478"/>
          <ac:cxnSpMkLst>
            <pc:docMk/>
            <pc:sldMk cId="1119251017" sldId="285"/>
            <ac:cxnSpMk id="23" creationId="{29A0538E-AEEF-403A-A154-4FBDD4568F2F}"/>
          </ac:cxnSpMkLst>
        </pc:cxnChg>
        <pc:cxnChg chg="del">
          <ac:chgData name="Ha Nguyen" userId="7e36c6dd258c56d1" providerId="LiveId" clId="{49E6CAF2-D15D-4C00-9AE0-128A47AAD0B0}" dt="2022-02-18T03:01:40.256" v="64" actId="478"/>
          <ac:cxnSpMkLst>
            <pc:docMk/>
            <pc:sldMk cId="1119251017" sldId="285"/>
            <ac:cxnSpMk id="25" creationId="{2B27DCA5-8791-46EF-865A-10AC55A748DE}"/>
          </ac:cxnSpMkLst>
        </pc:cxnChg>
        <pc:cxnChg chg="del">
          <ac:chgData name="Ha Nguyen" userId="7e36c6dd258c56d1" providerId="LiveId" clId="{49E6CAF2-D15D-4C00-9AE0-128A47AAD0B0}" dt="2022-02-18T03:01:36.511" v="61" actId="478"/>
          <ac:cxnSpMkLst>
            <pc:docMk/>
            <pc:sldMk cId="1119251017" sldId="285"/>
            <ac:cxnSpMk id="27" creationId="{E1BE1B85-F261-47C8-BD35-80158E430CD3}"/>
          </ac:cxnSpMkLst>
        </pc:cxnChg>
      </pc:sldChg>
    </pc:docChg>
  </pc:docChgLst>
  <pc:docChgLst>
    <pc:chgData name="Ha Nguyen" userId="7e36c6dd258c56d1" providerId="LiveId" clId="{952C6541-F5DE-4181-8DC2-10618D99EE01}"/>
    <pc:docChg chg="addSld delSld modSld sldOrd">
      <pc:chgData name="Ha Nguyen" userId="7e36c6dd258c56d1" providerId="LiveId" clId="{952C6541-F5DE-4181-8DC2-10618D99EE01}" dt="2023-02-09T07:45:45.670" v="4"/>
      <pc:docMkLst>
        <pc:docMk/>
      </pc:docMkLst>
      <pc:sldChg chg="ord">
        <pc:chgData name="Ha Nguyen" userId="7e36c6dd258c56d1" providerId="LiveId" clId="{952C6541-F5DE-4181-8DC2-10618D99EE01}" dt="2023-02-09T07:45:45.670" v="4"/>
        <pc:sldMkLst>
          <pc:docMk/>
          <pc:sldMk cId="298285816" sldId="257"/>
        </pc:sldMkLst>
      </pc:sldChg>
      <pc:sldChg chg="del">
        <pc:chgData name="Ha Nguyen" userId="7e36c6dd258c56d1" providerId="LiveId" clId="{952C6541-F5DE-4181-8DC2-10618D99EE01}" dt="2023-02-09T07:30:03.403" v="0" actId="47"/>
        <pc:sldMkLst>
          <pc:docMk/>
          <pc:sldMk cId="3993844303" sldId="299"/>
        </pc:sldMkLst>
      </pc:sldChg>
      <pc:sldChg chg="del">
        <pc:chgData name="Ha Nguyen" userId="7e36c6dd258c56d1" providerId="LiveId" clId="{952C6541-F5DE-4181-8DC2-10618D99EE01}" dt="2023-02-09T07:45:42.153" v="1" actId="47"/>
        <pc:sldMkLst>
          <pc:docMk/>
          <pc:sldMk cId="1402466623" sldId="317"/>
        </pc:sldMkLst>
      </pc:sldChg>
      <pc:sldChg chg="add">
        <pc:chgData name="Ha Nguyen" userId="7e36c6dd258c56d1" providerId="LiveId" clId="{952C6541-F5DE-4181-8DC2-10618D99EE01}" dt="2023-02-09T07:45:44.489" v="2"/>
        <pc:sldMkLst>
          <pc:docMk/>
          <pc:sldMk cId="140862303" sldId="330"/>
        </pc:sldMkLst>
      </pc:sldChg>
      <pc:sldMasterChg chg="delSldLayout">
        <pc:chgData name="Ha Nguyen" userId="7e36c6dd258c56d1" providerId="LiveId" clId="{952C6541-F5DE-4181-8DC2-10618D99EE01}" dt="2023-02-09T07:45:42.153" v="1" actId="47"/>
        <pc:sldMasterMkLst>
          <pc:docMk/>
          <pc:sldMasterMk cId="2003094035" sldId="2147483648"/>
        </pc:sldMasterMkLst>
        <pc:sldLayoutChg chg="del">
          <pc:chgData name="Ha Nguyen" userId="7e36c6dd258c56d1" providerId="LiveId" clId="{952C6541-F5DE-4181-8DC2-10618D99EE01}" dt="2023-02-09T07:45:42.153" v="1" actId="47"/>
          <pc:sldLayoutMkLst>
            <pc:docMk/>
            <pc:sldMasterMk cId="2003094035" sldId="2147483648"/>
            <pc:sldLayoutMk cId="1827986793" sldId="214748369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B9626-F2DA-47AD-8D84-37EDE459954B}"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9C508-5873-4940-842A-7C76EA9E0BAD}" type="slidenum">
              <a:rPr lang="en-US" smtClean="0"/>
              <a:t>‹#›</a:t>
            </a:fld>
            <a:endParaRPr lang="en-US"/>
          </a:p>
        </p:txBody>
      </p:sp>
    </p:spTree>
    <p:extLst>
      <p:ext uri="{BB962C8B-B14F-4D97-AF65-F5344CB8AC3E}">
        <p14:creationId xmlns:p14="http://schemas.microsoft.com/office/powerpoint/2010/main" val="31689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a:t>
            </a:fld>
            <a:endParaRPr lang="zh-CN" altLang="en-US"/>
          </a:p>
        </p:txBody>
      </p:sp>
    </p:spTree>
    <p:extLst>
      <p:ext uri="{BB962C8B-B14F-4D97-AF65-F5344CB8AC3E}">
        <p14:creationId xmlns:p14="http://schemas.microsoft.com/office/powerpoint/2010/main" val="2821222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lưu</a:t>
            </a:r>
            <a:r>
              <a:rPr lang="en-US" dirty="0"/>
              <a:t> ý </a:t>
            </a:r>
            <a:r>
              <a:rPr lang="en-US" dirty="0" err="1"/>
              <a:t>với</a:t>
            </a:r>
            <a:r>
              <a:rPr lang="en-US" dirty="0"/>
              <a:t> HS </a:t>
            </a:r>
            <a:r>
              <a:rPr lang="en-US" dirty="0" err="1"/>
              <a:t>trình</a:t>
            </a:r>
            <a:r>
              <a:rPr lang="en-US" dirty="0"/>
              <a:t> </a:t>
            </a:r>
            <a:r>
              <a:rPr lang="en-US" dirty="0" err="1"/>
              <a:t>tự</a:t>
            </a:r>
            <a:r>
              <a:rPr lang="en-US" dirty="0"/>
              <a:t> </a:t>
            </a:r>
            <a:r>
              <a:rPr lang="en-US" dirty="0" err="1"/>
              <a:t>làm</a:t>
            </a:r>
            <a:r>
              <a:rPr lang="en-US" dirty="0"/>
              <a:t> </a:t>
            </a:r>
            <a:r>
              <a:rPr lang="en-US" dirty="0" err="1"/>
              <a:t>bài</a:t>
            </a:r>
            <a:r>
              <a:rPr lang="en-US" dirty="0"/>
              <a:t>:</a:t>
            </a:r>
          </a:p>
          <a:p>
            <a:r>
              <a:rPr lang="en-US"/>
              <a:t>-   Dùng </a:t>
            </a:r>
            <a:r>
              <a:rPr lang="en-US" dirty="0" err="1"/>
              <a:t>dấu</a:t>
            </a:r>
            <a:r>
              <a:rPr lang="en-US" dirty="0"/>
              <a:t> </a:t>
            </a:r>
            <a:r>
              <a:rPr lang="en-US" dirty="0" err="1"/>
              <a:t>gạch</a:t>
            </a:r>
            <a:r>
              <a:rPr lang="en-US" dirty="0"/>
              <a:t> </a:t>
            </a:r>
            <a:r>
              <a:rPr lang="en-US" dirty="0" err="1"/>
              <a:t>chéo</a:t>
            </a:r>
            <a:r>
              <a:rPr lang="en-US" dirty="0"/>
              <a:t> </a:t>
            </a:r>
            <a:r>
              <a:rPr lang="en-US" dirty="0" err="1"/>
              <a:t>phân</a:t>
            </a:r>
            <a:r>
              <a:rPr lang="en-US" dirty="0"/>
              <a:t> </a:t>
            </a:r>
            <a:r>
              <a:rPr lang="en-US" dirty="0" err="1"/>
              <a:t>cách</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dirty="0"/>
              <a:t> </a:t>
            </a:r>
            <a:r>
              <a:rPr lang="en-US" dirty="0" err="1"/>
              <a:t>mỗi</a:t>
            </a:r>
            <a:r>
              <a:rPr lang="en-US" dirty="0"/>
              <a:t> </a:t>
            </a:r>
            <a:r>
              <a:rPr lang="en-US" dirty="0" err="1"/>
              <a:t>câu</a:t>
            </a:r>
            <a:r>
              <a:rPr lang="en-US" dirty="0"/>
              <a:t> </a:t>
            </a:r>
            <a:r>
              <a:rPr lang="en-US" dirty="0" err="1"/>
              <a:t>ghép</a:t>
            </a:r>
            <a:r>
              <a:rPr lang="en-US" dirty="0"/>
              <a:t>.</a:t>
            </a:r>
          </a:p>
          <a:p>
            <a:pPr marL="171450" indent="-171450">
              <a:buFontTx/>
              <a:buChar char="-"/>
            </a:pPr>
            <a:r>
              <a:rPr lang="en-US"/>
              <a:t>Khoanh tròn</a:t>
            </a:r>
            <a:r>
              <a:rPr lang="en-US" baseline="0"/>
              <a:t> từ hoặc quan hệ từ nối các vế câu. </a:t>
            </a:r>
          </a:p>
          <a:p>
            <a:pPr marL="171450" indent="-171450">
              <a:buFontTx/>
              <a:buChar char="-"/>
            </a:pPr>
            <a:r>
              <a:rPr lang="en-US"/>
              <a:t>Nhận</a:t>
            </a:r>
            <a:r>
              <a:rPr lang="en-US" baseline="0"/>
              <a:t> xét </a:t>
            </a:r>
            <a:r>
              <a:rPr lang="en-US"/>
              <a:t>cách </a:t>
            </a:r>
            <a:r>
              <a:rPr lang="en-US" dirty="0" err="1"/>
              <a:t>nối</a:t>
            </a:r>
            <a:r>
              <a:rPr lang="en-US" dirty="0"/>
              <a:t> </a:t>
            </a:r>
            <a:r>
              <a:rPr lang="en-US" dirty="0" err="1"/>
              <a:t>các</a:t>
            </a:r>
            <a:r>
              <a:rPr lang="en-US" dirty="0"/>
              <a:t> </a:t>
            </a:r>
            <a:r>
              <a:rPr lang="en-US" dirty="0" err="1"/>
              <a:t>vế</a:t>
            </a:r>
            <a:r>
              <a:rPr lang="en-US" dirty="0"/>
              <a:t> </a:t>
            </a:r>
            <a:r>
              <a:rPr lang="en-US" err="1"/>
              <a:t>câu</a:t>
            </a:r>
            <a:r>
              <a:rPr lang="en-US"/>
              <a:t> trong</a:t>
            </a:r>
            <a:r>
              <a:rPr lang="en-US" baseline="0"/>
              <a:t> 2 câu ghép</a:t>
            </a:r>
            <a:r>
              <a:rPr lang="en-US"/>
              <a:t> </a:t>
            </a:r>
            <a:r>
              <a:rPr lang="en-US" dirty="0" err="1"/>
              <a:t>có</a:t>
            </a:r>
            <a:r>
              <a:rPr lang="en-US" dirty="0"/>
              <a:t> </a:t>
            </a:r>
            <a:r>
              <a:rPr lang="en-US" dirty="0" err="1"/>
              <a:t>gì</a:t>
            </a:r>
            <a:r>
              <a:rPr lang="en-US" dirty="0"/>
              <a:t> </a:t>
            </a:r>
            <a:r>
              <a:rPr lang="en-US" err="1"/>
              <a:t>khác</a:t>
            </a:r>
            <a:r>
              <a:rPr lang="en-US"/>
              <a:t> nhau</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t>-   Nhận</a:t>
            </a:r>
            <a:r>
              <a:rPr lang="en-US" baseline="0"/>
              <a:t> xét </a:t>
            </a:r>
            <a:r>
              <a:rPr lang="en-US"/>
              <a:t>cách </a:t>
            </a:r>
            <a:r>
              <a:rPr lang="en-US" dirty="0" err="1"/>
              <a:t>sắp</a:t>
            </a:r>
            <a:r>
              <a:rPr lang="en-US" dirty="0"/>
              <a:t> </a:t>
            </a:r>
            <a:r>
              <a:rPr lang="en-US" dirty="0" err="1"/>
              <a:t>xếp</a:t>
            </a:r>
            <a:r>
              <a:rPr lang="en-US" dirty="0"/>
              <a:t> </a:t>
            </a:r>
            <a:r>
              <a:rPr lang="en-US" err="1"/>
              <a:t>các</a:t>
            </a:r>
            <a:r>
              <a:rPr lang="en-US"/>
              <a:t> vế </a:t>
            </a:r>
            <a:r>
              <a:rPr lang="en-US" err="1"/>
              <a:t>trong</a:t>
            </a:r>
            <a:r>
              <a:rPr lang="en-US"/>
              <a:t> 2 </a:t>
            </a:r>
            <a:r>
              <a:rPr lang="en-US" err="1"/>
              <a:t>câu</a:t>
            </a:r>
            <a:r>
              <a:rPr lang="en-US"/>
              <a:t> ghép có gì khác nhau</a:t>
            </a:r>
          </a:p>
          <a:p>
            <a:r>
              <a:rPr lang="en-US"/>
              <a:t>.</a:t>
            </a:r>
            <a:endParaRPr lang="en-US" dirty="0"/>
          </a:p>
        </p:txBody>
      </p:sp>
      <p:sp>
        <p:nvSpPr>
          <p:cNvPr id="4" name="Slide Number Placeholder 3"/>
          <p:cNvSpPr>
            <a:spLocks noGrp="1"/>
          </p:cNvSpPr>
          <p:nvPr>
            <p:ph type="sldNum" sz="quarter" idx="5"/>
          </p:nvPr>
        </p:nvSpPr>
        <p:spPr/>
        <p:txBody>
          <a:bodyPr/>
          <a:lstStyle/>
          <a:p>
            <a:fld id="{70ED4A82-E036-4C69-8A4E-A4CF7E937605}" type="slidenum">
              <a:rPr lang="en-US" smtClean="0"/>
              <a:t>5</a:t>
            </a:fld>
            <a:endParaRPr lang="en-US"/>
          </a:p>
        </p:txBody>
      </p:sp>
    </p:spTree>
    <p:extLst>
      <p:ext uri="{BB962C8B-B14F-4D97-AF65-F5344CB8AC3E}">
        <p14:creationId xmlns:p14="http://schemas.microsoft.com/office/powerpoint/2010/main" val="215044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6</a:t>
            </a:fld>
            <a:endParaRPr lang="en-US"/>
          </a:p>
        </p:txBody>
      </p:sp>
    </p:spTree>
    <p:extLst>
      <p:ext uri="{BB962C8B-B14F-4D97-AF65-F5344CB8AC3E}">
        <p14:creationId xmlns:p14="http://schemas.microsoft.com/office/powerpoint/2010/main" val="60035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12</a:t>
            </a:fld>
            <a:endParaRPr lang="en-US"/>
          </a:p>
        </p:txBody>
      </p:sp>
    </p:spTree>
    <p:extLst>
      <p:ext uri="{BB962C8B-B14F-4D97-AF65-F5344CB8AC3E}">
        <p14:creationId xmlns:p14="http://schemas.microsoft.com/office/powerpoint/2010/main" val="348522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13</a:t>
            </a:fld>
            <a:endParaRPr lang="en-US"/>
          </a:p>
        </p:txBody>
      </p:sp>
    </p:spTree>
    <p:extLst>
      <p:ext uri="{BB962C8B-B14F-4D97-AF65-F5344CB8AC3E}">
        <p14:creationId xmlns:p14="http://schemas.microsoft.com/office/powerpoint/2010/main" val="2746148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960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415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662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4669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236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66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561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65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158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49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4557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18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524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8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501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898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7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180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2181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900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915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539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2860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474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197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02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006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061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20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248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506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37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112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863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098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03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87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94" r:id="rId3"/>
    <p:sldLayoutId id="2147483693" r:id="rId4"/>
    <p:sldLayoutId id="2147483665" r:id="rId5"/>
    <p:sldLayoutId id="2147483663" r:id="rId6"/>
    <p:sldLayoutId id="2147483662" r:id="rId7"/>
    <p:sldLayoutId id="2147483650" r:id="rId8"/>
    <p:sldLayoutId id="2147483699" r:id="rId9"/>
    <p:sldLayoutId id="2147483696" r:id="rId10"/>
    <p:sldLayoutId id="2147483692" r:id="rId11"/>
    <p:sldLayoutId id="2147483691" r:id="rId12"/>
    <p:sldLayoutId id="2147483690" r:id="rId13"/>
    <p:sldLayoutId id="2147483689" r:id="rId14"/>
    <p:sldLayoutId id="2147483688" r:id="rId15"/>
    <p:sldLayoutId id="2147483687" r:id="rId16"/>
    <p:sldLayoutId id="2147483686" r:id="rId17"/>
    <p:sldLayoutId id="2147483685" r:id="rId18"/>
    <p:sldLayoutId id="2147483684" r:id="rId19"/>
    <p:sldLayoutId id="2147483683" r:id="rId20"/>
    <p:sldLayoutId id="2147483682" r:id="rId21"/>
    <p:sldLayoutId id="2147483681" r:id="rId22"/>
    <p:sldLayoutId id="2147483680" r:id="rId23"/>
    <p:sldLayoutId id="2147483679" r:id="rId24"/>
    <p:sldLayoutId id="2147483678" r:id="rId25"/>
    <p:sldLayoutId id="2147483676" r:id="rId26"/>
    <p:sldLayoutId id="2147483675" r:id="rId27"/>
    <p:sldLayoutId id="2147483674" r:id="rId28"/>
    <p:sldLayoutId id="2147483673" r:id="rId29"/>
    <p:sldLayoutId id="2147483671" r:id="rId30"/>
    <p:sldLayoutId id="2147483670" r:id="rId31"/>
    <p:sldLayoutId id="2147483669" r:id="rId32"/>
    <p:sldLayoutId id="2147483668" r:id="rId33"/>
    <p:sldLayoutId id="2147483666" r:id="rId34"/>
    <p:sldLayoutId id="2147483664" r:id="rId35"/>
    <p:sldLayoutId id="2147483660" r:id="rId36"/>
    <p:sldLayoutId id="2147483651" r:id="rId37"/>
    <p:sldLayoutId id="2147483652" r:id="rId38"/>
    <p:sldLayoutId id="2147483653" r:id="rId39"/>
    <p:sldLayoutId id="2147483654" r:id="rId40"/>
    <p:sldLayoutId id="2147483655" r:id="rId41"/>
    <p:sldLayoutId id="2147483698" r:id="rId42"/>
    <p:sldLayoutId id="2147483677" r:id="rId43"/>
    <p:sldLayoutId id="2147483672" r:id="rId44"/>
    <p:sldLayoutId id="2147483667" r:id="rId45"/>
    <p:sldLayoutId id="2147483661" r:id="rId46"/>
    <p:sldLayoutId id="2147483656" r:id="rId47"/>
    <p:sldLayoutId id="2147483657" r:id="rId48"/>
    <p:sldLayoutId id="2147483658" r:id="rId49"/>
    <p:sldLayoutId id="2147483659" r:id="rId5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29.png"/><Relationship Id="rId5" Type="http://schemas.microsoft.com/office/2007/relationships/hdphoto" Target="../media/hdphoto8.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10.wdp"/><Relationship Id="rId5" Type="http://schemas.openxmlformats.org/officeDocument/2006/relationships/image" Target="../media/image30.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2.wdp"/><Relationship Id="rId2" Type="http://schemas.openxmlformats.org/officeDocument/2006/relationships/image" Target="../media/image32.jpeg"/><Relationship Id="rId1" Type="http://schemas.openxmlformats.org/officeDocument/2006/relationships/slideLayout" Target="../slideLayouts/slideLayout8.xml"/><Relationship Id="rId6" Type="http://schemas.openxmlformats.org/officeDocument/2006/relationships/image" Target="../media/image34.png"/><Relationship Id="rId5" Type="http://schemas.microsoft.com/office/2007/relationships/hdphoto" Target="../media/hdphoto11.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1.xml"/><Relationship Id="rId1" Type="http://schemas.openxmlformats.org/officeDocument/2006/relationships/tags" Target="../tags/tag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1.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5.xml"/><Relationship Id="rId5"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png"/><Relationship Id="rId7" Type="http://schemas.openxmlformats.org/officeDocument/2006/relationships/image" Target="../media/image18.gif"/><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3.wdp"/><Relationship Id="rId11" Type="http://schemas.openxmlformats.org/officeDocument/2006/relationships/image" Target="../media/image21.png"/><Relationship Id="rId5" Type="http://schemas.openxmlformats.org/officeDocument/2006/relationships/image" Target="../media/image17.png"/><Relationship Id="rId10" Type="http://schemas.microsoft.com/office/2007/relationships/hdphoto" Target="../media/hdphoto4.wdp"/><Relationship Id="rId4" Type="http://schemas.openxmlformats.org/officeDocument/2006/relationships/slide" Target="slide3.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1.xml"/><Relationship Id="rId1" Type="http://schemas.openxmlformats.org/officeDocument/2006/relationships/tags" Target="../tags/tag5.xml"/><Relationship Id="rId6" Type="http://schemas.openxmlformats.org/officeDocument/2006/relationships/image" Target="../media/image18.gif"/><Relationship Id="rId5" Type="http://schemas.microsoft.com/office/2007/relationships/hdphoto" Target="../media/hdphoto6.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1.xml"/><Relationship Id="rId1" Type="http://schemas.openxmlformats.org/officeDocument/2006/relationships/tags" Target="../tags/tag6.xml"/><Relationship Id="rId6" Type="http://schemas.openxmlformats.org/officeDocument/2006/relationships/image" Target="../media/image18.gif"/><Relationship Id="rId5" Type="http://schemas.microsoft.com/office/2007/relationships/hdphoto" Target="../media/hdphoto6.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24078" r="25922" b="29357"/>
          <a:stretch/>
        </p:blipFill>
        <p:spPr>
          <a:xfrm rot="1736611">
            <a:off x="-1328615" y="4301277"/>
            <a:ext cx="6096000" cy="4844713"/>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21052" t="7719" r="19474" b="7602"/>
          <a:stretch/>
        </p:blipFill>
        <p:spPr>
          <a:xfrm>
            <a:off x="3748181" y="1300891"/>
            <a:ext cx="5410082" cy="4332855"/>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l="20132" t="60351" r="66908" b="7602"/>
          <a:stretch/>
        </p:blipFill>
        <p:spPr>
          <a:xfrm>
            <a:off x="2475484" y="4655110"/>
            <a:ext cx="1580149" cy="2197769"/>
          </a:xfrm>
          <a:prstGeom prst="rect">
            <a:avLst/>
          </a:prstGeom>
        </p:spPr>
      </p:pic>
      <p:pic>
        <p:nvPicPr>
          <p:cNvPr id="12" name="图片 11"/>
          <p:cNvPicPr>
            <a:picLocks noChangeAspect="1"/>
          </p:cNvPicPr>
          <p:nvPr/>
        </p:nvPicPr>
        <p:blipFill rotWithShape="1">
          <a:blip r:embed="rId9">
            <a:extLst>
              <a:ext uri="{28A0092B-C50C-407E-A947-70E740481C1C}">
                <a14:useLocalDpi xmlns:a14="http://schemas.microsoft.com/office/drawing/2010/main" val="0"/>
              </a:ext>
            </a:extLst>
          </a:blip>
          <a:srcRect l="67106" t="8011" r="23025" b="50001"/>
          <a:stretch/>
        </p:blipFill>
        <p:spPr>
          <a:xfrm>
            <a:off x="9123713" y="549654"/>
            <a:ext cx="1203159" cy="2879565"/>
          </a:xfrm>
          <a:prstGeom prst="rect">
            <a:avLst/>
          </a:prstGeom>
        </p:spPr>
      </p:pic>
      <p:pic>
        <p:nvPicPr>
          <p:cNvPr id="14" name="图片 13"/>
          <p:cNvPicPr>
            <a:picLocks noChangeAspect="1"/>
          </p:cNvPicPr>
          <p:nvPr/>
        </p:nvPicPr>
        <p:blipFill rotWithShape="1">
          <a:blip r:embed="rId10">
            <a:extLst>
              <a:ext uri="{28A0092B-C50C-407E-A947-70E740481C1C}">
                <a14:useLocalDpi xmlns:a14="http://schemas.microsoft.com/office/drawing/2010/main" val="0"/>
              </a:ext>
            </a:extLst>
          </a:blip>
          <a:srcRect l="59013" t="45145" r="24609" b="13844"/>
          <a:stretch/>
        </p:blipFill>
        <p:spPr>
          <a:xfrm>
            <a:off x="9703467" y="3429000"/>
            <a:ext cx="2488533" cy="3505198"/>
          </a:xfrm>
          <a:prstGeom prst="rect">
            <a:avLst/>
          </a:prstGeom>
        </p:spPr>
      </p:pic>
      <p:pic>
        <p:nvPicPr>
          <p:cNvPr id="3" name="流行童趣游戏活动欢快背景音乐">
            <a:hlinkClick r:id="" action="ppaction://media"/>
            <a:extLst>
              <a:ext uri="{FF2B5EF4-FFF2-40B4-BE49-F238E27FC236}">
                <a16:creationId xmlns:a16="http://schemas.microsoft.com/office/drawing/2014/main" id="{0C3A14ED-4592-479E-A710-A2D7DE5481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414" y="-1327225"/>
            <a:ext cx="609600" cy="609600"/>
          </a:xfrm>
          <a:prstGeom prst="rect">
            <a:avLst/>
          </a:prstGeom>
        </p:spPr>
      </p:pic>
      <p:sp>
        <p:nvSpPr>
          <p:cNvPr id="2" name="TextBox 1"/>
          <p:cNvSpPr txBox="1"/>
          <p:nvPr/>
        </p:nvSpPr>
        <p:spPr>
          <a:xfrm>
            <a:off x="4479340" y="3108521"/>
            <a:ext cx="4559173"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ea typeface="#9Slide04 Tinos Bold" panose="02020803070505020304" pitchFamily="18" charset="0"/>
                <a:cs typeface="Times New Roman" panose="02020603050405020304" pitchFamily="18" charset="0"/>
              </a:rPr>
              <a:t>LUYỆN</a:t>
            </a:r>
            <a:r>
              <a:rPr lang="en-US" sz="3200" dirty="0">
                <a:solidFill>
                  <a:srgbClr val="002060"/>
                </a:solidFill>
                <a:latin typeface="Times New Roman" panose="02020603050405020304" pitchFamily="18" charset="0"/>
                <a:ea typeface="#9Slide04 Tinos Bold" panose="020208030705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9Slide04 Tinos Bold" panose="020208030705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ea typeface="#9Slide04 Tinos Bold" panose="020208030705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9Slide04 Tinos Bold" panose="020208030705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ea typeface="#9Slide04 Tinos Bold" panose="020208030705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9Slide04 Tinos Bold" panose="02020803070505020304" pitchFamily="18" charset="0"/>
                <a:cs typeface="Times New Roman" panose="02020603050405020304" pitchFamily="18" charset="0"/>
              </a:rPr>
              <a:t>CÂU</a:t>
            </a:r>
            <a:endParaRPr lang="en-US" sz="3200" dirty="0">
              <a:solidFill>
                <a:srgbClr val="002060"/>
              </a:solidFill>
              <a:latin typeface="Times New Roman" panose="02020603050405020304" pitchFamily="18" charset="0"/>
              <a:ea typeface="#9Slide04 Tinos Bold" panose="020208030705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A62F9A1E-9EF8-6F3B-A0E5-C99F160E97FD}"/>
              </a:ext>
            </a:extLst>
          </p:cNvPr>
          <p:cNvSpPr txBox="1"/>
          <p:nvPr/>
        </p:nvSpPr>
        <p:spPr>
          <a:xfrm>
            <a:off x="1455174" y="4303760"/>
            <a:ext cx="7157884" cy="369332"/>
          </a:xfrm>
          <a:prstGeom prst="rect">
            <a:avLst/>
          </a:prstGeom>
          <a:noFill/>
        </p:spPr>
        <p:txBody>
          <a:bodyPr wrap="square">
            <a:spAutoFit/>
          </a:bodyPr>
          <a:lstStyle/>
          <a:p>
            <a:r>
              <a:rPr lang="en-US" b="0" dirty="0">
                <a:effectLst/>
              </a:rPr>
              <a:t> </a:t>
            </a:r>
            <a:endParaRPr lang="en-US" dirty="0"/>
          </a:p>
        </p:txBody>
      </p:sp>
      <p:sp>
        <p:nvSpPr>
          <p:cNvPr id="10" name="Hộp Văn bản 9">
            <a:extLst>
              <a:ext uri="{FF2B5EF4-FFF2-40B4-BE49-F238E27FC236}">
                <a16:creationId xmlns:a16="http://schemas.microsoft.com/office/drawing/2014/main" id="{691F68B5-398D-E746-1C43-27D80E23DA32}"/>
              </a:ext>
            </a:extLst>
          </p:cNvPr>
          <p:cNvSpPr txBox="1"/>
          <p:nvPr/>
        </p:nvSpPr>
        <p:spPr>
          <a:xfrm>
            <a:off x="2700472" y="505401"/>
            <a:ext cx="7157884" cy="908864"/>
          </a:xfrm>
          <a:prstGeom prst="ellipse">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rtl="0">
              <a:spcBef>
                <a:spcPts val="0"/>
              </a:spcBef>
              <a:spcAft>
                <a:spcPts val="0"/>
              </a:spcAft>
            </a:pPr>
            <a:r>
              <a:rPr lang="en-US" b="0" dirty="0">
                <a:effectLst/>
              </a:rPr>
              <a:t> </a:t>
            </a:r>
            <a:r>
              <a:rPr lang="vi-VN" sz="1800" b="0" i="0" u="none" strike="noStrike" dirty="0">
                <a:solidFill>
                  <a:srgbClr val="000000"/>
                </a:solidFill>
                <a:effectLst/>
                <a:latin typeface="Calibri" panose="020F0502020204030204" pitchFamily="34" charset="0"/>
              </a:rPr>
              <a:t>PHÒNG GIÁO DỤC VÀ ĐÀO TẠO QUẬN LONG BIÊN</a:t>
            </a:r>
            <a:endParaRPr lang="vi-VN" b="0" dirty="0">
              <a:effectLst/>
            </a:endParaRPr>
          </a:p>
          <a:p>
            <a:pPr algn="ctr" rtl="0">
              <a:spcBef>
                <a:spcPts val="0"/>
              </a:spcBef>
              <a:spcAft>
                <a:spcPts val="0"/>
              </a:spcAft>
            </a:pPr>
            <a:r>
              <a:rPr lang="vi-VN" sz="1800" b="0" i="0" u="none" strike="noStrike" dirty="0">
                <a:solidFill>
                  <a:srgbClr val="000000"/>
                </a:solidFill>
                <a:effectLst/>
                <a:latin typeface="Calibri" panose="020F0502020204030204" pitchFamily="34" charset="0"/>
              </a:rPr>
              <a:t>TRƯỜNG TIỂU HỌC PHÚC LỢI</a:t>
            </a:r>
            <a:endParaRPr lang="vi-VN" b="0" dirty="0">
              <a:effectLst/>
            </a:endParaRPr>
          </a:p>
        </p:txBody>
      </p:sp>
      <p:sp>
        <p:nvSpPr>
          <p:cNvPr id="15" name="Hộp Văn bản 14">
            <a:extLst>
              <a:ext uri="{FF2B5EF4-FFF2-40B4-BE49-F238E27FC236}">
                <a16:creationId xmlns:a16="http://schemas.microsoft.com/office/drawing/2014/main" id="{F70F10C7-513F-0975-8D1D-68E5F5C1916F}"/>
              </a:ext>
            </a:extLst>
          </p:cNvPr>
          <p:cNvSpPr txBox="1"/>
          <p:nvPr/>
        </p:nvSpPr>
        <p:spPr>
          <a:xfrm>
            <a:off x="2874280" y="6370372"/>
            <a:ext cx="7157884" cy="369332"/>
          </a:xfrm>
          <a:prstGeom prst="rect">
            <a:avLst/>
          </a:prstGeom>
          <a:noFill/>
        </p:spPr>
        <p:txBody>
          <a:bodyPr wrap="square">
            <a:spAutoFit/>
          </a:bodyPr>
          <a:lstStyle/>
          <a:p>
            <a:pPr algn="ctr" rtl="0">
              <a:spcBef>
                <a:spcPts val="0"/>
              </a:spcBef>
              <a:spcAft>
                <a:spcPts val="0"/>
              </a:spcAft>
            </a:pPr>
            <a:r>
              <a:rPr lang="en-US" sz="1800" b="0" i="0" u="none" strike="noStrike" dirty="0" err="1">
                <a:solidFill>
                  <a:srgbClr val="000000"/>
                </a:solidFill>
                <a:effectLst/>
                <a:latin typeface="Calibri" panose="020F0502020204030204" pitchFamily="34" charset="0"/>
              </a:rPr>
              <a:t>NĂM</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HỌC</a:t>
            </a:r>
            <a:r>
              <a:rPr lang="en-US" sz="1800" b="0" i="0" u="none" strike="noStrike" dirty="0">
                <a:solidFill>
                  <a:srgbClr val="000000"/>
                </a:solidFill>
                <a:effectLst/>
                <a:latin typeface="Calibri" panose="020F0502020204030204" pitchFamily="34" charset="0"/>
              </a:rPr>
              <a:t>: 2022 - 2023</a:t>
            </a:r>
            <a:endParaRPr lang="en-US" dirty="0"/>
          </a:p>
        </p:txBody>
      </p:sp>
    </p:spTree>
    <p:extLst>
      <p:ext uri="{BB962C8B-B14F-4D97-AF65-F5344CB8AC3E}">
        <p14:creationId xmlns:p14="http://schemas.microsoft.com/office/powerpoint/2010/main" val="14086230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42" presetClass="entr" presetSubtype="0" fill="hold"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42" presetClass="entr" presetSubtype="0" fill="hold" nodeType="with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100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25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5455" showWhenStopped="0">
                <p:cTn id="36" repeatCount="indefinite"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16300"/>
            <a:ext cx="12192000" cy="6841700"/>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66090" y="433623"/>
            <a:ext cx="11100574" cy="600705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5B552"/>
                </a:solidFill>
              </a:ln>
              <a:latin typeface="Times New Roman" panose="02020603050405020304" pitchFamily="18" charset="0"/>
              <a:cs typeface="Times New Roman" panose="02020603050405020304" pitchFamily="18" charset="0"/>
            </a:endParaRPr>
          </a:p>
        </p:txBody>
      </p:sp>
      <p:sp>
        <p:nvSpPr>
          <p:cNvPr id="29" name="Rectangle: Rounded Corners 8">
            <a:extLst>
              <a:ext uri="{FF2B5EF4-FFF2-40B4-BE49-F238E27FC236}">
                <a16:creationId xmlns:a16="http://schemas.microsoft.com/office/drawing/2014/main" id="{9CE1192A-8E05-446E-ADEE-479E5E3E141F}"/>
              </a:ext>
            </a:extLst>
          </p:cNvPr>
          <p:cNvSpPr/>
          <p:nvPr/>
        </p:nvSpPr>
        <p:spPr>
          <a:xfrm>
            <a:off x="845228" y="4054158"/>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Nếu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chim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loài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bồ</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câu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trắng</a:t>
            </a:r>
            <a:endParaRPr lang="en-US" sz="3200" dirty="0">
              <a:solidFill>
                <a:schemeClr val="tx1"/>
              </a:solidFill>
              <a:latin typeface="Times New Roman" panose="02020603050405020304" pitchFamily="18" charset="0"/>
              <a:cs typeface="Times New Roman" panose="02020603050405020304" pitchFamily="18" charset="0"/>
            </a:endParaRPr>
          </a:p>
          <a:p>
            <a:pPr algn="just"/>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Nếu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đóa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hướng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dương</a:t>
            </a:r>
            <a:endParaRPr lang="en-US" sz="3200" dirty="0">
              <a:solidFill>
                <a:schemeClr val="tx1"/>
              </a:solidFill>
              <a:latin typeface="Times New Roman" panose="02020603050405020304" pitchFamily="18" charset="0"/>
              <a:cs typeface="Times New Roman" panose="02020603050405020304" pitchFamily="18" charset="0"/>
            </a:endParaRPr>
          </a:p>
          <a:p>
            <a:pPr algn="just"/>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Nếu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vầng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ấm</a:t>
            </a:r>
            <a:endParaRPr lang="en-US" sz="3200" dirty="0">
              <a:solidFill>
                <a:schemeClr val="tx1"/>
              </a:solidFill>
              <a:latin typeface="Times New Roman" panose="02020603050405020304" pitchFamily="18" charset="0"/>
              <a:cs typeface="Times New Roman" panose="02020603050405020304" pitchFamily="18" charset="0"/>
            </a:endParaRPr>
          </a:p>
          <a:p>
            <a:pPr algn="just"/>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quê</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hương</a:t>
            </a:r>
            <a:r>
              <a:rPr lang="en-US" sz="3200" dirty="0">
                <a:solidFill>
                  <a:schemeClr val="tx1"/>
                </a:solidFill>
                <a:latin typeface="Times New Roman" panose="02020603050405020304" pitchFamily="18" charset="0"/>
                <a:cs typeface="Times New Roman" panose="02020603050405020304" pitchFamily="18" charset="0"/>
              </a:rPr>
              <a:t>. </a:t>
            </a:r>
          </a:p>
          <a:p>
            <a:pPr algn="just"/>
            <a:r>
              <a:rPr lang="en-US" sz="32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accent2">
                    <a:lumMod val="75000"/>
                  </a:schemeClr>
                </a:solidFill>
                <a:latin typeface="Times New Roman" panose="02020603050405020304" pitchFamily="18" charset="0"/>
                <a:cs typeface="Times New Roman" panose="02020603050405020304" pitchFamily="18" charset="0"/>
              </a:rPr>
              <a:t>Trương</a:t>
            </a:r>
            <a:r>
              <a:rPr lang="en-US" sz="2800" i="1" dirty="0">
                <a:solidFill>
                  <a:schemeClr val="accent2">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2">
                    <a:lumMod val="75000"/>
                  </a:schemeClr>
                </a:solidFill>
                <a:latin typeface="Times New Roman" panose="02020603050405020304" pitchFamily="18" charset="0"/>
                <a:cs typeface="Times New Roman" panose="02020603050405020304" pitchFamily="18" charset="0"/>
              </a:rPr>
              <a:t>Quốc</a:t>
            </a:r>
            <a:r>
              <a:rPr lang="en-US" sz="2800" i="1" dirty="0">
                <a:solidFill>
                  <a:schemeClr val="accent2">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2">
                    <a:lumMod val="75000"/>
                  </a:schemeClr>
                </a:solidFill>
                <a:latin typeface="Times New Roman" panose="02020603050405020304" pitchFamily="18" charset="0"/>
                <a:cs typeface="Times New Roman" panose="02020603050405020304" pitchFamily="18" charset="0"/>
              </a:rPr>
              <a:t>Khánh</a:t>
            </a:r>
            <a:endParaRPr lang="en-US" sz="2800"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845228" y="2383444"/>
            <a:ext cx="10719838" cy="139507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Nếu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đúng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ngựa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ngày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mấy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bước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trâu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cày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ngày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mấy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đường</a:t>
            </a:r>
            <a:r>
              <a:rPr lang="en-US" sz="3200" dirty="0">
                <a:solidFill>
                  <a:schemeClr val="tx1"/>
                </a:solidFill>
                <a:latin typeface="Times New Roman" panose="02020603050405020304" pitchFamily="18" charset="0"/>
                <a:cs typeface="Times New Roman" panose="02020603050405020304" pitchFamily="18" charset="0"/>
              </a:rPr>
              <a:t>.</a:t>
            </a:r>
          </a:p>
          <a:p>
            <a:r>
              <a:rPr lang="en-US" sz="2800" i="1" dirty="0">
                <a:solidFill>
                  <a:schemeClr val="accent2">
                    <a:lumMod val="75000"/>
                  </a:schemeClr>
                </a:solidFill>
                <a:latin typeface="Times New Roman" panose="02020603050405020304" pitchFamily="18" charset="0"/>
                <a:cs typeface="Times New Roman" panose="02020603050405020304" pitchFamily="18" charset="0"/>
              </a:rPr>
              <a:t>						Theo CẬU BÉ THÔNG MINH</a:t>
            </a:r>
            <a:endParaRPr lang="en-US" sz="3200"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2699F97-0786-4944-9DED-DEF2D2C7DFDA}"/>
              </a:ext>
            </a:extLst>
          </p:cNvPr>
          <p:cNvSpPr/>
          <p:nvPr/>
        </p:nvSpPr>
        <p:spPr>
          <a:xfrm>
            <a:off x="937589" y="827503"/>
            <a:ext cx="1016301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rgbClr val="108539"/>
                </a:solidFill>
                <a:latin typeface="Times New Roman" panose="02020603050405020304" pitchFamily="18" charset="0"/>
                <a:cs typeface="Times New Roman" panose="02020603050405020304" pitchFamily="18" charset="0"/>
              </a:rPr>
              <a:t>Bài</a:t>
            </a:r>
            <a:r>
              <a:rPr lang="en-US" sz="3200" dirty="0">
                <a:solidFill>
                  <a:srgbClr val="108539"/>
                </a:solidFill>
                <a:latin typeface="Times New Roman" panose="02020603050405020304" pitchFamily="18" charset="0"/>
                <a:cs typeface="Times New Roman" panose="02020603050405020304" pitchFamily="18" charset="0"/>
              </a:rPr>
              <a:t> 1</a:t>
            </a:r>
            <a:r>
              <a:rPr lang="en-US" sz="3200">
                <a:solidFill>
                  <a:srgbClr val="108539"/>
                </a:solidFill>
                <a:latin typeface="Times New Roman" panose="02020603050405020304" pitchFamily="18" charset="0"/>
                <a:cs typeface="Times New Roman" panose="02020603050405020304" pitchFamily="18" charset="0"/>
              </a:rPr>
              <a:t>. Tìm </a:t>
            </a:r>
            <a:r>
              <a:rPr lang="en-US" sz="3200" dirty="0" err="1">
                <a:solidFill>
                  <a:srgbClr val="108539"/>
                </a:solidFill>
                <a:latin typeface="Times New Roman" panose="02020603050405020304" pitchFamily="18" charset="0"/>
                <a:cs typeface="Times New Roman" panose="02020603050405020304" pitchFamily="18" charset="0"/>
              </a:rPr>
              <a:t>vế</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câu</a:t>
            </a:r>
            <a:r>
              <a:rPr lang="en-US" sz="3200" dirty="0">
                <a:solidFill>
                  <a:srgbClr val="108539"/>
                </a:solidFill>
                <a:latin typeface="Times New Roman" panose="02020603050405020304" pitchFamily="18" charset="0"/>
                <a:cs typeface="Times New Roman" panose="02020603050405020304" pitchFamily="18" charset="0"/>
              </a:rPr>
              <a:t> </a:t>
            </a:r>
            <a:r>
              <a:rPr lang="en-US" sz="3200" err="1">
                <a:solidFill>
                  <a:srgbClr val="108539"/>
                </a:solidFill>
                <a:latin typeface="Times New Roman" panose="02020603050405020304" pitchFamily="18" charset="0"/>
                <a:cs typeface="Times New Roman" panose="02020603050405020304" pitchFamily="18" charset="0"/>
              </a:rPr>
              <a:t>chỉ</a:t>
            </a:r>
            <a:r>
              <a:rPr lang="en-US" sz="3200">
                <a:solidFill>
                  <a:srgbClr val="108539"/>
                </a:solidFill>
                <a:latin typeface="Times New Roman" panose="02020603050405020304" pitchFamily="18" charset="0"/>
                <a:cs typeface="Times New Roman" panose="02020603050405020304" pitchFamily="18" charset="0"/>
              </a:rPr>
              <a:t> điều kiện (giả thiết), vế câu chỉ </a:t>
            </a:r>
            <a:r>
              <a:rPr lang="en-US" sz="3200" err="1">
                <a:solidFill>
                  <a:srgbClr val="108539"/>
                </a:solidFill>
                <a:latin typeface="Times New Roman" panose="02020603050405020304" pitchFamily="18" charset="0"/>
                <a:cs typeface="Times New Roman" panose="02020603050405020304" pitchFamily="18" charset="0"/>
              </a:rPr>
              <a:t>kết</a:t>
            </a:r>
            <a:r>
              <a:rPr lang="en-US" sz="3200">
                <a:solidFill>
                  <a:srgbClr val="108539"/>
                </a:solidFill>
                <a:latin typeface="Times New Roman" panose="02020603050405020304" pitchFamily="18" charset="0"/>
                <a:cs typeface="Times New Roman" panose="02020603050405020304" pitchFamily="18" charset="0"/>
              </a:rPr>
              <a:t> quả và các</a:t>
            </a:r>
            <a:r>
              <a:rPr lang="en-US" sz="3200" dirty="0">
                <a:solidFill>
                  <a:srgbClr val="108539"/>
                </a:solidFill>
                <a:latin typeface="Times New Roman" panose="02020603050405020304" pitchFamily="18" charset="0"/>
                <a:cs typeface="Times New Roman" panose="02020603050405020304" pitchFamily="18" charset="0"/>
              </a:rPr>
              <a:t> </a:t>
            </a:r>
            <a:r>
              <a:rPr lang="en-US" sz="3200">
                <a:solidFill>
                  <a:srgbClr val="108539"/>
                </a:solidFill>
                <a:latin typeface="Times New Roman" panose="02020603050405020304" pitchFamily="18" charset="0"/>
                <a:cs typeface="Times New Roman" panose="02020603050405020304" pitchFamily="18" charset="0"/>
              </a:rPr>
              <a:t>quan </a:t>
            </a:r>
            <a:r>
              <a:rPr lang="en-US" sz="3200" err="1">
                <a:solidFill>
                  <a:srgbClr val="108539"/>
                </a:solidFill>
                <a:latin typeface="Times New Roman" panose="02020603050405020304" pitchFamily="18" charset="0"/>
                <a:cs typeface="Times New Roman" panose="02020603050405020304" pitchFamily="18" charset="0"/>
              </a:rPr>
              <a:t>hệ</a:t>
            </a:r>
            <a:r>
              <a:rPr lang="en-US" sz="3200">
                <a:solidFill>
                  <a:srgbClr val="108539"/>
                </a:solidFill>
                <a:latin typeface="Times New Roman" panose="02020603050405020304" pitchFamily="18" charset="0"/>
                <a:cs typeface="Times New Roman" panose="02020603050405020304" pitchFamily="18" charset="0"/>
              </a:rPr>
              <a:t> từ nối chúng </a:t>
            </a:r>
            <a:r>
              <a:rPr lang="en-US" sz="3200" dirty="0" err="1">
                <a:solidFill>
                  <a:srgbClr val="108539"/>
                </a:solidFill>
                <a:latin typeface="Times New Roman" panose="02020603050405020304" pitchFamily="18" charset="0"/>
                <a:cs typeface="Times New Roman" panose="02020603050405020304" pitchFamily="18" charset="0"/>
              </a:rPr>
              <a:t>trong</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những</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ví</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dụ</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sau</a:t>
            </a:r>
            <a:r>
              <a:rPr lang="en-US" sz="3200" dirty="0">
                <a:solidFill>
                  <a:srgbClr val="108539"/>
                </a:solidFill>
                <a:latin typeface="Times New Roman" panose="02020603050405020304" pitchFamily="18" charset="0"/>
                <a:cs typeface="Times New Roman" panose="02020603050405020304" pitchFamily="18" charset="0"/>
              </a:rPr>
              <a:t>:</a:t>
            </a:r>
          </a:p>
        </p:txBody>
      </p: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634426" y="1556166"/>
            <a:ext cx="1213881" cy="119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2209941" y="2055777"/>
            <a:ext cx="171478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flipV="1">
            <a:off x="4571997" y="1556166"/>
            <a:ext cx="3144644" cy="46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733795" y="453402"/>
            <a:ext cx="3408331"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Times New Roman" panose="02020603050405020304" pitchFamily="18" charset="0"/>
                <a:cs typeface="Times New Roman" panose="02020603050405020304" pitchFamily="18" charset="0"/>
              </a:rPr>
              <a:t>III. </a:t>
            </a:r>
            <a:r>
              <a:rPr lang="en-US" sz="4000" u="sng" dirty="0" err="1">
                <a:solidFill>
                  <a:schemeClr val="tx1"/>
                </a:solidFill>
                <a:latin typeface="Times New Roman" panose="02020603050405020304" pitchFamily="18" charset="0"/>
                <a:cs typeface="Times New Roman" panose="02020603050405020304" pitchFamily="18" charset="0"/>
              </a:rPr>
              <a:t>Luyện</a:t>
            </a:r>
            <a:r>
              <a:rPr lang="en-US" sz="4000" u="sng" dirty="0">
                <a:solidFill>
                  <a:schemeClr val="tx1"/>
                </a:solidFill>
                <a:latin typeface="Times New Roman" panose="02020603050405020304" pitchFamily="18" charset="0"/>
                <a:cs typeface="Times New Roman" panose="02020603050405020304" pitchFamily="18" charset="0"/>
              </a:rPr>
              <a:t> </a:t>
            </a:r>
            <a:r>
              <a:rPr lang="en-US" sz="4000" u="sng" dirty="0" err="1">
                <a:solidFill>
                  <a:schemeClr val="tx1"/>
                </a:solidFill>
                <a:latin typeface="Times New Roman" panose="02020603050405020304" pitchFamily="18" charset="0"/>
                <a:cs typeface="Times New Roman" panose="02020603050405020304" pitchFamily="18" charset="0"/>
              </a:rPr>
              <a:t>tập</a:t>
            </a:r>
            <a:endParaRPr lang="en-US" sz="4000" u="sng"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501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7"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16300"/>
            <a:ext cx="12192000" cy="6841700"/>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3"/>
          <a:stretch>
            <a:fillRect/>
          </a:stretch>
        </p:blipFill>
        <p:spPr>
          <a:xfrm>
            <a:off x="578559" y="505824"/>
            <a:ext cx="11101778" cy="5602514"/>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790713" y="1152534"/>
            <a:ext cx="1066178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3200" dirty="0">
                <a:solidFill>
                  <a:schemeClr val="accent6">
                    <a:lumMod val="75000"/>
                  </a:schemeClr>
                </a:solidFill>
                <a:latin typeface="Times New Roman" panose="02020603050405020304" pitchFamily="18" charset="0"/>
                <a:cs typeface="Times New Roman" panose="02020603050405020304" pitchFamily="18" charset="0"/>
              </a:rPr>
              <a:t> 1</a:t>
            </a:r>
            <a:r>
              <a:rPr lang="en-US" sz="3200">
                <a:solidFill>
                  <a:schemeClr val="accent6">
                    <a:lumMod val="75000"/>
                  </a:schemeClr>
                </a:solidFill>
                <a:latin typeface="Times New Roman" panose="02020603050405020304" pitchFamily="18" charset="0"/>
                <a:cs typeface="Times New Roman" panose="02020603050405020304" pitchFamily="18" charset="0"/>
              </a:rPr>
              <a:t>. Tìm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vế</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err="1">
                <a:solidFill>
                  <a:schemeClr val="accent6">
                    <a:lumMod val="75000"/>
                  </a:schemeClr>
                </a:solidFill>
                <a:latin typeface="Times New Roman" panose="02020603050405020304" pitchFamily="18" charset="0"/>
                <a:cs typeface="Times New Roman" panose="02020603050405020304" pitchFamily="18" charset="0"/>
              </a:rPr>
              <a:t>chỉ</a:t>
            </a:r>
            <a:r>
              <a:rPr lang="en-US" sz="3200">
                <a:solidFill>
                  <a:schemeClr val="accent6">
                    <a:lumMod val="75000"/>
                  </a:schemeClr>
                </a:solidFill>
                <a:latin typeface="Times New Roman" panose="02020603050405020304" pitchFamily="18" charset="0"/>
                <a:cs typeface="Times New Roman" panose="02020603050405020304" pitchFamily="18" charset="0"/>
              </a:rPr>
              <a:t> điều kiện (giả thiết), vế câu chỉ </a:t>
            </a:r>
            <a:r>
              <a:rPr lang="en-US" sz="3200" err="1">
                <a:solidFill>
                  <a:schemeClr val="accent6">
                    <a:lumMod val="75000"/>
                  </a:schemeClr>
                </a:solidFill>
                <a:latin typeface="Times New Roman" panose="02020603050405020304" pitchFamily="18" charset="0"/>
                <a:cs typeface="Times New Roman" panose="02020603050405020304" pitchFamily="18" charset="0"/>
              </a:rPr>
              <a:t>kết</a:t>
            </a:r>
            <a:r>
              <a:rPr lang="en-US" sz="3200">
                <a:solidFill>
                  <a:schemeClr val="accent6">
                    <a:lumMod val="75000"/>
                  </a:schemeClr>
                </a:solidFill>
                <a:latin typeface="Times New Roman" panose="02020603050405020304" pitchFamily="18" charset="0"/>
                <a:cs typeface="Times New Roman" panose="02020603050405020304" pitchFamily="18" charset="0"/>
              </a:rPr>
              <a:t> quả và các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a:solidFill>
                  <a:schemeClr val="accent6">
                    <a:lumMod val="75000"/>
                  </a:schemeClr>
                </a:solidFill>
                <a:latin typeface="Times New Roman" panose="02020603050405020304" pitchFamily="18" charset="0"/>
                <a:cs typeface="Times New Roman" panose="02020603050405020304" pitchFamily="18" charset="0"/>
              </a:rPr>
              <a:t>quan </a:t>
            </a:r>
            <a:r>
              <a:rPr lang="en-US" sz="3200" err="1">
                <a:solidFill>
                  <a:schemeClr val="accent6">
                    <a:lumMod val="75000"/>
                  </a:schemeClr>
                </a:solidFill>
                <a:latin typeface="Times New Roman" panose="02020603050405020304" pitchFamily="18" charset="0"/>
                <a:cs typeface="Times New Roman" panose="02020603050405020304" pitchFamily="18" charset="0"/>
              </a:rPr>
              <a:t>hệ</a:t>
            </a:r>
            <a:r>
              <a:rPr lang="en-US" sz="3200">
                <a:solidFill>
                  <a:schemeClr val="accent6">
                    <a:lumMod val="75000"/>
                  </a:schemeClr>
                </a:solidFill>
                <a:latin typeface="Times New Roman" panose="02020603050405020304" pitchFamily="18" charset="0"/>
                <a:cs typeface="Times New Roman" panose="02020603050405020304" pitchFamily="18" charset="0"/>
              </a:rPr>
              <a:t> từ nối chúng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những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ví</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dụ</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sau</a:t>
            </a:r>
            <a:r>
              <a:rPr lang="en-US" sz="3200" dirty="0">
                <a:solidFill>
                  <a:schemeClr val="accent6">
                    <a:lumMod val="75000"/>
                  </a:schemeClr>
                </a:solidFill>
                <a:latin typeface="Times New Roman" panose="02020603050405020304" pitchFamily="18" charset="0"/>
                <a:cs typeface="Times New Roman" panose="02020603050405020304" pitchFamily="18" charset="0"/>
              </a:rPr>
              <a:t>:</a:t>
            </a:r>
          </a:p>
        </p:txBody>
      </p:sp>
      <p:cxnSp>
        <p:nvCxnSpPr>
          <p:cNvPr id="12" name="Straight Connector 11">
            <a:extLst>
              <a:ext uri="{FF2B5EF4-FFF2-40B4-BE49-F238E27FC236}">
                <a16:creationId xmlns:a16="http://schemas.microsoft.com/office/drawing/2014/main" id="{2AC39C30-B8F1-4B4A-8F63-8423C93049C1}"/>
              </a:ext>
            </a:extLst>
          </p:cNvPr>
          <p:cNvCxnSpPr>
            <a:cxnSpLocks/>
          </p:cNvCxnSpPr>
          <p:nvPr/>
        </p:nvCxnSpPr>
        <p:spPr>
          <a:xfrm>
            <a:off x="4377553" y="1869475"/>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F1BF79-9527-41D8-8B30-13BF2D3A6D87}"/>
              </a:ext>
            </a:extLst>
          </p:cNvPr>
          <p:cNvCxnSpPr>
            <a:cxnSpLocks/>
          </p:cNvCxnSpPr>
          <p:nvPr/>
        </p:nvCxnSpPr>
        <p:spPr>
          <a:xfrm flipV="1">
            <a:off x="9455692" y="1860604"/>
            <a:ext cx="1328020" cy="5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4EA6C9-B62C-47F4-826D-D6810880FD28}"/>
              </a:ext>
            </a:extLst>
          </p:cNvPr>
          <p:cNvCxnSpPr>
            <a:cxnSpLocks/>
          </p:cNvCxnSpPr>
          <p:nvPr/>
        </p:nvCxnSpPr>
        <p:spPr>
          <a:xfrm flipV="1">
            <a:off x="988141" y="2364529"/>
            <a:ext cx="19502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AC5C4D8-CA58-422E-979F-0FE54B53089E}"/>
              </a:ext>
            </a:extLst>
          </p:cNvPr>
          <p:cNvSpPr/>
          <p:nvPr/>
        </p:nvSpPr>
        <p:spPr>
          <a:xfrm>
            <a:off x="1218615" y="2500845"/>
            <a:ext cx="669098" cy="649269"/>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1974744" y="3025661"/>
            <a:ext cx="9070815" cy="1082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B04D48CA-1799-43F9-9AAE-499EFAACD9F8}"/>
              </a:ext>
            </a:extLst>
          </p:cNvPr>
          <p:cNvSpPr/>
          <p:nvPr/>
        </p:nvSpPr>
        <p:spPr>
          <a:xfrm>
            <a:off x="3672325" y="300015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Times New Roman" panose="02020603050405020304" pitchFamily="18" charset="0"/>
                <a:cs typeface="Times New Roman" panose="02020603050405020304" pitchFamily="18" charset="0"/>
              </a:rPr>
              <a:t>(</a:t>
            </a:r>
            <a:r>
              <a:rPr lang="en-US" sz="2800" i="1" err="1">
                <a:solidFill>
                  <a:srgbClr val="0070C0"/>
                </a:solidFill>
                <a:latin typeface="Times New Roman" panose="02020603050405020304" pitchFamily="18" charset="0"/>
                <a:cs typeface="Times New Roman" panose="02020603050405020304" pitchFamily="18" charset="0"/>
              </a:rPr>
              <a:t>Chỉ</a:t>
            </a:r>
            <a:r>
              <a:rPr lang="en-US" sz="2800" i="1">
                <a:solidFill>
                  <a:srgbClr val="0070C0"/>
                </a:solidFill>
                <a:latin typeface="Times New Roman" panose="02020603050405020304" pitchFamily="18" charset="0"/>
                <a:cs typeface="Times New Roman" panose="02020603050405020304" pitchFamily="18" charset="0"/>
              </a:rPr>
              <a:t> điều kiện)</a:t>
            </a:r>
            <a:endParaRPr lang="en-US" sz="2800" i="1" dirty="0">
              <a:solidFill>
                <a:srgbClr val="0070C0"/>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C9E80057-6169-4691-919D-BD0DCE088DF9}"/>
              </a:ext>
            </a:extLst>
          </p:cNvPr>
          <p:cNvSpPr/>
          <p:nvPr/>
        </p:nvSpPr>
        <p:spPr>
          <a:xfrm>
            <a:off x="3514427" y="391301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Times New Roman" panose="02020603050405020304" pitchFamily="18" charset="0"/>
                <a:cs typeface="Times New Roman" panose="02020603050405020304" pitchFamily="18" charset="0"/>
              </a:rPr>
              <a:t>(</a:t>
            </a:r>
            <a:r>
              <a:rPr lang="en-US" sz="2800" i="1" dirty="0" err="1">
                <a:solidFill>
                  <a:srgbClr val="0070C0"/>
                </a:solidFill>
                <a:latin typeface="Times New Roman" panose="02020603050405020304" pitchFamily="18" charset="0"/>
                <a:cs typeface="Times New Roman" panose="02020603050405020304" pitchFamily="18" charset="0"/>
              </a:rPr>
              <a:t>Chỉ</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kết</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quả</a:t>
            </a:r>
            <a:r>
              <a:rPr lang="en-US" sz="2800" i="1" dirty="0">
                <a:solidFill>
                  <a:srgbClr val="0070C0"/>
                </a:solidFill>
                <a:latin typeface="Times New Roman" panose="02020603050405020304" pitchFamily="18" charset="0"/>
                <a:cs typeface="Times New Roman" panose="02020603050405020304" pitchFamily="18" charset="0"/>
              </a:rPr>
              <a:t>)</a:t>
            </a:r>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11084233" y="2619261"/>
            <a:ext cx="115888" cy="406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5" name="Line 16">
            <a:extLst>
              <a:ext uri="{FF2B5EF4-FFF2-40B4-BE49-F238E27FC236}">
                <a16:creationId xmlns:a16="http://schemas.microsoft.com/office/drawing/2014/main" id="{4F82F8B4-5856-416F-ACB1-68DD957DB217}"/>
              </a:ext>
            </a:extLst>
          </p:cNvPr>
          <p:cNvSpPr>
            <a:spLocks noChangeShapeType="1"/>
          </p:cNvSpPr>
          <p:nvPr/>
        </p:nvSpPr>
        <p:spPr bwMode="auto">
          <a:xfrm flipV="1">
            <a:off x="790713" y="3913016"/>
            <a:ext cx="9992999" cy="26628"/>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AC5C4D8-CA58-422E-979F-0FE54B53089E}"/>
              </a:ext>
            </a:extLst>
          </p:cNvPr>
          <p:cNvSpPr/>
          <p:nvPr/>
        </p:nvSpPr>
        <p:spPr>
          <a:xfrm>
            <a:off x="11184536" y="2557034"/>
            <a:ext cx="562611" cy="530853"/>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9E6F63F-3224-4871-99AC-C575D58B285B}"/>
              </a:ext>
            </a:extLst>
          </p:cNvPr>
          <p:cNvSpPr/>
          <p:nvPr/>
        </p:nvSpPr>
        <p:spPr>
          <a:xfrm>
            <a:off x="578559" y="2944984"/>
            <a:ext cx="11235398" cy="118677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dirty="0" err="1">
                <a:solidFill>
                  <a:schemeClr val="tx1"/>
                </a:solidFill>
                <a:latin typeface="Times New Roman" panose="02020603050405020304" pitchFamily="18" charset="0"/>
                <a:cs typeface="Times New Roman" panose="02020603050405020304" pitchFamily="18" charset="0"/>
              </a:rPr>
              <a:t>Nếu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đúng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ngựa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một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ngày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được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mấy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bước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thì</a:t>
            </a:r>
            <a:r>
              <a:rPr lang="en-US" sz="3000" dirty="0">
                <a:solidFill>
                  <a:schemeClr val="tx1"/>
                </a:solidFill>
                <a:latin typeface="Times New Roman" panose="02020603050405020304" pitchFamily="18" charset="0"/>
                <a:cs typeface="Times New Roman" panose="02020603050405020304" pitchFamily="18" charset="0"/>
              </a:rPr>
              <a:t> </a:t>
            </a:r>
          </a:p>
          <a:p>
            <a:pPr algn="just">
              <a:lnSpc>
                <a:spcPct val="200000"/>
              </a:lnSpc>
            </a:pPr>
            <a:r>
              <a:rPr lang="en-US" sz="3000" dirty="0" err="1">
                <a:solidFill>
                  <a:schemeClr val="tx1"/>
                </a:solidFill>
                <a:latin typeface="Times New Roman" panose="02020603050405020304" pitchFamily="18" charset="0"/>
                <a:cs typeface="Times New Roman" panose="02020603050405020304" pitchFamily="18" charset="0"/>
              </a:rPr>
              <a:t>tôi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sẽ</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nói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biết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trâu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tôi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cày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một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ngày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được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mấy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đường</a:t>
            </a:r>
            <a:r>
              <a:rPr lang="en-US" sz="3000" dirty="0">
                <a:solidFill>
                  <a:schemeClr val="tx1"/>
                </a:solidFill>
                <a:latin typeface="Times New Roman" panose="02020603050405020304" pitchFamily="18" charset="0"/>
                <a:cs typeface="Times New Roman" panose="02020603050405020304" pitchFamily="18" charset="0"/>
              </a:rPr>
              <a:t>.</a:t>
            </a:r>
          </a:p>
          <a:p>
            <a:pPr algn="r">
              <a:lnSpc>
                <a:spcPct val="200000"/>
              </a:lnSpc>
            </a:pPr>
            <a:r>
              <a:rPr lang="en-US" sz="3000" dirty="0">
                <a:solidFill>
                  <a:schemeClr val="tx1"/>
                </a:solidFill>
                <a:latin typeface="Times New Roman" panose="02020603050405020304" pitchFamily="18" charset="0"/>
                <a:cs typeface="Times New Roman" panose="02020603050405020304" pitchFamily="18" charset="0"/>
              </a:rPr>
              <a:t>						</a:t>
            </a:r>
            <a:r>
              <a:rPr lang="en-US" sz="3000" i="1" dirty="0">
                <a:solidFill>
                  <a:schemeClr val="tx1"/>
                </a:solidFill>
                <a:latin typeface="Times New Roman" panose="02020603050405020304" pitchFamily="18" charset="0"/>
                <a:cs typeface="Times New Roman" panose="02020603050405020304" pitchFamily="18" charset="0"/>
              </a:rPr>
              <a:t>Theo CẬU BÉ THÔNG MINH</a:t>
            </a:r>
          </a:p>
        </p:txBody>
      </p:sp>
      <p:sp>
        <p:nvSpPr>
          <p:cNvPr id="6" name="Rectangle: Rounded Corners 5">
            <a:extLst>
              <a:ext uri="{FF2B5EF4-FFF2-40B4-BE49-F238E27FC236}">
                <a16:creationId xmlns:a16="http://schemas.microsoft.com/office/drawing/2014/main" id="{9A2707BB-D1B8-4CDD-9FB3-640F5A9B060C}"/>
              </a:ext>
            </a:extLst>
          </p:cNvPr>
          <p:cNvSpPr/>
          <p:nvPr/>
        </p:nvSpPr>
        <p:spPr>
          <a:xfrm>
            <a:off x="4598680" y="631858"/>
            <a:ext cx="3276816"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Times New Roman" panose="02020603050405020304" pitchFamily="18" charset="0"/>
                <a:cs typeface="Times New Roman" panose="02020603050405020304" pitchFamily="18" charset="0"/>
              </a:rPr>
              <a:t>III. </a:t>
            </a:r>
            <a:r>
              <a:rPr lang="en-US" sz="4000" u="sng" dirty="0" err="1">
                <a:solidFill>
                  <a:schemeClr val="tx1"/>
                </a:solidFill>
                <a:latin typeface="Times New Roman" panose="02020603050405020304" pitchFamily="18" charset="0"/>
                <a:cs typeface="Times New Roman" panose="02020603050405020304" pitchFamily="18" charset="0"/>
              </a:rPr>
              <a:t>Luyện</a:t>
            </a:r>
            <a:r>
              <a:rPr lang="en-US" sz="4000" u="sng" dirty="0">
                <a:solidFill>
                  <a:schemeClr val="tx1"/>
                </a:solidFill>
                <a:latin typeface="Times New Roman" panose="02020603050405020304" pitchFamily="18" charset="0"/>
                <a:cs typeface="Times New Roman" panose="02020603050405020304" pitchFamily="18" charset="0"/>
              </a:rPr>
              <a:t> </a:t>
            </a:r>
            <a:r>
              <a:rPr lang="en-US" sz="4000" u="sng" dirty="0" err="1">
                <a:solidFill>
                  <a:schemeClr val="tx1"/>
                </a:solidFill>
                <a:latin typeface="Times New Roman" panose="02020603050405020304" pitchFamily="18" charset="0"/>
                <a:cs typeface="Times New Roman" panose="02020603050405020304" pitchFamily="18" charset="0"/>
              </a:rPr>
              <a:t>tập</a:t>
            </a:r>
            <a:endParaRPr lang="en-US" sz="4000" u="sng" dirty="0">
              <a:solidFill>
                <a:schemeClr val="tx1"/>
              </a:solidFill>
              <a:latin typeface="Times New Roman" panose="02020603050405020304" pitchFamily="18" charset="0"/>
              <a:cs typeface="Times New Roman" panose="02020603050405020304" pitchFamily="18" charset="0"/>
            </a:endParaRPr>
          </a:p>
        </p:txBody>
      </p:sp>
      <p:pic>
        <p:nvPicPr>
          <p:cNvPr id="5122" name="Picture 2" descr="Hình ảnh Phim Hoạt Hình Các Ban Siêu Người Cưỡi Ngựa Ban Siêu Miền Tây, Cưỡi  Ngựa, Hán, Hán Phú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75" l="2188" r="99531"/>
                    </a14:imgEffect>
                  </a14:imgLayer>
                </a14:imgProps>
              </a:ext>
              <a:ext uri="{28A0092B-C50C-407E-A947-70E740481C1C}">
                <a14:useLocalDpi xmlns:a14="http://schemas.microsoft.com/office/drawing/2010/main" val="0"/>
              </a:ext>
            </a:extLst>
          </a:blip>
          <a:srcRect/>
          <a:stretch>
            <a:fillRect/>
          </a:stretch>
        </p:blipFill>
        <p:spPr bwMode="auto">
          <a:xfrm>
            <a:off x="279050" y="3684756"/>
            <a:ext cx="2814802" cy="28148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ông Dân Cày Ruộng Hình ảnh | Định dạng hình ảnh PNG 400342854|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92" l="0" r="100000"/>
                    </a14:imgEffect>
                  </a14:imgLayer>
                </a14:imgProps>
              </a:ext>
              <a:ext uri="{28A0092B-C50C-407E-A947-70E740481C1C}">
                <a14:useLocalDpi xmlns:a14="http://schemas.microsoft.com/office/drawing/2010/main" val="0"/>
              </a:ext>
            </a:extLst>
          </a:blip>
          <a:srcRect/>
          <a:stretch>
            <a:fillRect/>
          </a:stretch>
        </p:blipFill>
        <p:spPr bwMode="auto">
          <a:xfrm>
            <a:off x="3863048" y="4162193"/>
            <a:ext cx="3586946" cy="176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4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barn(inVertical)">
                                      <p:cBhvr>
                                        <p:cTn id="44" dur="500"/>
                                        <p:tgtEl>
                                          <p:spTgt spid="2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Effect transition="in" filter="barn(inVertical)">
                                      <p:cBhvr>
                                        <p:cTn id="5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15" grpId="0" animBg="1"/>
      <p:bldP spid="18"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6299"/>
            <a:ext cx="8302171" cy="4658871"/>
          </a:xfrm>
          <a:prstGeom prst="rect">
            <a:avLst/>
          </a:prstGeom>
        </p:spPr>
      </p:pic>
      <p:pic>
        <p:nvPicPr>
          <p:cNvPr id="5" name="Picture 4">
            <a:extLst>
              <a:ext uri="{FF2B5EF4-FFF2-40B4-BE49-F238E27FC236}">
                <a16:creationId xmlns:a16="http://schemas.microsoft.com/office/drawing/2014/main" id="{7FC18B8B-0BBA-46A8-8239-8B778F462D82}"/>
              </a:ext>
            </a:extLst>
          </p:cNvPr>
          <p:cNvPicPr>
            <a:picLocks noChangeAspect="1"/>
          </p:cNvPicPr>
          <p:nvPr/>
        </p:nvPicPr>
        <p:blipFill>
          <a:blip r:embed="rId4"/>
          <a:stretch>
            <a:fillRect/>
          </a:stretch>
        </p:blipFill>
        <p:spPr>
          <a:xfrm>
            <a:off x="666796" y="456014"/>
            <a:ext cx="11101778" cy="6259418"/>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62699F97-0786-4944-9DED-DEF2D2C7DFDA}"/>
              </a:ext>
            </a:extLst>
          </p:cNvPr>
          <p:cNvSpPr/>
          <p:nvPr/>
        </p:nvSpPr>
        <p:spPr>
          <a:xfrm>
            <a:off x="1155064" y="878062"/>
            <a:ext cx="10317708"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a:solidFill>
                  <a:srgbClr val="C00000"/>
                </a:solidFill>
                <a:latin typeface="Times New Roman" panose="02020603050405020304" pitchFamily="18" charset="0"/>
                <a:cs typeface="Times New Roman" panose="02020603050405020304" pitchFamily="18" charset="0"/>
              </a:rPr>
              <a:t>Bài 1. Tìm vế câu chỉ điều kiện (giả thiết), vế câu chỉ kết quả và các quan hệ từ nối chúng trong những ví dụ sau:</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2AC5C4D8-CA58-422E-979F-0FE54B53089E}"/>
              </a:ext>
            </a:extLst>
          </p:cNvPr>
          <p:cNvSpPr/>
          <p:nvPr/>
        </p:nvSpPr>
        <p:spPr>
          <a:xfrm>
            <a:off x="1689306" y="2338477"/>
            <a:ext cx="714906" cy="633245"/>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726275" y="2453416"/>
            <a:ext cx="174786" cy="582621"/>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22"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584187" y="3457959"/>
            <a:ext cx="132283" cy="55029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23" name="Line 11">
            <a:extLst>
              <a:ext uri="{FF2B5EF4-FFF2-40B4-BE49-F238E27FC236}">
                <a16:creationId xmlns:a16="http://schemas.microsoft.com/office/drawing/2014/main" id="{71F25D3A-56FE-4304-A503-9487A9F1FDD9}"/>
              </a:ext>
            </a:extLst>
          </p:cNvPr>
          <p:cNvSpPr>
            <a:spLocks noChangeShapeType="1"/>
          </p:cNvSpPr>
          <p:nvPr/>
        </p:nvSpPr>
        <p:spPr bwMode="auto">
          <a:xfrm flipH="1">
            <a:off x="3716469" y="4387682"/>
            <a:ext cx="153769" cy="592164"/>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B04D48CA-1799-43F9-9AAE-499EFAACD9F8}"/>
              </a:ext>
            </a:extLst>
          </p:cNvPr>
          <p:cNvSpPr/>
          <p:nvPr/>
        </p:nvSpPr>
        <p:spPr>
          <a:xfrm>
            <a:off x="1193743" y="292337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Times New Roman" panose="02020603050405020304" pitchFamily="18" charset="0"/>
                <a:cs typeface="Times New Roman" panose="02020603050405020304" pitchFamily="18" charset="0"/>
              </a:rPr>
              <a:t>(</a:t>
            </a:r>
            <a:r>
              <a:rPr lang="en-US" sz="2800" i="1" err="1">
                <a:solidFill>
                  <a:srgbClr val="0070C0"/>
                </a:solidFill>
                <a:latin typeface="Times New Roman" panose="02020603050405020304" pitchFamily="18" charset="0"/>
                <a:cs typeface="Times New Roman" panose="02020603050405020304" pitchFamily="18" charset="0"/>
              </a:rPr>
              <a:t>Chỉ</a:t>
            </a:r>
            <a:r>
              <a:rPr lang="en-US" sz="2800" i="1">
                <a:solidFill>
                  <a:srgbClr val="0070C0"/>
                </a:solidFill>
                <a:latin typeface="Times New Roman" panose="02020603050405020304" pitchFamily="18" charset="0"/>
                <a:cs typeface="Times New Roman" panose="02020603050405020304" pitchFamily="18" charset="0"/>
              </a:rPr>
              <a:t> giả thiết)</a:t>
            </a:r>
            <a:endParaRPr lang="en-US" sz="2800" i="1" dirty="0">
              <a:solidFill>
                <a:srgbClr val="0070C0"/>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B04D48CA-1799-43F9-9AAE-499EFAACD9F8}"/>
              </a:ext>
            </a:extLst>
          </p:cNvPr>
          <p:cNvSpPr/>
          <p:nvPr/>
        </p:nvSpPr>
        <p:spPr>
          <a:xfrm>
            <a:off x="4572854" y="2915258"/>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Times New Roman" panose="02020603050405020304" pitchFamily="18" charset="0"/>
                <a:cs typeface="Times New Roman" panose="02020603050405020304" pitchFamily="18" charset="0"/>
              </a:rPr>
              <a:t>(</a:t>
            </a:r>
            <a:r>
              <a:rPr lang="en-US" sz="2800" i="1" err="1">
                <a:solidFill>
                  <a:srgbClr val="0070C0"/>
                </a:solidFill>
                <a:latin typeface="Times New Roman" panose="02020603050405020304" pitchFamily="18" charset="0"/>
                <a:cs typeface="Times New Roman" panose="02020603050405020304" pitchFamily="18" charset="0"/>
              </a:rPr>
              <a:t>Chỉ</a:t>
            </a:r>
            <a:r>
              <a:rPr lang="en-US" sz="2800" i="1">
                <a:solidFill>
                  <a:srgbClr val="0070C0"/>
                </a:solidFill>
                <a:latin typeface="Times New Roman" panose="02020603050405020304" pitchFamily="18" charset="0"/>
                <a:cs typeface="Times New Roman" panose="02020603050405020304" pitchFamily="18" charset="0"/>
              </a:rPr>
              <a:t> kết quả)</a:t>
            </a:r>
            <a:endParaRPr lang="en-US" sz="2800" i="1" dirty="0">
              <a:solidFill>
                <a:srgbClr val="0070C0"/>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B04D48CA-1799-43F9-9AAE-499EFAACD9F8}"/>
              </a:ext>
            </a:extLst>
          </p:cNvPr>
          <p:cNvSpPr/>
          <p:nvPr/>
        </p:nvSpPr>
        <p:spPr>
          <a:xfrm>
            <a:off x="1156927" y="391404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Times New Roman" panose="02020603050405020304" pitchFamily="18" charset="0"/>
                <a:cs typeface="Times New Roman" panose="02020603050405020304" pitchFamily="18" charset="0"/>
              </a:rPr>
              <a:t>(</a:t>
            </a:r>
            <a:r>
              <a:rPr lang="en-US" sz="2800" i="1" err="1">
                <a:solidFill>
                  <a:srgbClr val="0070C0"/>
                </a:solidFill>
                <a:latin typeface="Times New Roman" panose="02020603050405020304" pitchFamily="18" charset="0"/>
                <a:cs typeface="Times New Roman" panose="02020603050405020304" pitchFamily="18" charset="0"/>
              </a:rPr>
              <a:t>Chỉ</a:t>
            </a:r>
            <a:r>
              <a:rPr lang="en-US" sz="2800" i="1">
                <a:solidFill>
                  <a:srgbClr val="0070C0"/>
                </a:solidFill>
                <a:latin typeface="Times New Roman" panose="02020603050405020304" pitchFamily="18" charset="0"/>
                <a:cs typeface="Times New Roman" panose="02020603050405020304" pitchFamily="18" charset="0"/>
              </a:rPr>
              <a:t> giả thiết)</a:t>
            </a:r>
            <a:endParaRPr lang="en-US" sz="2800" i="1" dirty="0">
              <a:solidFill>
                <a:srgbClr val="0070C0"/>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B04D48CA-1799-43F9-9AAE-499EFAACD9F8}"/>
              </a:ext>
            </a:extLst>
          </p:cNvPr>
          <p:cNvSpPr/>
          <p:nvPr/>
        </p:nvSpPr>
        <p:spPr>
          <a:xfrm>
            <a:off x="4524978" y="3904355"/>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Times New Roman" panose="02020603050405020304" pitchFamily="18" charset="0"/>
                <a:cs typeface="Times New Roman" panose="02020603050405020304" pitchFamily="18" charset="0"/>
              </a:rPr>
              <a:t>(</a:t>
            </a:r>
            <a:r>
              <a:rPr lang="en-US" sz="2800" i="1" err="1">
                <a:solidFill>
                  <a:srgbClr val="0070C0"/>
                </a:solidFill>
                <a:latin typeface="Times New Roman" panose="02020603050405020304" pitchFamily="18" charset="0"/>
                <a:cs typeface="Times New Roman" panose="02020603050405020304" pitchFamily="18" charset="0"/>
              </a:rPr>
              <a:t>Chỉ</a:t>
            </a:r>
            <a:r>
              <a:rPr lang="en-US" sz="2800" i="1">
                <a:solidFill>
                  <a:srgbClr val="0070C0"/>
                </a:solidFill>
                <a:latin typeface="Times New Roman" panose="02020603050405020304" pitchFamily="18" charset="0"/>
                <a:cs typeface="Times New Roman" panose="02020603050405020304" pitchFamily="18" charset="0"/>
              </a:rPr>
              <a:t> kết quả)</a:t>
            </a:r>
            <a:endParaRPr lang="en-US" sz="2800" i="1" dirty="0">
              <a:solidFill>
                <a:srgbClr val="0070C0"/>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B04D48CA-1799-43F9-9AAE-499EFAACD9F8}"/>
              </a:ext>
            </a:extLst>
          </p:cNvPr>
          <p:cNvSpPr/>
          <p:nvPr/>
        </p:nvSpPr>
        <p:spPr>
          <a:xfrm>
            <a:off x="1193743" y="48817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a:solidFill>
                  <a:srgbClr val="0070C0"/>
                </a:solidFill>
                <a:latin typeface="Times New Roman" panose="02020603050405020304" pitchFamily="18" charset="0"/>
                <a:cs typeface="Times New Roman" panose="02020603050405020304" pitchFamily="18" charset="0"/>
              </a:rPr>
              <a:t>(Chỉ giả thiết)</a:t>
            </a:r>
            <a:endParaRPr lang="en-US" sz="2800" i="1" dirty="0">
              <a:solidFill>
                <a:srgbClr val="0070C0"/>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B04D48CA-1799-43F9-9AAE-499EFAACD9F8}"/>
              </a:ext>
            </a:extLst>
          </p:cNvPr>
          <p:cNvSpPr/>
          <p:nvPr/>
        </p:nvSpPr>
        <p:spPr>
          <a:xfrm>
            <a:off x="4450629" y="4870650"/>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Times New Roman" panose="02020603050405020304" pitchFamily="18" charset="0"/>
                <a:cs typeface="Times New Roman" panose="02020603050405020304" pitchFamily="18" charset="0"/>
              </a:rPr>
              <a:t>(</a:t>
            </a:r>
            <a:r>
              <a:rPr lang="en-US" sz="2800" i="1" err="1">
                <a:solidFill>
                  <a:srgbClr val="0070C0"/>
                </a:solidFill>
                <a:latin typeface="Times New Roman" panose="02020603050405020304" pitchFamily="18" charset="0"/>
                <a:cs typeface="Times New Roman" panose="02020603050405020304" pitchFamily="18" charset="0"/>
              </a:rPr>
              <a:t>Chỉ</a:t>
            </a:r>
            <a:r>
              <a:rPr lang="en-US" sz="2800" i="1">
                <a:solidFill>
                  <a:srgbClr val="0070C0"/>
                </a:solidFill>
                <a:latin typeface="Times New Roman" panose="02020603050405020304" pitchFamily="18" charset="0"/>
                <a:cs typeface="Times New Roman" panose="02020603050405020304" pitchFamily="18" charset="0"/>
              </a:rPr>
              <a:t> kết quả)</a:t>
            </a:r>
            <a:endParaRPr lang="en-US" sz="2800" i="1" dirty="0">
              <a:solidFill>
                <a:srgbClr val="0070C0"/>
              </a:solidFill>
              <a:latin typeface="Times New Roman" panose="02020603050405020304" pitchFamily="18" charset="0"/>
              <a:cs typeface="Times New Roman" panose="02020603050405020304" pitchFamily="18" charset="0"/>
            </a:endParaRPr>
          </a:p>
        </p:txBody>
      </p:sp>
      <p:cxnSp>
        <p:nvCxnSpPr>
          <p:cNvPr id="32" name="Straight Connector 31">
            <a:extLst>
              <a:ext uri="{FF2B5EF4-FFF2-40B4-BE49-F238E27FC236}">
                <a16:creationId xmlns:a16="http://schemas.microsoft.com/office/drawing/2014/main" id="{2AC39C30-B8F1-4B4A-8F63-8423C93049C1}"/>
              </a:ext>
            </a:extLst>
          </p:cNvPr>
          <p:cNvCxnSpPr>
            <a:cxnSpLocks/>
          </p:cNvCxnSpPr>
          <p:nvPr/>
        </p:nvCxnSpPr>
        <p:spPr>
          <a:xfrm>
            <a:off x="4864936" y="1584006"/>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2F1BF79-9527-41D8-8B30-13BF2D3A6D87}"/>
              </a:ext>
            </a:extLst>
          </p:cNvPr>
          <p:cNvCxnSpPr>
            <a:cxnSpLocks/>
          </p:cNvCxnSpPr>
          <p:nvPr/>
        </p:nvCxnSpPr>
        <p:spPr>
          <a:xfrm flipV="1">
            <a:off x="9943075" y="1584006"/>
            <a:ext cx="1077400" cy="159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4EA6C9-B62C-47F4-826D-D6810880FD28}"/>
              </a:ext>
            </a:extLst>
          </p:cNvPr>
          <p:cNvCxnSpPr>
            <a:cxnSpLocks/>
          </p:cNvCxnSpPr>
          <p:nvPr/>
        </p:nvCxnSpPr>
        <p:spPr>
          <a:xfrm flipV="1">
            <a:off x="1911673" y="2076006"/>
            <a:ext cx="2313762" cy="13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2707BB-D1B8-4CDD-9FB3-640F5A9B060C}"/>
              </a:ext>
            </a:extLst>
          </p:cNvPr>
          <p:cNvSpPr/>
          <p:nvPr/>
        </p:nvSpPr>
        <p:spPr>
          <a:xfrm>
            <a:off x="4352273" y="477130"/>
            <a:ext cx="303400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Times New Roman" panose="02020603050405020304" pitchFamily="18" charset="0"/>
                <a:cs typeface="Times New Roman" panose="02020603050405020304" pitchFamily="18" charset="0"/>
              </a:rPr>
              <a:t>III. </a:t>
            </a:r>
            <a:r>
              <a:rPr lang="en-US" sz="4000" u="sng" dirty="0" err="1">
                <a:solidFill>
                  <a:schemeClr val="tx1"/>
                </a:solidFill>
                <a:latin typeface="Times New Roman" panose="02020603050405020304" pitchFamily="18" charset="0"/>
                <a:cs typeface="Times New Roman" panose="02020603050405020304" pitchFamily="18" charset="0"/>
              </a:rPr>
              <a:t>Luyện</a:t>
            </a:r>
            <a:r>
              <a:rPr lang="en-US" sz="4000" u="sng" dirty="0">
                <a:solidFill>
                  <a:schemeClr val="tx1"/>
                </a:solidFill>
                <a:latin typeface="Times New Roman" panose="02020603050405020304" pitchFamily="18" charset="0"/>
                <a:cs typeface="Times New Roman" panose="02020603050405020304" pitchFamily="18" charset="0"/>
              </a:rPr>
              <a:t> </a:t>
            </a:r>
            <a:r>
              <a:rPr lang="en-US" sz="4000" u="sng" dirty="0" err="1">
                <a:solidFill>
                  <a:schemeClr val="tx1"/>
                </a:solidFill>
                <a:latin typeface="Times New Roman" panose="02020603050405020304" pitchFamily="18" charset="0"/>
                <a:cs typeface="Times New Roman" panose="02020603050405020304" pitchFamily="18" charset="0"/>
              </a:rPr>
              <a:t>tập</a:t>
            </a:r>
            <a:endParaRPr lang="en-US" sz="4000" u="sng" dirty="0">
              <a:solidFill>
                <a:schemeClr val="tx1"/>
              </a:solidFill>
              <a:latin typeface="Times New Roman" panose="02020603050405020304" pitchFamily="18" charset="0"/>
              <a:cs typeface="Times New Roman" panose="02020603050405020304" pitchFamily="18" charset="0"/>
            </a:endParaRPr>
          </a:p>
        </p:txBody>
      </p:sp>
      <p:cxnSp>
        <p:nvCxnSpPr>
          <p:cNvPr id="36" name="Straight Connector 35">
            <a:extLst>
              <a:ext uri="{FF2B5EF4-FFF2-40B4-BE49-F238E27FC236}">
                <a16:creationId xmlns:a16="http://schemas.microsoft.com/office/drawing/2014/main" id="{32F1BF79-9527-41D8-8B30-13BF2D3A6D87}"/>
              </a:ext>
            </a:extLst>
          </p:cNvPr>
          <p:cNvCxnSpPr>
            <a:cxnSpLocks/>
          </p:cNvCxnSpPr>
          <p:nvPr/>
        </p:nvCxnSpPr>
        <p:spPr>
          <a:xfrm flipV="1">
            <a:off x="1773385" y="2908117"/>
            <a:ext cx="1827197" cy="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F1BF79-9527-41D8-8B30-13BF2D3A6D87}"/>
              </a:ext>
            </a:extLst>
          </p:cNvPr>
          <p:cNvCxnSpPr>
            <a:cxnSpLocks/>
          </p:cNvCxnSpPr>
          <p:nvPr/>
        </p:nvCxnSpPr>
        <p:spPr>
          <a:xfrm flipV="1">
            <a:off x="3878534" y="2914203"/>
            <a:ext cx="4121062" cy="1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2F1BF79-9527-41D8-8B30-13BF2D3A6D87}"/>
              </a:ext>
            </a:extLst>
          </p:cNvPr>
          <p:cNvCxnSpPr>
            <a:cxnSpLocks/>
          </p:cNvCxnSpPr>
          <p:nvPr/>
        </p:nvCxnSpPr>
        <p:spPr>
          <a:xfrm flipV="1">
            <a:off x="3774414" y="3876492"/>
            <a:ext cx="5014368" cy="4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F1BF79-9527-41D8-8B30-13BF2D3A6D87}"/>
              </a:ext>
            </a:extLst>
          </p:cNvPr>
          <p:cNvCxnSpPr>
            <a:cxnSpLocks/>
          </p:cNvCxnSpPr>
          <p:nvPr/>
        </p:nvCxnSpPr>
        <p:spPr>
          <a:xfrm>
            <a:off x="3946967" y="4873849"/>
            <a:ext cx="4047857" cy="5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descr="Đâu là chi tiết con có thể sử dụng khi miêu tả cây hoa hướng dươ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619" l="0" r="100000">
                        <a14:foregroundMark x1="8462" y1="44843" x2="19846" y2="42825"/>
                        <a14:foregroundMark x1="73846" y1="65022" x2="83231" y2="70852"/>
                        <a14:foregroundMark x1="70308" y1="65022" x2="79846" y2="73767"/>
                        <a14:foregroundMark x1="10462" y1="86771" x2="10000" y2="94619"/>
                        <a14:foregroundMark x1="73846" y1="78700" x2="84769" y2="78700"/>
                        <a14:foregroundMark x1="45077" y1="70852" x2="43692" y2="75112"/>
                        <a14:foregroundMark x1="7538" y1="49327" x2="10462" y2="52915"/>
                      </a14:backgroundRemoval>
                    </a14:imgEffect>
                  </a14:imgLayer>
                </a14:imgProps>
              </a:ext>
              <a:ext uri="{28A0092B-C50C-407E-A947-70E740481C1C}">
                <a14:useLocalDpi xmlns:a14="http://schemas.microsoft.com/office/drawing/2010/main" val="0"/>
              </a:ext>
            </a:extLst>
          </a:blip>
          <a:srcRect/>
          <a:stretch>
            <a:fillRect/>
          </a:stretch>
        </p:blipFill>
        <p:spPr bwMode="auto">
          <a:xfrm>
            <a:off x="9147428" y="4315632"/>
            <a:ext cx="2429766" cy="1667194"/>
          </a:xfrm>
          <a:prstGeom prst="rect">
            <a:avLst/>
          </a:prstGeom>
          <a:noFill/>
          <a:extLst>
            <a:ext uri="{909E8E84-426E-40DD-AFC4-6F175D3DCCD1}">
              <a14:hiddenFill xmlns:a14="http://schemas.microsoft.com/office/drawing/2010/main">
                <a:solidFill>
                  <a:srgbClr val="FFFFFF"/>
                </a:solidFill>
              </a14:hiddenFill>
            </a:ext>
          </a:extLst>
        </p:spPr>
      </p:pic>
      <p:sp>
        <p:nvSpPr>
          <p:cNvPr id="44" name="AutoShape 4" descr="Bồ Câu Pháp Bắc Gia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4104" name="Picture 8" descr="Giấc mơ hoà bình-Thơ Trần Mộng Tú | ĐỒNG HƯƠNG KONTU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3124" y="2700549"/>
            <a:ext cx="2428061" cy="1514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2AC5C4D8-CA58-422E-979F-0FE54B53089E}"/>
              </a:ext>
            </a:extLst>
          </p:cNvPr>
          <p:cNvSpPr/>
          <p:nvPr/>
        </p:nvSpPr>
        <p:spPr>
          <a:xfrm>
            <a:off x="1732314" y="3365752"/>
            <a:ext cx="732372" cy="642497"/>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2AC5C4D8-CA58-422E-979F-0FE54B53089E}"/>
              </a:ext>
            </a:extLst>
          </p:cNvPr>
          <p:cNvSpPr/>
          <p:nvPr/>
        </p:nvSpPr>
        <p:spPr>
          <a:xfrm>
            <a:off x="1697941" y="4308287"/>
            <a:ext cx="728193" cy="659626"/>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38" name="Straight Connector 37">
            <a:extLst>
              <a:ext uri="{FF2B5EF4-FFF2-40B4-BE49-F238E27FC236}">
                <a16:creationId xmlns:a16="http://schemas.microsoft.com/office/drawing/2014/main" id="{32F1BF79-9527-41D8-8B30-13BF2D3A6D87}"/>
              </a:ext>
            </a:extLst>
          </p:cNvPr>
          <p:cNvCxnSpPr>
            <a:cxnSpLocks/>
          </p:cNvCxnSpPr>
          <p:nvPr/>
        </p:nvCxnSpPr>
        <p:spPr>
          <a:xfrm flipV="1">
            <a:off x="1773385" y="3901662"/>
            <a:ext cx="1715931" cy="53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F1BF79-9527-41D8-8B30-13BF2D3A6D87}"/>
              </a:ext>
            </a:extLst>
          </p:cNvPr>
          <p:cNvCxnSpPr>
            <a:cxnSpLocks/>
          </p:cNvCxnSpPr>
          <p:nvPr/>
        </p:nvCxnSpPr>
        <p:spPr>
          <a:xfrm>
            <a:off x="1773385" y="4851559"/>
            <a:ext cx="1715931" cy="14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9CE1192A-8E05-446E-ADEE-479E5E3E141F}"/>
              </a:ext>
            </a:extLst>
          </p:cNvPr>
          <p:cNvSpPr/>
          <p:nvPr/>
        </p:nvSpPr>
        <p:spPr>
          <a:xfrm>
            <a:off x="1083146" y="3136300"/>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Nếu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chim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loài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bồ</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câu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trắng</a:t>
            </a:r>
            <a:endParaRPr lang="en-US" sz="3200" dirty="0">
              <a:solidFill>
                <a:schemeClr val="tx1"/>
              </a:solidFill>
              <a:latin typeface="Times New Roman" panose="02020603050405020304" pitchFamily="18" charset="0"/>
              <a:cs typeface="Times New Roman" panose="02020603050405020304" pitchFamily="18" charset="0"/>
            </a:endParaRPr>
          </a:p>
          <a:p>
            <a:pPr algn="just">
              <a:lnSpc>
                <a:spcPct val="200000"/>
              </a:lnSpc>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Nếu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đóa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hướng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dương</a:t>
            </a:r>
            <a:endParaRPr lang="en-US" sz="3200" dirty="0">
              <a:solidFill>
                <a:schemeClr val="tx1"/>
              </a:solidFill>
              <a:latin typeface="Times New Roman" panose="02020603050405020304" pitchFamily="18" charset="0"/>
              <a:cs typeface="Times New Roman" panose="02020603050405020304" pitchFamily="18" charset="0"/>
            </a:endParaRPr>
          </a:p>
          <a:p>
            <a:pPr algn="just">
              <a:lnSpc>
                <a:spcPct val="200000"/>
              </a:lnSpc>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Nếu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vầng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ấm</a:t>
            </a:r>
            <a:endParaRPr lang="en-US" sz="32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quê</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hương</a:t>
            </a:r>
            <a:r>
              <a:rPr lang="en-US" sz="3200" dirty="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32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Trương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Quốc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Khánh</a:t>
            </a:r>
            <a:endParaRPr lang="en-US" sz="28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44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barn(inVertical)">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animEffect transition="in" filter="barn(inVertical)">
                                      <p:cBhvr>
                                        <p:cTn id="38" dur="5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14" presetClass="entr" presetSubtype="10" fill="hold" nodeType="withEffect">
                                  <p:stCondLst>
                                    <p:cond delay="0"/>
                                  </p:stCondLst>
                                  <p:childTnLst>
                                    <p:set>
                                      <p:cBhvr>
                                        <p:cTn id="52" dur="1" fill="hold">
                                          <p:stCondLst>
                                            <p:cond delay="0"/>
                                          </p:stCondLst>
                                        </p:cTn>
                                        <p:tgtEl>
                                          <p:spTgt spid="4098"/>
                                        </p:tgtEl>
                                        <p:attrNameLst>
                                          <p:attrName>style.visibility</p:attrName>
                                        </p:attrNameLst>
                                      </p:cBhvr>
                                      <p:to>
                                        <p:strVal val="visible"/>
                                      </p:to>
                                    </p:set>
                                    <p:animEffect transition="in" filter="randombar(horizontal)">
                                      <p:cBhvr>
                                        <p:cTn id="53" dur="500"/>
                                        <p:tgtEl>
                                          <p:spTgt spid="409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6" presetClass="entr" presetSubtype="21" fill="hold" nodeType="withEffect">
                                  <p:stCondLst>
                                    <p:cond delay="0"/>
                                  </p:stCondLst>
                                  <p:childTnLst>
                                    <p:set>
                                      <p:cBhvr>
                                        <p:cTn id="60" dur="1" fill="hold">
                                          <p:stCondLst>
                                            <p:cond delay="0"/>
                                          </p:stCondLst>
                                        </p:cTn>
                                        <p:tgtEl>
                                          <p:spTgt spid="27">
                                            <p:txEl>
                                              <p:pRg st="0" end="0"/>
                                            </p:txEl>
                                          </p:spTgt>
                                        </p:tgtEl>
                                        <p:attrNameLst>
                                          <p:attrName>style.visibility</p:attrName>
                                        </p:attrNameLst>
                                      </p:cBhvr>
                                      <p:to>
                                        <p:strVal val="visible"/>
                                      </p:to>
                                    </p:set>
                                    <p:animEffect transition="in" filter="barn(inVertical)">
                                      <p:cBhvr>
                                        <p:cTn id="61" dur="500"/>
                                        <p:tgtEl>
                                          <p:spTgt spid="2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8">
                                            <p:txEl>
                                              <p:pRg st="0" end="0"/>
                                            </p:txEl>
                                          </p:spTgt>
                                        </p:tgtEl>
                                        <p:attrNameLst>
                                          <p:attrName>style.visibility</p:attrName>
                                        </p:attrNameLst>
                                      </p:cBhvr>
                                      <p:to>
                                        <p:strVal val="visible"/>
                                      </p:to>
                                    </p:set>
                                    <p:animEffect transition="in" filter="barn(inVertical)">
                                      <p:cBhvr>
                                        <p:cTn id="66" dur="500"/>
                                        <p:tgtEl>
                                          <p:spTgt spid="28">
                                            <p:txEl>
                                              <p:pRg st="0" end="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9">
                                            <p:txEl>
                                              <p:pRg st="0" end="0"/>
                                            </p:txEl>
                                          </p:spTgt>
                                        </p:tgtEl>
                                        <p:attrNameLst>
                                          <p:attrName>style.visibility</p:attrName>
                                        </p:attrNameLst>
                                      </p:cBhvr>
                                      <p:to>
                                        <p:strVal val="visible"/>
                                      </p:to>
                                    </p:set>
                                    <p:animEffect transition="in" filter="barn(inVertical)">
                                      <p:cBhvr>
                                        <p:cTn id="86" dur="500"/>
                                        <p:tgtEl>
                                          <p:spTgt spid="29">
                                            <p:txEl>
                                              <p:pRg st="0" end="0"/>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30">
                                            <p:txEl>
                                              <p:pRg st="0" end="0"/>
                                            </p:txEl>
                                          </p:spTgt>
                                        </p:tgtEl>
                                        <p:attrNameLst>
                                          <p:attrName>style.visibility</p:attrName>
                                        </p:attrNameLst>
                                      </p:cBhvr>
                                      <p:to>
                                        <p:strVal val="visible"/>
                                      </p:to>
                                    </p:set>
                                    <p:animEffect transition="in" filter="barn(inVertical)">
                                      <p:cBhvr>
                                        <p:cTn id="94" dur="500"/>
                                        <p:tgtEl>
                                          <p:spTgt spid="30">
                                            <p:txEl>
                                              <p:pRg st="0" end="0"/>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5"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16300"/>
            <a:ext cx="12192000" cy="6841700"/>
          </a:xfrm>
          <a:prstGeom prst="rect">
            <a:avLst/>
          </a:prstGeom>
        </p:spPr>
      </p:pic>
      <p:pic>
        <p:nvPicPr>
          <p:cNvPr id="7" name="Picture 6">
            <a:extLst>
              <a:ext uri="{FF2B5EF4-FFF2-40B4-BE49-F238E27FC236}">
                <a16:creationId xmlns:a16="http://schemas.microsoft.com/office/drawing/2014/main" id="{855A0EC5-EB9E-49A9-BFEC-C14B2834639B}"/>
              </a:ext>
            </a:extLst>
          </p:cNvPr>
          <p:cNvPicPr>
            <a:picLocks noChangeAspect="1"/>
          </p:cNvPicPr>
          <p:nvPr/>
        </p:nvPicPr>
        <p:blipFill>
          <a:blip r:embed="rId4"/>
          <a:stretch>
            <a:fillRect/>
          </a:stretch>
        </p:blipFill>
        <p:spPr>
          <a:xfrm>
            <a:off x="564373" y="641844"/>
            <a:ext cx="11101778" cy="5103636"/>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8">
            <a:extLst>
              <a:ext uri="{FF2B5EF4-FFF2-40B4-BE49-F238E27FC236}">
                <a16:creationId xmlns:a16="http://schemas.microsoft.com/office/drawing/2014/main" id="{D787BB2D-5A98-4538-9B90-08788BA4B236}"/>
              </a:ext>
            </a:extLst>
          </p:cNvPr>
          <p:cNvSpPr/>
          <p:nvPr/>
        </p:nvSpPr>
        <p:spPr>
          <a:xfrm>
            <a:off x="1054878" y="1454623"/>
            <a:ext cx="9899364" cy="145444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 2. </a:t>
            </a:r>
            <a:r>
              <a:rPr lang="en-US" sz="3200" dirty="0" err="1">
                <a:solidFill>
                  <a:srgbClr val="002060"/>
                </a:solidFill>
                <a:latin typeface="Times New Roman" panose="02020603050405020304" pitchFamily="18" charset="0"/>
                <a:cs typeface="Times New Roman" panose="02020603050405020304" pitchFamily="18" charset="0"/>
              </a:rPr>
              <a:t>Tìm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quan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hệ</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thích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hợp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với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chỗ</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trống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tạo</a:t>
            </a:r>
            <a:r>
              <a:rPr lang="en-US" sz="3200" dirty="0">
                <a:solidFill>
                  <a:srgbClr val="002060"/>
                </a:solidFill>
                <a:latin typeface="Times New Roman" panose="02020603050405020304" pitchFamily="18" charset="0"/>
                <a:cs typeface="Times New Roman" panose="02020603050405020304" pitchFamily="18" charset="0"/>
              </a:rPr>
              <a:t> ra </a:t>
            </a:r>
            <a:r>
              <a:rPr lang="en-US" sz="3200" dirty="0" err="1">
                <a:solidFill>
                  <a:srgbClr val="002060"/>
                </a:solidFill>
                <a:latin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ghép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chỉ</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điều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kiện</a:t>
            </a:r>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kết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hoặc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thiết</a:t>
            </a:r>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kết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quả</a:t>
            </a:r>
            <a:r>
              <a:rPr lang="en-US" sz="3200" dirty="0">
                <a:solidFill>
                  <a:srgbClr val="002060"/>
                </a:solidFill>
                <a:latin typeface="Times New Roman" panose="02020603050405020304" pitchFamily="18" charset="0"/>
                <a:cs typeface="Times New Roman" panose="02020603050405020304" pitchFamily="18" charset="0"/>
              </a:rPr>
              <a:t>:</a:t>
            </a:r>
          </a:p>
        </p:txBody>
      </p:sp>
      <p:cxnSp>
        <p:nvCxnSpPr>
          <p:cNvPr id="11" name="Straight Connector 10">
            <a:extLst>
              <a:ext uri="{FF2B5EF4-FFF2-40B4-BE49-F238E27FC236}">
                <a16:creationId xmlns:a16="http://schemas.microsoft.com/office/drawing/2014/main" id="{62FC949C-02A7-4195-87D5-970553EFCA61}"/>
              </a:ext>
            </a:extLst>
          </p:cNvPr>
          <p:cNvCxnSpPr>
            <a:cxnSpLocks/>
          </p:cNvCxnSpPr>
          <p:nvPr/>
        </p:nvCxnSpPr>
        <p:spPr>
          <a:xfrm>
            <a:off x="5024063" y="2360421"/>
            <a:ext cx="3119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55A2583-49AF-4078-9FA4-32F8BF657FD9}"/>
              </a:ext>
            </a:extLst>
          </p:cNvPr>
          <p:cNvSpPr/>
          <p:nvPr/>
        </p:nvSpPr>
        <p:spPr>
          <a:xfrm>
            <a:off x="500211" y="3112193"/>
            <a:ext cx="11524053" cy="196340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150000"/>
              </a:lnSpc>
              <a:buAutoNum type="alphaLcParenR"/>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chủ</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đẹp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chúng</a:t>
            </a:r>
            <a:r>
              <a:rPr lang="en-US" sz="3200" dirty="0">
                <a:solidFill>
                  <a:schemeClr val="tx1"/>
                </a:solidFill>
                <a:latin typeface="Times New Roman" panose="02020603050405020304" pitchFamily="18" charset="0"/>
                <a:cs typeface="Times New Roman" panose="02020603050405020304" pitchFamily="18" charset="0"/>
              </a:rPr>
              <a:t> ta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cắm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trại</a:t>
            </a:r>
            <a:r>
              <a:rPr lang="en-US" sz="3200" dirty="0">
                <a:solidFill>
                  <a:schemeClr val="tx1"/>
                </a:solidFill>
                <a:latin typeface="Times New Roman" panose="02020603050405020304" pitchFamily="18" charset="0"/>
                <a:cs typeface="Times New Roman" panose="02020603050405020304" pitchFamily="18" charset="0"/>
              </a:rPr>
              <a:t>.</a:t>
            </a:r>
          </a:p>
          <a:p>
            <a:pPr marL="514350" indent="-514350" algn="just">
              <a:lnSpc>
                <a:spcPct val="150000"/>
              </a:lnSpc>
              <a:buAutoNum type="alphaLcParenR"/>
            </a:pP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Nam </a:t>
            </a:r>
            <a:r>
              <a:rPr lang="en-US" sz="3200" dirty="0" err="1">
                <a:solidFill>
                  <a:schemeClr val="tx1"/>
                </a:solidFill>
                <a:latin typeface="Times New Roman" panose="02020603050405020304" pitchFamily="18" charset="0"/>
                <a:cs typeface="Times New Roman" panose="02020603050405020304" pitchFamily="18" charset="0"/>
              </a:rPr>
              <a:t>phát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biểu</a:t>
            </a:r>
            <a:r>
              <a:rPr lang="en-US" sz="3200" dirty="0">
                <a:solidFill>
                  <a:schemeClr val="tx1"/>
                </a:solidFill>
                <a:latin typeface="Times New Roman" panose="02020603050405020304" pitchFamily="18" charset="0"/>
                <a:cs typeface="Times New Roman" panose="02020603050405020304" pitchFamily="18" charset="0"/>
              </a:rPr>
              <a:t> ý </a:t>
            </a:r>
            <a:r>
              <a:rPr lang="en-US" sz="3200" dirty="0" err="1">
                <a:solidFill>
                  <a:schemeClr val="tx1"/>
                </a:solidFill>
                <a:latin typeface="Times New Roman" panose="02020603050405020304" pitchFamily="18" charset="0"/>
                <a:cs typeface="Times New Roman" panose="02020603050405020304" pitchFamily="18" charset="0"/>
              </a:rPr>
              <a:t>kiến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lớp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trầm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trồ</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khen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ngợi</a:t>
            </a:r>
            <a:r>
              <a:rPr lang="en-US" sz="3200" dirty="0">
                <a:solidFill>
                  <a:schemeClr val="tx1"/>
                </a:solidFill>
                <a:latin typeface="Times New Roman" panose="02020603050405020304" pitchFamily="18" charset="0"/>
                <a:cs typeface="Times New Roman" panose="02020603050405020304" pitchFamily="18" charset="0"/>
              </a:rPr>
              <a:t>. </a:t>
            </a:r>
          </a:p>
          <a:p>
            <a:pPr marL="514350" indent="-514350" algn="just">
              <a:lnSpc>
                <a:spcPct val="150000"/>
              </a:lnSpc>
              <a:buAutoNum type="alphaLcParenR"/>
            </a:pPr>
            <a:r>
              <a:rPr lang="en-US" sz="3200" dirty="0">
                <a:solidFill>
                  <a:schemeClr val="tx1"/>
                </a:solidFill>
                <a:latin typeface="Times New Roman" panose="02020603050405020304" pitchFamily="18" charset="0"/>
                <a:cs typeface="Times New Roman" panose="02020603050405020304" pitchFamily="18" charset="0"/>
              </a:rPr>
              <a:t>       ta </a:t>
            </a:r>
            <a:r>
              <a:rPr lang="en-US" sz="3200" dirty="0" err="1">
                <a:solidFill>
                  <a:schemeClr val="tx1"/>
                </a:solidFill>
                <a:latin typeface="Times New Roman" panose="02020603050405020304" pitchFamily="18" charset="0"/>
                <a:cs typeface="Times New Roman" panose="02020603050405020304" pitchFamily="18" charset="0"/>
              </a:rPr>
              <a:t>chiếm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điểm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đánh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lợi</a:t>
            </a:r>
            <a:r>
              <a:rPr lang="en-US" sz="3200" dirty="0">
                <a:solidFill>
                  <a:schemeClr val="tx1"/>
                </a:solidFill>
                <a:latin typeface="Times New Roman" panose="02020603050405020304" pitchFamily="18" charset="0"/>
                <a:cs typeface="Times New Roman" panose="02020603050405020304" pitchFamily="18" charset="0"/>
              </a:rPr>
              <a:t>.  </a:t>
            </a:r>
            <a:endParaRPr lang="en-US" sz="3200" i="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8B070FEF-8D31-433F-AD8F-E25706B68B19}"/>
              </a:ext>
            </a:extLst>
          </p:cNvPr>
          <p:cNvSpPr/>
          <p:nvPr/>
        </p:nvSpPr>
        <p:spPr>
          <a:xfrm>
            <a:off x="980268" y="2977774"/>
            <a:ext cx="6519867"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thì</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Rectangle: Rounded Corners 12">
            <a:extLst>
              <a:ext uri="{FF2B5EF4-FFF2-40B4-BE49-F238E27FC236}">
                <a16:creationId xmlns:a16="http://schemas.microsoft.com/office/drawing/2014/main" id="{8B070FEF-8D31-433F-AD8F-E25706B68B19}"/>
              </a:ext>
            </a:extLst>
          </p:cNvPr>
          <p:cNvSpPr/>
          <p:nvPr/>
        </p:nvSpPr>
        <p:spPr>
          <a:xfrm>
            <a:off x="1109596" y="3725024"/>
            <a:ext cx="7033979"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Hễ</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thì</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5" name="Rectangle: Rounded Corners 12">
            <a:extLst>
              <a:ext uri="{FF2B5EF4-FFF2-40B4-BE49-F238E27FC236}">
                <a16:creationId xmlns:a16="http://schemas.microsoft.com/office/drawing/2014/main" id="{8B070FEF-8D31-433F-AD8F-E25706B68B19}"/>
              </a:ext>
            </a:extLst>
          </p:cNvPr>
          <p:cNvSpPr/>
          <p:nvPr/>
        </p:nvSpPr>
        <p:spPr>
          <a:xfrm>
            <a:off x="1109596" y="4437533"/>
            <a:ext cx="7222746"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Giá</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thì</a:t>
            </a:r>
            <a:endParaRPr lang="en-US" sz="3200" dirty="0">
              <a:solidFill>
                <a:srgbClr val="FF0000"/>
              </a:solidFill>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62FC949C-02A7-4195-87D5-970553EFCA61}"/>
              </a:ext>
            </a:extLst>
          </p:cNvPr>
          <p:cNvCxnSpPr/>
          <p:nvPr/>
        </p:nvCxnSpPr>
        <p:spPr>
          <a:xfrm flipV="1">
            <a:off x="2961138" y="1868542"/>
            <a:ext cx="1796111" cy="53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2FC949C-02A7-4195-87D5-970553EFCA61}"/>
              </a:ext>
            </a:extLst>
          </p:cNvPr>
          <p:cNvCxnSpPr/>
          <p:nvPr/>
        </p:nvCxnSpPr>
        <p:spPr>
          <a:xfrm>
            <a:off x="9072386" y="2360421"/>
            <a:ext cx="1474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2A48A-3CDE-407D-8CEA-AFC67392F87F}"/>
              </a:ext>
            </a:extLst>
          </p:cNvPr>
          <p:cNvSpPr/>
          <p:nvPr/>
        </p:nvSpPr>
        <p:spPr>
          <a:xfrm>
            <a:off x="4435160" y="714802"/>
            <a:ext cx="3897182"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Times New Roman" panose="02020603050405020304" pitchFamily="18" charset="0"/>
                <a:cs typeface="Times New Roman" panose="02020603050405020304" pitchFamily="18" charset="0"/>
              </a:rPr>
              <a:t>III. </a:t>
            </a:r>
            <a:r>
              <a:rPr lang="en-US" sz="4000" u="sng" dirty="0" err="1">
                <a:solidFill>
                  <a:srgbClr val="7030A0"/>
                </a:solidFill>
                <a:latin typeface="Times New Roman" panose="02020603050405020304" pitchFamily="18" charset="0"/>
                <a:cs typeface="Times New Roman" panose="02020603050405020304" pitchFamily="18" charset="0"/>
              </a:rPr>
              <a:t>Luyện</a:t>
            </a:r>
            <a:r>
              <a:rPr lang="en-US" sz="4000" u="sng" dirty="0">
                <a:solidFill>
                  <a:srgbClr val="7030A0"/>
                </a:solidFill>
                <a:latin typeface="Times New Roman" panose="02020603050405020304" pitchFamily="18" charset="0"/>
                <a:cs typeface="Times New Roman" panose="02020603050405020304" pitchFamily="18" charset="0"/>
              </a:rPr>
              <a:t> </a:t>
            </a:r>
            <a:r>
              <a:rPr lang="en-US" sz="4000" u="sng" dirty="0" err="1">
                <a:solidFill>
                  <a:srgbClr val="7030A0"/>
                </a:solidFill>
                <a:latin typeface="Times New Roman" panose="02020603050405020304" pitchFamily="18" charset="0"/>
                <a:cs typeface="Times New Roman" panose="02020603050405020304" pitchFamily="18" charset="0"/>
              </a:rPr>
              <a:t>tập</a:t>
            </a:r>
            <a:endParaRPr lang="en-US" sz="4000" u="sng" dirty="0">
              <a:solidFill>
                <a:srgbClr val="7030A0"/>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62FC949C-02A7-4195-87D5-970553EFCA61}"/>
              </a:ext>
            </a:extLst>
          </p:cNvPr>
          <p:cNvCxnSpPr/>
          <p:nvPr/>
        </p:nvCxnSpPr>
        <p:spPr>
          <a:xfrm>
            <a:off x="1167530" y="2895441"/>
            <a:ext cx="122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83362" y="3151662"/>
            <a:ext cx="79130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p>
        </p:txBody>
      </p:sp>
      <p:sp>
        <p:nvSpPr>
          <p:cNvPr id="17" name="TextBox 16"/>
          <p:cNvSpPr txBox="1"/>
          <p:nvPr/>
        </p:nvSpPr>
        <p:spPr>
          <a:xfrm>
            <a:off x="1167530" y="3932140"/>
            <a:ext cx="79130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p>
        </p:txBody>
      </p:sp>
      <p:sp>
        <p:nvSpPr>
          <p:cNvPr id="19" name="TextBox 18"/>
          <p:cNvSpPr txBox="1"/>
          <p:nvPr/>
        </p:nvSpPr>
        <p:spPr>
          <a:xfrm>
            <a:off x="5405592" y="3132158"/>
            <a:ext cx="791308"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3A18DA3B-1E3F-4EAD-A96F-A8F928393E30}"/>
              </a:ext>
            </a:extLst>
          </p:cNvPr>
          <p:cNvSpPr txBox="1"/>
          <p:nvPr/>
        </p:nvSpPr>
        <p:spPr>
          <a:xfrm>
            <a:off x="1234306" y="4630994"/>
            <a:ext cx="79130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1A8826F5-DDA0-48E0-8C74-9BCDDC9104A7}"/>
              </a:ext>
            </a:extLst>
          </p:cNvPr>
          <p:cNvSpPr txBox="1"/>
          <p:nvPr/>
        </p:nvSpPr>
        <p:spPr>
          <a:xfrm>
            <a:off x="6136536" y="3931939"/>
            <a:ext cx="79130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id="{227FD4EE-8463-4CD8-8427-179ED9F3C493}"/>
              </a:ext>
            </a:extLst>
          </p:cNvPr>
          <p:cNvSpPr txBox="1"/>
          <p:nvPr/>
        </p:nvSpPr>
        <p:spPr>
          <a:xfrm>
            <a:off x="6583819" y="4660219"/>
            <a:ext cx="79130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7256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barn(inVertical)">
                                      <p:cBhvr>
                                        <p:cTn id="38" dur="500"/>
                                        <p:tgtEl>
                                          <p:spTgt spid="13">
                                            <p:txEl>
                                              <p:pRg st="0" end="0"/>
                                            </p:txEl>
                                          </p:spTgt>
                                        </p:tgtEl>
                                      </p:cBhvr>
                                    </p:animEffect>
                                  </p:childTnLst>
                                </p:cTn>
                              </p:par>
                              <p:par>
                                <p:cTn id="39" presetID="6" presetClass="exit" presetSubtype="32" fill="hold" grpId="1" nodeType="withEffect">
                                  <p:stCondLst>
                                    <p:cond delay="0"/>
                                  </p:stCondLst>
                                  <p:childTnLst>
                                    <p:animEffect transition="out" filter="circle(out)">
                                      <p:cBhvr>
                                        <p:cTn id="40" dur="2000"/>
                                        <p:tgtEl>
                                          <p:spTgt spid="19"/>
                                        </p:tgtEl>
                                      </p:cBhvr>
                                    </p:animEffect>
                                    <p:set>
                                      <p:cBhvr>
                                        <p:cTn id="41" dur="1" fill="hold">
                                          <p:stCondLst>
                                            <p:cond delay="1999"/>
                                          </p:stCondLst>
                                        </p:cTn>
                                        <p:tgtEl>
                                          <p:spTgt spid="19"/>
                                        </p:tgtEl>
                                        <p:attrNameLst>
                                          <p:attrName>style.visibility</p:attrName>
                                        </p:attrNameLst>
                                      </p:cBhvr>
                                      <p:to>
                                        <p:strVal val="hidden"/>
                                      </p:to>
                                    </p:set>
                                  </p:childTnLst>
                                </p:cTn>
                              </p:par>
                              <p:par>
                                <p:cTn id="42" presetID="6" presetClass="exit" presetSubtype="32" fill="hold" grpId="1" nodeType="withEffect">
                                  <p:stCondLst>
                                    <p:cond delay="0"/>
                                  </p:stCondLst>
                                  <p:childTnLst>
                                    <p:animEffect transition="out" filter="circle(out)">
                                      <p:cBhvr>
                                        <p:cTn id="43" dur="2000"/>
                                        <p:tgtEl>
                                          <p:spTgt spid="2"/>
                                        </p:tgtEl>
                                      </p:cBhvr>
                                    </p:animEffect>
                                    <p:set>
                                      <p:cBhvr>
                                        <p:cTn id="44" dur="1" fill="hold">
                                          <p:stCondLst>
                                            <p:cond delay="1999"/>
                                          </p:stCondLst>
                                        </p:cTn>
                                        <p:tgtEl>
                                          <p:spTgt spid="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barn(inVertical)">
                                      <p:cBhvr>
                                        <p:cTn id="49" dur="500"/>
                                        <p:tgtEl>
                                          <p:spTgt spid="10">
                                            <p:txEl>
                                              <p:pRg st="0" end="0"/>
                                            </p:txEl>
                                          </p:spTgt>
                                        </p:tgtEl>
                                      </p:cBhvr>
                                    </p:animEffect>
                                  </p:childTnLst>
                                </p:cTn>
                              </p:par>
                              <p:par>
                                <p:cTn id="50" presetID="6" presetClass="exit" presetSubtype="32" fill="hold" grpId="1" nodeType="withEffect">
                                  <p:stCondLst>
                                    <p:cond delay="0"/>
                                  </p:stCondLst>
                                  <p:childTnLst>
                                    <p:animEffect transition="out" filter="circle(out)">
                                      <p:cBhvr>
                                        <p:cTn id="51" dur="2000"/>
                                        <p:tgtEl>
                                          <p:spTgt spid="17"/>
                                        </p:tgtEl>
                                      </p:cBhvr>
                                    </p:animEffect>
                                    <p:set>
                                      <p:cBhvr>
                                        <p:cTn id="52" dur="1" fill="hold">
                                          <p:stCondLst>
                                            <p:cond delay="19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barn(inVertical)">
                                      <p:cBhvr>
                                        <p:cTn id="57" dur="500"/>
                                        <p:tgtEl>
                                          <p:spTgt spid="15">
                                            <p:txEl>
                                              <p:pRg st="0" end="0"/>
                                            </p:txEl>
                                          </p:spTgt>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randombar(horizontal)">
                                      <p:cBhvr>
                                        <p:cTn id="60" dur="500"/>
                                        <p:tgtEl>
                                          <p:spTgt spid="24"/>
                                        </p:tgtEl>
                                      </p:cBhvr>
                                    </p:animEffect>
                                  </p:childTnLst>
                                </p:cTn>
                              </p:par>
                              <p:par>
                                <p:cTn id="61" presetID="6" presetClass="exit" presetSubtype="32" fill="hold" grpId="1" nodeType="withEffect">
                                  <p:stCondLst>
                                    <p:cond delay="0"/>
                                  </p:stCondLst>
                                  <p:childTnLst>
                                    <p:animEffect transition="out" filter="circle(out)">
                                      <p:cBhvr>
                                        <p:cTn id="62" dur="2000"/>
                                        <p:tgtEl>
                                          <p:spTgt spid="24"/>
                                        </p:tgtEl>
                                      </p:cBhvr>
                                    </p:animEffect>
                                    <p:set>
                                      <p:cBhvr>
                                        <p:cTn id="63" dur="1" fill="hold">
                                          <p:stCondLst>
                                            <p:cond delay="1999"/>
                                          </p:stCondLst>
                                        </p:cTn>
                                        <p:tgtEl>
                                          <p:spTgt spid="24"/>
                                        </p:tgtEl>
                                        <p:attrNameLst>
                                          <p:attrName>style.visibility</p:attrName>
                                        </p:attrNameLst>
                                      </p:cBhvr>
                                      <p:to>
                                        <p:strVal val="hidden"/>
                                      </p:to>
                                    </p:set>
                                  </p:childTnLst>
                                </p:cTn>
                              </p:par>
                              <p:par>
                                <p:cTn id="64" presetID="14" presetClass="entr" presetSubtype="1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randombar(horizontal)">
                                      <p:cBhvr>
                                        <p:cTn id="66" dur="500"/>
                                        <p:tgtEl>
                                          <p:spTgt spid="25"/>
                                        </p:tgtEl>
                                      </p:cBhvr>
                                    </p:animEffect>
                                  </p:childTnLst>
                                </p:cTn>
                              </p:par>
                              <p:par>
                                <p:cTn id="67" presetID="6" presetClass="exit" presetSubtype="32" fill="hold" grpId="1" nodeType="withEffect">
                                  <p:stCondLst>
                                    <p:cond delay="0"/>
                                  </p:stCondLst>
                                  <p:childTnLst>
                                    <p:animEffect transition="out" filter="circle(out)">
                                      <p:cBhvr>
                                        <p:cTn id="68" dur="2000"/>
                                        <p:tgtEl>
                                          <p:spTgt spid="25"/>
                                        </p:tgtEl>
                                      </p:cBhvr>
                                    </p:animEffect>
                                    <p:set>
                                      <p:cBhvr>
                                        <p:cTn id="69" dur="1" fill="hold">
                                          <p:stCondLst>
                                            <p:cond delay="1999"/>
                                          </p:stCondLst>
                                        </p:cTn>
                                        <p:tgtEl>
                                          <p:spTgt spid="25"/>
                                        </p:tgtEl>
                                        <p:attrNameLst>
                                          <p:attrName>style.visibility</p:attrName>
                                        </p:attrNameLst>
                                      </p:cBhvr>
                                      <p:to>
                                        <p:strVal val="hidden"/>
                                      </p:to>
                                    </p:set>
                                  </p:childTnLst>
                                </p:cTn>
                              </p:par>
                              <p:par>
                                <p:cTn id="70" presetID="14" presetClass="entr" presetSubtype="1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randombar(horizontal)">
                                      <p:cBhvr>
                                        <p:cTn id="72" dur="500"/>
                                        <p:tgtEl>
                                          <p:spTgt spid="27"/>
                                        </p:tgtEl>
                                      </p:cBhvr>
                                    </p:animEffect>
                                  </p:childTnLst>
                                </p:cTn>
                              </p:par>
                              <p:par>
                                <p:cTn id="73" presetID="6" presetClass="exit" presetSubtype="32" fill="hold" grpId="1" nodeType="withEffect">
                                  <p:stCondLst>
                                    <p:cond delay="0"/>
                                  </p:stCondLst>
                                  <p:childTnLst>
                                    <p:animEffect transition="out" filter="circle(out)">
                                      <p:cBhvr>
                                        <p:cTn id="74" dur="2000"/>
                                        <p:tgtEl>
                                          <p:spTgt spid="27"/>
                                        </p:tgtEl>
                                      </p:cBhvr>
                                    </p:animEffect>
                                    <p:set>
                                      <p:cBhvr>
                                        <p:cTn id="75"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P spid="2" grpId="1"/>
      <p:bldP spid="17" grpId="0"/>
      <p:bldP spid="17" grpId="1"/>
      <p:bldP spid="19" grpId="0"/>
      <p:bldP spid="19" grpId="1"/>
      <p:bldP spid="24" grpId="0"/>
      <p:bldP spid="24" grpId="1"/>
      <p:bldP spid="25" grpId="0"/>
      <p:bldP spid="25" grpId="1"/>
      <p:bldP spid="27" grpId="0"/>
      <p:bldP spid="2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C053FE3-582D-4945-ADF7-AEC3C08C12C2}"/>
              </a:ext>
            </a:extLst>
          </p:cNvPr>
          <p:cNvPicPr>
            <a:picLocks noChangeAspect="1"/>
          </p:cNvPicPr>
          <p:nvPr/>
        </p:nvPicPr>
        <p:blipFill>
          <a:blip r:embed="rId3"/>
          <a:stretch>
            <a:fillRect/>
          </a:stretch>
        </p:blipFill>
        <p:spPr>
          <a:xfrm>
            <a:off x="655813" y="367524"/>
            <a:ext cx="11101778" cy="6259418"/>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7">
            <a:extLst>
              <a:ext uri="{FF2B5EF4-FFF2-40B4-BE49-F238E27FC236}">
                <a16:creationId xmlns:a16="http://schemas.microsoft.com/office/drawing/2014/main" id="{F5990669-9BC6-4874-9DC5-8E2424795163}"/>
              </a:ext>
            </a:extLst>
          </p:cNvPr>
          <p:cNvSpPr/>
          <p:nvPr/>
        </p:nvSpPr>
        <p:spPr>
          <a:xfrm>
            <a:off x="873457" y="1033121"/>
            <a:ext cx="10874429" cy="161871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err="1">
                <a:solidFill>
                  <a:srgbClr val="002060"/>
                </a:solidFill>
                <a:latin typeface="Times New Roman" panose="02020603050405020304" pitchFamily="18" charset="0"/>
                <a:cs typeface="Times New Roman" panose="02020603050405020304" pitchFamily="18" charset="0"/>
              </a:rPr>
              <a:t>Bài</a:t>
            </a:r>
            <a:r>
              <a:rPr lang="en-US" sz="3200">
                <a:solidFill>
                  <a:srgbClr val="002060"/>
                </a:solidFill>
                <a:latin typeface="Times New Roman" panose="02020603050405020304" pitchFamily="18" charset="0"/>
                <a:cs typeface="Times New Roman" panose="02020603050405020304" pitchFamily="18" charset="0"/>
              </a:rPr>
              <a:t> 3. </a:t>
            </a:r>
            <a:r>
              <a:rPr lang="en-US" sz="3200" dirty="0" err="1">
                <a:solidFill>
                  <a:srgbClr val="002060"/>
                </a:solidFill>
                <a:latin typeface="Times New Roman" panose="02020603050405020304" pitchFamily="18" charset="0"/>
                <a:cs typeface="Times New Roman" panose="02020603050405020304" pitchFamily="18" charset="0"/>
              </a:rPr>
              <a:t>Thêm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chỗ</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trống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vế</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thích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hợp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thành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ghép</a:t>
            </a:r>
            <a:r>
              <a:rPr lang="en-US" sz="3200">
                <a:solidFill>
                  <a:srgbClr val="002060"/>
                </a:solidFill>
                <a:latin typeface="Times New Roman" panose="02020603050405020304" pitchFamily="18" charset="0"/>
                <a:cs typeface="Times New Roman" panose="02020603050405020304" pitchFamily="18" charset="0"/>
              </a:rPr>
              <a:t> chỉ điều kiện – </a:t>
            </a:r>
            <a:r>
              <a:rPr lang="en-US" sz="3200" err="1">
                <a:solidFill>
                  <a:srgbClr val="002060"/>
                </a:solidFill>
                <a:latin typeface="Times New Roman" panose="02020603050405020304" pitchFamily="18" charset="0"/>
                <a:cs typeface="Times New Roman" panose="02020603050405020304" pitchFamily="18" charset="0"/>
              </a:rPr>
              <a:t>kết</a:t>
            </a:r>
            <a:r>
              <a:rPr lang="en-US" sz="3200">
                <a:solidFill>
                  <a:srgbClr val="002060"/>
                </a:solidFill>
                <a:latin typeface="Times New Roman" panose="02020603050405020304" pitchFamily="18" charset="0"/>
                <a:cs typeface="Times New Roman" panose="02020603050405020304" pitchFamily="18" charset="0"/>
              </a:rPr>
              <a:t> quả hoặc giả thiết – kết quả:</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7D9A93D1-852B-4481-9642-89347CE4D784}"/>
              </a:ext>
            </a:extLst>
          </p:cNvPr>
          <p:cNvCxnSpPr>
            <a:cxnSpLocks/>
          </p:cNvCxnSpPr>
          <p:nvPr/>
        </p:nvCxnSpPr>
        <p:spPr>
          <a:xfrm>
            <a:off x="2144690" y="1794515"/>
            <a:ext cx="925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665B7E-1C74-4AA0-B4DF-18CC10229604}"/>
              </a:ext>
            </a:extLst>
          </p:cNvPr>
          <p:cNvCxnSpPr>
            <a:cxnSpLocks/>
          </p:cNvCxnSpPr>
          <p:nvPr/>
        </p:nvCxnSpPr>
        <p:spPr>
          <a:xfrm>
            <a:off x="6383891" y="1794515"/>
            <a:ext cx="2878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DBD0C5-3411-4EC8-A10C-3BA3CD234CEE}"/>
              </a:ext>
            </a:extLst>
          </p:cNvPr>
          <p:cNvCxnSpPr>
            <a:cxnSpLocks/>
          </p:cNvCxnSpPr>
          <p:nvPr/>
        </p:nvCxnSpPr>
        <p:spPr>
          <a:xfrm flipV="1">
            <a:off x="3231957" y="2286387"/>
            <a:ext cx="3151934"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1BF69E3-ED31-414C-A276-6AD856C9102A}"/>
              </a:ext>
            </a:extLst>
          </p:cNvPr>
          <p:cNvSpPr/>
          <p:nvPr/>
        </p:nvSpPr>
        <p:spPr>
          <a:xfrm>
            <a:off x="678429" y="2904247"/>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Times New Roman" panose="02020603050405020304" pitchFamily="18" charset="0"/>
                <a:cs typeface="Times New Roman" panose="02020603050405020304" pitchFamily="18" charset="0"/>
              </a:rPr>
              <a:t>a</a:t>
            </a:r>
            <a:r>
              <a:rPr lang="en-US" sz="3200">
                <a:solidFill>
                  <a:schemeClr val="tx1"/>
                </a:solidFill>
                <a:latin typeface="Times New Roman" panose="02020603050405020304" pitchFamily="18" charset="0"/>
                <a:cs typeface="Times New Roman" panose="02020603050405020304" pitchFamily="18" charset="0"/>
              </a:rPr>
              <a:t>) Hễ em được điểm tốt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42ADB784-2557-4412-8393-616832159E4A}"/>
              </a:ext>
            </a:extLst>
          </p:cNvPr>
          <p:cNvSpPr/>
          <p:nvPr/>
        </p:nvSpPr>
        <p:spPr>
          <a:xfrm>
            <a:off x="678429" y="3887714"/>
            <a:ext cx="49990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Times New Roman" panose="02020603050405020304" pitchFamily="18" charset="0"/>
                <a:cs typeface="Times New Roman" panose="02020603050405020304" pitchFamily="18" charset="0"/>
              </a:rPr>
              <a:t>b</a:t>
            </a:r>
            <a:r>
              <a:rPr lang="en-US" sz="3200">
                <a:solidFill>
                  <a:schemeClr val="tx1"/>
                </a:solidFill>
                <a:latin typeface="Times New Roman" panose="02020603050405020304" pitchFamily="18" charset="0"/>
                <a:cs typeface="Times New Roman" panose="02020603050405020304" pitchFamily="18" charset="0"/>
              </a:rPr>
              <a:t>) Nếu chúng ta chủ quan</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2B4BD998-294C-42F1-B7C1-A98EDA0E6999}"/>
              </a:ext>
            </a:extLst>
          </p:cNvPr>
          <p:cNvSpPr/>
          <p:nvPr/>
        </p:nvSpPr>
        <p:spPr>
          <a:xfrm>
            <a:off x="678429" y="4868264"/>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Times New Roman" panose="02020603050405020304" pitchFamily="18" charset="0"/>
                <a:cs typeface="Times New Roman" panose="02020603050405020304" pitchFamily="18" charset="0"/>
              </a:rPr>
              <a:t>c) 	</a:t>
            </a:r>
            <a:r>
              <a:rPr lang="en-US" sz="3200">
                <a:solidFill>
                  <a:schemeClr val="tx1"/>
                </a:solidFill>
                <a:latin typeface="Times New Roman" panose="02020603050405020304" pitchFamily="18" charset="0"/>
                <a:cs typeface="Times New Roman" panose="02020603050405020304" pitchFamily="18" charset="0"/>
              </a:rPr>
              <a:t>	           thì Hồng đã có nhiều tiến bộ trong học tập.</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43EC768B-D8EE-4803-BD7C-850EC494316D}"/>
              </a:ext>
            </a:extLst>
          </p:cNvPr>
          <p:cNvSpPr/>
          <p:nvPr/>
        </p:nvSpPr>
        <p:spPr>
          <a:xfrm>
            <a:off x="4580264" y="2924385"/>
            <a:ext cx="393381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AC5C7A89-1AB5-489B-9A44-46C16A4DC7D9}"/>
              </a:ext>
            </a:extLst>
          </p:cNvPr>
          <p:cNvSpPr/>
          <p:nvPr/>
        </p:nvSpPr>
        <p:spPr>
          <a:xfrm>
            <a:off x="5452283" y="3894756"/>
            <a:ext cx="3478181"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24" name="Rectangle 23">
            <a:extLst>
              <a:ext uri="{FF2B5EF4-FFF2-40B4-BE49-F238E27FC236}">
                <a16:creationId xmlns:a16="http://schemas.microsoft.com/office/drawing/2014/main" id="{99D1330C-FA7A-4229-8E9A-0EBBA57B8F8F}"/>
              </a:ext>
            </a:extLst>
          </p:cNvPr>
          <p:cNvSpPr/>
          <p:nvPr/>
        </p:nvSpPr>
        <p:spPr>
          <a:xfrm>
            <a:off x="1454772" y="4919092"/>
            <a:ext cx="230538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cxnSp>
        <p:nvCxnSpPr>
          <p:cNvPr id="25" name="Straight Connector 24">
            <a:extLst>
              <a:ext uri="{FF2B5EF4-FFF2-40B4-BE49-F238E27FC236}">
                <a16:creationId xmlns:a16="http://schemas.microsoft.com/office/drawing/2014/main" id="{2CDBD0C5-3411-4EC8-A10C-3BA3CD234CEE}"/>
              </a:ext>
            </a:extLst>
          </p:cNvPr>
          <p:cNvCxnSpPr>
            <a:cxnSpLocks/>
          </p:cNvCxnSpPr>
          <p:nvPr/>
        </p:nvCxnSpPr>
        <p:spPr>
          <a:xfrm flipV="1">
            <a:off x="7301265" y="2286387"/>
            <a:ext cx="3016442"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F24BC3-F57E-4F7D-9228-38040DEE9AAD}"/>
              </a:ext>
            </a:extLst>
          </p:cNvPr>
          <p:cNvSpPr/>
          <p:nvPr/>
        </p:nvSpPr>
        <p:spPr>
          <a:xfrm>
            <a:off x="4473071" y="501298"/>
            <a:ext cx="3190473"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Times New Roman" panose="02020603050405020304" pitchFamily="18" charset="0"/>
                <a:cs typeface="Times New Roman" panose="02020603050405020304" pitchFamily="18" charset="0"/>
              </a:rPr>
              <a:t>III. </a:t>
            </a:r>
            <a:r>
              <a:rPr lang="en-US" sz="4000" u="sng" dirty="0" err="1">
                <a:solidFill>
                  <a:srgbClr val="7030A0"/>
                </a:solidFill>
                <a:latin typeface="Times New Roman" panose="02020603050405020304" pitchFamily="18" charset="0"/>
                <a:cs typeface="Times New Roman" panose="02020603050405020304" pitchFamily="18" charset="0"/>
              </a:rPr>
              <a:t>Luyện</a:t>
            </a:r>
            <a:r>
              <a:rPr lang="en-US" sz="4000" u="sng" dirty="0">
                <a:solidFill>
                  <a:srgbClr val="7030A0"/>
                </a:solidFill>
                <a:latin typeface="Times New Roman" panose="02020603050405020304" pitchFamily="18" charset="0"/>
                <a:cs typeface="Times New Roman" panose="02020603050405020304" pitchFamily="18" charset="0"/>
              </a:rPr>
              <a:t> </a:t>
            </a:r>
            <a:r>
              <a:rPr lang="en-US" sz="4000" u="sng" dirty="0" err="1">
                <a:solidFill>
                  <a:srgbClr val="7030A0"/>
                </a:solidFill>
                <a:latin typeface="Times New Roman" panose="02020603050405020304" pitchFamily="18" charset="0"/>
                <a:cs typeface="Times New Roman" panose="02020603050405020304" pitchFamily="18" charset="0"/>
              </a:rPr>
              <a:t>tập</a:t>
            </a:r>
            <a:endParaRPr lang="en-US" sz="4000" u="sng"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349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30E5B7-3863-4586-9772-EF6920676AF0}"/>
              </a:ext>
            </a:extLst>
          </p:cNvPr>
          <p:cNvPicPr>
            <a:picLocks noChangeAspect="1"/>
          </p:cNvPicPr>
          <p:nvPr/>
        </p:nvPicPr>
        <p:blipFill>
          <a:blip r:embed="rId3"/>
          <a:stretch>
            <a:fillRect/>
          </a:stretch>
        </p:blipFill>
        <p:spPr>
          <a:xfrm>
            <a:off x="310968" y="78059"/>
            <a:ext cx="11721198" cy="6548883"/>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FC5F2AEC-E5BD-40CB-96FE-E40D1CCAF162}"/>
              </a:ext>
            </a:extLst>
          </p:cNvPr>
          <p:cNvSpPr/>
          <p:nvPr/>
        </p:nvSpPr>
        <p:spPr>
          <a:xfrm>
            <a:off x="302048" y="671254"/>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Hễ</a:t>
            </a:r>
            <a:r>
              <a:rPr lang="en-US" sz="29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em</a:t>
            </a:r>
            <a:r>
              <a:rPr lang="en-US" sz="29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9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29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tốt</a:t>
            </a:r>
            <a:r>
              <a:rPr lang="en-US" sz="29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thì</a:t>
            </a:r>
            <a:r>
              <a:rPr lang="en-US" sz="29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cả</a:t>
            </a:r>
            <a:r>
              <a:rPr lang="en-US" sz="29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9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9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vui</a:t>
            </a:r>
            <a:r>
              <a:rPr lang="en-US" sz="29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9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Hễ</a:t>
            </a:r>
            <a:r>
              <a:rPr lang="en-US" sz="29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em</a:t>
            </a:r>
            <a:r>
              <a:rPr lang="en-US" sz="29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9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29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tốt</a:t>
            </a:r>
            <a:r>
              <a:rPr lang="en-US" sz="29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em</a:t>
            </a:r>
            <a:r>
              <a:rPr lang="en-US" sz="29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9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9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thưởng</a:t>
            </a:r>
            <a:r>
              <a:rPr lang="en-US" sz="29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900" dirty="0">
              <a:solidFill>
                <a:srgbClr val="00B05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6BE8E78-C35B-4A01-B204-CB1CA47C612B}"/>
              </a:ext>
            </a:extLst>
          </p:cNvPr>
          <p:cNvSpPr/>
          <p:nvPr/>
        </p:nvSpPr>
        <p:spPr>
          <a:xfrm>
            <a:off x="667281" y="103761"/>
            <a:ext cx="11079940" cy="60991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Times New Roman" panose="02020603050405020304" pitchFamily="18" charset="0"/>
                <a:cs typeface="Times New Roman" panose="02020603050405020304" pitchFamily="18" charset="0"/>
              </a:rPr>
              <a:t>a</a:t>
            </a:r>
            <a:r>
              <a:rPr lang="en-US" sz="3200">
                <a:solidFill>
                  <a:schemeClr val="tx1"/>
                </a:solidFill>
                <a:latin typeface="Times New Roman" panose="02020603050405020304" pitchFamily="18" charset="0"/>
                <a:cs typeface="Times New Roman" panose="02020603050405020304" pitchFamily="18" charset="0"/>
              </a:rPr>
              <a:t>) Hễ em được điểm tốt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F0C7C9A-60D0-4655-AF61-225E3BFFAA4A}"/>
              </a:ext>
            </a:extLst>
          </p:cNvPr>
          <p:cNvSpPr/>
          <p:nvPr/>
        </p:nvSpPr>
        <p:spPr>
          <a:xfrm>
            <a:off x="667281" y="2020940"/>
            <a:ext cx="4982892"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Nếu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chúng</a:t>
            </a:r>
            <a:r>
              <a:rPr lang="en-US" sz="3200" dirty="0">
                <a:solidFill>
                  <a:schemeClr val="tx1"/>
                </a:solidFill>
                <a:latin typeface="Times New Roman" panose="02020603050405020304" pitchFamily="18" charset="0"/>
                <a:cs typeface="Times New Roman" panose="02020603050405020304" pitchFamily="18" charset="0"/>
              </a:rPr>
              <a:t> ta </a:t>
            </a:r>
            <a:r>
              <a:rPr lang="en-US" sz="3200" dirty="0" err="1">
                <a:solidFill>
                  <a:schemeClr val="tx1"/>
                </a:solidFill>
                <a:latin typeface="Times New Roman" panose="02020603050405020304" pitchFamily="18" charset="0"/>
                <a:cs typeface="Times New Roman" panose="02020603050405020304" pitchFamily="18" charset="0"/>
              </a:rPr>
              <a:t>chủ</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quan</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CEDAB25-1CC8-4676-AD01-A166DCC22FC4}"/>
              </a:ext>
            </a:extLst>
          </p:cNvPr>
          <p:cNvSpPr/>
          <p:nvPr/>
        </p:nvSpPr>
        <p:spPr>
          <a:xfrm>
            <a:off x="667281" y="3966711"/>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thì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Hồng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nhiều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tập</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43829D5C-B583-40DD-B59B-F827B72FA371}"/>
              </a:ext>
            </a:extLst>
          </p:cNvPr>
          <p:cNvSpPr/>
          <p:nvPr/>
        </p:nvSpPr>
        <p:spPr>
          <a:xfrm>
            <a:off x="5012501" y="145357"/>
            <a:ext cx="2166995" cy="56751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66EA8AAA-A011-4829-8387-838B18284689}"/>
              </a:ext>
            </a:extLst>
          </p:cNvPr>
          <p:cNvSpPr/>
          <p:nvPr/>
        </p:nvSpPr>
        <p:spPr>
          <a:xfrm>
            <a:off x="5312820" y="2083163"/>
            <a:ext cx="2078580"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EA23EC6-1C3A-4F44-99A0-462F38434EB7}"/>
              </a:ext>
            </a:extLst>
          </p:cNvPr>
          <p:cNvSpPr/>
          <p:nvPr/>
        </p:nvSpPr>
        <p:spPr>
          <a:xfrm>
            <a:off x="1544266" y="4019043"/>
            <a:ext cx="1052052"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a:t>
            </a:r>
          </a:p>
        </p:txBody>
      </p:sp>
      <p:sp>
        <p:nvSpPr>
          <p:cNvPr id="13" name="Rectangle: Rounded Corners 12">
            <a:extLst>
              <a:ext uri="{FF2B5EF4-FFF2-40B4-BE49-F238E27FC236}">
                <a16:creationId xmlns:a16="http://schemas.microsoft.com/office/drawing/2014/main" id="{6F1B0613-E873-4806-BE3D-1607DDCD6579}"/>
              </a:ext>
            </a:extLst>
          </p:cNvPr>
          <p:cNvSpPr/>
          <p:nvPr/>
        </p:nvSpPr>
        <p:spPr>
          <a:xfrm>
            <a:off x="310968" y="2689695"/>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Nếu </a:t>
            </a:r>
            <a:r>
              <a:rPr lang="en-US" sz="290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chúng ta chủ quan </a:t>
            </a:r>
            <a:r>
              <a:rPr lang="en-US" sz="29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thì </a:t>
            </a:r>
            <a:r>
              <a:rPr lang="en-US" sz="290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chúng ta sẽ thất bại.</a:t>
            </a:r>
            <a:endParaRPr lang="en-US" sz="29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90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Nếu </a:t>
            </a:r>
            <a:r>
              <a:rPr lang="en-US" sz="290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chúng ta chủ quan</a:t>
            </a:r>
            <a:r>
              <a:rPr lang="en-US" sz="29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90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địch sẽ lợi dụng cơ hội tấn công.</a:t>
            </a:r>
            <a:r>
              <a:rPr lang="en-US" sz="29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900" dirty="0">
              <a:solidFill>
                <a:srgbClr val="00B050"/>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427B6452-A881-41EE-9D9B-3696B41D5E36}"/>
              </a:ext>
            </a:extLst>
          </p:cNvPr>
          <p:cNvSpPr/>
          <p:nvPr/>
        </p:nvSpPr>
        <p:spPr>
          <a:xfrm>
            <a:off x="310968" y="4849537"/>
            <a:ext cx="11721198" cy="141744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Nếu</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khó</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thì</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Hồng</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tiến</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bộ</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tập</a:t>
            </a:r>
            <a:r>
              <a:rPr lang="en-US" sz="3000" dirty="0">
                <a:solidFill>
                  <a:srgbClr val="108539"/>
                </a:solidFill>
                <a:latin typeface="Times New Roman" panose="02020603050405020304" pitchFamily="18" charset="0"/>
                <a:cs typeface="Times New Roman" panose="02020603050405020304" pitchFamily="18" charset="0"/>
                <a:sym typeface="Wingdings" panose="05000000000000000000" pitchFamily="2" charset="2"/>
              </a:rPr>
              <a:t>.</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Giá</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Hồng</a:t>
            </a:r>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chăm</a:t>
            </a:r>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thì</a:t>
            </a:r>
            <a:r>
              <a:rPr lang="en-US" sz="3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Hồng</a:t>
            </a:r>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có</a:t>
            </a:r>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tiến</a:t>
            </a:r>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bộ</a:t>
            </a:r>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tập</a:t>
            </a:r>
            <a:r>
              <a:rPr lang="en-US"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000" dirty="0">
              <a:solidFill>
                <a:srgbClr val="0070C0"/>
              </a:solidFill>
              <a:latin typeface="Times New Roman" panose="02020603050405020304" pitchFamily="18" charset="0"/>
              <a:cs typeface="Times New Roman" panose="02020603050405020304" pitchFamily="18" charset="0"/>
            </a:endParaRPr>
          </a:p>
        </p:txBody>
      </p:sp>
      <p:pic>
        <p:nvPicPr>
          <p:cNvPr id="11266" name="Picture 2" descr="7 HOẠT ĐỘNG GẮN KẾT TÌNH CẢM GIA ĐÌNH MÙA GIÃN CÁCH – AEON MALL Long Biê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 b="94005" l="319" r="98562"/>
                    </a14:imgEffect>
                  </a14:imgLayer>
                </a14:imgProps>
              </a:ext>
              <a:ext uri="{28A0092B-C50C-407E-A947-70E740481C1C}">
                <a14:useLocalDpi xmlns:a14="http://schemas.microsoft.com/office/drawing/2010/main" val="0"/>
              </a:ext>
            </a:extLst>
          </a:blip>
          <a:srcRect/>
          <a:stretch>
            <a:fillRect/>
          </a:stretch>
        </p:blipFill>
        <p:spPr bwMode="auto">
          <a:xfrm>
            <a:off x="8334967" y="-3616"/>
            <a:ext cx="3039262" cy="20245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ảnh Trường Tiểu Học Và Trung Học Hoạt Hình Vẽ Tay Mẹ Giám Sát Bài Tập  Về Nhà Khăn đỏ, Bài Tập Mầm Non, Trước Khi đi Học, Công Việc Sử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938" r="90000"/>
                    </a14:imgEffect>
                  </a14:imgLayer>
                </a14:imgProps>
              </a:ext>
              <a:ext uri="{28A0092B-C50C-407E-A947-70E740481C1C}">
                <a14:useLocalDpi xmlns:a14="http://schemas.microsoft.com/office/drawing/2010/main" val="0"/>
              </a:ext>
            </a:extLst>
          </a:blip>
          <a:srcRect/>
          <a:stretch>
            <a:fillRect/>
          </a:stretch>
        </p:blipFill>
        <p:spPr bwMode="auto">
          <a:xfrm>
            <a:off x="9792358" y="2831096"/>
            <a:ext cx="2097336" cy="209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09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fade">
                                      <p:cBhvr>
                                        <p:cTn id="25" dur="1000"/>
                                        <p:tgtEl>
                                          <p:spTgt spid="11266"/>
                                        </p:tgtEl>
                                      </p:cBhvr>
                                    </p:animEffect>
                                    <p:anim calcmode="lin" valueType="num">
                                      <p:cBhvr>
                                        <p:cTn id="26" dur="1000" fill="hold"/>
                                        <p:tgtEl>
                                          <p:spTgt spid="11266"/>
                                        </p:tgtEl>
                                        <p:attrNameLst>
                                          <p:attrName>ppt_x</p:attrName>
                                        </p:attrNameLst>
                                      </p:cBhvr>
                                      <p:tavLst>
                                        <p:tav tm="0">
                                          <p:val>
                                            <p:strVal val="#ppt_x"/>
                                          </p:val>
                                        </p:tav>
                                        <p:tav tm="100000">
                                          <p:val>
                                            <p:strVal val="#ppt_x"/>
                                          </p:val>
                                        </p:tav>
                                      </p:tavLst>
                                    </p:anim>
                                    <p:anim calcmode="lin" valueType="num">
                                      <p:cBhvr>
                                        <p:cTn id="27"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arn(inVertic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barn(inVertical)">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barn(inVertical)">
                                      <p:cBhvr>
                                        <p:cTn id="57" dur="500"/>
                                        <p:tgtEl>
                                          <p:spTgt spid="14">
                                            <p:txEl>
                                              <p:pRg st="1" end="1"/>
                                            </p:txEl>
                                          </p:spTgt>
                                        </p:tgtEl>
                                      </p:cBhvr>
                                    </p:animEffect>
                                  </p:childTnLst>
                                </p:cTn>
                              </p:par>
                              <p:par>
                                <p:cTn id="58" presetID="42" presetClass="entr" presetSubtype="0" fill="hold" nodeType="withEffect">
                                  <p:stCondLst>
                                    <p:cond delay="0"/>
                                  </p:stCondLst>
                                  <p:childTnLst>
                                    <p:set>
                                      <p:cBhvr>
                                        <p:cTn id="59" dur="1" fill="hold">
                                          <p:stCondLst>
                                            <p:cond delay="0"/>
                                          </p:stCondLst>
                                        </p:cTn>
                                        <p:tgtEl>
                                          <p:spTgt spid="11268"/>
                                        </p:tgtEl>
                                        <p:attrNameLst>
                                          <p:attrName>style.visibility</p:attrName>
                                        </p:attrNameLst>
                                      </p:cBhvr>
                                      <p:to>
                                        <p:strVal val="visible"/>
                                      </p:to>
                                    </p:set>
                                    <p:animEffect transition="in" filter="fade">
                                      <p:cBhvr>
                                        <p:cTn id="60" dur="1000"/>
                                        <p:tgtEl>
                                          <p:spTgt spid="11268"/>
                                        </p:tgtEl>
                                      </p:cBhvr>
                                    </p:animEffect>
                                    <p:anim calcmode="lin" valueType="num">
                                      <p:cBhvr>
                                        <p:cTn id="61" dur="1000" fill="hold"/>
                                        <p:tgtEl>
                                          <p:spTgt spid="11268"/>
                                        </p:tgtEl>
                                        <p:attrNameLst>
                                          <p:attrName>ppt_x</p:attrName>
                                        </p:attrNameLst>
                                      </p:cBhvr>
                                      <p:tavLst>
                                        <p:tav tm="0">
                                          <p:val>
                                            <p:strVal val="#ppt_x"/>
                                          </p:val>
                                        </p:tav>
                                        <p:tav tm="100000">
                                          <p:val>
                                            <p:strVal val="#ppt_x"/>
                                          </p:val>
                                        </p:tav>
                                      </p:tavLst>
                                    </p:anim>
                                    <p:anim calcmode="lin" valueType="num">
                                      <p:cBhvr>
                                        <p:cTn id="6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2B4FDD4-2861-4472-9607-00D2E10B1D1A}"/>
              </a:ext>
            </a:extLst>
          </p:cNvPr>
          <p:cNvSpPr txBox="1"/>
          <p:nvPr/>
        </p:nvSpPr>
        <p:spPr>
          <a:xfrm>
            <a:off x="2545080" y="899886"/>
            <a:ext cx="7623098" cy="3779758"/>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Times New Roman" panose="02020603050405020304" pitchFamily="18" charset="0"/>
              <a:cs typeface="Times New Roman" panose="02020603050405020304" pitchFamily="18" charset="0"/>
            </a:endParaRPr>
          </a:p>
          <a:p>
            <a:pPr algn="just"/>
            <a:endParaRPr lang="en-US" sz="3600">
              <a:solidFill>
                <a:srgbClr val="002060"/>
              </a:solidFill>
              <a:latin typeface="Times New Roman" panose="02020603050405020304" pitchFamily="18" charset="0"/>
              <a:cs typeface="Times New Roman" panose="02020603050405020304" pitchFamily="18" charset="0"/>
            </a:endParaRPr>
          </a:p>
          <a:p>
            <a:pPr algn="just"/>
            <a:endParaRPr lang="en-US" sz="3600">
              <a:solidFill>
                <a:srgbClr val="002060"/>
              </a:solidFill>
              <a:latin typeface="Times New Roman" panose="02020603050405020304" pitchFamily="18" charset="0"/>
              <a:cs typeface="Times New Roman" panose="02020603050405020304" pitchFamily="18" charset="0"/>
            </a:endParaRPr>
          </a:p>
          <a:p>
            <a:pPr algn="just"/>
            <a:endParaRPr lang="en-US" sz="3600">
              <a:solidFill>
                <a:srgbClr val="002060"/>
              </a:solidFill>
              <a:latin typeface="Times New Roman" panose="02020603050405020304" pitchFamily="18" charset="0"/>
              <a:cs typeface="Times New Roman" panose="02020603050405020304" pitchFamily="18" charset="0"/>
            </a:endParaRPr>
          </a:p>
          <a:p>
            <a:pPr algn="just"/>
            <a:endParaRPr lang="en-US" sz="3600">
              <a:solidFill>
                <a:srgbClr val="002060"/>
              </a:solidFill>
              <a:latin typeface="Times New Roman" panose="02020603050405020304" pitchFamily="18" charset="0"/>
              <a:cs typeface="Times New Roman" panose="02020603050405020304" pitchFamily="18" charset="0"/>
            </a:endParaRPr>
          </a:p>
          <a:p>
            <a:pPr algn="just"/>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DB7CB27-EFFA-42BA-A738-2F9701CBC8AD}"/>
              </a:ext>
            </a:extLst>
          </p:cNvPr>
          <p:cNvSpPr/>
          <p:nvPr/>
        </p:nvSpPr>
        <p:spPr>
          <a:xfrm>
            <a:off x="2863940" y="2053290"/>
            <a:ext cx="7251291" cy="5808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9B305FC7-EDCB-45E3-B20F-022ABEFCE825}"/>
              </a:ext>
            </a:extLst>
          </p:cNvPr>
          <p:cNvSpPr/>
          <p:nvPr/>
        </p:nvSpPr>
        <p:spPr>
          <a:xfrm>
            <a:off x="2863939" y="2749938"/>
            <a:ext cx="7251291" cy="92075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(tr.44).</a:t>
            </a:r>
            <a:endParaRPr lang="en-US" sz="3200" dirty="0">
              <a:latin typeface="Times New Roman" panose="02020603050405020304" pitchFamily="18" charset="0"/>
              <a:cs typeface="Times New Roman" panose="02020603050405020304" pitchFamily="18" charset="0"/>
            </a:endParaRPr>
          </a:p>
        </p:txBody>
      </p:sp>
      <p:sp>
        <p:nvSpPr>
          <p:cNvPr id="11" name="Rectangle 10"/>
          <p:cNvSpPr/>
          <p:nvPr/>
        </p:nvSpPr>
        <p:spPr>
          <a:xfrm>
            <a:off x="5168633" y="1251596"/>
            <a:ext cx="239360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DẶN DÒ</a:t>
            </a:r>
            <a:endParaRPr lang="en-US" sz="4400" b="1" cap="none" spc="0" dirty="0">
              <a:ln/>
              <a:solidFill>
                <a:srgbClr val="FF000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4" name="图片 11">
            <a:extLst>
              <a:ext uri="{FF2B5EF4-FFF2-40B4-BE49-F238E27FC236}">
                <a16:creationId xmlns:a16="http://schemas.microsoft.com/office/drawing/2014/main" id="{EE4703FD-410F-4EE9-AA13-6AF91040E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83" y="3544583"/>
            <a:ext cx="2985113" cy="2985113"/>
          </a:xfrm>
          <a:prstGeom prst="rect">
            <a:avLst/>
          </a:prstGeom>
        </p:spPr>
      </p:pic>
    </p:spTree>
    <p:extLst>
      <p:ext uri="{BB962C8B-B14F-4D97-AF65-F5344CB8AC3E}">
        <p14:creationId xmlns:p14="http://schemas.microsoft.com/office/powerpoint/2010/main" val="4257332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9959925" y="3824313"/>
            <a:ext cx="2430986" cy="3033687"/>
          </a:xfrm>
          <a:prstGeom prst="rect">
            <a:avLst/>
          </a:prstGeom>
        </p:spPr>
      </p:pic>
      <p:sp>
        <p:nvSpPr>
          <p:cNvPr id="32" name="Rectangle: Rounded Corners 18">
            <a:extLst>
              <a:ext uri="{FF2B5EF4-FFF2-40B4-BE49-F238E27FC236}">
                <a16:creationId xmlns:a16="http://schemas.microsoft.com/office/drawing/2014/main" id="{C12AF386-10E7-4C03-91B5-7499842FAE72}"/>
              </a:ext>
            </a:extLst>
          </p:cNvPr>
          <p:cNvSpPr/>
          <p:nvPr/>
        </p:nvSpPr>
        <p:spPr>
          <a:xfrm>
            <a:off x="557049" y="841830"/>
            <a:ext cx="11004330" cy="298891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n w="76200">
                <a:solidFill>
                  <a:schemeClr val="tx1"/>
                </a:solidFill>
              </a:ln>
              <a:latin typeface="Times New Roman" panose="02020603050405020304" pitchFamily="18" charset="0"/>
              <a:cs typeface="Times New Roman" panose="02020603050405020304" pitchFamily="18" charset="0"/>
            </a:endParaRPr>
          </a:p>
        </p:txBody>
      </p:sp>
      <p:sp>
        <p:nvSpPr>
          <p:cNvPr id="36" name="Rectangle 35"/>
          <p:cNvSpPr/>
          <p:nvPr/>
        </p:nvSpPr>
        <p:spPr>
          <a:xfrm>
            <a:off x="552263" y="2220029"/>
            <a:ext cx="11001345"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a:ln/>
                <a:solidFill>
                  <a:schemeClr val="accent2">
                    <a:lumMod val="75000"/>
                  </a:schemeClr>
                </a:solidFill>
                <a:latin typeface="Times New Roman" panose="02020603050405020304" pitchFamily="18" charset="0"/>
                <a:cs typeface="Times New Roman" panose="02020603050405020304" pitchFamily="18" charset="0"/>
              </a:rPr>
              <a:t>NỐI CÁC VẾ CÂU GHÉP BẰNG QUAN HỆ TỪ</a:t>
            </a:r>
            <a:endParaRPr lang="en-US" sz="4000" b="1" cap="none" spc="0" dirty="0">
              <a:ln/>
              <a:solidFill>
                <a:schemeClr val="accent2">
                  <a:lumMod val="75000"/>
                </a:schemeClr>
              </a:solidFill>
              <a:effectLst/>
              <a:latin typeface="Times New Roman" panose="02020603050405020304" pitchFamily="18" charset="0"/>
              <a:cs typeface="Times New Roman" panose="02020603050405020304" pitchFamily="18" charset="0"/>
            </a:endParaRPr>
          </a:p>
        </p:txBody>
      </p:sp>
      <p:sp>
        <p:nvSpPr>
          <p:cNvPr id="39" name="Rectangle 38"/>
          <p:cNvSpPr/>
          <p:nvPr/>
        </p:nvSpPr>
        <p:spPr>
          <a:xfrm>
            <a:off x="3637072" y="1335099"/>
            <a:ext cx="494622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u="sng">
                <a:ln/>
                <a:solidFill>
                  <a:srgbClr val="FF000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LUYỆN TỪ VÀ CÂU</a:t>
            </a:r>
            <a:endParaRPr lang="en-US" sz="4000" b="1" u="sng" cap="none" spc="0" dirty="0">
              <a:ln/>
              <a:solidFill>
                <a:srgbClr val="FF000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4AFF80F7-5BB8-4DD7-BBAD-497F71D9A9F9}"/>
              </a:ext>
            </a:extLst>
          </p:cNvPr>
          <p:cNvSpPr/>
          <p:nvPr/>
        </p:nvSpPr>
        <p:spPr>
          <a:xfrm>
            <a:off x="5167613" y="2772594"/>
            <a:ext cx="2326567"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(Trang 38)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8285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36"/>
                                        </p:tgtEl>
                                        <p:attrNameLst>
                                          <p:attrName>style.visibility</p:attrName>
                                        </p:attrNameLst>
                                      </p:cBhvr>
                                      <p:to>
                                        <p:strVal val="visible"/>
                                      </p:to>
                                    </p:set>
                                    <p:anim by="(-#ppt_w*2)" calcmode="lin" valueType="num">
                                      <p:cBhvr rctx="PPT">
                                        <p:cTn id="12" dur="1000" autoRev="1" fill="hold">
                                          <p:stCondLst>
                                            <p:cond delay="0"/>
                                          </p:stCondLst>
                                        </p:cTn>
                                        <p:tgtEl>
                                          <p:spTgt spid="36"/>
                                        </p:tgtEl>
                                        <p:attrNameLst>
                                          <p:attrName>ppt_w</p:attrName>
                                        </p:attrNameLst>
                                      </p:cBhvr>
                                    </p:anim>
                                    <p:anim by="(#ppt_w*0.50)" calcmode="lin" valueType="num">
                                      <p:cBhvr>
                                        <p:cTn id="13" dur="1000" decel="50000" autoRev="1" fill="hold">
                                          <p:stCondLst>
                                            <p:cond delay="0"/>
                                          </p:stCondLst>
                                        </p:cTn>
                                        <p:tgtEl>
                                          <p:spTgt spid="36"/>
                                        </p:tgtEl>
                                        <p:attrNameLst>
                                          <p:attrName>ppt_x</p:attrName>
                                        </p:attrNameLst>
                                      </p:cBhvr>
                                    </p:anim>
                                    <p:anim from="(-#ppt_h/2)" to="(#ppt_y)" calcmode="lin" valueType="num">
                                      <p:cBhvr>
                                        <p:cTn id="14" dur="2000" fill="hold">
                                          <p:stCondLst>
                                            <p:cond delay="0"/>
                                          </p:stCondLst>
                                        </p:cTn>
                                        <p:tgtEl>
                                          <p:spTgt spid="36"/>
                                        </p:tgtEl>
                                        <p:attrNameLst>
                                          <p:attrName>ppt_y</p:attrName>
                                        </p:attrNameLst>
                                      </p:cBhvr>
                                    </p:anim>
                                    <p:animRot by="21600000">
                                      <p:cBhvr>
                                        <p:cTn id="15" dur="2000" fill="hold">
                                          <p:stCondLst>
                                            <p:cond delay="0"/>
                                          </p:stCondLst>
                                        </p:cTn>
                                        <p:tgtEl>
                                          <p:spTgt spid="3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80">
                                          <p:stCondLst>
                                            <p:cond delay="0"/>
                                          </p:stCondLst>
                                        </p:cTn>
                                        <p:tgtEl>
                                          <p:spTgt spid="40"/>
                                        </p:tgtEl>
                                      </p:cBhvr>
                                    </p:animEffect>
                                    <p:anim calcmode="lin" valueType="num">
                                      <p:cBhvr>
                                        <p:cTn id="21"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6" dur="26">
                                          <p:stCondLst>
                                            <p:cond delay="650"/>
                                          </p:stCondLst>
                                        </p:cTn>
                                        <p:tgtEl>
                                          <p:spTgt spid="40"/>
                                        </p:tgtEl>
                                      </p:cBhvr>
                                      <p:to x="100000" y="60000"/>
                                    </p:animScale>
                                    <p:animScale>
                                      <p:cBhvr>
                                        <p:cTn id="27" dur="166" decel="50000">
                                          <p:stCondLst>
                                            <p:cond delay="676"/>
                                          </p:stCondLst>
                                        </p:cTn>
                                        <p:tgtEl>
                                          <p:spTgt spid="40"/>
                                        </p:tgtEl>
                                      </p:cBhvr>
                                      <p:to x="100000" y="100000"/>
                                    </p:animScale>
                                    <p:animScale>
                                      <p:cBhvr>
                                        <p:cTn id="28" dur="26">
                                          <p:stCondLst>
                                            <p:cond delay="1312"/>
                                          </p:stCondLst>
                                        </p:cTn>
                                        <p:tgtEl>
                                          <p:spTgt spid="40"/>
                                        </p:tgtEl>
                                      </p:cBhvr>
                                      <p:to x="100000" y="80000"/>
                                    </p:animScale>
                                    <p:animScale>
                                      <p:cBhvr>
                                        <p:cTn id="29" dur="166" decel="50000">
                                          <p:stCondLst>
                                            <p:cond delay="1338"/>
                                          </p:stCondLst>
                                        </p:cTn>
                                        <p:tgtEl>
                                          <p:spTgt spid="40"/>
                                        </p:tgtEl>
                                      </p:cBhvr>
                                      <p:to x="100000" y="100000"/>
                                    </p:animScale>
                                    <p:animScale>
                                      <p:cBhvr>
                                        <p:cTn id="30" dur="26">
                                          <p:stCondLst>
                                            <p:cond delay="1642"/>
                                          </p:stCondLst>
                                        </p:cTn>
                                        <p:tgtEl>
                                          <p:spTgt spid="40"/>
                                        </p:tgtEl>
                                      </p:cBhvr>
                                      <p:to x="100000" y="90000"/>
                                    </p:animScale>
                                    <p:animScale>
                                      <p:cBhvr>
                                        <p:cTn id="31" dur="166" decel="50000">
                                          <p:stCondLst>
                                            <p:cond delay="1668"/>
                                          </p:stCondLst>
                                        </p:cTn>
                                        <p:tgtEl>
                                          <p:spTgt spid="40"/>
                                        </p:tgtEl>
                                      </p:cBhvr>
                                      <p:to x="100000" y="100000"/>
                                    </p:animScale>
                                    <p:animScale>
                                      <p:cBhvr>
                                        <p:cTn id="32" dur="26">
                                          <p:stCondLst>
                                            <p:cond delay="1808"/>
                                          </p:stCondLst>
                                        </p:cTn>
                                        <p:tgtEl>
                                          <p:spTgt spid="40"/>
                                        </p:tgtEl>
                                      </p:cBhvr>
                                      <p:to x="100000" y="95000"/>
                                    </p:animScale>
                                    <p:animScale>
                                      <p:cBhvr>
                                        <p:cTn id="33"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6" name="TextBox 5">
            <a:extLst>
              <a:ext uri="{FF2B5EF4-FFF2-40B4-BE49-F238E27FC236}">
                <a16:creationId xmlns:a16="http://schemas.microsoft.com/office/drawing/2014/main"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Times New Roman" panose="02020603050405020304" pitchFamily="18" charset="0"/>
              <a:cs typeface="Times New Roman" panose="02020603050405020304" pitchFamily="18" charset="0"/>
            </a:endParaRPr>
          </a:p>
          <a:p>
            <a:pPr algn="just"/>
            <a:endParaRPr lang="en-US" sz="3600">
              <a:solidFill>
                <a:srgbClr val="002060"/>
              </a:solidFill>
              <a:latin typeface="Times New Roman" panose="02020603050405020304" pitchFamily="18" charset="0"/>
              <a:cs typeface="Times New Roman" panose="02020603050405020304" pitchFamily="18" charset="0"/>
            </a:endParaRPr>
          </a:p>
          <a:p>
            <a:pPr algn="just"/>
            <a:endParaRPr lang="en-US" sz="3600">
              <a:solidFill>
                <a:srgbClr val="002060"/>
              </a:solidFill>
              <a:latin typeface="Times New Roman" panose="02020603050405020304" pitchFamily="18" charset="0"/>
              <a:cs typeface="Times New Roman" panose="02020603050405020304" pitchFamily="18" charset="0"/>
            </a:endParaRPr>
          </a:p>
          <a:p>
            <a:pPr algn="just"/>
            <a:endParaRPr lang="en-US" sz="3600">
              <a:solidFill>
                <a:srgbClr val="002060"/>
              </a:solidFill>
              <a:latin typeface="Times New Roman" panose="02020603050405020304" pitchFamily="18" charset="0"/>
              <a:cs typeface="Times New Roman" panose="02020603050405020304" pitchFamily="18" charset="0"/>
            </a:endParaRPr>
          </a:p>
          <a:p>
            <a:pPr algn="just"/>
            <a:endParaRPr lang="en-US" sz="3600">
              <a:solidFill>
                <a:srgbClr val="002060"/>
              </a:solidFill>
              <a:latin typeface="Times New Roman" panose="02020603050405020304" pitchFamily="18" charset="0"/>
              <a:cs typeface="Times New Roman" panose="02020603050405020304" pitchFamily="18" charset="0"/>
            </a:endParaRPr>
          </a:p>
          <a:p>
            <a:pPr algn="just"/>
            <a:endParaRPr lang="en-US" sz="3600">
              <a:solidFill>
                <a:srgbClr val="002060"/>
              </a:solidFill>
              <a:latin typeface="Times New Roman" panose="02020603050405020304" pitchFamily="18" charset="0"/>
              <a:cs typeface="Times New Roman" panose="02020603050405020304" pitchFamily="18" charset="0"/>
            </a:endParaRPr>
          </a:p>
          <a:p>
            <a:pPr algn="just"/>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844310" y="1382740"/>
            <a:ext cx="3042244"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MỤC TIÊU</a:t>
            </a:r>
            <a:endParaRPr lang="en-US" sz="4400" b="1" cap="none" spc="0" dirty="0">
              <a:ln/>
              <a:solidFill>
                <a:srgbClr val="FF000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sinh</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là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ghép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hệ</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điều kiện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kết</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quả, giả</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thiết – kết quả</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sinh</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biết cách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hệ</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từ hoặc</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cặp quan hệ từ,</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thêm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hợp vào</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chỗ trống</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thay đổi</a:t>
            </a:r>
            <a:r>
              <a:rPr kumimoji="0" lang="en-US" sz="32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vị trí của các vế câu</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3" name="组合 19">
            <a:extLst>
              <a:ext uri="{FF2B5EF4-FFF2-40B4-BE49-F238E27FC236}">
                <a16:creationId xmlns:a16="http://schemas.microsoft.com/office/drawing/2014/main"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15"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18" name="图片 15">
              <a:extLst>
                <a:ext uri="{FF2B5EF4-FFF2-40B4-BE49-F238E27FC236}">
                  <a16:creationId xmlns:a16="http://schemas.microsoft.com/office/drawing/2014/main"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par>
                                <p:cTn id="51" presetID="4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50255"/>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2334173" y="374110"/>
            <a:ext cx="6764789" cy="3283491"/>
          </a:xfrm>
          <a:prstGeom prst="cloudCallout">
            <a:avLst>
              <a:gd name="adj1" fmla="val 46105"/>
              <a:gd name="adj2" fmla="val 52932"/>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2790124" y="1415690"/>
            <a:ext cx="5852885"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ln/>
                <a:solidFill>
                  <a:srgbClr val="FF0000"/>
                </a:solidFill>
                <a:latin typeface="Times New Roman" panose="02020603050405020304" pitchFamily="18" charset="0"/>
                <a:cs typeface="Times New Roman" panose="02020603050405020304" pitchFamily="18" charset="0"/>
              </a:rPr>
              <a:t>I. NHẬN XÉT</a:t>
            </a:r>
            <a:endParaRPr lang="en-US" sz="7200" b="1" cap="none" spc="0" dirty="0">
              <a:ln/>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0055" y="2176491"/>
            <a:ext cx="1202254" cy="120225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3314" y1="14973" x2="80473" y2="11230"/>
                        <a14:foregroundMark x1="11243" y1="35829" x2="1183" y2="40642"/>
                        <a14:foregroundMark x1="26627" y1="67914" x2="30178" y2="74332"/>
                      </a14:backgroundRemoval>
                    </a14:imgEffect>
                  </a14:imgLayer>
                </a14:imgProps>
              </a:ext>
            </a:extLst>
          </a:blip>
          <a:stretch>
            <a:fillRect/>
          </a:stretch>
        </p:blipFill>
        <p:spPr>
          <a:xfrm rot="792477">
            <a:off x="8752115" y="3320755"/>
            <a:ext cx="2316830" cy="2563592"/>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1" y="0"/>
            <a:ext cx="12186041" cy="6858000"/>
          </a:xfrm>
          <a:prstGeom prst="rect">
            <a:avLst/>
          </a:prstGeom>
        </p:spPr>
      </p:pic>
      <p:sp>
        <p:nvSpPr>
          <p:cNvPr id="27" name="Rectangle: Rounded Corners 18">
            <a:extLst>
              <a:ext uri="{FF2B5EF4-FFF2-40B4-BE49-F238E27FC236}">
                <a16:creationId xmlns:a16="http://schemas.microsoft.com/office/drawing/2014/main" id="{C12AF386-10E7-4C03-91B5-7499842FAE72}"/>
              </a:ext>
            </a:extLst>
          </p:cNvPr>
          <p:cNvSpPr/>
          <p:nvPr/>
        </p:nvSpPr>
        <p:spPr>
          <a:xfrm>
            <a:off x="574429" y="889923"/>
            <a:ext cx="11092074" cy="523510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8FBF96F-E92A-437F-8516-B951702C171E}"/>
              </a:ext>
            </a:extLst>
          </p:cNvPr>
          <p:cNvSpPr/>
          <p:nvPr/>
        </p:nvSpPr>
        <p:spPr>
          <a:xfrm>
            <a:off x="574429" y="164109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b="1" dirty="0">
                <a:solidFill>
                  <a:srgbClr val="00B050"/>
                </a:solidFill>
                <a:latin typeface="Times New Roman" panose="02020603050405020304" pitchFamily="18" charset="0"/>
                <a:cs typeface="Times New Roman" panose="02020603050405020304" pitchFamily="18" charset="0"/>
              </a:rPr>
              <a:t>1. </a:t>
            </a:r>
            <a:r>
              <a:rPr lang="en-US" sz="3200" b="1" dirty="0" err="1">
                <a:solidFill>
                  <a:srgbClr val="00B050"/>
                </a:solidFill>
                <a:latin typeface="Times New Roman" panose="02020603050405020304" pitchFamily="18" charset="0"/>
                <a:cs typeface="Times New Roman" panose="02020603050405020304" pitchFamily="18" charset="0"/>
              </a:rPr>
              <a:t>Cách</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nối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cách</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sắp</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xếp</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các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vế</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câu</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trong</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hai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câu</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ghép</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sau</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đây</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có</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gì</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khác</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nhau</a:t>
            </a:r>
            <a:r>
              <a:rPr lang="en-US" sz="3200" b="1" dirty="0">
                <a:solidFill>
                  <a:srgbClr val="00B050"/>
                </a:solidFill>
                <a:latin typeface="Times New Roman" panose="02020603050405020304" pitchFamily="18" charset="0"/>
                <a:cs typeface="Times New Roman" panose="02020603050405020304" pitchFamily="18" charset="0"/>
              </a:rPr>
              <a:t>?</a:t>
            </a:r>
          </a:p>
        </p:txBody>
      </p:sp>
      <p:cxnSp>
        <p:nvCxnSpPr>
          <p:cNvPr id="10" name="Straight Connector 9">
            <a:extLst>
              <a:ext uri="{FF2B5EF4-FFF2-40B4-BE49-F238E27FC236}">
                <a16:creationId xmlns:a16="http://schemas.microsoft.com/office/drawing/2014/main" id="{ADCA6ADB-48AD-4F1B-B712-6A62F9E446A6}"/>
              </a:ext>
            </a:extLst>
          </p:cNvPr>
          <p:cNvCxnSpPr>
            <a:cxnSpLocks/>
          </p:cNvCxnSpPr>
          <p:nvPr/>
        </p:nvCxnSpPr>
        <p:spPr>
          <a:xfrm>
            <a:off x="2110598" y="2034242"/>
            <a:ext cx="530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E3059-BB5D-40C6-9113-4CBD5B7393AB}"/>
              </a:ext>
            </a:extLst>
          </p:cNvPr>
          <p:cNvCxnSpPr>
            <a:cxnSpLocks/>
          </p:cNvCxnSpPr>
          <p:nvPr/>
        </p:nvCxnSpPr>
        <p:spPr>
          <a:xfrm>
            <a:off x="4177371" y="2112386"/>
            <a:ext cx="1258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AB63F3-8796-4BA9-81E1-B3E6633A60A3}"/>
              </a:ext>
            </a:extLst>
          </p:cNvPr>
          <p:cNvCxnSpPr>
            <a:cxnSpLocks/>
          </p:cNvCxnSpPr>
          <p:nvPr/>
        </p:nvCxnSpPr>
        <p:spPr>
          <a:xfrm>
            <a:off x="2345588" y="2592307"/>
            <a:ext cx="1691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3241443-5F77-41FD-A0B4-EB545127FD03}"/>
              </a:ext>
            </a:extLst>
          </p:cNvPr>
          <p:cNvSpPr/>
          <p:nvPr/>
        </p:nvSpPr>
        <p:spPr>
          <a:xfrm>
            <a:off x="2876731" y="2733755"/>
            <a:ext cx="7801493" cy="88741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a:solidFill>
                  <a:schemeClr val="tx1"/>
                </a:solidFill>
                <a:latin typeface="Times New Roman" panose="02020603050405020304" pitchFamily="18" charset="0"/>
                <a:cs typeface="Times New Roman" panose="02020603050405020304" pitchFamily="18" charset="0"/>
              </a:rPr>
              <a:t>Nếu trời trở rét  thì con phải mặc thật ấm. </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DF5B0FCF-1B0F-4A46-A963-C67A265DAB1E}"/>
              </a:ext>
            </a:extLst>
          </p:cNvPr>
          <p:cNvSpPr/>
          <p:nvPr/>
        </p:nvSpPr>
        <p:spPr>
          <a:xfrm>
            <a:off x="2843851" y="3754221"/>
            <a:ext cx="6254950" cy="174808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000" dirty="0">
                <a:solidFill>
                  <a:schemeClr val="tx1"/>
                </a:solidFill>
                <a:latin typeface="Times New Roman" panose="02020603050405020304" pitchFamily="18" charset="0"/>
                <a:cs typeface="Times New Roman" panose="02020603050405020304" pitchFamily="18" charset="0"/>
              </a:rPr>
              <a:t>b</a:t>
            </a:r>
            <a:r>
              <a:rPr lang="en-US" sz="3000">
                <a:solidFill>
                  <a:schemeClr val="tx1"/>
                </a:solidFill>
                <a:latin typeface="Times New Roman" panose="02020603050405020304" pitchFamily="18" charset="0"/>
                <a:cs typeface="Times New Roman" panose="02020603050405020304" pitchFamily="18" charset="0"/>
              </a:rPr>
              <a:t>) Con phải mặc ấm,  nếu trời rét.</a:t>
            </a:r>
            <a:endParaRPr lang="en-US" sz="3000" dirty="0">
              <a:solidFill>
                <a:schemeClr val="tx1"/>
              </a:solidFill>
              <a:latin typeface="Times New Roman" panose="02020603050405020304" pitchFamily="18" charset="0"/>
              <a:cs typeface="Times New Roman" panose="02020603050405020304" pitchFamily="18" charset="0"/>
            </a:endParaRPr>
          </a:p>
        </p:txBody>
      </p:sp>
      <p:sp>
        <p:nvSpPr>
          <p:cNvPr id="25" name="Line 11">
            <a:extLst>
              <a:ext uri="{FF2B5EF4-FFF2-40B4-BE49-F238E27FC236}">
                <a16:creationId xmlns:a16="http://schemas.microsoft.com/office/drawing/2014/main" id="{E7815F79-4950-45DC-82F7-139249A3476B}"/>
              </a:ext>
            </a:extLst>
          </p:cNvPr>
          <p:cNvSpPr>
            <a:spLocks noChangeShapeType="1"/>
          </p:cNvSpPr>
          <p:nvPr/>
        </p:nvSpPr>
        <p:spPr bwMode="auto">
          <a:xfrm flipH="1">
            <a:off x="5897883" y="3004370"/>
            <a:ext cx="123755" cy="56297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26" name="Line 11">
            <a:extLst>
              <a:ext uri="{FF2B5EF4-FFF2-40B4-BE49-F238E27FC236}">
                <a16:creationId xmlns:a16="http://schemas.microsoft.com/office/drawing/2014/main" id="{35F05BF0-C38D-40DB-8347-6B160094FA59}"/>
              </a:ext>
            </a:extLst>
          </p:cNvPr>
          <p:cNvSpPr>
            <a:spLocks noChangeShapeType="1"/>
          </p:cNvSpPr>
          <p:nvPr/>
        </p:nvSpPr>
        <p:spPr bwMode="auto">
          <a:xfrm flipH="1">
            <a:off x="6173206" y="4472870"/>
            <a:ext cx="115888" cy="49500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29" name="Line 15">
            <a:extLst>
              <a:ext uri="{FF2B5EF4-FFF2-40B4-BE49-F238E27FC236}">
                <a16:creationId xmlns:a16="http://schemas.microsoft.com/office/drawing/2014/main" id="{E9374DD6-F591-4DEF-86CE-76B6F1FF24DC}"/>
              </a:ext>
            </a:extLst>
          </p:cNvPr>
          <p:cNvSpPr>
            <a:spLocks noChangeShapeType="1"/>
          </p:cNvSpPr>
          <p:nvPr/>
        </p:nvSpPr>
        <p:spPr bwMode="auto">
          <a:xfrm>
            <a:off x="3585029" y="3566145"/>
            <a:ext cx="2356397" cy="10556"/>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30" name="Line 16">
            <a:extLst>
              <a:ext uri="{FF2B5EF4-FFF2-40B4-BE49-F238E27FC236}">
                <a16:creationId xmlns:a16="http://schemas.microsoft.com/office/drawing/2014/main" id="{358F29C7-247C-4311-AD13-74B7A1406222}"/>
              </a:ext>
            </a:extLst>
          </p:cNvPr>
          <p:cNvSpPr>
            <a:spLocks noChangeShapeType="1"/>
          </p:cNvSpPr>
          <p:nvPr/>
        </p:nvSpPr>
        <p:spPr bwMode="auto">
          <a:xfrm flipV="1">
            <a:off x="6123125" y="3566144"/>
            <a:ext cx="3763529" cy="1479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B29DD71F-D870-4867-89A3-1B1E213F30AE}"/>
              </a:ext>
            </a:extLst>
          </p:cNvPr>
          <p:cNvSpPr/>
          <p:nvPr/>
        </p:nvSpPr>
        <p:spPr>
          <a:xfrm>
            <a:off x="3422801" y="3000574"/>
            <a:ext cx="787112" cy="5542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 name="Oval 32">
            <a:extLst>
              <a:ext uri="{FF2B5EF4-FFF2-40B4-BE49-F238E27FC236}">
                <a16:creationId xmlns:a16="http://schemas.microsoft.com/office/drawing/2014/main" id="{975B4A7B-FA55-420A-B81F-73339A3E6410}"/>
              </a:ext>
            </a:extLst>
          </p:cNvPr>
          <p:cNvSpPr/>
          <p:nvPr/>
        </p:nvSpPr>
        <p:spPr>
          <a:xfrm>
            <a:off x="5999370" y="3037540"/>
            <a:ext cx="587208" cy="51586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Oval 34">
            <a:extLst>
              <a:ext uri="{FF2B5EF4-FFF2-40B4-BE49-F238E27FC236}">
                <a16:creationId xmlns:a16="http://schemas.microsoft.com/office/drawing/2014/main" id="{DC361DD4-9A31-44B0-92D3-0005362F6E6D}"/>
              </a:ext>
            </a:extLst>
          </p:cNvPr>
          <p:cNvSpPr/>
          <p:nvPr/>
        </p:nvSpPr>
        <p:spPr>
          <a:xfrm>
            <a:off x="6289094" y="4491594"/>
            <a:ext cx="740872" cy="48033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6" name="Line 20">
            <a:extLst>
              <a:ext uri="{FF2B5EF4-FFF2-40B4-BE49-F238E27FC236}">
                <a16:creationId xmlns:a16="http://schemas.microsoft.com/office/drawing/2014/main" id="{5DD7EB64-A0F0-4466-816E-DD5D6DD23A8D}"/>
              </a:ext>
            </a:extLst>
          </p:cNvPr>
          <p:cNvSpPr>
            <a:spLocks noChangeShapeType="1"/>
          </p:cNvSpPr>
          <p:nvPr/>
        </p:nvSpPr>
        <p:spPr bwMode="auto">
          <a:xfrm>
            <a:off x="3473279" y="5023834"/>
            <a:ext cx="2591902" cy="4616"/>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37" name="Line 24">
            <a:extLst>
              <a:ext uri="{FF2B5EF4-FFF2-40B4-BE49-F238E27FC236}">
                <a16:creationId xmlns:a16="http://schemas.microsoft.com/office/drawing/2014/main" id="{0303AC66-EF9A-4154-91CA-ADA56C01F30B}"/>
              </a:ext>
            </a:extLst>
          </p:cNvPr>
          <p:cNvSpPr>
            <a:spLocks noChangeShapeType="1"/>
          </p:cNvSpPr>
          <p:nvPr/>
        </p:nvSpPr>
        <p:spPr bwMode="auto">
          <a:xfrm flipV="1">
            <a:off x="6404982" y="5023834"/>
            <a:ext cx="1635112" cy="7661"/>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BFC6AEDE-68F9-46D7-8D88-733F44C4D9BE}"/>
              </a:ext>
            </a:extLst>
          </p:cNvPr>
          <p:cNvSpPr/>
          <p:nvPr/>
        </p:nvSpPr>
        <p:spPr>
          <a:xfrm>
            <a:off x="3422801" y="35662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Times New Roman" panose="02020603050405020304" pitchFamily="18" charset="0"/>
                <a:cs typeface="Times New Roman" panose="02020603050405020304" pitchFamily="18" charset="0"/>
              </a:rPr>
              <a:t>(</a:t>
            </a:r>
            <a:r>
              <a:rPr lang="en-US" sz="2800" i="1" err="1">
                <a:solidFill>
                  <a:srgbClr val="0070C0"/>
                </a:solidFill>
                <a:latin typeface="Times New Roman" panose="02020603050405020304" pitchFamily="18" charset="0"/>
                <a:cs typeface="Times New Roman" panose="02020603050405020304" pitchFamily="18" charset="0"/>
              </a:rPr>
              <a:t>Chỉ</a:t>
            </a:r>
            <a:r>
              <a:rPr lang="en-US" sz="2800" i="1">
                <a:solidFill>
                  <a:srgbClr val="0070C0"/>
                </a:solidFill>
                <a:latin typeface="Times New Roman" panose="02020603050405020304" pitchFamily="18" charset="0"/>
                <a:cs typeface="Times New Roman" panose="02020603050405020304" pitchFamily="18" charset="0"/>
              </a:rPr>
              <a:t> điều kiện)</a:t>
            </a:r>
            <a:endParaRPr lang="en-US" sz="2800" i="1" dirty="0">
              <a:solidFill>
                <a:srgbClr val="0070C0"/>
              </a:solidFill>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A7A151A5-D5A2-4FF1-95A2-2D440E6529E3}"/>
              </a:ext>
            </a:extLst>
          </p:cNvPr>
          <p:cNvSpPr/>
          <p:nvPr/>
        </p:nvSpPr>
        <p:spPr>
          <a:xfrm>
            <a:off x="6586578" y="35618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Times New Roman" panose="02020603050405020304" pitchFamily="18" charset="0"/>
                <a:cs typeface="Times New Roman" panose="02020603050405020304" pitchFamily="18" charset="0"/>
              </a:rPr>
              <a:t>(</a:t>
            </a:r>
            <a:r>
              <a:rPr lang="en-US" sz="2800" i="1" dirty="0" err="1">
                <a:solidFill>
                  <a:srgbClr val="0070C0"/>
                </a:solidFill>
                <a:latin typeface="Times New Roman" panose="02020603050405020304" pitchFamily="18" charset="0"/>
                <a:cs typeface="Times New Roman" panose="02020603050405020304" pitchFamily="18" charset="0"/>
              </a:rPr>
              <a:t>Chỉ</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kết</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quả</a:t>
            </a:r>
            <a:r>
              <a:rPr lang="en-US" sz="2800" i="1" dirty="0">
                <a:solidFill>
                  <a:srgbClr val="0070C0"/>
                </a:solidFill>
                <a:latin typeface="Times New Roman" panose="02020603050405020304" pitchFamily="18" charset="0"/>
                <a:cs typeface="Times New Roman" panose="02020603050405020304" pitchFamily="18" charset="0"/>
              </a:rPr>
              <a:t>)</a:t>
            </a:r>
          </a:p>
        </p:txBody>
      </p:sp>
      <p:sp>
        <p:nvSpPr>
          <p:cNvPr id="41" name="Rectangle 40">
            <a:extLst>
              <a:ext uri="{FF2B5EF4-FFF2-40B4-BE49-F238E27FC236}">
                <a16:creationId xmlns:a16="http://schemas.microsoft.com/office/drawing/2014/main" id="{8028CDB7-9112-4870-957E-8890669E0DA5}"/>
              </a:ext>
            </a:extLst>
          </p:cNvPr>
          <p:cNvSpPr/>
          <p:nvPr/>
        </p:nvSpPr>
        <p:spPr>
          <a:xfrm>
            <a:off x="3093081" y="50197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Times New Roman" panose="02020603050405020304" pitchFamily="18" charset="0"/>
                <a:cs typeface="Times New Roman" panose="02020603050405020304" pitchFamily="18" charset="0"/>
              </a:rPr>
              <a:t>(</a:t>
            </a:r>
            <a:r>
              <a:rPr lang="en-US" sz="2800" i="1" dirty="0" err="1">
                <a:solidFill>
                  <a:srgbClr val="0070C0"/>
                </a:solidFill>
                <a:latin typeface="Times New Roman" panose="02020603050405020304" pitchFamily="18" charset="0"/>
                <a:cs typeface="Times New Roman" panose="02020603050405020304" pitchFamily="18" charset="0"/>
              </a:rPr>
              <a:t>Chỉ</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kết</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quả</a:t>
            </a:r>
            <a:r>
              <a:rPr lang="en-US" sz="2800" i="1" dirty="0">
                <a:solidFill>
                  <a:srgbClr val="0070C0"/>
                </a:solidFill>
                <a:latin typeface="Times New Roman" panose="02020603050405020304" pitchFamily="18" charset="0"/>
                <a:cs typeface="Times New Roman" panose="02020603050405020304" pitchFamily="18" charset="0"/>
              </a:rPr>
              <a:t>)</a:t>
            </a:r>
          </a:p>
        </p:txBody>
      </p:sp>
      <p:sp>
        <p:nvSpPr>
          <p:cNvPr id="42" name="Rectangle 41">
            <a:extLst>
              <a:ext uri="{FF2B5EF4-FFF2-40B4-BE49-F238E27FC236}">
                <a16:creationId xmlns:a16="http://schemas.microsoft.com/office/drawing/2014/main" id="{F146F8A4-6640-4ECD-B99B-0E27571D464A}"/>
              </a:ext>
            </a:extLst>
          </p:cNvPr>
          <p:cNvSpPr/>
          <p:nvPr/>
        </p:nvSpPr>
        <p:spPr>
          <a:xfrm>
            <a:off x="5690452" y="501278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Times New Roman" panose="02020603050405020304" pitchFamily="18" charset="0"/>
                <a:cs typeface="Times New Roman" panose="02020603050405020304" pitchFamily="18" charset="0"/>
              </a:rPr>
              <a:t>(</a:t>
            </a:r>
            <a:r>
              <a:rPr lang="en-US" sz="2800" i="1" dirty="0" err="1">
                <a:solidFill>
                  <a:srgbClr val="0070C0"/>
                </a:solidFill>
                <a:latin typeface="Times New Roman" panose="02020603050405020304" pitchFamily="18" charset="0"/>
                <a:cs typeface="Times New Roman" panose="02020603050405020304" pitchFamily="18" charset="0"/>
              </a:rPr>
              <a:t>Chỉ</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điều</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kiện</a:t>
            </a:r>
            <a:r>
              <a:rPr lang="en-US" sz="2800" i="1" dirty="0">
                <a:solidFill>
                  <a:srgbClr val="0070C0"/>
                </a:solidFill>
                <a:latin typeface="Times New Roman" panose="02020603050405020304" pitchFamily="18" charset="0"/>
                <a:cs typeface="Times New Roman" panose="02020603050405020304" pitchFamily="18" charset="0"/>
              </a:rPr>
              <a:t>)</a:t>
            </a:r>
          </a:p>
        </p:txBody>
      </p:sp>
      <p:pic>
        <p:nvPicPr>
          <p:cNvPr id="1028" name="Picture 4" descr="Truyện cổ tích: Bà chúa Tuyết cho bé, mẹ kể con nghe hàng đê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 b="100000" l="0" r="32353">
                        <a14:foregroundMark x1="16176" y1="48889" x2="17794" y2="50556"/>
                        <a14:foregroundMark x1="24706" y1="56111" x2="25588" y2="60833"/>
                        <a14:foregroundMark x1="22941" y1="57778" x2="23088" y2="60833"/>
                        <a14:foregroundMark x1="17500" y1="2778" x2="16176" y2="278"/>
                        <a14:foregroundMark x1="10735" y1="9167" x2="1765" y2="9444"/>
                        <a14:backgroundMark x1="27794" y1="67222" x2="27353" y2="75278"/>
                      </a14:backgroundRemoval>
                    </a14:imgEffect>
                  </a14:imgLayer>
                </a14:imgProps>
              </a:ext>
              <a:ext uri="{28A0092B-C50C-407E-A947-70E740481C1C}">
                <a14:useLocalDpi xmlns:a14="http://schemas.microsoft.com/office/drawing/2010/main" val="0"/>
              </a:ext>
            </a:extLst>
          </a:blip>
          <a:srcRect r="67019"/>
          <a:stretch/>
        </p:blipFill>
        <p:spPr bwMode="auto">
          <a:xfrm>
            <a:off x="657497" y="2859823"/>
            <a:ext cx="2136166"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10668845" y="121326"/>
            <a:ext cx="1509485" cy="1901372"/>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6478" y="-130242"/>
            <a:ext cx="1202254" cy="1202254"/>
          </a:xfrm>
          <a:prstGeom prst="rect">
            <a:avLst/>
          </a:prstGeom>
        </p:spPr>
      </p:pic>
      <p:sp>
        <p:nvSpPr>
          <p:cNvPr id="6" name="Rectangle: Rounded Corners 5">
            <a:extLst>
              <a:ext uri="{FF2B5EF4-FFF2-40B4-BE49-F238E27FC236}">
                <a16:creationId xmlns:a16="http://schemas.microsoft.com/office/drawing/2014/main" id="{C0EB6940-90BF-432F-BC0E-0022FA4B2812}"/>
              </a:ext>
            </a:extLst>
          </p:cNvPr>
          <p:cNvSpPr/>
          <p:nvPr/>
        </p:nvSpPr>
        <p:spPr>
          <a:xfrm>
            <a:off x="4548753" y="1019760"/>
            <a:ext cx="2677905"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Times New Roman" panose="02020603050405020304" pitchFamily="18" charset="0"/>
                <a:cs typeface="Times New Roman" panose="02020603050405020304" pitchFamily="18" charset="0"/>
              </a:rPr>
              <a:t>I. </a:t>
            </a:r>
            <a:r>
              <a:rPr lang="en-US" sz="4000" u="sng" dirty="0" err="1">
                <a:solidFill>
                  <a:srgbClr val="C00000"/>
                </a:solidFill>
                <a:latin typeface="Times New Roman" panose="02020603050405020304" pitchFamily="18" charset="0"/>
                <a:cs typeface="Times New Roman" panose="02020603050405020304" pitchFamily="18" charset="0"/>
              </a:rPr>
              <a:t>Nhận</a:t>
            </a:r>
            <a:r>
              <a:rPr lang="en-US" sz="4000" u="sng" dirty="0">
                <a:solidFill>
                  <a:srgbClr val="C00000"/>
                </a:solidFill>
                <a:latin typeface="Times New Roman" panose="02020603050405020304" pitchFamily="18" charset="0"/>
                <a:cs typeface="Times New Roman" panose="02020603050405020304" pitchFamily="18" charset="0"/>
              </a:rPr>
              <a:t> </a:t>
            </a:r>
            <a:r>
              <a:rPr lang="en-US" sz="4000" u="sng" dirty="0" err="1">
                <a:solidFill>
                  <a:srgbClr val="C00000"/>
                </a:solidFill>
                <a:latin typeface="Times New Roman" panose="02020603050405020304" pitchFamily="18" charset="0"/>
                <a:cs typeface="Times New Roman" panose="02020603050405020304" pitchFamily="18" charset="0"/>
              </a:rPr>
              <a:t>xét</a:t>
            </a:r>
            <a:endParaRPr lang="en-US" sz="4000" u="sng"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724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9">
                                            <p:txEl>
                                              <p:pRg st="0" end="0"/>
                                            </p:txEl>
                                          </p:spTgt>
                                        </p:tgtEl>
                                        <p:attrNameLst>
                                          <p:attrName>style.visibility</p:attrName>
                                        </p:attrNameLst>
                                      </p:cBhvr>
                                      <p:to>
                                        <p:strVal val="visible"/>
                                      </p:to>
                                    </p:set>
                                    <p:animEffect transition="in" filter="barn(inVertical)">
                                      <p:cBhvr>
                                        <p:cTn id="57" dur="500"/>
                                        <p:tgtEl>
                                          <p:spTgt spid="3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barn(inVertical)">
                                      <p:cBhvr>
                                        <p:cTn id="67" dur="5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additive="base">
                                        <p:cTn id="84" dur="500" fill="hold"/>
                                        <p:tgtEl>
                                          <p:spTgt spid="36"/>
                                        </p:tgtEl>
                                        <p:attrNameLst>
                                          <p:attrName>ppt_x</p:attrName>
                                        </p:attrNameLst>
                                      </p:cBhvr>
                                      <p:tavLst>
                                        <p:tav tm="0">
                                          <p:val>
                                            <p:strVal val="#ppt_x"/>
                                          </p:val>
                                        </p:tav>
                                        <p:tav tm="100000">
                                          <p:val>
                                            <p:strVal val="#ppt_x"/>
                                          </p:val>
                                        </p:tav>
                                      </p:tavLst>
                                    </p:anim>
                                    <p:anim calcmode="lin" valueType="num">
                                      <p:cBhvr additive="base">
                                        <p:cTn id="8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animEffect transition="in" filter="barn(inVertical)">
                                      <p:cBhvr>
                                        <p:cTn id="90" dur="500"/>
                                        <p:tgtEl>
                                          <p:spTgt spid="4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42">
                                            <p:txEl>
                                              <p:pRg st="0" end="0"/>
                                            </p:txEl>
                                          </p:spTgt>
                                        </p:tgtEl>
                                        <p:attrNameLst>
                                          <p:attrName>style.visibility</p:attrName>
                                        </p:attrNameLst>
                                      </p:cBhvr>
                                      <p:to>
                                        <p:strVal val="visible"/>
                                      </p:to>
                                    </p:set>
                                    <p:animEffect transition="in" filter="barn(inVertical)">
                                      <p:cBhvr>
                                        <p:cTn id="101" dur="500"/>
                                        <p:tgtEl>
                                          <p:spTgt spid="42">
                                            <p:txEl>
                                              <p:pRg st="0" end="0"/>
                                            </p:txEl>
                                          </p:spTgt>
                                        </p:tgtEl>
                                      </p:cBhvr>
                                    </p:animEffect>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31"/>
                                        </p:tgtEl>
                                        <p:attrNameLst>
                                          <p:attrName>r</p:attrName>
                                        </p:attrNameLst>
                                      </p:cBhvr>
                                    </p:animRot>
                                    <p:animRot by="-240000">
                                      <p:cBhvr>
                                        <p:cTn id="104" dur="200" fill="hold">
                                          <p:stCondLst>
                                            <p:cond delay="200"/>
                                          </p:stCondLst>
                                        </p:cTn>
                                        <p:tgtEl>
                                          <p:spTgt spid="31"/>
                                        </p:tgtEl>
                                        <p:attrNameLst>
                                          <p:attrName>r</p:attrName>
                                        </p:attrNameLst>
                                      </p:cBhvr>
                                    </p:animRot>
                                    <p:animRot by="240000">
                                      <p:cBhvr>
                                        <p:cTn id="105" dur="200" fill="hold">
                                          <p:stCondLst>
                                            <p:cond delay="400"/>
                                          </p:stCondLst>
                                        </p:cTn>
                                        <p:tgtEl>
                                          <p:spTgt spid="31"/>
                                        </p:tgtEl>
                                        <p:attrNameLst>
                                          <p:attrName>r</p:attrName>
                                        </p:attrNameLst>
                                      </p:cBhvr>
                                    </p:animRot>
                                    <p:animRot by="-240000">
                                      <p:cBhvr>
                                        <p:cTn id="106" dur="200" fill="hold">
                                          <p:stCondLst>
                                            <p:cond delay="600"/>
                                          </p:stCondLst>
                                        </p:cTn>
                                        <p:tgtEl>
                                          <p:spTgt spid="31"/>
                                        </p:tgtEl>
                                        <p:attrNameLst>
                                          <p:attrName>r</p:attrName>
                                        </p:attrNameLst>
                                      </p:cBhvr>
                                    </p:animRot>
                                    <p:animRot by="120000">
                                      <p:cBhvr>
                                        <p:cTn id="107"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8" grpId="0"/>
      <p:bldP spid="19" grpId="0"/>
      <p:bldP spid="20" grpId="0"/>
      <p:bldP spid="30" grpId="0" animBg="1"/>
      <p:bldP spid="32" grpId="0" animBg="1"/>
      <p:bldP spid="33" grpId="0" animBg="1"/>
      <p:bldP spid="3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 y="0"/>
            <a:ext cx="12186041" cy="6858000"/>
          </a:xfrm>
          <a:prstGeom prst="rect">
            <a:avLst/>
          </a:prstGeom>
        </p:spPr>
      </p:pic>
      <p:sp>
        <p:nvSpPr>
          <p:cNvPr id="24" name="Rectangle: Rounded Corners 18">
            <a:extLst>
              <a:ext uri="{FF2B5EF4-FFF2-40B4-BE49-F238E27FC236}">
                <a16:creationId xmlns:a16="http://schemas.microsoft.com/office/drawing/2014/main" id="{C12AF386-10E7-4C03-91B5-7499842FAE72}"/>
              </a:ext>
            </a:extLst>
          </p:cNvPr>
          <p:cNvSpPr/>
          <p:nvPr/>
        </p:nvSpPr>
        <p:spPr>
          <a:xfrm>
            <a:off x="574429" y="232034"/>
            <a:ext cx="11092074" cy="643002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898F2C1D-F5DB-4A45-8319-FF130564894A}"/>
              </a:ext>
            </a:extLst>
          </p:cNvPr>
          <p:cNvSpPr/>
          <p:nvPr/>
        </p:nvSpPr>
        <p:spPr>
          <a:xfrm>
            <a:off x="556339" y="98805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rgbClr val="108539"/>
                </a:solidFill>
                <a:latin typeface="Times New Roman" panose="02020603050405020304" pitchFamily="18" charset="0"/>
                <a:cs typeface="Times New Roman" panose="02020603050405020304" pitchFamily="18" charset="0"/>
              </a:rPr>
              <a:t>2. </a:t>
            </a:r>
            <a:r>
              <a:rPr lang="en-US" sz="3200" dirty="0" err="1">
                <a:solidFill>
                  <a:srgbClr val="108539"/>
                </a:solidFill>
                <a:latin typeface="Times New Roman" panose="02020603050405020304" pitchFamily="18" charset="0"/>
                <a:cs typeface="Times New Roman" panose="02020603050405020304" pitchFamily="18" charset="0"/>
              </a:rPr>
              <a:t>Tìm</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thêm</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những</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cặp</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quan</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hệ</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từ</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có</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thể</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nối</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các</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vế</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câu</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có</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quan</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hệ</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điều</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kiện</a:t>
            </a:r>
            <a:r>
              <a:rPr lang="en-US" sz="3200" dirty="0">
                <a:solidFill>
                  <a:srgbClr val="108539"/>
                </a:solidFill>
                <a:latin typeface="Times New Roman" panose="02020603050405020304" pitchFamily="18" charset="0"/>
                <a:cs typeface="Times New Roman" panose="02020603050405020304" pitchFamily="18" charset="0"/>
              </a:rPr>
              <a:t> – </a:t>
            </a:r>
            <a:r>
              <a:rPr lang="en-US" sz="3200" dirty="0" err="1">
                <a:solidFill>
                  <a:srgbClr val="108539"/>
                </a:solidFill>
                <a:latin typeface="Times New Roman" panose="02020603050405020304" pitchFamily="18" charset="0"/>
                <a:cs typeface="Times New Roman" panose="02020603050405020304" pitchFamily="18" charset="0"/>
              </a:rPr>
              <a:t>kết</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quả</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giả</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thiết</a:t>
            </a:r>
            <a:r>
              <a:rPr lang="en-US" sz="3200" dirty="0">
                <a:solidFill>
                  <a:srgbClr val="108539"/>
                </a:solidFill>
                <a:latin typeface="Times New Roman" panose="02020603050405020304" pitchFamily="18" charset="0"/>
                <a:cs typeface="Times New Roman" panose="02020603050405020304" pitchFamily="18" charset="0"/>
              </a:rPr>
              <a:t> – </a:t>
            </a:r>
            <a:r>
              <a:rPr lang="en-US" sz="3200" dirty="0" err="1">
                <a:solidFill>
                  <a:srgbClr val="108539"/>
                </a:solidFill>
                <a:latin typeface="Times New Roman" panose="02020603050405020304" pitchFamily="18" charset="0"/>
                <a:cs typeface="Times New Roman" panose="02020603050405020304" pitchFamily="18" charset="0"/>
              </a:rPr>
              <a:t>kết</a:t>
            </a:r>
            <a:r>
              <a:rPr lang="en-US" sz="3200" dirty="0">
                <a:solidFill>
                  <a:srgbClr val="108539"/>
                </a:solidFill>
                <a:latin typeface="Times New Roman" panose="02020603050405020304" pitchFamily="18" charset="0"/>
                <a:cs typeface="Times New Roman" panose="02020603050405020304" pitchFamily="18" charset="0"/>
              </a:rPr>
              <a:t> </a:t>
            </a:r>
            <a:r>
              <a:rPr lang="en-US" sz="3200" dirty="0" err="1">
                <a:solidFill>
                  <a:srgbClr val="108539"/>
                </a:solidFill>
                <a:latin typeface="Times New Roman" panose="02020603050405020304" pitchFamily="18" charset="0"/>
                <a:cs typeface="Times New Roman" panose="02020603050405020304" pitchFamily="18" charset="0"/>
              </a:rPr>
              <a:t>quả</a:t>
            </a:r>
            <a:r>
              <a:rPr lang="en-US" sz="3200" dirty="0">
                <a:solidFill>
                  <a:srgbClr val="108539"/>
                </a:solidFill>
                <a:latin typeface="Times New Roman" panose="02020603050405020304" pitchFamily="18" charset="0"/>
                <a:cs typeface="Times New Roman" panose="02020603050405020304" pitchFamily="18" charset="0"/>
              </a:rPr>
              <a:t>.</a:t>
            </a:r>
          </a:p>
        </p:txBody>
      </p:sp>
      <p:sp>
        <p:nvSpPr>
          <p:cNvPr id="13" name="Rectangle: Rounded Corners 12">
            <a:extLst>
              <a:ext uri="{FF2B5EF4-FFF2-40B4-BE49-F238E27FC236}">
                <a16:creationId xmlns:a16="http://schemas.microsoft.com/office/drawing/2014/main" id="{8298EA4B-9E3E-4090-91FE-D79DEB887D47}"/>
              </a:ext>
            </a:extLst>
          </p:cNvPr>
          <p:cNvSpPr/>
          <p:nvPr/>
        </p:nvSpPr>
        <p:spPr>
          <a:xfrm>
            <a:off x="1169387" y="2375658"/>
            <a:ext cx="9665110" cy="376280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70C0"/>
                </a:solidFill>
                <a:latin typeface="Times New Roman" panose="02020603050405020304" pitchFamily="18" charset="0"/>
                <a:cs typeface="Times New Roman" panose="02020603050405020304" pitchFamily="18" charset="0"/>
              </a:rPr>
              <a:t>Các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cặp</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quan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hệ</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từ</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biểu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thị</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mqh</a:t>
            </a:r>
            <a:r>
              <a:rPr lang="en-US" sz="3200">
                <a:solidFill>
                  <a:srgbClr val="0070C0"/>
                </a:solidFill>
                <a:latin typeface="Times New Roman" panose="02020603050405020304" pitchFamily="18" charset="0"/>
                <a:cs typeface="Times New Roman" panose="02020603050405020304" pitchFamily="18" charset="0"/>
              </a:rPr>
              <a:t>: </a:t>
            </a:r>
            <a:endParaRPr lang="en-US" sz="3200" dirty="0">
              <a:solidFill>
                <a:srgbClr val="0070C0"/>
              </a:solidFill>
              <a:latin typeface="Times New Roman" panose="02020603050405020304" pitchFamily="18" charset="0"/>
              <a:cs typeface="Times New Roman" panose="02020603050405020304" pitchFamily="18" charset="0"/>
            </a:endParaRPr>
          </a:p>
          <a:p>
            <a:pPr algn="just"/>
            <a:r>
              <a:rPr lang="en-US" sz="3200" i="1" dirty="0" err="1">
                <a:solidFill>
                  <a:srgbClr val="0070C0"/>
                </a:solidFill>
                <a:latin typeface="Times New Roman" panose="02020603050405020304" pitchFamily="18" charset="0"/>
                <a:cs typeface="Times New Roman" panose="02020603050405020304" pitchFamily="18" charset="0"/>
              </a:rPr>
              <a:t>Điều</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kiện</a:t>
            </a:r>
            <a:r>
              <a:rPr lang="en-US" sz="3200" i="1" dirty="0">
                <a:solidFill>
                  <a:srgbClr val="0070C0"/>
                </a:solidFill>
                <a:latin typeface="Times New Roman" panose="02020603050405020304" pitchFamily="18" charset="0"/>
                <a:cs typeface="Times New Roman" panose="02020603050405020304" pitchFamily="18" charset="0"/>
              </a:rPr>
              <a:t>/</a:t>
            </a:r>
            <a:r>
              <a:rPr lang="en-US" sz="3200" i="1" dirty="0" err="1">
                <a:solidFill>
                  <a:srgbClr val="0070C0"/>
                </a:solidFill>
                <a:latin typeface="Times New Roman" panose="02020603050405020304" pitchFamily="18" charset="0"/>
                <a:cs typeface="Times New Roman" panose="02020603050405020304" pitchFamily="18" charset="0"/>
              </a:rPr>
              <a:t>Gỉa</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thiết</a:t>
            </a:r>
            <a:r>
              <a:rPr lang="en-US" sz="3200" i="1" dirty="0">
                <a:solidFill>
                  <a:srgbClr val="0070C0"/>
                </a:solidFill>
                <a:latin typeface="Times New Roman" panose="02020603050405020304" pitchFamily="18" charset="0"/>
                <a:cs typeface="Times New Roman" panose="02020603050405020304" pitchFamily="18" charset="0"/>
              </a:rPr>
              <a:t> – </a:t>
            </a:r>
            <a:r>
              <a:rPr lang="en-US" sz="3200" i="1" dirty="0" err="1">
                <a:solidFill>
                  <a:srgbClr val="0070C0"/>
                </a:solidFill>
                <a:latin typeface="Times New Roman" panose="02020603050405020304" pitchFamily="18" charset="0"/>
                <a:cs typeface="Times New Roman" panose="02020603050405020304" pitchFamily="18" charset="0"/>
              </a:rPr>
              <a:t>Kết</a:t>
            </a:r>
            <a:r>
              <a:rPr lang="en-US" sz="3200" i="1" dirty="0">
                <a:solidFill>
                  <a:srgbClr val="0070C0"/>
                </a:solidFill>
                <a:latin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cs typeface="Times New Roman" panose="02020603050405020304" pitchFamily="18" charset="0"/>
              </a:rPr>
              <a:t>quả</a:t>
            </a:r>
            <a:endParaRPr lang="en-US" sz="3200" i="1" dirty="0">
              <a:solidFill>
                <a:srgbClr val="0070C0"/>
              </a:solidFill>
              <a:latin typeface="Times New Roman" panose="02020603050405020304" pitchFamily="18" charset="0"/>
              <a:cs typeface="Times New Roman" panose="02020603050405020304" pitchFamily="18" charset="0"/>
            </a:endParaRPr>
          </a:p>
          <a:p>
            <a:pPr algn="just"/>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nếu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thì</a:t>
            </a:r>
            <a:r>
              <a:rPr lang="en-US" sz="3200" i="1" dirty="0">
                <a:solidFill>
                  <a:srgbClr val="FF0000"/>
                </a:solidFill>
                <a:latin typeface="Times New Roman" panose="02020603050405020304" pitchFamily="18" charset="0"/>
                <a:cs typeface="Times New Roman" panose="02020603050405020304" pitchFamily="18" charset="0"/>
              </a:rPr>
              <a:t>… </a:t>
            </a:r>
          </a:p>
          <a:p>
            <a:pPr algn="just"/>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nếu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như</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thì</a:t>
            </a:r>
            <a:r>
              <a:rPr lang="en-US" sz="3200" i="1" dirty="0">
                <a:solidFill>
                  <a:srgbClr val="FF0000"/>
                </a:solidFill>
                <a:latin typeface="Times New Roman" panose="02020603050405020304" pitchFamily="18" charset="0"/>
                <a:cs typeface="Times New Roman" panose="02020603050405020304" pitchFamily="18" charset="0"/>
              </a:rPr>
              <a:t>…</a:t>
            </a:r>
          </a:p>
          <a:p>
            <a:pPr algn="just"/>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hễ</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thì</a:t>
            </a:r>
            <a:r>
              <a:rPr lang="en-US" sz="3200" i="1" dirty="0">
                <a:solidFill>
                  <a:srgbClr val="FF0000"/>
                </a:solidFill>
                <a:latin typeface="Times New Roman" panose="02020603050405020304" pitchFamily="18" charset="0"/>
                <a:cs typeface="Times New Roman" panose="02020603050405020304" pitchFamily="18" charset="0"/>
              </a:rPr>
              <a:t>…</a:t>
            </a:r>
          </a:p>
          <a:p>
            <a:pPr algn="just"/>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hễ</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mà</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thì</a:t>
            </a:r>
            <a:r>
              <a:rPr lang="en-US" sz="3200" i="1" dirty="0">
                <a:solidFill>
                  <a:srgbClr val="FF0000"/>
                </a:solidFill>
                <a:latin typeface="Times New Roman" panose="02020603050405020304" pitchFamily="18" charset="0"/>
                <a:cs typeface="Times New Roman" panose="02020603050405020304" pitchFamily="18" charset="0"/>
              </a:rPr>
              <a:t>…</a:t>
            </a:r>
          </a:p>
          <a:p>
            <a:pPr algn="just"/>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giá</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thì</a:t>
            </a:r>
            <a:r>
              <a:rPr lang="en-US" sz="3200" i="1" dirty="0">
                <a:solidFill>
                  <a:srgbClr val="FF0000"/>
                </a:solidFill>
                <a:latin typeface="Times New Roman" panose="02020603050405020304" pitchFamily="18" charset="0"/>
                <a:cs typeface="Times New Roman" panose="02020603050405020304" pitchFamily="18" charset="0"/>
              </a:rPr>
              <a:t>…</a:t>
            </a:r>
          </a:p>
        </p:txBody>
      </p:sp>
      <p:pic>
        <p:nvPicPr>
          <p:cNvPr id="26" name="Picture 25">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10660311" y="4909025"/>
            <a:ext cx="1509485" cy="190137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54759" y="3974112"/>
            <a:ext cx="1343025" cy="1343025"/>
          </a:xfrm>
          <a:prstGeom prst="rect">
            <a:avLst/>
          </a:prstGeom>
        </p:spPr>
      </p:pic>
      <p:pic>
        <p:nvPicPr>
          <p:cNvPr id="30" name="图片 11">
            <a:extLst>
              <a:ext uri="{FF2B5EF4-FFF2-40B4-BE49-F238E27FC236}">
                <a16:creationId xmlns:a16="http://schemas.microsoft.com/office/drawing/2014/main" id="{9F8BCF2D-2AA8-4794-9D7B-549D7E7B631C}"/>
              </a:ext>
            </a:extLst>
          </p:cNvPr>
          <p:cNvPicPr>
            <a:picLocks noChangeAspect="1"/>
          </p:cNvPicPr>
          <p:nvPr/>
        </p:nvPicPr>
        <p:blipFill>
          <a:blip r:embed="rId8"/>
          <a:stretch>
            <a:fillRect/>
          </a:stretch>
        </p:blipFill>
        <p:spPr>
          <a:xfrm>
            <a:off x="801615" y="2353373"/>
            <a:ext cx="433478" cy="412999"/>
          </a:xfrm>
          <a:prstGeom prst="rect">
            <a:avLst/>
          </a:prstGeom>
          <a:effectLst>
            <a:glow rad="139700">
              <a:schemeClr val="accent5">
                <a:satMod val="175000"/>
                <a:alpha val="40000"/>
              </a:schemeClr>
            </a:glow>
          </a:effectLst>
        </p:spPr>
      </p:pic>
      <p:sp>
        <p:nvSpPr>
          <p:cNvPr id="8" name="Rectangle: Rounded Corners 7">
            <a:extLst>
              <a:ext uri="{FF2B5EF4-FFF2-40B4-BE49-F238E27FC236}">
                <a16:creationId xmlns:a16="http://schemas.microsoft.com/office/drawing/2014/main" id="{70A3F36B-A82F-4E69-85BF-FEC08247F262}"/>
              </a:ext>
            </a:extLst>
          </p:cNvPr>
          <p:cNvSpPr/>
          <p:nvPr/>
        </p:nvSpPr>
        <p:spPr>
          <a:xfrm>
            <a:off x="4638960" y="311222"/>
            <a:ext cx="2734298"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Times New Roman" panose="02020603050405020304" pitchFamily="18" charset="0"/>
                <a:cs typeface="Times New Roman" panose="02020603050405020304" pitchFamily="18" charset="0"/>
              </a:rPr>
              <a:t>I. </a:t>
            </a:r>
            <a:r>
              <a:rPr lang="en-US" sz="4000" u="sng" dirty="0" err="1">
                <a:solidFill>
                  <a:srgbClr val="C00000"/>
                </a:solidFill>
                <a:latin typeface="Times New Roman" panose="02020603050405020304" pitchFamily="18" charset="0"/>
                <a:cs typeface="Times New Roman" panose="02020603050405020304" pitchFamily="18" charset="0"/>
              </a:rPr>
              <a:t>Nhận</a:t>
            </a:r>
            <a:r>
              <a:rPr lang="en-US" sz="4000" u="sng" dirty="0">
                <a:solidFill>
                  <a:srgbClr val="C00000"/>
                </a:solidFill>
                <a:latin typeface="Times New Roman" panose="02020603050405020304" pitchFamily="18" charset="0"/>
                <a:cs typeface="Times New Roman" panose="02020603050405020304" pitchFamily="18" charset="0"/>
              </a:rPr>
              <a:t> </a:t>
            </a:r>
            <a:r>
              <a:rPr lang="en-US" sz="4000" u="sng" dirty="0" err="1">
                <a:solidFill>
                  <a:srgbClr val="C00000"/>
                </a:solidFill>
                <a:latin typeface="Times New Roman" panose="02020603050405020304" pitchFamily="18" charset="0"/>
                <a:cs typeface="Times New Roman" panose="02020603050405020304" pitchFamily="18" charset="0"/>
              </a:rPr>
              <a:t>xét</a:t>
            </a:r>
            <a:endParaRPr lang="en-US" sz="4000" u="sng" dirty="0">
              <a:solidFill>
                <a:srgbClr val="C0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7509365" y="4481349"/>
            <a:ext cx="2863731" cy="2144617"/>
            <a:chOff x="4372187" y="4727164"/>
            <a:chExt cx="2863731" cy="2144617"/>
          </a:xfrm>
        </p:grpSpPr>
        <p:pic>
          <p:nvPicPr>
            <p:cNvPr id="1026" name="Picture 2" descr="Girl looking forward to travel - Stock Illustration [63693427] - PIXTA"/>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2667" y1="88131" x2="82444" y2="87537"/>
                          <a14:foregroundMark x1="63556" y1="83383" x2="68444" y2="83383"/>
                          <a14:foregroundMark x1="63111" y1="83383" x2="65556" y2="79525"/>
                          <a14:foregroundMark x1="68000" y1="81602" x2="68000" y2="81602"/>
                          <a14:backgroundMark x1="26667" y1="26706" x2="52000" y2="40950"/>
                          <a14:backgroundMark x1="40222" y1="19585" x2="67556" y2="40059"/>
                          <a14:backgroundMark x1="54444" y1="19288" x2="70000" y2="36202"/>
                          <a14:backgroundMark x1="24889" y1="67359" x2="46667" y2="73887"/>
                          <a14:backgroundMark x1="12222" y1="43323" x2="41333" y2="24036"/>
                          <a14:backgroundMark x1="16444" y1="39466" x2="36889" y2="18694"/>
                          <a14:backgroundMark x1="16667" y1="33828" x2="34000" y2="19288"/>
                          <a14:backgroundMark x1="18000" y1="29080" x2="32444" y2="18694"/>
                          <a14:backgroundMark x1="35556" y1="16914" x2="47111" y2="13056"/>
                          <a14:backgroundMark x1="31556" y1="16320" x2="40889" y2="10979"/>
                          <a14:backgroundMark x1="47556" y1="10979" x2="53778" y2="19288"/>
                          <a14:backgroundMark x1="54000" y1="19288" x2="62000" y2="16914"/>
                          <a14:backgroundMark x1="69333" y1="31157" x2="76222" y2="39466"/>
                          <a14:backgroundMark x1="75778" y1="38872" x2="76667" y2="43917"/>
                          <a14:backgroundMark x1="75111" y1="44807" x2="57333" y2="54303"/>
                          <a14:backgroundMark x1="66000" y1="50445" x2="62222" y2="71810"/>
                          <a14:backgroundMark x1="62222" y1="73294" x2="37778" y2="76558"/>
                          <a14:backgroundMark x1="50000" y1="78338" x2="38000" y2="81009"/>
                          <a14:backgroundMark x1="37778" y1="80415" x2="24222" y2="69436"/>
                          <a14:backgroundMark x1="16444" y1="29674" x2="6889" y2="38279"/>
                          <a14:backgroundMark x1="8222" y1="38872" x2="8222" y2="54303"/>
                          <a14:backgroundMark x1="7778" y1="55193" x2="7778" y2="55193"/>
                          <a14:backgroundMark x1="8667" y1="54303" x2="19333" y2="65282"/>
                          <a14:backgroundMark x1="64444" y1="77745" x2="66444" y2="76261"/>
                        </a14:backgroundRemoval>
                      </a14:imgEffect>
                    </a14:imgLayer>
                  </a14:imgProps>
                </a:ext>
                <a:ext uri="{28A0092B-C50C-407E-A947-70E740481C1C}">
                  <a14:useLocalDpi xmlns:a14="http://schemas.microsoft.com/office/drawing/2010/main" val="0"/>
                </a:ext>
              </a:extLst>
            </a:blip>
            <a:srcRect/>
            <a:stretch>
              <a:fillRect/>
            </a:stretch>
          </p:blipFill>
          <p:spPr bwMode="auto">
            <a:xfrm>
              <a:off x="4372187" y="4727164"/>
              <a:ext cx="2863731" cy="2144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ẽ Tay Vector Kỳ Nghỉ Hè Cuộc Sống Bơi Nhân Vật Hoạt Hình Hình ảnh | Định  dạng hình ảnh PSD 610856017| vn.lovepik.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163" r="95465"/>
                      </a14:imgEffect>
                    </a14:imgLayer>
                  </a14:imgProps>
                </a:ext>
                <a:ext uri="{28A0092B-C50C-407E-A947-70E740481C1C}">
                  <a14:useLocalDpi xmlns:a14="http://schemas.microsoft.com/office/drawing/2010/main" val="0"/>
                </a:ext>
              </a:extLst>
            </a:blip>
            <a:srcRect/>
            <a:stretch>
              <a:fillRect/>
            </a:stretch>
          </p:blipFill>
          <p:spPr bwMode="auto">
            <a:xfrm>
              <a:off x="4796133" y="4972679"/>
              <a:ext cx="1411599" cy="1411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925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26"/>
                                        </p:tgtEl>
                                        <p:attrNameLst>
                                          <p:attrName>r</p:attrName>
                                        </p:attrNameLst>
                                      </p:cBhvr>
                                    </p:animRot>
                                    <p:animRot by="-240000">
                                      <p:cBhvr>
                                        <p:cTn id="18" dur="200" fill="hold">
                                          <p:stCondLst>
                                            <p:cond delay="200"/>
                                          </p:stCondLst>
                                        </p:cTn>
                                        <p:tgtEl>
                                          <p:spTgt spid="26"/>
                                        </p:tgtEl>
                                        <p:attrNameLst>
                                          <p:attrName>r</p:attrName>
                                        </p:attrNameLst>
                                      </p:cBhvr>
                                    </p:animRot>
                                    <p:animRot by="240000">
                                      <p:cBhvr>
                                        <p:cTn id="19" dur="200" fill="hold">
                                          <p:stCondLst>
                                            <p:cond delay="400"/>
                                          </p:stCondLst>
                                        </p:cTn>
                                        <p:tgtEl>
                                          <p:spTgt spid="26"/>
                                        </p:tgtEl>
                                        <p:attrNameLst>
                                          <p:attrName>r</p:attrName>
                                        </p:attrNameLst>
                                      </p:cBhvr>
                                    </p:animRot>
                                    <p:animRot by="-240000">
                                      <p:cBhvr>
                                        <p:cTn id="20" dur="200" fill="hold">
                                          <p:stCondLst>
                                            <p:cond delay="600"/>
                                          </p:stCondLst>
                                        </p:cTn>
                                        <p:tgtEl>
                                          <p:spTgt spid="26"/>
                                        </p:tgtEl>
                                        <p:attrNameLst>
                                          <p:attrName>r</p:attrName>
                                        </p:attrNameLst>
                                      </p:cBhvr>
                                    </p:animRot>
                                    <p:animRot by="120000">
                                      <p:cBhvr>
                                        <p:cTn id="21" dur="200" fill="hold">
                                          <p:stCondLst>
                                            <p:cond delay="800"/>
                                          </p:stCondLst>
                                        </p:cTn>
                                        <p:tgtEl>
                                          <p:spTgt spid="26"/>
                                        </p:tgtEl>
                                        <p:attrNameLst>
                                          <p:attrName>r</p:attrName>
                                        </p:attrNameLst>
                                      </p:cBhvr>
                                    </p:animRot>
                                  </p:childTnLst>
                                </p:cTn>
                              </p:par>
                              <p:par>
                                <p:cTn id="22" presetID="14" presetClass="entr" presetSubtype="1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1580927" y="1607824"/>
            <a:ext cx="6518046" cy="3268976"/>
          </a:xfrm>
          <a:prstGeom prst="cloudCallout">
            <a:avLst>
              <a:gd name="adj1" fmla="val 68407"/>
              <a:gd name="adj2" fmla="val -42516"/>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1960778" y="2498309"/>
            <a:ext cx="5493812"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ln/>
                <a:solidFill>
                  <a:srgbClr val="FF0000"/>
                </a:solidFill>
                <a:latin typeface="Times New Roman" panose="02020603050405020304" pitchFamily="18" charset="0"/>
                <a:cs typeface="Times New Roman" panose="02020603050405020304" pitchFamily="18" charset="0"/>
              </a:rPr>
              <a:t>II. GHI NHỚ</a:t>
            </a:r>
            <a:endParaRPr lang="en-US" sz="7200" b="1" cap="none" spc="0" dirty="0">
              <a:ln/>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5154" b="98000" l="881" r="35749"/>
                    </a14:imgEffect>
                  </a14:imgLayer>
                </a14:imgProps>
              </a:ext>
            </a:extLst>
          </a:blip>
          <a:srcRect l="634" t="65606" r="64216"/>
          <a:stretch/>
        </p:blipFill>
        <p:spPr>
          <a:xfrm>
            <a:off x="9042401" y="823385"/>
            <a:ext cx="2423233" cy="301909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2173" y="264799"/>
            <a:ext cx="1343025" cy="1343025"/>
          </a:xfrm>
          <a:prstGeom prst="rect">
            <a:avLst/>
          </a:prstGeom>
        </p:spPr>
      </p:pic>
    </p:spTree>
    <p:custDataLst>
      <p:tags r:id="rId1"/>
    </p:custDataLst>
    <p:extLst>
      <p:ext uri="{BB962C8B-B14F-4D97-AF65-F5344CB8AC3E}">
        <p14:creationId xmlns:p14="http://schemas.microsoft.com/office/powerpoint/2010/main" val="4010600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765048" y="896258"/>
            <a:ext cx="10425466" cy="506548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3489E13C-7676-432C-B09D-0F970EFA5393}"/>
              </a:ext>
            </a:extLst>
          </p:cNvPr>
          <p:cNvSpPr/>
          <p:nvPr/>
        </p:nvSpPr>
        <p:spPr>
          <a:xfrm>
            <a:off x="969468" y="1974762"/>
            <a:ext cx="9930761" cy="3274141"/>
          </a:xfrm>
          <a:prstGeom prst="roundRect">
            <a:avLst/>
          </a:prstGeom>
          <a:noFill/>
          <a:ln w="38100"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400" dirty="0" err="1">
                <a:solidFill>
                  <a:schemeClr val="tx1"/>
                </a:solidFill>
                <a:latin typeface="Times New Roman" panose="02020603050405020304" pitchFamily="18" charset="0"/>
                <a:cs typeface="Times New Roman" panose="02020603050405020304" pitchFamily="18" charset="0"/>
              </a:rPr>
              <a:t>Để</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thể</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hiện</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quan</a:t>
            </a:r>
            <a:r>
              <a:rPr lang="en-US" sz="3400" dirty="0">
                <a:solidFill>
                  <a:schemeClr val="tx1"/>
                </a:solidFill>
                <a:latin typeface="Times New Roman" panose="02020603050405020304" pitchFamily="18" charset="0"/>
                <a:cs typeface="Times New Roman" panose="02020603050405020304" pitchFamily="18" charset="0"/>
              </a:rPr>
              <a:t> </a:t>
            </a:r>
            <a:r>
              <a:rPr lang="en-US" sz="3400" err="1">
                <a:solidFill>
                  <a:schemeClr val="tx1"/>
                </a:solidFill>
                <a:latin typeface="Times New Roman" panose="02020603050405020304" pitchFamily="18" charset="0"/>
                <a:cs typeface="Times New Roman" panose="02020603050405020304" pitchFamily="18" charset="0"/>
              </a:rPr>
              <a:t>hệ</a:t>
            </a:r>
            <a:r>
              <a:rPr lang="en-US" sz="3400">
                <a:solidFill>
                  <a:schemeClr val="tx1"/>
                </a:solidFill>
                <a:latin typeface="Times New Roman" panose="02020603050405020304" pitchFamily="18" charset="0"/>
                <a:cs typeface="Times New Roman" panose="02020603050405020304" pitchFamily="18" charset="0"/>
              </a:rPr>
              <a:t> điều kiện – </a:t>
            </a:r>
            <a:r>
              <a:rPr lang="en-US" sz="3400" err="1">
                <a:solidFill>
                  <a:schemeClr val="tx1"/>
                </a:solidFill>
                <a:latin typeface="Times New Roman" panose="02020603050405020304" pitchFamily="18" charset="0"/>
                <a:cs typeface="Times New Roman" panose="02020603050405020304" pitchFamily="18" charset="0"/>
              </a:rPr>
              <a:t>kết</a:t>
            </a:r>
            <a:r>
              <a:rPr lang="en-US" sz="3400">
                <a:solidFill>
                  <a:schemeClr val="tx1"/>
                </a:solidFill>
                <a:latin typeface="Times New Roman" panose="02020603050405020304" pitchFamily="18" charset="0"/>
                <a:cs typeface="Times New Roman" panose="02020603050405020304" pitchFamily="18" charset="0"/>
              </a:rPr>
              <a:t> quả, giả thiết – kết quả </a:t>
            </a:r>
            <a:r>
              <a:rPr lang="en-US" sz="3400" dirty="0" err="1">
                <a:solidFill>
                  <a:schemeClr val="tx1"/>
                </a:solidFill>
                <a:latin typeface="Times New Roman" panose="02020603050405020304" pitchFamily="18" charset="0"/>
                <a:cs typeface="Times New Roman" panose="02020603050405020304" pitchFamily="18" charset="0"/>
              </a:rPr>
              <a:t>giữa</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hai</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vế</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câu</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ghép</a:t>
            </a:r>
            <a:r>
              <a:rPr lang="en-US" sz="3400" dirty="0">
                <a:solidFill>
                  <a:schemeClr val="tx1"/>
                </a:solidFill>
                <a:latin typeface="Times New Roman" panose="02020603050405020304" pitchFamily="18" charset="0"/>
                <a:cs typeface="Times New Roman" panose="02020603050405020304" pitchFamily="18" charset="0"/>
              </a:rPr>
              <a:t>, ta </a:t>
            </a:r>
            <a:r>
              <a:rPr lang="en-US" sz="3400" dirty="0" err="1">
                <a:solidFill>
                  <a:schemeClr val="tx1"/>
                </a:solidFill>
                <a:latin typeface="Times New Roman" panose="02020603050405020304" pitchFamily="18" charset="0"/>
                <a:cs typeface="Times New Roman" panose="02020603050405020304" pitchFamily="18" charset="0"/>
              </a:rPr>
              <a:t>có</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thể</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nối</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chúng</a:t>
            </a:r>
            <a:r>
              <a:rPr lang="en-US" sz="3400" dirty="0">
                <a:solidFill>
                  <a:schemeClr val="tx1"/>
                </a:solidFill>
                <a:latin typeface="Times New Roman" panose="02020603050405020304" pitchFamily="18" charset="0"/>
                <a:cs typeface="Times New Roman" panose="02020603050405020304" pitchFamily="18" charset="0"/>
              </a:rPr>
              <a:t> </a:t>
            </a:r>
            <a:r>
              <a:rPr lang="en-US" sz="3400" dirty="0" err="1">
                <a:solidFill>
                  <a:schemeClr val="tx1"/>
                </a:solidFill>
                <a:latin typeface="Times New Roman" panose="02020603050405020304" pitchFamily="18" charset="0"/>
                <a:cs typeface="Times New Roman" panose="02020603050405020304" pitchFamily="18" charset="0"/>
              </a:rPr>
              <a:t>bằng</a:t>
            </a:r>
            <a:r>
              <a:rPr lang="en-US" sz="3400" dirty="0">
                <a:solidFill>
                  <a:schemeClr val="tx1"/>
                </a:solidFill>
                <a:latin typeface="Times New Roman" panose="02020603050405020304" pitchFamily="18" charset="0"/>
                <a:cs typeface="Times New Roman" panose="02020603050405020304" pitchFamily="18" charset="0"/>
              </a:rPr>
              <a:t>:</a:t>
            </a:r>
          </a:p>
          <a:p>
            <a:pPr algn="just"/>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Một</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quan</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hệ</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từ</a:t>
            </a:r>
            <a:r>
              <a:rPr lang="en-US" sz="3400">
                <a:solidFill>
                  <a:srgbClr val="FF0000"/>
                </a:solidFill>
                <a:latin typeface="Times New Roman" panose="02020603050405020304" pitchFamily="18" charset="0"/>
                <a:cs typeface="Times New Roman" panose="02020603050405020304" pitchFamily="18" charset="0"/>
              </a:rPr>
              <a:t>: </a:t>
            </a:r>
            <a:r>
              <a:rPr lang="en-US" sz="3400" i="1">
                <a:solidFill>
                  <a:srgbClr val="0070C0"/>
                </a:solidFill>
                <a:latin typeface="Times New Roman" panose="02020603050405020304" pitchFamily="18" charset="0"/>
                <a:cs typeface="Times New Roman" panose="02020603050405020304" pitchFamily="18" charset="0"/>
              </a:rPr>
              <a:t>nếu, hễ, giá, thì,…</a:t>
            </a:r>
            <a:endParaRPr lang="en-US" sz="3400" i="1" dirty="0">
              <a:solidFill>
                <a:srgbClr val="0070C0"/>
              </a:solidFill>
              <a:latin typeface="Times New Roman" panose="02020603050405020304" pitchFamily="18" charset="0"/>
              <a:cs typeface="Times New Roman" panose="02020603050405020304" pitchFamily="18" charset="0"/>
            </a:endParaRPr>
          </a:p>
          <a:p>
            <a:pPr algn="just"/>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Hoặc</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một</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cặp</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quan</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hệ</a:t>
            </a:r>
            <a:r>
              <a:rPr lang="en-US" sz="3400" dirty="0">
                <a:solidFill>
                  <a:srgbClr val="FF0000"/>
                </a:solidFill>
                <a:latin typeface="Times New Roman" panose="02020603050405020304" pitchFamily="18" charset="0"/>
                <a:cs typeface="Times New Roman" panose="02020603050405020304" pitchFamily="18" charset="0"/>
              </a:rPr>
              <a:t> </a:t>
            </a:r>
            <a:r>
              <a:rPr lang="en-US" sz="3400" dirty="0" err="1">
                <a:solidFill>
                  <a:srgbClr val="FF0000"/>
                </a:solidFill>
                <a:latin typeface="Times New Roman" panose="02020603050405020304" pitchFamily="18" charset="0"/>
                <a:cs typeface="Times New Roman" panose="02020603050405020304" pitchFamily="18" charset="0"/>
              </a:rPr>
              <a:t>từ</a:t>
            </a:r>
            <a:r>
              <a:rPr lang="en-US" sz="3400">
                <a:solidFill>
                  <a:srgbClr val="FF0000"/>
                </a:solidFill>
                <a:latin typeface="Times New Roman" panose="02020603050405020304" pitchFamily="18" charset="0"/>
                <a:cs typeface="Times New Roman" panose="02020603050405020304" pitchFamily="18" charset="0"/>
              </a:rPr>
              <a:t>: </a:t>
            </a:r>
            <a:r>
              <a:rPr lang="en-US" sz="3600">
                <a:solidFill>
                  <a:srgbClr val="0070C0"/>
                </a:solidFill>
                <a:latin typeface="Times New Roman" panose="02020603050405020304" pitchFamily="18" charset="0"/>
                <a:cs typeface="Times New Roman" panose="02020603050405020304" pitchFamily="18" charset="0"/>
              </a:rPr>
              <a:t>nếu… thì…; nếu như… thì…; hễ… thì…; hễ mà… thì…; giá… thì…</a:t>
            </a:r>
            <a:r>
              <a:rPr lang="en-US" sz="3400" i="1">
                <a:solidFill>
                  <a:srgbClr val="FF0000"/>
                </a:solidFill>
                <a:latin typeface="Times New Roman" panose="02020603050405020304" pitchFamily="18" charset="0"/>
                <a:cs typeface="Times New Roman" panose="02020603050405020304" pitchFamily="18" charset="0"/>
              </a:rPr>
              <a:t> </a:t>
            </a:r>
            <a:endParaRPr lang="en-US" sz="3400" i="1" dirty="0">
              <a:solidFill>
                <a:srgbClr val="FF000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0FEBFAD-4C6E-437A-B429-310D3DCA15DB}"/>
              </a:ext>
            </a:extLst>
          </p:cNvPr>
          <p:cNvSpPr/>
          <p:nvPr/>
        </p:nvSpPr>
        <p:spPr>
          <a:xfrm>
            <a:off x="556467" y="1128909"/>
            <a:ext cx="11095334"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5400" u="sng" dirty="0">
                <a:solidFill>
                  <a:srgbClr val="00B050"/>
                </a:solidFill>
                <a:latin typeface="Times New Roman" panose="02020603050405020304" pitchFamily="18" charset="0"/>
                <a:cs typeface="Times New Roman" panose="02020603050405020304" pitchFamily="18" charset="0"/>
              </a:rPr>
              <a:t>II. </a:t>
            </a:r>
            <a:r>
              <a:rPr lang="en-US" sz="5400" u="sng" dirty="0" err="1">
                <a:solidFill>
                  <a:srgbClr val="00B050"/>
                </a:solidFill>
                <a:latin typeface="Times New Roman" panose="02020603050405020304" pitchFamily="18" charset="0"/>
                <a:cs typeface="Times New Roman" panose="02020603050405020304" pitchFamily="18" charset="0"/>
              </a:rPr>
              <a:t>Ghi</a:t>
            </a:r>
            <a:r>
              <a:rPr lang="en-US" sz="5400" u="sng" dirty="0">
                <a:solidFill>
                  <a:srgbClr val="00B050"/>
                </a:solidFill>
                <a:latin typeface="Times New Roman" panose="02020603050405020304" pitchFamily="18" charset="0"/>
                <a:cs typeface="Times New Roman" panose="02020603050405020304" pitchFamily="18" charset="0"/>
              </a:rPr>
              <a:t> </a:t>
            </a:r>
            <a:r>
              <a:rPr lang="en-US" sz="5400" u="sng" dirty="0" err="1">
                <a:solidFill>
                  <a:srgbClr val="00B050"/>
                </a:solidFill>
                <a:latin typeface="Times New Roman" panose="02020603050405020304" pitchFamily="18" charset="0"/>
                <a:cs typeface="Times New Roman" panose="02020603050405020304" pitchFamily="18" charset="0"/>
              </a:rPr>
              <a:t>nhớ</a:t>
            </a:r>
            <a:endParaRPr lang="en-US" sz="5400" u="sng" dirty="0">
              <a:solidFill>
                <a:srgbClr val="00B05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451" l="1471" r="100000"/>
                    </a14:imgEffect>
                  </a14:imgLayer>
                </a14:imgProps>
              </a:ext>
            </a:extLst>
          </a:blip>
          <a:stretch>
            <a:fillRect/>
          </a:stretch>
        </p:blipFill>
        <p:spPr>
          <a:xfrm>
            <a:off x="7472609" y="101599"/>
            <a:ext cx="1330497" cy="1780517"/>
          </a:xfrm>
          <a:prstGeom prst="rect">
            <a:avLst/>
          </a:prstGeom>
        </p:spPr>
      </p:pic>
    </p:spTree>
    <p:extLst>
      <p:ext uri="{BB962C8B-B14F-4D97-AF65-F5344CB8AC3E}">
        <p14:creationId xmlns:p14="http://schemas.microsoft.com/office/powerpoint/2010/main" val="38878918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3685497" y="316051"/>
            <a:ext cx="6198731" cy="3602805"/>
          </a:xfrm>
          <a:prstGeom prst="cloudCallout">
            <a:avLst>
              <a:gd name="adj1" fmla="val -60215"/>
              <a:gd name="adj2" fmla="val 6679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4046793" y="1517288"/>
            <a:ext cx="5477140"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ln/>
                <a:solidFill>
                  <a:srgbClr val="FF0000"/>
                </a:solidFill>
                <a:latin typeface="Times New Roman" panose="02020603050405020304" pitchFamily="18" charset="0"/>
                <a:cs typeface="Times New Roman" panose="02020603050405020304" pitchFamily="18" charset="0"/>
              </a:rPr>
              <a:t>LUYỆN TẬP</a:t>
            </a:r>
            <a:endParaRPr lang="en-US" sz="7200" b="1" cap="none" spc="0" dirty="0">
              <a:ln/>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1154" b="30308" l="62096" r="100000"/>
                    </a14:imgEffect>
                  </a14:imgLayer>
                </a14:imgProps>
              </a:ext>
            </a:extLst>
          </a:blip>
          <a:srcRect l="62891" t="11785" r="-2708" b="69377"/>
          <a:stretch/>
        </p:blipFill>
        <p:spPr>
          <a:xfrm>
            <a:off x="1698172" y="4448855"/>
            <a:ext cx="3119440" cy="18791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386" y="3661141"/>
            <a:ext cx="1343025" cy="1343025"/>
          </a:xfrm>
          <a:prstGeom prst="rect">
            <a:avLst/>
          </a:prstGeom>
        </p:spPr>
      </p:pic>
    </p:spTree>
    <p:custDataLst>
      <p:tags r:id="rId1"/>
    </p:custDataLst>
    <p:extLst>
      <p:ext uri="{BB962C8B-B14F-4D97-AF65-F5344CB8AC3E}">
        <p14:creationId xmlns:p14="http://schemas.microsoft.com/office/powerpoint/2010/main" val="33416352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65307296"/>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1|0.7|0.7"/>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1835</TotalTime>
  <Words>1058</Words>
  <Application>Microsoft Office PowerPoint</Application>
  <PresentationFormat>Màn hình rộng</PresentationFormat>
  <Paragraphs>121</Paragraphs>
  <Slides>16</Slides>
  <Notes>5</Notes>
  <HiddenSlides>0</HiddenSlides>
  <MMClips>1</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16</vt:i4>
      </vt:variant>
    </vt:vector>
  </HeadingPairs>
  <TitlesOfParts>
    <vt:vector size="20" baseType="lpstr">
      <vt:lpstr>Calibri</vt:lpstr>
      <vt:lpstr>Arial</vt:lpstr>
      <vt:lpstr>Times New Roman</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Ha Nguyen</cp:lastModifiedBy>
  <cp:revision>171</cp:revision>
  <dcterms:created xsi:type="dcterms:W3CDTF">2021-03-19T08:33:11Z</dcterms:created>
  <dcterms:modified xsi:type="dcterms:W3CDTF">2023-02-09T07:45:48Z</dcterms:modified>
</cp:coreProperties>
</file>