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564" r:id="rId2"/>
    <p:sldId id="341" r:id="rId3"/>
    <p:sldId id="339" r:id="rId4"/>
    <p:sldId id="298" r:id="rId5"/>
    <p:sldId id="354" r:id="rId6"/>
    <p:sldId id="355" r:id="rId7"/>
    <p:sldId id="299" r:id="rId8"/>
    <p:sldId id="300" r:id="rId9"/>
    <p:sldId id="319" r:id="rId10"/>
    <p:sldId id="323" r:id="rId11"/>
    <p:sldId id="356" r:id="rId12"/>
    <p:sldId id="347" r:id="rId13"/>
    <p:sldId id="350" r:id="rId14"/>
    <p:sldId id="352" r:id="rId15"/>
    <p:sldId id="349" r:id="rId16"/>
    <p:sldId id="353" r:id="rId17"/>
    <p:sldId id="329" r:id="rId18"/>
    <p:sldId id="345" r:id="rId19"/>
    <p:sldId id="348" r:id="rId20"/>
    <p:sldId id="331" r:id="rId21"/>
    <p:sldId id="332" r:id="rId22"/>
    <p:sldId id="343" r:id="rId23"/>
    <p:sldId id="337" r:id="rId24"/>
    <p:sldId id="357" r:id="rId25"/>
    <p:sldId id="358" r:id="rId26"/>
    <p:sldId id="359" r:id="rId27"/>
    <p:sldId id="360"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Pattaya" panose="020B0604020202020204" charset="-34"/>
      <p:regular r:id="rId34"/>
    </p:embeddedFont>
    <p:embeddedFont>
      <p:font typeface="Times" panose="02020603050405020304" pitchFamily="18" charset="0"/>
      <p:regular r:id="rId35"/>
      <p:bold r:id="rId36"/>
      <p:italic r:id="rId37"/>
      <p:boldItalic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snapToGrid="0">
      <p:cViewPr varScale="1">
        <p:scale>
          <a:sx n="62" d="100"/>
          <a:sy n="62" d="100"/>
        </p:scale>
        <p:origin x="816"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03-Feb-23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2B960-5684-4BD4-8F2F-E1C5C3DE9337}" type="slidenum">
              <a:rPr lang="en-US" smtClean="0"/>
              <a:t>15</a:t>
            </a:fld>
            <a:endParaRPr lang="en-US"/>
          </a:p>
        </p:txBody>
      </p:sp>
    </p:spTree>
    <p:extLst>
      <p:ext uri="{BB962C8B-B14F-4D97-AF65-F5344CB8AC3E}">
        <p14:creationId xmlns:p14="http://schemas.microsoft.com/office/powerpoint/2010/main" val="83301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44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04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561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8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031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010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948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832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171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94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914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342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100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739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1982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474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573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34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4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423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325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203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047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5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73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42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0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5" r:id="rId8"/>
    <p:sldLayoutId id="2147483684" r:id="rId9"/>
    <p:sldLayoutId id="2147483683" r:id="rId10"/>
    <p:sldLayoutId id="2147483682" r:id="rId11"/>
    <p:sldLayoutId id="2147483681" r:id="rId12"/>
    <p:sldLayoutId id="2147483680" r:id="rId13"/>
    <p:sldLayoutId id="2147483679" r:id="rId14"/>
    <p:sldLayoutId id="2147483678" r:id="rId15"/>
    <p:sldLayoutId id="2147483677" r:id="rId16"/>
    <p:sldLayoutId id="2147483676" r:id="rId17"/>
    <p:sldLayoutId id="2147483675" r:id="rId18"/>
    <p:sldLayoutId id="2147483674"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63" r:id="rId30"/>
    <p:sldLayoutId id="2147483662" r:id="rId31"/>
    <p:sldLayoutId id="2147483661" r:id="rId32"/>
    <p:sldLayoutId id="2147483660" r:id="rId33"/>
    <p:sldLayoutId id="2147483656" r:id="rId34"/>
    <p:sldLayoutId id="2147483657" r:id="rId35"/>
    <p:sldLayoutId id="2147483658" r:id="rId36"/>
    <p:sldLayoutId id="2147483659" r:id="rId37"/>
    <p:sldLayoutId id="2147483686" r:id="rId3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4.png"/><Relationship Id="rId5" Type="http://schemas.microsoft.com/office/2007/relationships/hdphoto" Target="../media/hdphoto10.wdp"/><Relationship Id="rId10" Type="http://schemas.openxmlformats.org/officeDocument/2006/relationships/image" Target="../media/image23.png"/><Relationship Id="rId4" Type="http://schemas.openxmlformats.org/officeDocument/2006/relationships/image" Target="../media/image21.png"/><Relationship Id="rId9" Type="http://schemas.microsoft.com/office/2007/relationships/hdphoto" Target="../media/hdphoto11.wdp"/></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6.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21.png"/><Relationship Id="rId9" Type="http://schemas.microsoft.com/office/2007/relationships/hdphoto" Target="../media/hdphoto11.wdp"/><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6.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21.png"/><Relationship Id="rId9" Type="http://schemas.microsoft.com/office/2007/relationships/hdphoto" Target="../media/hdphoto11.wdp"/><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png"/><Relationship Id="rId7" Type="http://schemas.openxmlformats.org/officeDocument/2006/relationships/image" Target="../media/image27.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5.png"/><Relationship Id="rId5" Type="http://schemas.openxmlformats.org/officeDocument/2006/relationships/image" Target="../media/image21.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2.png"/><Relationship Id="rId4" Type="http://schemas.microsoft.com/office/2007/relationships/hdphoto" Target="../media/hdphoto15.wdp"/><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jpeg"/><Relationship Id="rId11" Type="http://schemas.microsoft.com/office/2007/relationships/hdphoto" Target="../media/hdphoto2.wdp"/><Relationship Id="rId5" Type="http://schemas.openxmlformats.org/officeDocument/2006/relationships/image" Target="../media/image35.jpg"/><Relationship Id="rId10" Type="http://schemas.openxmlformats.org/officeDocument/2006/relationships/image" Target="../media/image5.png"/><Relationship Id="rId4" Type="http://schemas.openxmlformats.org/officeDocument/2006/relationships/image" Target="../media/image34.jpeg"/><Relationship Id="rId9" Type="http://schemas.microsoft.com/office/2007/relationships/hdphoto" Target="../media/hdphoto16.wdp"/></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7.xml"/><Relationship Id="rId18" Type="http://schemas.openxmlformats.org/officeDocument/2006/relationships/image" Target="../media/image39.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microsoft.com/office/2007/relationships/hdphoto" Target="../media/hdphoto8.wdp"/><Relationship Id="rId2" Type="http://schemas.openxmlformats.org/officeDocument/2006/relationships/tags" Target="../tags/tag3.xml"/><Relationship Id="rId16" Type="http://schemas.openxmlformats.org/officeDocument/2006/relationships/image" Target="../media/image12.png"/><Relationship Id="rId20" Type="http://schemas.microsoft.com/office/2007/relationships/hdphoto" Target="../media/hdphoto2.wdp"/><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37.emf"/><Relationship Id="rId10" Type="http://schemas.openxmlformats.org/officeDocument/2006/relationships/tags" Target="../tags/tag11.xml"/><Relationship Id="rId19" Type="http://schemas.openxmlformats.org/officeDocument/2006/relationships/image" Target="../media/image5.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37.emf"/><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41.png"/><Relationship Id="rId4" Type="http://schemas.openxmlformats.org/officeDocument/2006/relationships/image" Target="../media/image28.jp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slideLayout" Target="../slideLayouts/slideLayout7.xml"/><Relationship Id="rId18" Type="http://schemas.openxmlformats.org/officeDocument/2006/relationships/image" Target="../media/image39.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microsoft.com/office/2007/relationships/hdphoto" Target="../media/hdphoto8.wdp"/><Relationship Id="rId2" Type="http://schemas.openxmlformats.org/officeDocument/2006/relationships/tags" Target="../tags/tag16.xml"/><Relationship Id="rId16" Type="http://schemas.openxmlformats.org/officeDocument/2006/relationships/image" Target="../media/image12.png"/><Relationship Id="rId20" Type="http://schemas.microsoft.com/office/2007/relationships/hdphoto" Target="../media/hdphoto2.wdp"/><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37.emf"/><Relationship Id="rId10" Type="http://schemas.openxmlformats.org/officeDocument/2006/relationships/tags" Target="../tags/tag24.xml"/><Relationship Id="rId19" Type="http://schemas.openxmlformats.org/officeDocument/2006/relationships/image" Target="../media/image5.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slideLayout" Target="../slideLayouts/slideLayout7.xml"/><Relationship Id="rId18" Type="http://schemas.openxmlformats.org/officeDocument/2006/relationships/image" Target="../media/image39.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17" Type="http://schemas.microsoft.com/office/2007/relationships/hdphoto" Target="../media/hdphoto8.wdp"/><Relationship Id="rId2" Type="http://schemas.openxmlformats.org/officeDocument/2006/relationships/tags" Target="../tags/tag28.xml"/><Relationship Id="rId16" Type="http://schemas.openxmlformats.org/officeDocument/2006/relationships/image" Target="../media/image12.png"/><Relationship Id="rId20" Type="http://schemas.microsoft.com/office/2007/relationships/hdphoto" Target="../media/hdphoto2.wdp"/><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image" Target="../media/image37.emf"/><Relationship Id="rId10" Type="http://schemas.openxmlformats.org/officeDocument/2006/relationships/tags" Target="../tags/tag36.xml"/><Relationship Id="rId19" Type="http://schemas.openxmlformats.org/officeDocument/2006/relationships/image" Target="../media/image5.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6.wdp"/><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3B7B8EE5-DF70-4D1B-8A61-CE0D5D65D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26" y="8832"/>
            <a:ext cx="1275552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F0BB5F0-8458-4B7F-8970-9F36B85330DA}"/>
              </a:ext>
            </a:extLst>
          </p:cNvPr>
          <p:cNvSpPr>
            <a:spLocks noChangeArrowheads="1"/>
          </p:cNvSpPr>
          <p:nvPr/>
        </p:nvSpPr>
        <p:spPr bwMode="auto">
          <a:xfrm>
            <a:off x="2514600" y="236179"/>
            <a:ext cx="6479140" cy="1590821"/>
          </a:xfrm>
          <a:prstGeom prst="rect">
            <a:avLst/>
          </a:prstGeom>
          <a:noFill/>
          <a:ln>
            <a:noFill/>
          </a:ln>
          <a:effectLst/>
        </p:spPr>
        <p:txBody>
          <a:bodyPr wrap="square" lIns="51435" tIns="25718" rIns="51435" bIns="25718"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76">
              <a:defRPr/>
            </a:pPr>
            <a:r>
              <a:rPr lang="en-US" altLang="en-US" sz="2000" b="1" dirty="0">
                <a:solidFill>
                  <a:srgbClr val="C00000"/>
                </a:solidFill>
                <a:latin typeface="Times New Roman" panose="02020603050405020304" pitchFamily="18" charset="0"/>
                <a:cs typeface="Times New Roman" panose="02020603050405020304" pitchFamily="18" charset="0"/>
              </a:rPr>
              <a:t>PHÒNG GIÁO DỤC &amp; ĐÀO TẠO QUẬN LONG BIÊN</a:t>
            </a:r>
          </a:p>
          <a:p>
            <a:pPr algn="ctr" defTabSz="514376">
              <a:defRPr/>
            </a:pPr>
            <a:r>
              <a:rPr lang="en-US" altLang="en-US" sz="2000" b="1" dirty="0">
                <a:solidFill>
                  <a:srgbClr val="C00000"/>
                </a:solidFill>
                <a:latin typeface="Times New Roman" panose="02020603050405020304" pitchFamily="18" charset="0"/>
                <a:cs typeface="Times New Roman" panose="02020603050405020304" pitchFamily="18" charset="0"/>
              </a:rPr>
              <a:t>TRƯỜNG TIỂU HỌC PHÚC LỢI</a:t>
            </a:r>
          </a:p>
          <a:p>
            <a:pPr algn="ctr" defTabSz="514376">
              <a:defRPr/>
            </a:pPr>
            <a:r>
              <a:rPr lang="en-US" altLang="en-US" sz="2000" b="1" dirty="0">
                <a:solidFill>
                  <a:srgbClr val="C00000"/>
                </a:solidFill>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B5858C36-91FF-4B1C-9916-7A345838750B}"/>
              </a:ext>
            </a:extLst>
          </p:cNvPr>
          <p:cNvSpPr>
            <a:spLocks noChangeArrowheads="1"/>
          </p:cNvSpPr>
          <p:nvPr/>
        </p:nvSpPr>
        <p:spPr bwMode="auto">
          <a:xfrm>
            <a:off x="2514600" y="2074570"/>
            <a:ext cx="7162800" cy="2267930"/>
          </a:xfrm>
          <a:prstGeom prst="rect">
            <a:avLst/>
          </a:prstGeom>
          <a:noFill/>
          <a:ln>
            <a:noFill/>
          </a:ln>
          <a:effectLst/>
        </p:spPr>
        <p:txBody>
          <a:bodyPr wrap="square" lIns="51435" tIns="25718" rIns="51435" bIns="25718"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76">
              <a:defRPr/>
            </a:pPr>
            <a:r>
              <a:rPr lang="en-US" altLang="en-US" sz="3600" b="1" dirty="0">
                <a:solidFill>
                  <a:srgbClr val="C00000"/>
                </a:solidFill>
                <a:latin typeface="Times New Roman" panose="02020603050405020304" pitchFamily="18" charset="0"/>
                <a:cs typeface="Times New Roman" panose="02020603050405020304" pitchFamily="18" charset="0"/>
              </a:rPr>
              <a:t>                                                     </a:t>
            </a:r>
          </a:p>
          <a:p>
            <a:pPr algn="ctr" defTabSz="514376">
              <a:defRPr/>
            </a:pPr>
            <a:r>
              <a:rPr lang="en-US" altLang="en-US" sz="3600" b="1" dirty="0">
                <a:solidFill>
                  <a:srgbClr val="C00000"/>
                </a:solidFill>
                <a:latin typeface="Times New Roman" panose="02020603050405020304" pitchFamily="18" charset="0"/>
                <a:cs typeface="Times New Roman" panose="02020603050405020304" pitchFamily="18" charset="0"/>
              </a:rPr>
              <a:t>CHÀO ĐÓN CÁC EM HỌC SINH</a:t>
            </a:r>
          </a:p>
          <a:p>
            <a:pPr algn="ctr" defTabSz="514376">
              <a:defRPr/>
            </a:pPr>
            <a:r>
              <a:rPr lang="en-US" altLang="en-US" sz="3600" b="1" dirty="0">
                <a:solidFill>
                  <a:srgbClr val="C00000"/>
                </a:solidFill>
                <a:latin typeface="Times New Roman" panose="02020603050405020304" pitchFamily="18" charset="0"/>
                <a:cs typeface="Times New Roman" panose="02020603050405020304" pitchFamily="18" charset="0"/>
              </a:rPr>
              <a:t>ĐẾN VỚI TIẾT HỌC HÔM NAY</a:t>
            </a:r>
          </a:p>
          <a:p>
            <a:pPr algn="ctr" defTabSz="514376">
              <a:defRPr/>
            </a:pPr>
            <a:r>
              <a:rPr lang="en-US" altLang="en-US" sz="3600" b="1" dirty="0">
                <a:solidFill>
                  <a:srgbClr val="C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2798559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F6390-71A0-4D57-A157-A428BE72D9B5}"/>
              </a:ext>
            </a:extLst>
          </p:cNvPr>
          <p:cNvSpPr txBox="1"/>
          <p:nvPr/>
        </p:nvSpPr>
        <p:spPr>
          <a:xfrm>
            <a:off x="2478465" y="1683851"/>
            <a:ext cx="7032792" cy="738664"/>
          </a:xfrm>
          <a:prstGeom prst="rect">
            <a:avLst/>
          </a:prstGeom>
          <a:noFill/>
        </p:spPr>
        <p:txBody>
          <a:bodyPr wrap="square" lIns="0" tIns="0" rIns="0" bIns="0" rtlCol="0">
            <a:spAutoFit/>
          </a:bodyPr>
          <a:lstStyle/>
          <a:p>
            <a:pPr algn="ctr"/>
            <a:r>
              <a:rPr lang="en-US" sz="4800" b="1" dirty="0" err="1">
                <a:solidFill>
                  <a:srgbClr val="108539"/>
                </a:solidFill>
                <a:latin typeface="Times" panose="02020603050405020304" pitchFamily="18" charset="0"/>
                <a:cs typeface="Times" panose="02020603050405020304" pitchFamily="18" charset="0"/>
              </a:rPr>
              <a:t>Luyện</a:t>
            </a:r>
            <a:r>
              <a:rPr lang="en-US" sz="4800" b="1" dirty="0">
                <a:solidFill>
                  <a:srgbClr val="108539"/>
                </a:solidFill>
                <a:latin typeface="Times" panose="02020603050405020304" pitchFamily="18" charset="0"/>
                <a:cs typeface="Times" panose="02020603050405020304" pitchFamily="18" charset="0"/>
              </a:rPr>
              <a:t> </a:t>
            </a:r>
            <a:r>
              <a:rPr lang="en-US" sz="4800" b="1" dirty="0" err="1">
                <a:solidFill>
                  <a:srgbClr val="108539"/>
                </a:solidFill>
                <a:latin typeface="Times" panose="02020603050405020304" pitchFamily="18" charset="0"/>
                <a:cs typeface="Times" panose="02020603050405020304" pitchFamily="18" charset="0"/>
              </a:rPr>
              <a:t>đọc</a:t>
            </a:r>
            <a:r>
              <a:rPr lang="en-US" sz="4800" b="1" dirty="0">
                <a:solidFill>
                  <a:srgbClr val="108539"/>
                </a:solidFill>
                <a:latin typeface="Times" panose="02020603050405020304" pitchFamily="18" charset="0"/>
                <a:cs typeface="Times" panose="02020603050405020304" pitchFamily="18" charset="0"/>
              </a:rPr>
              <a:t> </a:t>
            </a:r>
            <a:r>
              <a:rPr lang="en-US" sz="4800" b="1" dirty="0" err="1">
                <a:solidFill>
                  <a:srgbClr val="108539"/>
                </a:solidFill>
                <a:latin typeface="Times" panose="02020603050405020304" pitchFamily="18" charset="0"/>
                <a:cs typeface="Times" panose="02020603050405020304" pitchFamily="18" charset="0"/>
              </a:rPr>
              <a:t>nhóm</a:t>
            </a:r>
            <a:endParaRPr lang="en-SG" sz="4800" b="1" dirty="0">
              <a:solidFill>
                <a:srgbClr val="108539"/>
              </a:solidFill>
              <a:latin typeface="Times" panose="02020603050405020304" pitchFamily="18" charset="0"/>
              <a:cs typeface="Times" panose="02020603050405020304" pitchFamily="18"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F6390-71A0-4D57-A157-A428BE72D9B5}"/>
              </a:ext>
            </a:extLst>
          </p:cNvPr>
          <p:cNvSpPr txBox="1"/>
          <p:nvPr/>
        </p:nvSpPr>
        <p:spPr>
          <a:xfrm>
            <a:off x="2478465" y="1683851"/>
            <a:ext cx="7032792" cy="923330"/>
          </a:xfrm>
          <a:prstGeom prst="rect">
            <a:avLst/>
          </a:prstGeom>
          <a:noFill/>
        </p:spPr>
        <p:txBody>
          <a:bodyPr wrap="square" lIns="0" tIns="0" rIns="0" bIns="0" rtlCol="0">
            <a:spAutoFit/>
          </a:bodyPr>
          <a:lstStyle/>
          <a:p>
            <a:pPr algn="ctr"/>
            <a:r>
              <a:rPr lang="en-US" sz="6000" b="1" dirty="0" err="1">
                <a:solidFill>
                  <a:srgbClr val="108539"/>
                </a:solidFill>
                <a:latin typeface="Times" panose="02020603050405020304" pitchFamily="18" charset="0"/>
                <a:cs typeface="Times" panose="02020603050405020304" pitchFamily="18" charset="0"/>
              </a:rPr>
              <a:t>Tìm</a:t>
            </a:r>
            <a:r>
              <a:rPr lang="en-US" sz="6000" b="1" dirty="0">
                <a:solidFill>
                  <a:srgbClr val="108539"/>
                </a:solidFill>
                <a:latin typeface="Times" panose="02020603050405020304" pitchFamily="18" charset="0"/>
                <a:cs typeface="Times" panose="02020603050405020304" pitchFamily="18" charset="0"/>
              </a:rPr>
              <a:t> </a:t>
            </a:r>
            <a:r>
              <a:rPr lang="en-US" sz="6000" b="1" dirty="0" err="1">
                <a:solidFill>
                  <a:srgbClr val="108539"/>
                </a:solidFill>
                <a:latin typeface="Times" panose="02020603050405020304" pitchFamily="18" charset="0"/>
                <a:cs typeface="Times" panose="02020603050405020304" pitchFamily="18" charset="0"/>
              </a:rPr>
              <a:t>hiểu</a:t>
            </a:r>
            <a:r>
              <a:rPr lang="en-US" sz="6000" b="1" dirty="0">
                <a:solidFill>
                  <a:srgbClr val="108539"/>
                </a:solidFill>
                <a:latin typeface="Times" panose="02020603050405020304" pitchFamily="18" charset="0"/>
                <a:cs typeface="Times" panose="02020603050405020304" pitchFamily="18" charset="0"/>
              </a:rPr>
              <a:t> </a:t>
            </a:r>
            <a:r>
              <a:rPr lang="en-US" sz="6000" b="1" dirty="0" err="1">
                <a:solidFill>
                  <a:srgbClr val="108539"/>
                </a:solidFill>
                <a:latin typeface="Times" panose="02020603050405020304" pitchFamily="18" charset="0"/>
                <a:cs typeface="Times" panose="02020603050405020304" pitchFamily="18" charset="0"/>
              </a:rPr>
              <a:t>bài</a:t>
            </a:r>
            <a:endParaRPr lang="en-SG" sz="6000" b="1" dirty="0">
              <a:solidFill>
                <a:srgbClr val="108539"/>
              </a:solidFill>
              <a:latin typeface="Times" panose="02020603050405020304" pitchFamily="18" charset="0"/>
              <a:cs typeface="Times" panose="02020603050405020304" pitchFamily="18"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606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59" y="-256849"/>
            <a:ext cx="6560129" cy="3992505"/>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38570" y="424815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522609" y="1185589"/>
            <a:ext cx="3726923" cy="2985312"/>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70503" y="2057985"/>
            <a:ext cx="2775612" cy="1077218"/>
          </a:xfrm>
          <a:prstGeom prst="rect">
            <a:avLst/>
          </a:prstGeom>
          <a:noFill/>
        </p:spPr>
        <p:txBody>
          <a:bodyPr wrap="square" rtlCol="0">
            <a:spAutoFit/>
          </a:bodyPr>
          <a:lstStyle/>
          <a:p>
            <a:pPr algn="just"/>
            <a:r>
              <a:rPr lang="en-US" altLang="zh-CN" sz="3200">
                <a:latin typeface="Times" panose="02020603050405020304" pitchFamily="18" charset="0"/>
                <a:ea typeface="迷你简细倩" panose="03000509000000000000" pitchFamily="65" charset="-122"/>
                <a:cs typeface="Times" panose="02020603050405020304" pitchFamily="18" charset="0"/>
              </a:rPr>
              <a:t>Đám cháy xảy ra vào lúc nào?</a:t>
            </a:r>
            <a:endParaRPr lang="zh-CN" altLang="en-US" sz="3200" dirty="0">
              <a:latin typeface="Times" panose="02020603050405020304" pitchFamily="18" charset="0"/>
              <a:ea typeface="华康海报体W12(P)" pitchFamily="82" charset="-122"/>
              <a:cs typeface="Times" panose="02020603050405020304" pitchFamily="18" charset="0"/>
            </a:endParaRPr>
          </a:p>
        </p:txBody>
      </p:sp>
      <p:pic>
        <p:nvPicPr>
          <p:cNvPr id="14" name="图片 47" descr="37ad8ada9bc21da66b697b34aa92d78f"/>
          <p:cNvPicPr>
            <a:picLocks noChangeAspect="1"/>
          </p:cNvPicPr>
          <p:nvPr/>
        </p:nvPicPr>
        <p:blipFill>
          <a:blip r:embed="rId11"/>
          <a:stretch>
            <a:fillRect/>
          </a:stretch>
        </p:blipFill>
        <p:spPr>
          <a:xfrm>
            <a:off x="7142480" y="3088593"/>
            <a:ext cx="5049520" cy="2878455"/>
          </a:xfrm>
          <a:prstGeom prst="rect">
            <a:avLst/>
          </a:prstGeom>
          <a:effectLst>
            <a:reflection blurRad="6350" stA="52000" endA="300" endPos="35000" dir="5400000" sy="-100000" algn="bl" rotWithShape="0"/>
          </a:effectLst>
        </p:spPr>
      </p:pic>
      <p:sp>
        <p:nvSpPr>
          <p:cNvPr id="15" name="TextBox 14"/>
          <p:cNvSpPr txBox="1"/>
          <p:nvPr/>
        </p:nvSpPr>
        <p:spPr>
          <a:xfrm>
            <a:off x="4008822" y="812646"/>
            <a:ext cx="5370286" cy="1569660"/>
          </a:xfrm>
          <a:prstGeom prst="rect">
            <a:avLst/>
          </a:prstGeom>
          <a:noFill/>
        </p:spPr>
        <p:txBody>
          <a:bodyPr wrap="square" rtlCol="0">
            <a:spAutoFit/>
          </a:bodyPr>
          <a:lstStyle/>
          <a:p>
            <a:pPr algn="just"/>
            <a:r>
              <a:rPr lang="en-US" altLang="zh-CN" sz="3200" dirty="0" err="1">
                <a:latin typeface="Times" panose="02020603050405020304" pitchFamily="18" charset="0"/>
                <a:ea typeface="迷你简细倩" panose="03000509000000000000" pitchFamily="65" charset="-122"/>
                <a:cs typeface="Times" panose="02020603050405020304" pitchFamily="18" charset="0"/>
              </a:rPr>
              <a:t>Đám</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cháy</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xảy</a:t>
            </a:r>
            <a:r>
              <a:rPr lang="en-US" altLang="zh-CN" sz="3200" dirty="0">
                <a:latin typeface="Times" panose="02020603050405020304" pitchFamily="18" charset="0"/>
                <a:ea typeface="迷你简细倩" panose="03000509000000000000" pitchFamily="65" charset="-122"/>
                <a:cs typeface="Times" panose="02020603050405020304" pitchFamily="18" charset="0"/>
              </a:rPr>
              <a:t> ra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vào</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cs typeface="Times" panose="02020603050405020304" pitchFamily="18" charset="0"/>
              </a:rPr>
              <a:t>nửa</a:t>
            </a:r>
            <a:r>
              <a:rPr lang="vi-VN" sz="3200" dirty="0">
                <a:latin typeface="Times" panose="02020603050405020304" pitchFamily="18" charset="0"/>
                <a:cs typeface="Times" panose="02020603050405020304" pitchFamily="18" charset="0"/>
              </a:rPr>
              <a:t> đêm, khi</a:t>
            </a:r>
            <a:r>
              <a:rPr lang="en-US"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mọi</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người</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đều</a:t>
            </a:r>
            <a:r>
              <a:rPr lang="vi-VN" sz="3200" dirty="0">
                <a:latin typeface="Times" panose="02020603050405020304" pitchFamily="18" charset="0"/>
                <a:cs typeface="Times" panose="02020603050405020304" pitchFamily="18" charset="0"/>
              </a:rPr>
              <a:t> đang </a:t>
            </a:r>
            <a:r>
              <a:rPr lang="en-US" sz="3200" dirty="0" err="1">
                <a:latin typeface="Times" panose="02020603050405020304" pitchFamily="18" charset="0"/>
                <a:cs typeface="Times" panose="02020603050405020304" pitchFamily="18" charset="0"/>
              </a:rPr>
              <a:t>chìm</a:t>
            </a:r>
            <a:r>
              <a:rPr lang="en-US" sz="3200" dirty="0">
                <a:latin typeface="Times" panose="02020603050405020304" pitchFamily="18" charset="0"/>
                <a:cs typeface="Times" panose="02020603050405020304" pitchFamily="18" charset="0"/>
              </a:rPr>
              <a:t> </a:t>
            </a:r>
            <a:r>
              <a:rPr lang="en-US" sz="3200" dirty="0" err="1">
                <a:latin typeface="Times" panose="02020603050405020304" pitchFamily="18" charset="0"/>
                <a:cs typeface="Times" panose="02020603050405020304" pitchFamily="18" charset="0"/>
              </a:rPr>
              <a:t>trong</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giấc</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ngủ</a:t>
            </a:r>
            <a:r>
              <a:rPr lang="en-US" sz="3200" dirty="0">
                <a:latin typeface="Times" panose="02020603050405020304" pitchFamily="18" charset="0"/>
                <a:cs typeface="Times" panose="02020603050405020304" pitchFamily="18" charset="0"/>
              </a:rPr>
              <a:t>.</a:t>
            </a:r>
            <a:endParaRPr lang="zh-CN" altLang="en-US" sz="3200" dirty="0">
              <a:latin typeface="Times" panose="02020603050405020304" pitchFamily="18" charset="0"/>
              <a:ea typeface="华康海报体W12(P)" pitchFamily="82" charset="-122"/>
              <a:cs typeface="Times" panose="02020603050405020304" pitchFamily="18" charset="0"/>
            </a:endParaRPr>
          </a:p>
        </p:txBody>
      </p:sp>
    </p:spTree>
    <p:extLst>
      <p:ext uri="{BB962C8B-B14F-4D97-AF65-F5344CB8AC3E}">
        <p14:creationId xmlns:p14="http://schemas.microsoft.com/office/powerpoint/2010/main" val="223833333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69" y="131650"/>
            <a:ext cx="6560129" cy="3778641"/>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25426" y="1882737"/>
            <a:ext cx="2775612" cy="1569660"/>
          </a:xfrm>
          <a:prstGeom prst="rect">
            <a:avLst/>
          </a:prstGeom>
          <a:noFill/>
        </p:spPr>
        <p:txBody>
          <a:bodyPr wrap="square" rtlCol="0">
            <a:spAutoFit/>
          </a:bodyPr>
          <a:lstStyle/>
          <a:p>
            <a:pPr algn="just"/>
            <a:r>
              <a:rPr lang="en-US" altLang="zh-CN" sz="3200">
                <a:latin typeface="Times" panose="02020603050405020304" pitchFamily="18" charset="0"/>
                <a:ea typeface="迷你简细倩" panose="03000509000000000000" pitchFamily="65" charset="-122"/>
                <a:cs typeface="Times" panose="02020603050405020304" pitchFamily="18" charset="0"/>
              </a:rPr>
              <a:t>Người đã dũng cảm cứu em bé là ai?</a:t>
            </a:r>
            <a:endParaRPr lang="zh-CN" altLang="en-US" sz="3200" dirty="0">
              <a:latin typeface="Times" panose="02020603050405020304" pitchFamily="18" charset="0"/>
              <a:ea typeface="华康海报体W12(P)" pitchFamily="82" charset="-122"/>
              <a:cs typeface="Times" panose="02020603050405020304" pitchFamily="18" charset="0"/>
            </a:endParaRPr>
          </a:p>
        </p:txBody>
      </p:sp>
      <p:sp>
        <p:nvSpPr>
          <p:cNvPr id="15" name="TextBox 14"/>
          <p:cNvSpPr txBox="1"/>
          <p:nvPr/>
        </p:nvSpPr>
        <p:spPr>
          <a:xfrm>
            <a:off x="4694385" y="1137913"/>
            <a:ext cx="5703061" cy="1569660"/>
          </a:xfrm>
          <a:prstGeom prst="rect">
            <a:avLst/>
          </a:prstGeom>
          <a:noFill/>
        </p:spPr>
        <p:txBody>
          <a:bodyPr wrap="square" rtlCol="0">
            <a:spAutoFit/>
          </a:bodyPr>
          <a:lstStyle/>
          <a:p>
            <a:pPr algn="just"/>
            <a:r>
              <a:rPr lang="vi-VN" sz="3200" dirty="0" err="1">
                <a:latin typeface="Times" panose="02020603050405020304" pitchFamily="18" charset="0"/>
                <a:cs typeface="Times" panose="02020603050405020304" pitchFamily="18" charset="0"/>
              </a:rPr>
              <a:t>Người</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đã</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dũng</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cảm</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cứu</a:t>
            </a:r>
            <a:r>
              <a:rPr lang="vi-VN" sz="3200" dirty="0">
                <a:latin typeface="Times" panose="02020603050405020304" pitchFamily="18" charset="0"/>
                <a:cs typeface="Times" panose="02020603050405020304" pitchFamily="18" charset="0"/>
              </a:rPr>
              <a:t> em </a:t>
            </a:r>
            <a:r>
              <a:rPr lang="vi-VN" sz="3200" dirty="0" err="1">
                <a:latin typeface="Times" panose="02020603050405020304" pitchFamily="18" charset="0"/>
                <a:cs typeface="Times" panose="02020603050405020304" pitchFamily="18" charset="0"/>
              </a:rPr>
              <a:t>bé</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chính</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là</a:t>
            </a:r>
            <a:r>
              <a:rPr lang="vi-VN" sz="3200" dirty="0">
                <a:latin typeface="Times" panose="02020603050405020304" pitchFamily="18" charset="0"/>
                <a:cs typeface="Times" panose="02020603050405020304" pitchFamily="18" charset="0"/>
              </a:rPr>
              <a:t> anh </a:t>
            </a:r>
            <a:r>
              <a:rPr lang="vi-VN" sz="3200" dirty="0" err="1">
                <a:latin typeface="Times" panose="02020603050405020304" pitchFamily="18" charset="0"/>
                <a:cs typeface="Times" panose="02020603050405020304" pitchFamily="18" charset="0"/>
              </a:rPr>
              <a:t>bán</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bánh</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giò</a:t>
            </a:r>
            <a:r>
              <a:rPr lang="vi-VN" sz="3200" dirty="0">
                <a:latin typeface="Times" panose="02020603050405020304" pitchFamily="18" charset="0"/>
                <a:cs typeface="Times" panose="02020603050405020304" pitchFamily="18" charset="0"/>
              </a:rPr>
              <a:t> </a:t>
            </a:r>
            <a:r>
              <a:rPr lang="vi-VN" sz="3200" dirty="0" err="1">
                <a:latin typeface="Times" panose="02020603050405020304" pitchFamily="18" charset="0"/>
                <a:cs typeface="Times" panose="02020603050405020304" pitchFamily="18" charset="0"/>
              </a:rPr>
              <a:t>hàng</a:t>
            </a:r>
            <a:r>
              <a:rPr lang="vi-VN" sz="3200" dirty="0">
                <a:latin typeface="Times" panose="02020603050405020304" pitchFamily="18" charset="0"/>
                <a:cs typeface="Times" panose="02020603050405020304" pitchFamily="18" charset="0"/>
              </a:rPr>
              <a:t> đêm.</a:t>
            </a:r>
            <a:endParaRPr lang="zh-CN" altLang="en-US" sz="3200" dirty="0">
              <a:latin typeface="Times" panose="02020603050405020304" pitchFamily="18" charset="0"/>
              <a:ea typeface="华康海报体W12(P)" pitchFamily="82" charset="-122"/>
              <a:cs typeface="Times" panose="02020603050405020304" pitchFamily="18" charset="0"/>
            </a:endParaRPr>
          </a:p>
        </p:txBody>
      </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12225563" y="4691110"/>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547473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path" presetSubtype="0" accel="50000" decel="50000" fill="hold" nodeType="withEffect">
                                  <p:stCondLst>
                                    <p:cond delay="0"/>
                                  </p:stCondLst>
                                  <p:childTnLst>
                                    <p:animMotion origin="layout" path="M 0.09167 -0.01157 L -0.48802 -0.01666 " pathEditMode="relative" rAng="0" ptsTypes="AA">
                                      <p:cBhvr>
                                        <p:cTn id="28" dur="2000" fill="hold"/>
                                        <p:tgtEl>
                                          <p:spTgt spid="2"/>
                                        </p:tgtEl>
                                        <p:attrNameLst>
                                          <p:attrName>ppt_x</p:attrName>
                                          <p:attrName>ppt_y</p:attrName>
                                        </p:attrNameLst>
                                      </p:cBhvr>
                                      <p:rCtr x="-28984" y="-255"/>
                                    </p:animMotion>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0" y="-492766"/>
            <a:ext cx="9067799" cy="4681226"/>
          </a:xfrm>
          <a:prstGeom prst="rect">
            <a:avLst/>
          </a:prstGeom>
          <a:effectLst>
            <a:softEdge rad="127000"/>
          </a:effectLst>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335281" y="3796561"/>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5953131" y="4570144"/>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791110" y="1708091"/>
            <a:ext cx="3199601" cy="1569660"/>
          </a:xfrm>
          <a:prstGeom prst="rect">
            <a:avLst/>
          </a:prstGeom>
          <a:noFill/>
        </p:spPr>
        <p:txBody>
          <a:bodyPr wrap="square" rtlCol="0">
            <a:spAutoFit/>
          </a:bodyPr>
          <a:lstStyle/>
          <a:p>
            <a:pPr algn="just"/>
            <a:r>
              <a:rPr lang="en-US" altLang="zh-CN" sz="3200" dirty="0">
                <a:latin typeface="Times" panose="02020603050405020304" pitchFamily="18" charset="0"/>
                <a:ea typeface="迷你简细倩" panose="03000509000000000000" pitchFamily="65" charset="-122"/>
                <a:cs typeface="Times" panose="02020603050405020304" pitchFamily="18" charset="0"/>
              </a:rPr>
              <a:t>Con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người</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và</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hành</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động</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của</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anh</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có</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gì</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đặc</a:t>
            </a:r>
            <a:r>
              <a:rPr lang="en-US" altLang="zh-CN" sz="3200" dirty="0">
                <a:latin typeface="Times" panose="02020603050405020304" pitchFamily="18" charset="0"/>
                <a:ea typeface="迷你简细倩" panose="03000509000000000000" pitchFamily="65" charset="-122"/>
                <a:cs typeface="Times" panose="02020603050405020304" pitchFamily="18" charset="0"/>
              </a:rPr>
              <a:t> </a:t>
            </a:r>
            <a:r>
              <a:rPr lang="en-US" altLang="zh-CN" sz="3200" dirty="0" err="1">
                <a:latin typeface="Times" panose="02020603050405020304" pitchFamily="18" charset="0"/>
                <a:ea typeface="迷你简细倩" panose="03000509000000000000" pitchFamily="65" charset="-122"/>
                <a:cs typeface="Times" panose="02020603050405020304" pitchFamily="18" charset="0"/>
              </a:rPr>
              <a:t>biệt</a:t>
            </a:r>
            <a:r>
              <a:rPr lang="en-US" altLang="zh-CN" sz="3200" dirty="0">
                <a:latin typeface="Times" panose="02020603050405020304" pitchFamily="18" charset="0"/>
                <a:ea typeface="迷你简细倩" panose="03000509000000000000" pitchFamily="65" charset="-122"/>
                <a:cs typeface="Times" panose="02020603050405020304" pitchFamily="18" charset="0"/>
              </a:rPr>
              <a:t>?</a:t>
            </a:r>
            <a:endParaRPr lang="zh-CN" altLang="en-US" sz="3200" dirty="0">
              <a:latin typeface="Times" panose="02020603050405020304" pitchFamily="18" charset="0"/>
              <a:ea typeface="华康海报体W12(P)" pitchFamily="82" charset="-122"/>
              <a:cs typeface="Times" panose="02020603050405020304" pitchFamily="18" charset="0"/>
            </a:endParaRPr>
          </a:p>
        </p:txBody>
      </p:sp>
      <p:sp>
        <p:nvSpPr>
          <p:cNvPr id="18" name="TextBox 17"/>
          <p:cNvSpPr txBox="1"/>
          <p:nvPr/>
        </p:nvSpPr>
        <p:spPr>
          <a:xfrm>
            <a:off x="2428650" y="324497"/>
            <a:ext cx="8309485" cy="2677656"/>
          </a:xfrm>
          <a:prstGeom prst="rect">
            <a:avLst/>
          </a:prstGeom>
          <a:noFill/>
        </p:spPr>
        <p:txBody>
          <a:bodyPr wrap="square" rtlCol="0">
            <a:spAutoFit/>
          </a:bodyPr>
          <a:lstStyle/>
          <a:p>
            <a:pPr marL="571500" indent="-571500" algn="just">
              <a:lnSpc>
                <a:spcPct val="150000"/>
              </a:lnSpc>
              <a:buFontTx/>
              <a:buChar char="-"/>
            </a:pPr>
            <a:r>
              <a:rPr lang="en-US" altLang="zh-CN" sz="2800" dirty="0" err="1">
                <a:latin typeface="Times" panose="02020603050405020304" pitchFamily="18" charset="0"/>
                <a:cs typeface="Times" panose="02020603050405020304" pitchFamily="18" charset="0"/>
              </a:rPr>
              <a:t>Là</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một</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người</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thương</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binh</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nặng</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chỉ</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còn</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một</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chân</a:t>
            </a:r>
            <a:r>
              <a:rPr lang="en-US" altLang="zh-CN" sz="2800" dirty="0">
                <a:latin typeface="Times" panose="02020603050405020304" pitchFamily="18" charset="0"/>
                <a:cs typeface="Times" panose="02020603050405020304" pitchFamily="18" charset="0"/>
              </a:rPr>
              <a:t>. Khi </a:t>
            </a:r>
            <a:r>
              <a:rPr lang="en-US" altLang="zh-CN" sz="2800" dirty="0" err="1">
                <a:latin typeface="Times" panose="02020603050405020304" pitchFamily="18" charset="0"/>
                <a:cs typeface="Times" panose="02020603050405020304" pitchFamily="18" charset="0"/>
              </a:rPr>
              <a:t>rời</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quân</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ngũ</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làm</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nghề</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bán</a:t>
            </a:r>
            <a:r>
              <a:rPr lang="en-US" altLang="zh-CN" sz="2800" dirty="0">
                <a:latin typeface="Times" panose="02020603050405020304" pitchFamily="18" charset="0"/>
                <a:cs typeface="Times" panose="02020603050405020304" pitchFamily="18" charset="0"/>
              </a:rPr>
              <a:t> bánh </a:t>
            </a:r>
            <a:r>
              <a:rPr lang="en-US" altLang="zh-CN" sz="2800" dirty="0" err="1">
                <a:latin typeface="Times" panose="02020603050405020304" pitchFamily="18" charset="0"/>
                <a:cs typeface="Times" panose="02020603050405020304" pitchFamily="18" charset="0"/>
              </a:rPr>
              <a:t>giò</a:t>
            </a:r>
            <a:r>
              <a:rPr lang="en-US" altLang="zh-CN" sz="2800" dirty="0">
                <a:latin typeface="Times" panose="02020603050405020304" pitchFamily="18" charset="0"/>
                <a:cs typeface="Times" panose="02020603050405020304" pitchFamily="18" charset="0"/>
              </a:rPr>
              <a:t>. </a:t>
            </a:r>
          </a:p>
          <a:p>
            <a:pPr marL="571500" indent="-571500" algn="just">
              <a:lnSpc>
                <a:spcPct val="150000"/>
              </a:lnSpc>
              <a:buFontTx/>
              <a:buChar char="-"/>
            </a:pPr>
            <a:r>
              <a:rPr lang="en-US" altLang="zh-CN" sz="2800" dirty="0">
                <a:latin typeface="Times" panose="02020603050405020304" pitchFamily="18" charset="0"/>
                <a:cs typeface="Times" panose="02020603050405020304" pitchFamily="18" charset="0"/>
              </a:rPr>
              <a:t>Khi </a:t>
            </a:r>
            <a:r>
              <a:rPr lang="en-US" altLang="zh-CN" sz="2800" dirty="0" err="1">
                <a:latin typeface="Times" panose="02020603050405020304" pitchFamily="18" charset="0"/>
                <a:cs typeface="Times" panose="02020603050405020304" pitchFamily="18" charset="0"/>
              </a:rPr>
              <a:t>gặp</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đám</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cháy</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anh</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không</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chỉ</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báo</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cháy</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mà</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còn</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xả</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thân</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lao</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vào</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đám</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cháy</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cứu</a:t>
            </a:r>
            <a:r>
              <a:rPr lang="en-US" altLang="zh-CN" sz="2800" dirty="0">
                <a:latin typeface="Times" panose="02020603050405020304" pitchFamily="18" charset="0"/>
                <a:cs typeface="Times" panose="02020603050405020304" pitchFamily="18" charset="0"/>
              </a:rPr>
              <a:t> </a:t>
            </a:r>
            <a:r>
              <a:rPr lang="en-US" altLang="zh-CN" sz="2800" dirty="0" err="1">
                <a:latin typeface="Times" panose="02020603050405020304" pitchFamily="18" charset="0"/>
                <a:cs typeface="Times" panose="02020603050405020304" pitchFamily="18" charset="0"/>
              </a:rPr>
              <a:t>người</a:t>
            </a:r>
            <a:r>
              <a:rPr lang="en-US" altLang="zh-CN" sz="2800"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148512130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10"/>
                                        </p:tgtEl>
                                      </p:cBhvr>
                                    </p:animEffect>
                                    <p:anim calcmode="lin" valueType="num">
                                      <p:cBhvr>
                                        <p:cTn id="20" dur="1000"/>
                                        <p:tgtEl>
                                          <p:spTgt spid="10"/>
                                        </p:tgtEl>
                                        <p:attrNameLst>
                                          <p:attrName>ppt_x</p:attrName>
                                        </p:attrNameLst>
                                      </p:cBhvr>
                                      <p:tavLst>
                                        <p:tav tm="0">
                                          <p:val>
                                            <p:strVal val="ppt_x"/>
                                          </p:val>
                                        </p:tav>
                                        <p:tav tm="100000">
                                          <p:val>
                                            <p:strVal val="ppt_x"/>
                                          </p:val>
                                        </p:tav>
                                      </p:tavLst>
                                    </p:anim>
                                    <p:anim calcmode="lin" valueType="num">
                                      <p:cBhvr>
                                        <p:cTn id="21" dur="1000"/>
                                        <p:tgtEl>
                                          <p:spTgt spid="10"/>
                                        </p:tgtEl>
                                        <p:attrNameLst>
                                          <p:attrName>ppt_y</p:attrName>
                                        </p:attrNameLst>
                                      </p:cBhvr>
                                      <p:tavLst>
                                        <p:tav tm="0">
                                          <p:val>
                                            <p:strVal val="ppt_y"/>
                                          </p:val>
                                        </p:tav>
                                        <p:tav tm="100000">
                                          <p:val>
                                            <p:strVal val="ppt_y+.1"/>
                                          </p:val>
                                        </p:tav>
                                      </p:tavLst>
                                    </p:anim>
                                    <p:set>
                                      <p:cBhvr>
                                        <p:cTn id="22" dur="1" fill="hold">
                                          <p:stCondLst>
                                            <p:cond delay="999"/>
                                          </p:stCondLst>
                                        </p:cTn>
                                        <p:tgtEl>
                                          <p:spTgt spid="10"/>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4"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387" y="-420853"/>
            <a:ext cx="6856786" cy="2345386"/>
          </a:xfrm>
          <a:prstGeom prst="rect">
            <a:avLst/>
          </a:prstGeom>
          <a:effectLst>
            <a:softEdge rad="127000"/>
          </a:effectLst>
        </p:spPr>
      </p:pic>
      <p:pic>
        <p:nvPicPr>
          <p:cNvPr id="6"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07355" y="4460644"/>
            <a:ext cx="5484645" cy="2060868"/>
          </a:xfrm>
          <a:prstGeom prst="rect">
            <a:avLst/>
          </a:prstGeom>
        </p:spPr>
      </p:pic>
      <p:sp>
        <p:nvSpPr>
          <p:cNvPr id="7" name="TextBox 6"/>
          <p:cNvSpPr txBox="1"/>
          <p:nvPr/>
        </p:nvSpPr>
        <p:spPr>
          <a:xfrm>
            <a:off x="3349621" y="191964"/>
            <a:ext cx="5632522" cy="1077218"/>
          </a:xfrm>
          <a:prstGeom prst="rect">
            <a:avLst/>
          </a:prstGeom>
          <a:noFill/>
        </p:spPr>
        <p:txBody>
          <a:bodyPr wrap="square" rtlCol="0">
            <a:spAutoFit/>
          </a:bodyPr>
          <a:lstStyle/>
          <a:p>
            <a:pPr algn="just"/>
            <a:r>
              <a:rPr lang="en-US" altLang="zh-CN" sz="3200">
                <a:latin typeface="Times" panose="02020603050405020304" pitchFamily="18" charset="0"/>
                <a:ea typeface="迷你简细倩" panose="03000509000000000000" pitchFamily="65" charset="-122"/>
                <a:cs typeface="Times" panose="02020603050405020304" pitchFamily="18" charset="0"/>
              </a:rPr>
              <a:t>Chi tiết nào trong câu chuyện gây bất ngờ cho người đọc?</a:t>
            </a:r>
            <a:endParaRPr lang="zh-CN" altLang="en-US" sz="3200" dirty="0">
              <a:latin typeface="Times" panose="02020603050405020304" pitchFamily="18" charset="0"/>
              <a:ea typeface="华康海报体W12(P)" pitchFamily="82" charset="-122"/>
              <a:cs typeface="Times" panose="02020603050405020304" pitchFamily="18" charset="0"/>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99048" l="0" r="98925">
                        <a14:foregroundMark x1="9677" y1="31429" x2="22581" y2="36190"/>
                        <a14:foregroundMark x1="18280" y1="14286" x2="29032" y2="25714"/>
                        <a14:foregroundMark x1="35484" y1="7619" x2="40860" y2="21905"/>
                        <a14:foregroundMark x1="16129" y1="35238" x2="18280" y2="34286"/>
                        <a14:foregroundMark x1="11828" y1="34286" x2="13978" y2="32381"/>
                        <a14:backgroundMark x1="8602" y1="32381" x2="13978" y2="35238"/>
                        <a14:backgroundMark x1="18280" y1="16190" x2="24731" y2="23810"/>
                        <a14:backgroundMark x1="27957" y1="26667" x2="30108" y2="27619"/>
                        <a14:backgroundMark x1="39785" y1="24762" x2="44086" y2="25714"/>
                        <a14:backgroundMark x1="8602" y1="31429" x2="11828" y2="35238"/>
                        <a14:backgroundMark x1="19355" y1="37143" x2="24731" y2="37143"/>
                        <a14:backgroundMark x1="17204" y1="35238" x2="21505" y2="38095"/>
                        <a14:backgroundMark x1="18280" y1="36190" x2="18280" y2="36190"/>
                      </a14:backgroundRemoval>
                    </a14:imgEffect>
                  </a14:imgLayer>
                </a14:imgProps>
              </a:ext>
            </a:extLst>
          </a:blip>
          <a:stretch>
            <a:fillRect/>
          </a:stretch>
        </p:blipFill>
        <p:spPr>
          <a:xfrm>
            <a:off x="1863722" y="-218057"/>
            <a:ext cx="1485899" cy="1677628"/>
          </a:xfrm>
          <a:prstGeom prst="rect">
            <a:avLst/>
          </a:prstGeom>
        </p:spPr>
      </p:pic>
      <p:pic>
        <p:nvPicPr>
          <p:cNvPr id="11" name="图片 9"/>
          <p:cNvPicPr>
            <a:picLocks noChangeAspect="1"/>
          </p:cNvPicPr>
          <p:nvPr/>
        </p:nvPicPr>
        <p:blipFill rotWithShape="1">
          <a:blip r:embed="rId9">
            <a:extLst>
              <a:ext uri="{28A0092B-C50C-407E-A947-70E740481C1C}">
                <a14:useLocalDpi xmlns:a14="http://schemas.microsoft.com/office/drawing/2010/main" val="0"/>
              </a:ext>
            </a:extLst>
          </a:blip>
          <a:srcRect l="3810" t="13952" r="3917" b="41810"/>
          <a:stretch/>
        </p:blipFill>
        <p:spPr>
          <a:xfrm>
            <a:off x="998841" y="1712766"/>
            <a:ext cx="10672601" cy="4207449"/>
          </a:xfrm>
          <a:prstGeom prst="rect">
            <a:avLst/>
          </a:prstGeom>
          <a:ln>
            <a:noFill/>
          </a:ln>
          <a:effectLst>
            <a:softEdge rad="112500"/>
          </a:effectLst>
        </p:spPr>
      </p:pic>
      <p:sp>
        <p:nvSpPr>
          <p:cNvPr id="10" name="矩形 90">
            <a:extLst>
              <a:ext uri="{FF2B5EF4-FFF2-40B4-BE49-F238E27FC236}">
                <a16:creationId xmlns:a16="http://schemas.microsoft.com/office/drawing/2014/main" id="{66119D9E-9A83-45A5-93DD-1E964A7C9571}"/>
              </a:ext>
            </a:extLst>
          </p:cNvPr>
          <p:cNvSpPr/>
          <p:nvPr/>
        </p:nvSpPr>
        <p:spPr>
          <a:xfrm>
            <a:off x="1752082" y="1576030"/>
            <a:ext cx="9585959" cy="14933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latin typeface="Times" panose="02020603050405020304" pitchFamily="18" charset="0"/>
                <a:cs typeface="Times" panose="02020603050405020304" pitchFamily="18" charset="0"/>
              </a:rPr>
              <a:t>	- </a:t>
            </a:r>
            <a:r>
              <a:rPr lang="en-US" altLang="zh-CN" sz="3200" dirty="0" err="1">
                <a:latin typeface="Times" panose="02020603050405020304" pitchFamily="18" charset="0"/>
                <a:cs typeface="Times" panose="02020603050405020304" pitchFamily="18" charset="0"/>
              </a:rPr>
              <a:t>Người</a:t>
            </a:r>
            <a:r>
              <a:rPr lang="en-US" altLang="zh-CN" sz="3200" dirty="0">
                <a:latin typeface="Times" panose="02020603050405020304" pitchFamily="18" charset="0"/>
                <a:cs typeface="Times" panose="02020603050405020304" pitchFamily="18" charset="0"/>
              </a:rPr>
              <a:t> ta </a:t>
            </a:r>
            <a:r>
              <a:rPr lang="en-US" altLang="zh-CN" sz="3200" dirty="0" err="1">
                <a:latin typeface="Times" panose="02020603050405020304" pitchFamily="18" charset="0"/>
                <a:cs typeface="Times" panose="02020603050405020304" pitchFamily="18" charset="0"/>
              </a:rPr>
              <a:t>cấp</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cứu</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cho</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người</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đàn</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ông</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bất</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ngờ</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phát</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hiện</a:t>
            </a:r>
            <a:r>
              <a:rPr lang="en-US" altLang="zh-CN" sz="3200" dirty="0">
                <a:latin typeface="Times" panose="02020603050405020304" pitchFamily="18" charset="0"/>
                <a:cs typeface="Times" panose="02020603050405020304" pitchFamily="18" charset="0"/>
              </a:rPr>
              <a:t> ra </a:t>
            </a:r>
            <a:r>
              <a:rPr lang="en-US" altLang="zh-CN" sz="3200" dirty="0" err="1">
                <a:latin typeface="Times" panose="02020603050405020304" pitchFamily="18" charset="0"/>
                <a:cs typeface="Times" panose="02020603050405020304" pitchFamily="18" charset="0"/>
              </a:rPr>
              <a:t>anh</a:t>
            </a:r>
            <a:r>
              <a:rPr lang="en-US" altLang="zh-CN" sz="3200" dirty="0">
                <a:latin typeface="Times" panose="02020603050405020304" pitchFamily="18" charset="0"/>
                <a:cs typeface="Times" panose="02020603050405020304" pitchFamily="18" charset="0"/>
              </a:rPr>
              <a:t> ta </a:t>
            </a:r>
            <a:r>
              <a:rPr lang="en-US" altLang="zh-CN" sz="3200" dirty="0" err="1">
                <a:latin typeface="Times" panose="02020603050405020304" pitchFamily="18" charset="0"/>
                <a:cs typeface="Times" panose="02020603050405020304" pitchFamily="18" charset="0"/>
              </a:rPr>
              <a:t>có</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một</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cái</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chân</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gỗ</a:t>
            </a:r>
            <a:r>
              <a:rPr lang="en-US" altLang="zh-CN" sz="3200" dirty="0">
                <a:latin typeface="Times" panose="02020603050405020304" pitchFamily="18" charset="0"/>
                <a:cs typeface="Times" panose="02020603050405020304" pitchFamily="18" charset="0"/>
              </a:rPr>
              <a:t>. 	</a:t>
            </a:r>
          </a:p>
        </p:txBody>
      </p:sp>
      <p:pic>
        <p:nvPicPr>
          <p:cNvPr id="13"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156899" y="1718332"/>
            <a:ext cx="933875" cy="1015294"/>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99600" l="0" r="90000"/>
                    </a14:imgEffect>
                  </a14:imgLayer>
                </a14:imgProps>
              </a:ext>
            </a:extLst>
          </a:blip>
          <a:stretch>
            <a:fillRect/>
          </a:stretch>
        </p:blipFill>
        <p:spPr>
          <a:xfrm>
            <a:off x="22317" y="4466233"/>
            <a:ext cx="2498982" cy="2498982"/>
          </a:xfrm>
          <a:prstGeom prst="rect">
            <a:avLst/>
          </a:prstGeom>
        </p:spPr>
      </p:pic>
      <p:pic>
        <p:nvPicPr>
          <p:cNvPr id="15"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31671" y="2891184"/>
            <a:ext cx="933875" cy="1015294"/>
          </a:xfrm>
          <a:prstGeom prst="rect">
            <a:avLst/>
          </a:prstGeom>
        </p:spPr>
      </p:pic>
      <p:pic>
        <p:nvPicPr>
          <p:cNvPr id="16"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71808" y="4188966"/>
            <a:ext cx="933875" cy="1015294"/>
          </a:xfrm>
          <a:prstGeom prst="rect">
            <a:avLst/>
          </a:prstGeom>
        </p:spPr>
      </p:pic>
      <p:sp>
        <p:nvSpPr>
          <p:cNvPr id="17" name="矩形 90">
            <a:extLst>
              <a:ext uri="{FF2B5EF4-FFF2-40B4-BE49-F238E27FC236}">
                <a16:creationId xmlns:a16="http://schemas.microsoft.com/office/drawing/2014/main" id="{66119D9E-9A83-45A5-93DD-1E964A7C9571}"/>
              </a:ext>
            </a:extLst>
          </p:cNvPr>
          <p:cNvSpPr/>
          <p:nvPr/>
        </p:nvSpPr>
        <p:spPr>
          <a:xfrm>
            <a:off x="1716433" y="2934107"/>
            <a:ext cx="9585959" cy="75469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latin typeface="Times" panose="02020603050405020304" pitchFamily="18" charset="0"/>
                <a:cs typeface="Times" panose="02020603050405020304" pitchFamily="18" charset="0"/>
              </a:rPr>
              <a:t>		- </a:t>
            </a:r>
            <a:r>
              <a:rPr lang="en-US" altLang="zh-CN" sz="3200" dirty="0" err="1">
                <a:latin typeface="Times" panose="02020603050405020304" pitchFamily="18" charset="0"/>
                <a:cs typeface="Times" panose="02020603050405020304" pitchFamily="18" charset="0"/>
              </a:rPr>
              <a:t>Kiểm</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tra</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giấy</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tờ</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thì</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biết</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anh</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là</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một</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thương</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binh</a:t>
            </a:r>
            <a:r>
              <a:rPr lang="en-US" altLang="zh-CN" sz="3200" dirty="0">
                <a:latin typeface="Times" panose="02020603050405020304" pitchFamily="18" charset="0"/>
                <a:cs typeface="Times" panose="02020603050405020304" pitchFamily="18" charset="0"/>
              </a:rPr>
              <a:t>. </a:t>
            </a:r>
          </a:p>
        </p:txBody>
      </p:sp>
      <p:sp>
        <p:nvSpPr>
          <p:cNvPr id="18" name="矩形 90">
            <a:extLst>
              <a:ext uri="{FF2B5EF4-FFF2-40B4-BE49-F238E27FC236}">
                <a16:creationId xmlns:a16="http://schemas.microsoft.com/office/drawing/2014/main" id="{66119D9E-9A83-45A5-93DD-1E964A7C9571}"/>
              </a:ext>
            </a:extLst>
          </p:cNvPr>
          <p:cNvSpPr/>
          <p:nvPr/>
        </p:nvSpPr>
        <p:spPr>
          <a:xfrm>
            <a:off x="1798380" y="3605164"/>
            <a:ext cx="9585959" cy="22320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latin typeface="Times" panose="02020603050405020304" pitchFamily="18" charset="0"/>
                <a:cs typeface="Times" panose="02020603050405020304" pitchFamily="18" charset="0"/>
              </a:rPr>
              <a:t>	- </a:t>
            </a:r>
            <a:r>
              <a:rPr lang="en-US" altLang="zh-CN" sz="3200" dirty="0" err="1">
                <a:latin typeface="Times" panose="02020603050405020304" pitchFamily="18" charset="0"/>
                <a:cs typeface="Times" panose="02020603050405020304" pitchFamily="18" charset="0"/>
              </a:rPr>
              <a:t>Để</a:t>
            </a:r>
            <a:r>
              <a:rPr lang="en-US" altLang="zh-CN" sz="3200" dirty="0">
                <a:latin typeface="Times" panose="02020603050405020304" pitchFamily="18" charset="0"/>
                <a:cs typeface="Times" panose="02020603050405020304" pitchFamily="18" charset="0"/>
              </a:rPr>
              <a:t> ý </a:t>
            </a:r>
            <a:r>
              <a:rPr lang="en-US" altLang="zh-CN" sz="3200" dirty="0" err="1">
                <a:latin typeface="Times" panose="02020603050405020304" pitchFamily="18" charset="0"/>
                <a:cs typeface="Times" panose="02020603050405020304" pitchFamily="18" charset="0"/>
              </a:rPr>
              <a:t>đến</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chiếc</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xe</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đạp</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nằm</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lăn</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lóc</a:t>
            </a:r>
            <a:r>
              <a:rPr lang="en-US" altLang="zh-CN" sz="3200" dirty="0">
                <a:latin typeface="Times" panose="02020603050405020304" pitchFamily="18" charset="0"/>
                <a:cs typeface="Times" panose="02020603050405020304" pitchFamily="18" charset="0"/>
              </a:rPr>
              <a:t> ở </a:t>
            </a:r>
            <a:r>
              <a:rPr lang="en-US" altLang="zh-CN" sz="3200" dirty="0" err="1">
                <a:latin typeface="Times" panose="02020603050405020304" pitchFamily="18" charset="0"/>
                <a:cs typeface="Times" panose="02020603050405020304" pitchFamily="18" charset="0"/>
              </a:rPr>
              <a:t>góc</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tường</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và</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những</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chiếc</a:t>
            </a:r>
            <a:r>
              <a:rPr lang="en-US" altLang="zh-CN" sz="3200" dirty="0">
                <a:latin typeface="Times" panose="02020603050405020304" pitchFamily="18" charset="0"/>
                <a:cs typeface="Times" panose="02020603050405020304" pitchFamily="18" charset="0"/>
              </a:rPr>
              <a:t> bánh </a:t>
            </a:r>
            <a:r>
              <a:rPr lang="en-US" altLang="zh-CN" sz="3200" dirty="0" err="1">
                <a:latin typeface="Times" panose="02020603050405020304" pitchFamily="18" charset="0"/>
                <a:cs typeface="Times" panose="02020603050405020304" pitchFamily="18" charset="0"/>
              </a:rPr>
              <a:t>giò</a:t>
            </a:r>
            <a:r>
              <a:rPr lang="en-US" altLang="zh-CN" sz="3200" dirty="0">
                <a:latin typeface="Times" panose="02020603050405020304" pitchFamily="18" charset="0"/>
                <a:cs typeface="Times" panose="02020603050405020304" pitchFamily="18" charset="0"/>
              </a:rPr>
              <a:t> tung </a:t>
            </a:r>
            <a:r>
              <a:rPr lang="en-US" altLang="zh-CN" sz="3200" dirty="0" err="1">
                <a:latin typeface="Times" panose="02020603050405020304" pitchFamily="18" charset="0"/>
                <a:cs typeface="Times" panose="02020603050405020304" pitchFamily="18" charset="0"/>
              </a:rPr>
              <a:t>tóe</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mới</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biết</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anh</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là</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người</a:t>
            </a:r>
            <a:r>
              <a:rPr lang="en-US" altLang="zh-CN" sz="3200" dirty="0">
                <a:latin typeface="Times" panose="02020603050405020304" pitchFamily="18" charset="0"/>
                <a:cs typeface="Times" panose="02020603050405020304" pitchFamily="18" charset="0"/>
              </a:rPr>
              <a:t> </a:t>
            </a:r>
            <a:r>
              <a:rPr lang="en-US" altLang="zh-CN" sz="3200" dirty="0" err="1">
                <a:latin typeface="Times" panose="02020603050405020304" pitchFamily="18" charset="0"/>
                <a:cs typeface="Times" panose="02020603050405020304" pitchFamily="18" charset="0"/>
              </a:rPr>
              <a:t>bán</a:t>
            </a:r>
            <a:r>
              <a:rPr lang="en-US" altLang="zh-CN" sz="3200" dirty="0">
                <a:latin typeface="Times" panose="02020603050405020304" pitchFamily="18" charset="0"/>
                <a:cs typeface="Times" panose="02020603050405020304" pitchFamily="18" charset="0"/>
              </a:rPr>
              <a:t> bánh </a:t>
            </a:r>
            <a:r>
              <a:rPr lang="en-US" altLang="zh-CN" sz="3200" dirty="0" err="1">
                <a:latin typeface="Times" panose="02020603050405020304" pitchFamily="18" charset="0"/>
                <a:cs typeface="Times" panose="02020603050405020304" pitchFamily="18" charset="0"/>
              </a:rPr>
              <a:t>giò</a:t>
            </a:r>
            <a:r>
              <a:rPr lang="en-US" altLang="zh-CN" sz="3200" dirty="0">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347752496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75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60" y="-427291"/>
            <a:ext cx="8869680" cy="2560891"/>
          </a:xfrm>
          <a:prstGeom prst="rect">
            <a:avLst/>
          </a:prstGeom>
        </p:spPr>
      </p:pic>
      <p:sp>
        <p:nvSpPr>
          <p:cNvPr id="7" name="TextBox 6"/>
          <p:cNvSpPr txBox="1"/>
          <p:nvPr/>
        </p:nvSpPr>
        <p:spPr>
          <a:xfrm>
            <a:off x="1850209" y="246575"/>
            <a:ext cx="8107625" cy="1077218"/>
          </a:xfrm>
          <a:prstGeom prst="rect">
            <a:avLst/>
          </a:prstGeom>
          <a:noFill/>
        </p:spPr>
        <p:txBody>
          <a:bodyPr wrap="square" rtlCol="0">
            <a:spAutoFit/>
          </a:bodyPr>
          <a:lstStyle/>
          <a:p>
            <a:pPr algn="just"/>
            <a:r>
              <a:rPr lang="en-US" altLang="zh-CN" sz="3200">
                <a:solidFill>
                  <a:schemeClr val="accent2">
                    <a:lumMod val="75000"/>
                  </a:schemeClr>
                </a:solidFill>
                <a:latin typeface="Times" panose="02020603050405020304" pitchFamily="18" charset="0"/>
                <a:ea typeface="迷你简细倩" panose="03000509000000000000" pitchFamily="65" charset="-122"/>
                <a:cs typeface="Times" panose="02020603050405020304" pitchFamily="18" charset="0"/>
              </a:rPr>
              <a:t>Câu chuyện gợi cho em suy nghĩ gì về trách nhiệm công dân của mỗi người trong cuộc sống?</a:t>
            </a:r>
            <a:endParaRPr lang="zh-CN" altLang="en-US" sz="3200" dirty="0">
              <a:solidFill>
                <a:schemeClr val="accent2">
                  <a:lumMod val="75000"/>
                </a:schemeClr>
              </a:solidFill>
              <a:latin typeface="Times" panose="02020603050405020304" pitchFamily="18" charset="0"/>
              <a:ea typeface="华康海报体W12(P)" pitchFamily="82" charset="-122"/>
              <a:cs typeface="Times" panose="02020603050405020304" pitchFamily="18" charset="0"/>
            </a:endParaRPr>
          </a:p>
        </p:txBody>
      </p:sp>
      <p:pic>
        <p:nvPicPr>
          <p:cNvPr id="4098" name="Picture 2" descr="GDCD Phần hai Công dân với đạo đức"/>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658" l="0" r="100000">
                        <a14:backgroundMark x1="26456" y1="12671" x2="71602" y2="13699"/>
                      </a14:backgroundRemoval>
                    </a14:imgEffect>
                  </a14:imgLayer>
                </a14:imgProps>
              </a:ext>
              <a:ext uri="{28A0092B-C50C-407E-A947-70E740481C1C}">
                <a14:useLocalDpi xmlns:a14="http://schemas.microsoft.com/office/drawing/2010/main" val="0"/>
              </a:ext>
            </a:extLst>
          </a:blip>
          <a:srcRect/>
          <a:stretch>
            <a:fillRect/>
          </a:stretch>
        </p:blipFill>
        <p:spPr bwMode="auto">
          <a:xfrm>
            <a:off x="4342140" y="3043247"/>
            <a:ext cx="3123762" cy="2213928"/>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圆角 10">
            <a:extLst>
              <a:ext uri="{FF2B5EF4-FFF2-40B4-BE49-F238E27FC236}">
                <a16:creationId xmlns:a16="http://schemas.microsoft.com/office/drawing/2014/main" id="{54FC6897-60B6-4C96-B82F-C55B92C8704D}"/>
              </a:ext>
            </a:extLst>
          </p:cNvPr>
          <p:cNvSpPr/>
          <p:nvPr/>
        </p:nvSpPr>
        <p:spPr>
          <a:xfrm>
            <a:off x="315161" y="1933698"/>
            <a:ext cx="3664672" cy="2090811"/>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panose="02020603050405020304" pitchFamily="18" charset="0"/>
              <a:cs typeface="Times" panose="02020603050405020304" pitchFamily="18" charset="0"/>
            </a:endParaRPr>
          </a:p>
        </p:txBody>
      </p:sp>
      <p:sp>
        <p:nvSpPr>
          <p:cNvPr id="13" name="矩形: 圆角 17">
            <a:extLst>
              <a:ext uri="{FF2B5EF4-FFF2-40B4-BE49-F238E27FC236}">
                <a16:creationId xmlns:a16="http://schemas.microsoft.com/office/drawing/2014/main" id="{6FF4146D-0AC4-412D-8FC7-C2FE1D7CE4CD}"/>
              </a:ext>
            </a:extLst>
          </p:cNvPr>
          <p:cNvSpPr/>
          <p:nvPr/>
        </p:nvSpPr>
        <p:spPr>
          <a:xfrm>
            <a:off x="496761" y="2085856"/>
            <a:ext cx="3310510" cy="1759660"/>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panose="02020603050405020304" pitchFamily="18" charset="0"/>
              <a:cs typeface="Times" panose="02020603050405020304" pitchFamily="18" charset="0"/>
            </a:endParaRPr>
          </a:p>
        </p:txBody>
      </p:sp>
      <p:sp>
        <p:nvSpPr>
          <p:cNvPr id="14" name="TextBox 13"/>
          <p:cNvSpPr txBox="1"/>
          <p:nvPr/>
        </p:nvSpPr>
        <p:spPr>
          <a:xfrm>
            <a:off x="567126" y="2285757"/>
            <a:ext cx="3160742" cy="1384995"/>
          </a:xfrm>
          <a:prstGeom prst="rect">
            <a:avLst/>
          </a:prstGeom>
          <a:noFill/>
        </p:spPr>
        <p:txBody>
          <a:bodyPr wrap="square" rtlCol="0">
            <a:spAutoFit/>
          </a:bodyPr>
          <a:lstStyle/>
          <a:p>
            <a:pPr algn="just"/>
            <a:r>
              <a:rPr lang="en-US" sz="2800" dirty="0" err="1">
                <a:latin typeface="Times" panose="02020603050405020304" pitchFamily="18" charset="0"/>
                <a:cs typeface="Times" panose="02020603050405020304" pitchFamily="18" charset="0"/>
              </a:rPr>
              <a:t>Phải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có</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trách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nhiệm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bảo</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vệ</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cuộc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sống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của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cộng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đồng</a:t>
            </a:r>
            <a:r>
              <a:rPr lang="en-US" sz="2800" dirty="0">
                <a:latin typeface="Times" panose="02020603050405020304" pitchFamily="18" charset="0"/>
                <a:cs typeface="Times" panose="02020603050405020304" pitchFamily="18" charset="0"/>
              </a:rPr>
              <a:t>.</a:t>
            </a:r>
            <a:endParaRPr lang="zh-CN" altLang="en-US" sz="4400" dirty="0">
              <a:latin typeface="Times" panose="02020603050405020304" pitchFamily="18" charset="0"/>
              <a:ea typeface="华康海报体W12(P)" pitchFamily="82" charset="-122"/>
              <a:cs typeface="Times" panose="02020603050405020304" pitchFamily="18" charset="0"/>
            </a:endParaRPr>
          </a:p>
        </p:txBody>
      </p:sp>
      <p:sp>
        <p:nvSpPr>
          <p:cNvPr id="25" name="矩形: 圆角 10">
            <a:extLst>
              <a:ext uri="{FF2B5EF4-FFF2-40B4-BE49-F238E27FC236}">
                <a16:creationId xmlns:a16="http://schemas.microsoft.com/office/drawing/2014/main" id="{54FC6897-60B6-4C96-B82F-C55B92C8704D}"/>
              </a:ext>
            </a:extLst>
          </p:cNvPr>
          <p:cNvSpPr/>
          <p:nvPr/>
        </p:nvSpPr>
        <p:spPr>
          <a:xfrm>
            <a:off x="315161" y="4351431"/>
            <a:ext cx="3664672"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panose="02020603050405020304" pitchFamily="18" charset="0"/>
              <a:cs typeface="Times" panose="02020603050405020304" pitchFamily="18" charset="0"/>
            </a:endParaRPr>
          </a:p>
        </p:txBody>
      </p:sp>
      <p:sp>
        <p:nvSpPr>
          <p:cNvPr id="26" name="矩形: 圆角 17">
            <a:extLst>
              <a:ext uri="{FF2B5EF4-FFF2-40B4-BE49-F238E27FC236}">
                <a16:creationId xmlns:a16="http://schemas.microsoft.com/office/drawing/2014/main" id="{6FF4146D-0AC4-412D-8FC7-C2FE1D7CE4CD}"/>
              </a:ext>
            </a:extLst>
          </p:cNvPr>
          <p:cNvSpPr/>
          <p:nvPr/>
        </p:nvSpPr>
        <p:spPr>
          <a:xfrm>
            <a:off x="496761" y="4503588"/>
            <a:ext cx="3310510"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panose="02020603050405020304" pitchFamily="18" charset="0"/>
              <a:cs typeface="Times" panose="02020603050405020304" pitchFamily="18" charset="0"/>
            </a:endParaRPr>
          </a:p>
        </p:txBody>
      </p:sp>
      <p:sp>
        <p:nvSpPr>
          <p:cNvPr id="27" name="TextBox 26"/>
          <p:cNvSpPr txBox="1"/>
          <p:nvPr/>
        </p:nvSpPr>
        <p:spPr>
          <a:xfrm>
            <a:off x="590699" y="4555457"/>
            <a:ext cx="3160742" cy="1569660"/>
          </a:xfrm>
          <a:prstGeom prst="rect">
            <a:avLst/>
          </a:prstGeom>
          <a:noFill/>
        </p:spPr>
        <p:txBody>
          <a:bodyPr wrap="square" rtlCol="0">
            <a:spAutoFit/>
          </a:bodyPr>
          <a:lstStyle/>
          <a:p>
            <a:pPr algn="just"/>
            <a:r>
              <a:rPr lang="en-US" sz="2400">
                <a:latin typeface="Times" panose="02020603050405020304" pitchFamily="18" charset="0"/>
                <a:cs typeface="Times" panose="02020603050405020304" pitchFamily="18" charset="0"/>
              </a:rPr>
              <a:t>P</a:t>
            </a:r>
            <a:r>
              <a:rPr lang="vi-VN" sz="2400">
                <a:latin typeface="Times" panose="02020603050405020304" pitchFamily="18" charset="0"/>
                <a:cs typeface="Times" panose="02020603050405020304" pitchFamily="18" charset="0"/>
              </a:rPr>
              <a:t>hải có tình thương và trách nhiệm với nhau. “Mình vì mọi người, mọi người vì mình”</a:t>
            </a:r>
            <a:r>
              <a:rPr lang="en-US" sz="2400">
                <a:latin typeface="Times" panose="02020603050405020304" pitchFamily="18" charset="0"/>
                <a:cs typeface="Times" panose="02020603050405020304" pitchFamily="18" charset="0"/>
              </a:rPr>
              <a:t>. </a:t>
            </a:r>
            <a:endParaRPr lang="zh-CN" altLang="en-US" sz="2400" dirty="0">
              <a:latin typeface="Times" panose="02020603050405020304" pitchFamily="18" charset="0"/>
              <a:ea typeface="华康海报体W12(P)" pitchFamily="82" charset="-122"/>
              <a:cs typeface="Times" panose="02020603050405020304" pitchFamily="18" charset="0"/>
            </a:endParaRPr>
          </a:p>
        </p:txBody>
      </p:sp>
      <p:sp>
        <p:nvSpPr>
          <p:cNvPr id="28" name="矩形: 圆角 10">
            <a:extLst>
              <a:ext uri="{FF2B5EF4-FFF2-40B4-BE49-F238E27FC236}">
                <a16:creationId xmlns:a16="http://schemas.microsoft.com/office/drawing/2014/main" id="{54FC6897-60B6-4C96-B82F-C55B92C8704D}"/>
              </a:ext>
            </a:extLst>
          </p:cNvPr>
          <p:cNvSpPr/>
          <p:nvPr/>
        </p:nvSpPr>
        <p:spPr>
          <a:xfrm>
            <a:off x="7878165" y="1957571"/>
            <a:ext cx="4067091"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panose="02020603050405020304" pitchFamily="18" charset="0"/>
              <a:cs typeface="Times" panose="02020603050405020304" pitchFamily="18" charset="0"/>
            </a:endParaRPr>
          </a:p>
        </p:txBody>
      </p:sp>
      <p:sp>
        <p:nvSpPr>
          <p:cNvPr id="29" name="矩形: 圆角 17">
            <a:extLst>
              <a:ext uri="{FF2B5EF4-FFF2-40B4-BE49-F238E27FC236}">
                <a16:creationId xmlns:a16="http://schemas.microsoft.com/office/drawing/2014/main" id="{6FF4146D-0AC4-412D-8FC7-C2FE1D7CE4CD}"/>
              </a:ext>
            </a:extLst>
          </p:cNvPr>
          <p:cNvSpPr/>
          <p:nvPr/>
        </p:nvSpPr>
        <p:spPr>
          <a:xfrm>
            <a:off x="8103308" y="2109728"/>
            <a:ext cx="3674907"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panose="02020603050405020304" pitchFamily="18" charset="0"/>
              <a:cs typeface="Times" panose="02020603050405020304" pitchFamily="18" charset="0"/>
            </a:endParaRPr>
          </a:p>
        </p:txBody>
      </p:sp>
      <p:sp>
        <p:nvSpPr>
          <p:cNvPr id="30" name="TextBox 29"/>
          <p:cNvSpPr txBox="1"/>
          <p:nvPr/>
        </p:nvSpPr>
        <p:spPr>
          <a:xfrm>
            <a:off x="8179360" y="2308364"/>
            <a:ext cx="3475313" cy="1384995"/>
          </a:xfrm>
          <a:prstGeom prst="rect">
            <a:avLst/>
          </a:prstGeom>
          <a:noFill/>
        </p:spPr>
        <p:txBody>
          <a:bodyPr wrap="square" rtlCol="0">
            <a:spAutoFit/>
          </a:bodyPr>
          <a:lstStyle/>
          <a:p>
            <a:pPr algn="just"/>
            <a:r>
              <a:rPr lang="en-US" sz="2800">
                <a:latin typeface="Times" panose="02020603050405020304" pitchFamily="18" charset="0"/>
                <a:cs typeface="Times" panose="02020603050405020304" pitchFamily="18" charset="0"/>
              </a:rPr>
              <a:t>T</a:t>
            </a:r>
            <a:r>
              <a:rPr lang="vi-VN" sz="2800">
                <a:latin typeface="Times" panose="02020603050405020304" pitchFamily="18" charset="0"/>
                <a:cs typeface="Times" panose="02020603050405020304" pitchFamily="18" charset="0"/>
              </a:rPr>
              <a:t>hấy người bị nạn thì phải tìm mọi cách cứu</a:t>
            </a:r>
            <a:r>
              <a:rPr lang="en-US" sz="2800">
                <a:latin typeface="Times" panose="02020603050405020304" pitchFamily="18" charset="0"/>
                <a:cs typeface="Times" panose="02020603050405020304" pitchFamily="18" charset="0"/>
              </a:rPr>
              <a:t> và giúp đỡ</a:t>
            </a:r>
            <a:r>
              <a:rPr lang="vi-VN" sz="2800">
                <a:latin typeface="Times" panose="02020603050405020304" pitchFamily="18" charset="0"/>
                <a:cs typeface="Times" panose="02020603050405020304" pitchFamily="18" charset="0"/>
              </a:rPr>
              <a:t> họ</a:t>
            </a:r>
            <a:r>
              <a:rPr lang="en-US" sz="2800">
                <a:latin typeface="Times" panose="02020603050405020304" pitchFamily="18" charset="0"/>
                <a:cs typeface="Times" panose="02020603050405020304" pitchFamily="18" charset="0"/>
              </a:rPr>
              <a:t>. </a:t>
            </a:r>
            <a:endParaRPr lang="zh-CN" altLang="en-US" sz="6000" dirty="0">
              <a:latin typeface="Times" panose="02020603050405020304" pitchFamily="18" charset="0"/>
              <a:ea typeface="华康海报体W12(P)" pitchFamily="82" charset="-122"/>
              <a:cs typeface="Times" panose="02020603050405020304" pitchFamily="18" charset="0"/>
            </a:endParaRPr>
          </a:p>
        </p:txBody>
      </p:sp>
      <p:sp>
        <p:nvSpPr>
          <p:cNvPr id="31" name="矩形: 圆角 10">
            <a:extLst>
              <a:ext uri="{FF2B5EF4-FFF2-40B4-BE49-F238E27FC236}">
                <a16:creationId xmlns:a16="http://schemas.microsoft.com/office/drawing/2014/main" id="{54FC6897-60B6-4C96-B82F-C55B92C8704D}"/>
              </a:ext>
            </a:extLst>
          </p:cNvPr>
          <p:cNvSpPr/>
          <p:nvPr/>
        </p:nvSpPr>
        <p:spPr>
          <a:xfrm>
            <a:off x="7878167" y="4351431"/>
            <a:ext cx="4067090"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panose="02020603050405020304" pitchFamily="18" charset="0"/>
              <a:cs typeface="Times" panose="02020603050405020304" pitchFamily="18" charset="0"/>
            </a:endParaRPr>
          </a:p>
        </p:txBody>
      </p:sp>
      <p:sp>
        <p:nvSpPr>
          <p:cNvPr id="32" name="矩形: 圆角 17">
            <a:extLst>
              <a:ext uri="{FF2B5EF4-FFF2-40B4-BE49-F238E27FC236}">
                <a16:creationId xmlns:a16="http://schemas.microsoft.com/office/drawing/2014/main" id="{6FF4146D-0AC4-412D-8FC7-C2FE1D7CE4CD}"/>
              </a:ext>
            </a:extLst>
          </p:cNvPr>
          <p:cNvSpPr/>
          <p:nvPr/>
        </p:nvSpPr>
        <p:spPr>
          <a:xfrm>
            <a:off x="8088794" y="4503588"/>
            <a:ext cx="3689422"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panose="02020603050405020304" pitchFamily="18" charset="0"/>
              <a:cs typeface="Times" panose="02020603050405020304" pitchFamily="18" charset="0"/>
            </a:endParaRPr>
          </a:p>
        </p:txBody>
      </p:sp>
      <p:sp>
        <p:nvSpPr>
          <p:cNvPr id="33" name="TextBox 32"/>
          <p:cNvSpPr txBox="1"/>
          <p:nvPr/>
        </p:nvSpPr>
        <p:spPr>
          <a:xfrm>
            <a:off x="8146850" y="4503588"/>
            <a:ext cx="3507823" cy="1815882"/>
          </a:xfrm>
          <a:prstGeom prst="rect">
            <a:avLst/>
          </a:prstGeom>
          <a:noFill/>
        </p:spPr>
        <p:txBody>
          <a:bodyPr wrap="square" rtlCol="0">
            <a:spAutoFit/>
          </a:bodyPr>
          <a:lstStyle/>
          <a:p>
            <a:pPr algn="just"/>
            <a:r>
              <a:rPr lang="en-US" sz="2800" dirty="0">
                <a:latin typeface="Times" panose="02020603050405020304" pitchFamily="18" charset="0"/>
                <a:cs typeface="Times" panose="02020603050405020304" pitchFamily="18" charset="0"/>
              </a:rPr>
              <a:t>K</a:t>
            </a:r>
            <a:r>
              <a:rPr lang="vi-VN" sz="2800" dirty="0">
                <a:latin typeface="Times" panose="02020603050405020304" pitchFamily="18" charset="0"/>
                <a:cs typeface="Times" panose="02020603050405020304" pitchFamily="18" charset="0"/>
              </a:rPr>
              <a:t>hông </a:t>
            </a:r>
            <a:r>
              <a:rPr lang="vi-VN" sz="2800" dirty="0" err="1">
                <a:latin typeface="Times" panose="02020603050405020304" pitchFamily="18" charset="0"/>
                <a:cs typeface="Times" panose="02020603050405020304" pitchFamily="18" charset="0"/>
              </a:rPr>
              <a:t>chần</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chừ</a:t>
            </a:r>
            <a:r>
              <a:rPr lang="en-US" sz="2800" dirty="0">
                <a:latin typeface="Times" panose="02020603050405020304" pitchFamily="18" charset="0"/>
                <a:cs typeface="Times" panose="02020603050405020304" pitchFamily="18" charset="0"/>
              </a:rPr>
              <a:t>,</a:t>
            </a:r>
            <a:r>
              <a:rPr lang="vi-VN" sz="2800" dirty="0">
                <a:latin typeface="Times" panose="02020603050405020304" pitchFamily="18" charset="0"/>
                <a:cs typeface="Times" panose="02020603050405020304" pitchFamily="18" charset="0"/>
              </a:rPr>
              <a:t> do </a:t>
            </a:r>
            <a:r>
              <a:rPr lang="vi-VN" sz="2800" dirty="0" err="1">
                <a:latin typeface="Times" panose="02020603050405020304" pitchFamily="18" charset="0"/>
                <a:cs typeface="Times" panose="02020603050405020304" pitchFamily="18" charset="0"/>
              </a:rPr>
              <a:t>dự</a:t>
            </a:r>
            <a:r>
              <a:rPr lang="vi-VN" sz="2800" dirty="0">
                <a:latin typeface="Times" panose="02020603050405020304" pitchFamily="18" charset="0"/>
                <a:cs typeface="Times" panose="02020603050405020304" pitchFamily="18" charset="0"/>
              </a:rPr>
              <a:t> hay </a:t>
            </a:r>
            <a:r>
              <a:rPr lang="vi-VN" sz="2800" dirty="0" err="1">
                <a:latin typeface="Times" panose="02020603050405020304" pitchFamily="18" charset="0"/>
                <a:cs typeface="Times" panose="02020603050405020304" pitchFamily="18" charset="0"/>
              </a:rPr>
              <a:t>thờ</a:t>
            </a:r>
            <a:r>
              <a:rPr lang="vi-VN" sz="2800" dirty="0">
                <a:latin typeface="Times" panose="02020603050405020304" pitchFamily="18" charset="0"/>
                <a:cs typeface="Times" panose="02020603050405020304" pitchFamily="18" charset="0"/>
              </a:rPr>
              <a:t> ơ</a:t>
            </a:r>
            <a:r>
              <a:rPr lang="en-US" sz="2800" dirty="0">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vô </a:t>
            </a:r>
            <a:r>
              <a:rPr lang="vi-VN" sz="2800" dirty="0" err="1">
                <a:latin typeface="Times" panose="02020603050405020304" pitchFamily="18" charset="0"/>
                <a:cs typeface="Times" panose="02020603050405020304" pitchFamily="18" charset="0"/>
              </a:rPr>
              <a:t>trách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nhiệm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gặp</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sự</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cố</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trên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đường</a:t>
            </a:r>
            <a:r>
              <a:rPr lang="en-US" sz="2800" dirty="0">
                <a:latin typeface="Times" panose="02020603050405020304" pitchFamily="18" charset="0"/>
                <a:cs typeface="Times" panose="02020603050405020304" pitchFamily="18" charset="0"/>
              </a:rPr>
              <a:t>. </a:t>
            </a:r>
            <a:endParaRPr lang="zh-CN" altLang="en-US" sz="6000" dirty="0">
              <a:latin typeface="Times" panose="02020603050405020304" pitchFamily="18" charset="0"/>
              <a:ea typeface="华康海报体W12(P)" pitchFamily="82" charset="-122"/>
              <a:cs typeface="Times" panose="02020603050405020304" pitchFamily="18" charset="0"/>
            </a:endParaRPr>
          </a:p>
        </p:txBody>
      </p:sp>
    </p:spTree>
    <p:extLst>
      <p:ext uri="{BB962C8B-B14F-4D97-AF65-F5344CB8AC3E}">
        <p14:creationId xmlns:p14="http://schemas.microsoft.com/office/powerpoint/2010/main" val="2735451883"/>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4" grpId="0"/>
      <p:bldP spid="25" grpId="0" animBg="1"/>
      <p:bldP spid="26" grpId="0" animBg="1"/>
      <p:bldP spid="27" grpId="0"/>
      <p:bldP spid="28" grpId="0" animBg="1"/>
      <p:bldP spid="29" grpId="0" animBg="1"/>
      <p:bldP spid="30" grpId="0"/>
      <p:bldP spid="31" grpId="0" animBg="1"/>
      <p:bldP spid="32"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6" name="组合 2"/>
          <p:cNvGrpSpPr/>
          <p:nvPr/>
        </p:nvGrpSpPr>
        <p:grpSpPr>
          <a:xfrm flipH="1">
            <a:off x="1741714" y="174171"/>
            <a:ext cx="6545942" cy="4383315"/>
            <a:chOff x="-558688" y="0"/>
            <a:chExt cx="9107943" cy="6858000"/>
          </a:xfrm>
        </p:grpSpPr>
        <p:pic>
          <p:nvPicPr>
            <p:cNvPr id="9"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752" y="279401"/>
              <a:ext cx="8362072" cy="6299199"/>
            </a:xfrm>
            <a:prstGeom prst="rect">
              <a:avLst/>
            </a:prstGeom>
            <a:effectLst>
              <a:innerShdw blurRad="114300">
                <a:prstClr val="black"/>
              </a:innerShdw>
            </a:effectLst>
          </p:spPr>
        </p:pic>
      </p:grpSp>
      <p:sp>
        <p:nvSpPr>
          <p:cNvPr id="7" name="TextBox 6"/>
          <p:cNvSpPr txBox="1"/>
          <p:nvPr/>
        </p:nvSpPr>
        <p:spPr>
          <a:xfrm>
            <a:off x="3017992" y="1203330"/>
            <a:ext cx="4471734" cy="2554545"/>
          </a:xfrm>
          <a:prstGeom prst="rect">
            <a:avLst/>
          </a:prstGeom>
          <a:noFill/>
        </p:spPr>
        <p:txBody>
          <a:bodyPr wrap="square" rtlCol="0">
            <a:spAutoFit/>
          </a:bodyPr>
          <a:lstStyle/>
          <a:p>
            <a:pPr algn="just"/>
            <a:r>
              <a:rPr lang="en-US" altLang="zh-CN" sz="3200">
                <a:latin typeface="Times" panose="02020603050405020304" pitchFamily="18" charset="0"/>
                <a:ea typeface="迷你简细倩" panose="03000509000000000000" pitchFamily="65" charset="-122"/>
                <a:cs typeface="Times" panose="02020603050405020304" pitchFamily="18" charset="0"/>
              </a:rPr>
              <a:t>Ca ngợi hành động cao thượng của anh thương binh nghèo, dũng cảm xông vào đám cháy cứu một gia đình thoát nạn. </a:t>
            </a:r>
            <a:endParaRPr lang="zh-CN" altLang="en-US" sz="3200" dirty="0">
              <a:latin typeface="Times" panose="02020603050405020304" pitchFamily="18" charset="0"/>
              <a:ea typeface="华康海报体W12(P)" pitchFamily="82" charset="-122"/>
              <a:cs typeface="Times" panose="02020603050405020304" pitchFamily="18" charset="0"/>
            </a:endParaRPr>
          </a:p>
        </p:txBody>
      </p:sp>
      <p:sp>
        <p:nvSpPr>
          <p:cNvPr id="20" name="Rectangle 19">
            <a:extLst>
              <a:ext uri="{FF2B5EF4-FFF2-40B4-BE49-F238E27FC236}">
                <a16:creationId xmlns:a16="http://schemas.microsoft.com/office/drawing/2014/main" id="{F3039542-05BA-4291-AA49-F73C610153B6}"/>
              </a:ext>
            </a:extLst>
          </p:cNvPr>
          <p:cNvSpPr/>
          <p:nvPr/>
        </p:nvSpPr>
        <p:spPr>
          <a:xfrm>
            <a:off x="4046190" y="574262"/>
            <a:ext cx="2108269" cy="646331"/>
          </a:xfrm>
          <a:prstGeom prst="rect">
            <a:avLst/>
          </a:prstGeom>
        </p:spPr>
        <p:txBody>
          <a:bodyPr wrap="none">
            <a:spAutoFit/>
          </a:bodyPr>
          <a:lstStyle/>
          <a:p>
            <a:pPr algn="ctr"/>
            <a:r>
              <a:rPr lang="vi-VN" sz="3600" b="1" dirty="0">
                <a:solidFill>
                  <a:srgbClr val="00B050"/>
                </a:solidFill>
                <a:latin typeface="Times" panose="02020603050405020304" pitchFamily="18" charset="0"/>
                <a:cs typeface="Times" panose="02020603050405020304" pitchFamily="18" charset="0"/>
              </a:rPr>
              <a:t>Nội dung </a:t>
            </a:r>
          </a:p>
        </p:txBody>
      </p:sp>
      <p:pic>
        <p:nvPicPr>
          <p:cNvPr id="12" name="图片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99257" y="3620456"/>
            <a:ext cx="12126306" cy="2586034"/>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7416663" y="3284494"/>
            <a:ext cx="3746867" cy="3746867"/>
          </a:xfrm>
          <a:prstGeom prst="rect">
            <a:avLst/>
          </a:prstGeom>
        </p:spPr>
      </p:pic>
      <p:sp>
        <p:nvSpPr>
          <p:cNvPr id="14" name="Rectangle 13">
            <a:extLst>
              <a:ext uri="{FF2B5EF4-FFF2-40B4-BE49-F238E27FC236}">
                <a16:creationId xmlns:a16="http://schemas.microsoft.com/office/drawing/2014/main" id="{F3039542-05BA-4291-AA49-F73C610153B6}"/>
              </a:ext>
            </a:extLst>
          </p:cNvPr>
          <p:cNvSpPr/>
          <p:nvPr/>
        </p:nvSpPr>
        <p:spPr>
          <a:xfrm>
            <a:off x="3215715" y="1244600"/>
            <a:ext cx="4174072" cy="2123658"/>
          </a:xfrm>
          <a:prstGeom prst="rect">
            <a:avLst/>
          </a:prstGeom>
        </p:spPr>
        <p:txBody>
          <a:bodyPr wrap="square">
            <a:spAutoFit/>
          </a:bodyPr>
          <a:lstStyle/>
          <a:p>
            <a:pPr algn="just"/>
            <a:r>
              <a:rPr lang="vi-VN" sz="4400" b="1" dirty="0">
                <a:solidFill>
                  <a:srgbClr val="00B050"/>
                </a:solidFill>
                <a:latin typeface="Times" panose="02020603050405020304" pitchFamily="18" charset="0"/>
                <a:cs typeface="Times" panose="02020603050405020304" pitchFamily="18" charset="0"/>
              </a:rPr>
              <a:t>Nội dung</a:t>
            </a:r>
            <a:r>
              <a:rPr lang="en-US" sz="4400" b="1" dirty="0">
                <a:solidFill>
                  <a:srgbClr val="00B050"/>
                </a:solidFill>
                <a:latin typeface="Times" panose="02020603050405020304" pitchFamily="18" charset="0"/>
                <a:cs typeface="Times" panose="02020603050405020304" pitchFamily="18" charset="0"/>
              </a:rPr>
              <a:t> </a:t>
            </a:r>
            <a:r>
              <a:rPr lang="en-US" sz="4400" b="1" dirty="0" err="1">
                <a:solidFill>
                  <a:srgbClr val="00B050"/>
                </a:solidFill>
                <a:latin typeface="Times" panose="02020603050405020304" pitchFamily="18" charset="0"/>
                <a:cs typeface="Times" panose="02020603050405020304" pitchFamily="18" charset="0"/>
              </a:rPr>
              <a:t>chính</a:t>
            </a:r>
            <a:r>
              <a:rPr lang="en-US" sz="4400" b="1" dirty="0">
                <a:solidFill>
                  <a:srgbClr val="00B050"/>
                </a:solidFill>
                <a:latin typeface="Times" panose="02020603050405020304" pitchFamily="18" charset="0"/>
                <a:cs typeface="Times" panose="02020603050405020304" pitchFamily="18" charset="0"/>
              </a:rPr>
              <a:t> </a:t>
            </a:r>
            <a:r>
              <a:rPr lang="en-US" sz="4400" b="1" dirty="0" err="1">
                <a:solidFill>
                  <a:srgbClr val="00B050"/>
                </a:solidFill>
                <a:latin typeface="Times" panose="02020603050405020304" pitchFamily="18" charset="0"/>
                <a:cs typeface="Times" panose="02020603050405020304" pitchFamily="18" charset="0"/>
              </a:rPr>
              <a:t>của</a:t>
            </a:r>
            <a:r>
              <a:rPr lang="en-US" sz="4400" b="1" dirty="0">
                <a:solidFill>
                  <a:srgbClr val="00B050"/>
                </a:solidFill>
                <a:latin typeface="Times" panose="02020603050405020304" pitchFamily="18" charset="0"/>
                <a:cs typeface="Times" panose="02020603050405020304" pitchFamily="18" charset="0"/>
              </a:rPr>
              <a:t> </a:t>
            </a:r>
            <a:r>
              <a:rPr lang="en-US" sz="4400" b="1" dirty="0" err="1">
                <a:solidFill>
                  <a:srgbClr val="00B050"/>
                </a:solidFill>
                <a:latin typeface="Times" panose="02020603050405020304" pitchFamily="18" charset="0"/>
                <a:cs typeface="Times" panose="02020603050405020304" pitchFamily="18" charset="0"/>
              </a:rPr>
              <a:t>câu</a:t>
            </a:r>
            <a:r>
              <a:rPr lang="en-US" sz="4400" b="1" dirty="0">
                <a:solidFill>
                  <a:srgbClr val="00B050"/>
                </a:solidFill>
                <a:latin typeface="Times" panose="02020603050405020304" pitchFamily="18" charset="0"/>
                <a:cs typeface="Times" panose="02020603050405020304" pitchFamily="18" charset="0"/>
              </a:rPr>
              <a:t> </a:t>
            </a:r>
            <a:r>
              <a:rPr lang="en-US" sz="4400" b="1" dirty="0" err="1">
                <a:solidFill>
                  <a:srgbClr val="00B050"/>
                </a:solidFill>
                <a:latin typeface="Times" panose="02020603050405020304" pitchFamily="18" charset="0"/>
                <a:cs typeface="Times" panose="02020603050405020304" pitchFamily="18" charset="0"/>
              </a:rPr>
              <a:t>chuyện</a:t>
            </a:r>
            <a:r>
              <a:rPr lang="en-US" sz="4400" b="1" dirty="0">
                <a:solidFill>
                  <a:srgbClr val="00B050"/>
                </a:solidFill>
                <a:latin typeface="Times" panose="02020603050405020304" pitchFamily="18" charset="0"/>
                <a:cs typeface="Times" panose="02020603050405020304" pitchFamily="18" charset="0"/>
              </a:rPr>
              <a:t> </a:t>
            </a:r>
            <a:r>
              <a:rPr lang="en-US" sz="4400" b="1" dirty="0" err="1">
                <a:solidFill>
                  <a:srgbClr val="00B050"/>
                </a:solidFill>
                <a:latin typeface="Times" panose="02020603050405020304" pitchFamily="18" charset="0"/>
                <a:cs typeface="Times" panose="02020603050405020304" pitchFamily="18" charset="0"/>
              </a:rPr>
              <a:t>là</a:t>
            </a:r>
            <a:r>
              <a:rPr lang="en-US" sz="4400" b="1" dirty="0">
                <a:solidFill>
                  <a:srgbClr val="00B050"/>
                </a:solidFill>
                <a:latin typeface="Times" panose="02020603050405020304" pitchFamily="18" charset="0"/>
                <a:cs typeface="Times" panose="02020603050405020304" pitchFamily="18" charset="0"/>
              </a:rPr>
              <a:t> </a:t>
            </a:r>
            <a:r>
              <a:rPr lang="en-US" sz="4400" b="1" dirty="0" err="1">
                <a:solidFill>
                  <a:srgbClr val="00B050"/>
                </a:solidFill>
                <a:latin typeface="Times" panose="02020603050405020304" pitchFamily="18" charset="0"/>
                <a:cs typeface="Times" panose="02020603050405020304" pitchFamily="18" charset="0"/>
              </a:rPr>
              <a:t>gì</a:t>
            </a:r>
            <a:r>
              <a:rPr lang="en-US" sz="4400" b="1" dirty="0">
                <a:solidFill>
                  <a:srgbClr val="00B050"/>
                </a:solidFill>
                <a:latin typeface="Times" panose="02020603050405020304" pitchFamily="18" charset="0"/>
                <a:cs typeface="Times" panose="02020603050405020304" pitchFamily="18" charset="0"/>
              </a:rPr>
              <a:t>?</a:t>
            </a:r>
            <a:r>
              <a:rPr lang="vi-VN" sz="4400" b="1" dirty="0">
                <a:solidFill>
                  <a:srgbClr val="00B050"/>
                </a:solidFill>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14" presetClass="exit" presetSubtype="10" fill="hold" grpId="1" nodeType="withEffect">
                                  <p:stCondLst>
                                    <p:cond delay="0"/>
                                  </p:stCondLst>
                                  <p:childTnLst>
                                    <p:animEffect transition="out" filter="randombar(horizont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5" name="Picture 2" descr="Hình ảnh đẹp nhất ngày thương binh liệt sĩ: Bé gái cầm hoa 1 mình ở nghĩa  trang, mắt rưng rưng đến nghẹn lò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0665" y="1200417"/>
            <a:ext cx="3513640" cy="2342428"/>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8" descr="Thời điểm hưởng trợ cấp thương binh hàng tháng"/>
          <p:cNvPicPr>
            <a:picLocks noChangeAspect="1" noChangeArrowheads="1"/>
          </p:cNvPicPr>
          <p:nvPr/>
        </p:nvPicPr>
        <p:blipFill rotWithShape="1">
          <a:blip r:embed="rId4">
            <a:extLst>
              <a:ext uri="{28A0092B-C50C-407E-A947-70E740481C1C}">
                <a14:useLocalDpi xmlns:a14="http://schemas.microsoft.com/office/drawing/2010/main" val="0"/>
              </a:ext>
            </a:extLst>
          </a:blip>
          <a:srcRect t="15407"/>
          <a:stretch/>
        </p:blipFill>
        <p:spPr bwMode="auto">
          <a:xfrm>
            <a:off x="314496" y="1315197"/>
            <a:ext cx="3513756" cy="2360081"/>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96" y="4088442"/>
            <a:ext cx="3547978" cy="2356393"/>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10" descr="Bệnh viện Trung ương Quân đội 108 tổ chức nhiều hoạt động ý nghĩa nhân kỷ  niệm 72 năm Ngày Thương binh-Liệt sĩ"/>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0438" y="4014560"/>
            <a:ext cx="3537923" cy="2371725"/>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55847" y="314252"/>
            <a:ext cx="8960099" cy="646331"/>
          </a:xfrm>
          <a:prstGeom prst="rect">
            <a:avLst/>
          </a:prstGeom>
          <a:noFill/>
        </p:spPr>
        <p:txBody>
          <a:bodyPr wrap="square" rtlCol="0">
            <a:spAutoFit/>
          </a:bodyPr>
          <a:lstStyle/>
          <a:p>
            <a:pPr algn="just"/>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Em</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 </a:t>
            </a:r>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có</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 </a:t>
            </a:r>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suy</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 </a:t>
            </a:r>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nghĩ</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 </a:t>
            </a:r>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gì</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 </a:t>
            </a:r>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về</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 </a:t>
            </a:r>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các</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 </a:t>
            </a:r>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cô</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 </a:t>
            </a:r>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chú</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 </a:t>
            </a:r>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thương</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 </a:t>
            </a:r>
            <a:r>
              <a:rPr lang="en-US" altLang="zh-CN" sz="3600" b="1" dirty="0" err="1">
                <a:solidFill>
                  <a:srgbClr val="FFFF00"/>
                </a:solidFill>
                <a:latin typeface="Times" panose="02020603050405020304" pitchFamily="18" charset="0"/>
                <a:ea typeface="迷你简细倩" panose="03000509000000000000" pitchFamily="65" charset="-122"/>
                <a:cs typeface="Times" panose="02020603050405020304" pitchFamily="18" charset="0"/>
              </a:rPr>
              <a:t>binh</a:t>
            </a:r>
            <a:r>
              <a:rPr lang="en-US" altLang="zh-CN" sz="3600" b="1" dirty="0">
                <a:solidFill>
                  <a:srgbClr val="FFFF00"/>
                </a:solidFill>
                <a:latin typeface="Times" panose="02020603050405020304" pitchFamily="18" charset="0"/>
                <a:ea typeface="迷你简细倩" panose="03000509000000000000" pitchFamily="65" charset="-122"/>
                <a:cs typeface="Times" panose="02020603050405020304" pitchFamily="18" charset="0"/>
              </a:rPr>
              <a:t>?</a:t>
            </a:r>
            <a:endParaRPr lang="zh-CN" altLang="en-US" sz="3600" b="1" dirty="0">
              <a:solidFill>
                <a:srgbClr val="FFFF00"/>
              </a:solidFill>
              <a:latin typeface="Times" panose="02020603050405020304" pitchFamily="18" charset="0"/>
              <a:ea typeface="华康海报体W12(P)" pitchFamily="82" charset="-122"/>
              <a:cs typeface="Times" panose="02020603050405020304" pitchFamily="18" charset="0"/>
            </a:endParaRPr>
          </a:p>
        </p:txBody>
      </p:sp>
      <p:pic>
        <p:nvPicPr>
          <p:cNvPr id="10"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4599523" y="2566413"/>
            <a:ext cx="792832" cy="2332755"/>
          </a:xfrm>
          <a:prstGeom prst="rect">
            <a:avLst/>
          </a:prstGeom>
        </p:spPr>
      </p:pic>
      <p:pic>
        <p:nvPicPr>
          <p:cNvPr id="11"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1050314">
            <a:off x="4883704" y="2855467"/>
            <a:ext cx="674356" cy="1984163"/>
          </a:xfrm>
          <a:prstGeom prst="rect">
            <a:avLst/>
          </a:prstGeom>
        </p:spPr>
      </p:pic>
      <p:pic>
        <p:nvPicPr>
          <p:cNvPr id="14" name="图片 1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3646757" y="2552767"/>
            <a:ext cx="4765404" cy="2097253"/>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99600" l="0" r="90000"/>
                    </a14:imgEffect>
                  </a14:imgLayer>
                </a14:imgProps>
              </a:ext>
            </a:extLst>
          </a:blip>
          <a:stretch>
            <a:fillRect/>
          </a:stretch>
        </p:blipFill>
        <p:spPr>
          <a:xfrm>
            <a:off x="5183341" y="2161000"/>
            <a:ext cx="3746867" cy="3746867"/>
          </a:xfrm>
          <a:prstGeom prst="rect">
            <a:avLst/>
          </a:prstGeom>
        </p:spPr>
      </p:pic>
    </p:spTree>
    <p:extLst>
      <p:ext uri="{BB962C8B-B14F-4D97-AF65-F5344CB8AC3E}">
        <p14:creationId xmlns:p14="http://schemas.microsoft.com/office/powerpoint/2010/main" val="378266328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926" y="-513883"/>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3039542-05BA-4291-AA49-F73C610153B6}"/>
              </a:ext>
            </a:extLst>
          </p:cNvPr>
          <p:cNvSpPr/>
          <p:nvPr/>
        </p:nvSpPr>
        <p:spPr>
          <a:xfrm>
            <a:off x="3641297" y="1656222"/>
            <a:ext cx="5146615" cy="769441"/>
          </a:xfrm>
          <a:prstGeom prst="rect">
            <a:avLst/>
          </a:prstGeom>
        </p:spPr>
        <p:txBody>
          <a:bodyPr wrap="square">
            <a:spAutoFit/>
          </a:bodyPr>
          <a:lstStyle/>
          <a:p>
            <a:pPr algn="ctr"/>
            <a:r>
              <a:rPr lang="en-US" sz="4400" b="1" dirty="0" err="1">
                <a:solidFill>
                  <a:srgbClr val="00B050"/>
                </a:solidFill>
                <a:latin typeface="Times" panose="02020603050405020304" pitchFamily="18" charset="0"/>
                <a:cs typeface="Times" panose="02020603050405020304" pitchFamily="18" charset="0"/>
              </a:rPr>
              <a:t>Luyện</a:t>
            </a:r>
            <a:r>
              <a:rPr lang="en-US" sz="4400" b="1" dirty="0">
                <a:solidFill>
                  <a:srgbClr val="00B050"/>
                </a:solidFill>
                <a:latin typeface="Times" panose="02020603050405020304" pitchFamily="18" charset="0"/>
                <a:cs typeface="Times" panose="02020603050405020304" pitchFamily="18" charset="0"/>
              </a:rPr>
              <a:t> </a:t>
            </a:r>
            <a:r>
              <a:rPr lang="en-US" sz="4400" b="1" dirty="0" err="1">
                <a:solidFill>
                  <a:srgbClr val="00B050"/>
                </a:solidFill>
                <a:latin typeface="Times" panose="02020603050405020304" pitchFamily="18" charset="0"/>
                <a:cs typeface="Times" panose="02020603050405020304" pitchFamily="18" charset="0"/>
              </a:rPr>
              <a:t>đọc</a:t>
            </a:r>
            <a:r>
              <a:rPr lang="en-US" sz="4400" b="1" dirty="0">
                <a:solidFill>
                  <a:srgbClr val="00B050"/>
                </a:solidFill>
                <a:latin typeface="Times" panose="02020603050405020304" pitchFamily="18" charset="0"/>
                <a:cs typeface="Times" panose="02020603050405020304" pitchFamily="18" charset="0"/>
              </a:rPr>
              <a:t> </a:t>
            </a:r>
            <a:r>
              <a:rPr lang="en-US" sz="4400" b="1" dirty="0" err="1">
                <a:solidFill>
                  <a:srgbClr val="00B050"/>
                </a:solidFill>
                <a:latin typeface="Times" panose="02020603050405020304" pitchFamily="18" charset="0"/>
                <a:cs typeface="Times" panose="02020603050405020304" pitchFamily="18" charset="0"/>
              </a:rPr>
              <a:t>diễn</a:t>
            </a:r>
            <a:r>
              <a:rPr lang="en-US" sz="4400" b="1" dirty="0">
                <a:solidFill>
                  <a:srgbClr val="00B050"/>
                </a:solidFill>
                <a:latin typeface="Times" panose="02020603050405020304" pitchFamily="18" charset="0"/>
                <a:cs typeface="Times" panose="02020603050405020304" pitchFamily="18" charset="0"/>
              </a:rPr>
              <a:t> </a:t>
            </a:r>
            <a:r>
              <a:rPr lang="en-US" sz="4400" b="1" dirty="0" err="1">
                <a:solidFill>
                  <a:srgbClr val="00B050"/>
                </a:solidFill>
                <a:latin typeface="Times" panose="02020603050405020304" pitchFamily="18" charset="0"/>
                <a:cs typeface="Times" panose="02020603050405020304" pitchFamily="18" charset="0"/>
              </a:rPr>
              <a:t>cảm</a:t>
            </a:r>
            <a:endParaRPr lang="vi-VN" sz="4400" b="1" dirty="0">
              <a:solidFill>
                <a:srgbClr val="00B05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68563811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76201"/>
            <a:ext cx="12225563" cy="6858001"/>
          </a:xfrm>
          <a:prstGeom prst="rect">
            <a:avLst/>
          </a:prstGeom>
        </p:spPr>
      </p:pic>
      <p:pic>
        <p:nvPicPr>
          <p:cNvPr id="12"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098" y="370423"/>
            <a:ext cx="4316801" cy="5506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思想气泡: 云 2">
            <a:extLst>
              <a:ext uri="{FF2B5EF4-FFF2-40B4-BE49-F238E27FC236}">
                <a16:creationId xmlns:a16="http://schemas.microsoft.com/office/drawing/2014/main" id="{3D47A29A-702C-4DCE-A39E-C03F82B68443}"/>
              </a:ext>
            </a:extLst>
          </p:cNvPr>
          <p:cNvSpPr/>
          <p:nvPr/>
        </p:nvSpPr>
        <p:spPr>
          <a:xfrm>
            <a:off x="1680552" y="1633139"/>
            <a:ext cx="3239643" cy="2067470"/>
          </a:xfrm>
          <a:prstGeom prst="cloudCallout">
            <a:avLst>
              <a:gd name="adj1" fmla="val -37288"/>
              <a:gd name="adj2" fmla="val 59708"/>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a:extLst>
              <a:ext uri="{FF2B5EF4-FFF2-40B4-BE49-F238E27FC236}">
                <a16:creationId xmlns:a16="http://schemas.microsoft.com/office/drawing/2014/main" id="{65BF6390-71A0-4D57-A157-A428BE72D9B5}"/>
              </a:ext>
            </a:extLst>
          </p:cNvPr>
          <p:cNvSpPr txBox="1"/>
          <p:nvPr/>
        </p:nvSpPr>
        <p:spPr>
          <a:xfrm>
            <a:off x="1255465" y="2097821"/>
            <a:ext cx="3930862" cy="1107996"/>
          </a:xfrm>
          <a:prstGeom prst="rect">
            <a:avLst/>
          </a:prstGeom>
          <a:noFill/>
        </p:spPr>
        <p:txBody>
          <a:bodyPr wrap="square" lIns="0" tIns="0" rIns="0" bIns="0" rtlCol="0">
            <a:spAutoFit/>
          </a:bodyPr>
          <a:lstStyle/>
          <a:p>
            <a:pPr algn="ctr"/>
            <a:r>
              <a:rPr lang="en-US" sz="3600" b="1" dirty="0" err="1">
                <a:solidFill>
                  <a:srgbClr val="C00000"/>
                </a:solidFill>
                <a:latin typeface="Times" panose="02020603050405020304" pitchFamily="18" charset="0"/>
                <a:cs typeface="Times" panose="02020603050405020304" pitchFamily="18" charset="0"/>
              </a:rPr>
              <a:t>Bức</a:t>
            </a:r>
            <a:r>
              <a:rPr lang="en-US" sz="3600" b="1" dirty="0">
                <a:solidFill>
                  <a:srgbClr val="C00000"/>
                </a:solidFill>
                <a:latin typeface="Times" panose="02020603050405020304" pitchFamily="18" charset="0"/>
                <a:cs typeface="Times" panose="02020603050405020304" pitchFamily="18" charset="0"/>
              </a:rPr>
              <a:t> </a:t>
            </a:r>
            <a:r>
              <a:rPr lang="en-US" sz="3600" b="1" dirty="0" err="1">
                <a:solidFill>
                  <a:srgbClr val="C00000"/>
                </a:solidFill>
                <a:latin typeface="Times" panose="02020603050405020304" pitchFamily="18" charset="0"/>
                <a:cs typeface="Times" panose="02020603050405020304" pitchFamily="18" charset="0"/>
              </a:rPr>
              <a:t>tranh</a:t>
            </a:r>
            <a:r>
              <a:rPr lang="en-US" sz="3600" b="1" dirty="0">
                <a:solidFill>
                  <a:srgbClr val="C00000"/>
                </a:solidFill>
                <a:latin typeface="Times" panose="02020603050405020304" pitchFamily="18" charset="0"/>
                <a:cs typeface="Times" panose="02020603050405020304" pitchFamily="18" charset="0"/>
              </a:rPr>
              <a:t> </a:t>
            </a:r>
          </a:p>
          <a:p>
            <a:pPr algn="ctr"/>
            <a:r>
              <a:rPr lang="en-US" sz="3600" b="1" dirty="0" err="1">
                <a:solidFill>
                  <a:srgbClr val="C00000"/>
                </a:solidFill>
                <a:latin typeface="Times" panose="02020603050405020304" pitchFamily="18" charset="0"/>
                <a:cs typeface="Times" panose="02020603050405020304" pitchFamily="18" charset="0"/>
              </a:rPr>
              <a:t>vẽ</a:t>
            </a:r>
            <a:r>
              <a:rPr lang="en-US" sz="3600" b="1" dirty="0">
                <a:solidFill>
                  <a:srgbClr val="C00000"/>
                </a:solidFill>
                <a:latin typeface="Times" panose="02020603050405020304" pitchFamily="18" charset="0"/>
                <a:cs typeface="Times" panose="02020603050405020304" pitchFamily="18" charset="0"/>
              </a:rPr>
              <a:t> </a:t>
            </a:r>
            <a:r>
              <a:rPr lang="en-US" sz="3600" b="1" dirty="0" err="1">
                <a:solidFill>
                  <a:srgbClr val="C00000"/>
                </a:solidFill>
                <a:latin typeface="Times" panose="02020603050405020304" pitchFamily="18" charset="0"/>
                <a:cs typeface="Times" panose="02020603050405020304" pitchFamily="18" charset="0"/>
              </a:rPr>
              <a:t>cảnh</a:t>
            </a:r>
            <a:r>
              <a:rPr lang="en-US" sz="3600" b="1" dirty="0">
                <a:solidFill>
                  <a:srgbClr val="C00000"/>
                </a:solidFill>
                <a:latin typeface="Times" panose="02020603050405020304" pitchFamily="18" charset="0"/>
                <a:cs typeface="Times" panose="02020603050405020304" pitchFamily="18" charset="0"/>
              </a:rPr>
              <a:t> </a:t>
            </a:r>
            <a:r>
              <a:rPr lang="en-US" sz="3600" b="1" dirty="0" err="1">
                <a:solidFill>
                  <a:srgbClr val="C00000"/>
                </a:solidFill>
                <a:latin typeface="Times" panose="02020603050405020304" pitchFamily="18" charset="0"/>
                <a:cs typeface="Times" panose="02020603050405020304" pitchFamily="18" charset="0"/>
              </a:rPr>
              <a:t>gì</a:t>
            </a:r>
            <a:r>
              <a:rPr lang="en-US" sz="3600" b="1" dirty="0">
                <a:solidFill>
                  <a:srgbClr val="C00000"/>
                </a:solidFill>
                <a:latin typeface="Times" panose="02020603050405020304" pitchFamily="18" charset="0"/>
                <a:cs typeface="Times" panose="02020603050405020304" pitchFamily="18" charset="0"/>
              </a:rPr>
              <a:t>?</a:t>
            </a:r>
            <a:endParaRPr lang="en-SG" sz="3600" b="1" dirty="0">
              <a:solidFill>
                <a:srgbClr val="C00000"/>
              </a:solidFill>
              <a:latin typeface="Times" panose="02020603050405020304" pitchFamily="18" charset="0"/>
              <a:cs typeface="Times" panose="02020603050405020304" pitchFamily="18" charset="0"/>
            </a:endParaRPr>
          </a:p>
        </p:txBody>
      </p:sp>
      <p:pic>
        <p:nvPicPr>
          <p:cNvPr id="16" name="图片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44738" y="3963150"/>
            <a:ext cx="6285090" cy="2242272"/>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806781" y="3700609"/>
            <a:ext cx="3199602" cy="3199602"/>
          </a:xfrm>
          <a:prstGeom prst="rect">
            <a:avLst/>
          </a:prstGeom>
        </p:spPr>
      </p:pic>
    </p:spTree>
    <p:extLst>
      <p:ext uri="{BB962C8B-B14F-4D97-AF65-F5344CB8AC3E}">
        <p14:creationId xmlns:p14="http://schemas.microsoft.com/office/powerpoint/2010/main" val="596577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Times" panose="02020603050405020304" pitchFamily="18" charset="0"/>
              <a:cs typeface="Times" panose="02020603050405020304" pitchFamily="18"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Times" panose="02020603050405020304" pitchFamily="18" charset="0"/>
                <a:ea typeface="思源宋体 CN" panose="02020400000000000000" pitchFamily="18" charset="-122"/>
                <a:cs typeface="Times" panose="02020603050405020304" pitchFamily="18" charset="0"/>
              </a:rPr>
              <a:t>Đoạn hai tả đám cháy đọc giọng dồn dập căng thẳng, bất ngờ.</a:t>
            </a:r>
            <a:endParaRPr lang="zh-CN" altLang="en-US" sz="2800" dirty="0">
              <a:latin typeface="Times" panose="02020603050405020304" pitchFamily="18" charset="0"/>
              <a:ea typeface="思源宋体 CN" panose="02020400000000000000" pitchFamily="18" charset="-122"/>
              <a:cs typeface="Times" panose="02020603050405020304" pitchFamily="18" charset="0"/>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Times" panose="02020603050405020304" pitchFamily="18" charset="0"/>
                <a:ea typeface="思源宋体 CN" panose="02020400000000000000" pitchFamily="18" charset="-122"/>
                <a:cs typeface="Times" panose="02020603050405020304" pitchFamily="18" charset="0"/>
              </a:rPr>
              <a:t>Đoạn cuối: đọc giọng trầm, ngỡ ngàng khi người ta phát hiện ra nạn nhân.</a:t>
            </a:r>
            <a:endParaRPr lang="zh-CN" altLang="en-US" sz="2800" dirty="0">
              <a:latin typeface="Times" panose="02020603050405020304" pitchFamily="18" charset="0"/>
              <a:ea typeface="思源宋体 CN" panose="02020400000000000000" pitchFamily="18" charset="-122"/>
              <a:cs typeface="Times" panose="02020603050405020304" pitchFamily="18" charset="0"/>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Times" panose="02020603050405020304" pitchFamily="18" charset="0"/>
                <a:ea typeface="思源宋体 CN" panose="02020400000000000000" pitchFamily="18" charset="-122"/>
                <a:cs typeface="Times" panose="02020603050405020304" pitchFamily="18" charset="0"/>
              </a:rPr>
              <a:t>Nhấn giọng ở những từ ngữ gợi tả, gợi cảm. </a:t>
            </a:r>
            <a:endParaRPr lang="zh-CN" altLang="en-US" sz="2800" dirty="0">
              <a:latin typeface="Times" panose="02020603050405020304" pitchFamily="18" charset="0"/>
              <a:ea typeface="思源宋体 CN" panose="02020400000000000000" pitchFamily="18" charset="-122"/>
              <a:cs typeface="Times" panose="02020603050405020304" pitchFamily="18" charset="0"/>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Times" panose="02020603050405020304" pitchFamily="18" charset="0"/>
                <a:ea typeface="思源宋体 CN" panose="02020400000000000000" pitchFamily="18" charset="-122"/>
                <a:cs typeface="Times" panose="02020603050405020304" pitchFamily="18" charset="0"/>
              </a:rPr>
              <a:t>Đoạn</a:t>
            </a:r>
            <a:r>
              <a:rPr lang="en-US" altLang="zh-CN" sz="2800" dirty="0">
                <a:latin typeface="Times" panose="02020603050405020304" pitchFamily="18" charset="0"/>
                <a:ea typeface="思源宋体 CN" panose="02020400000000000000" pitchFamily="18" charset="-122"/>
                <a:cs typeface="Times" panose="02020603050405020304" pitchFamily="18" charset="0"/>
              </a:rPr>
              <a:t> </a:t>
            </a:r>
            <a:r>
              <a:rPr lang="en-US" altLang="zh-CN" sz="2800" dirty="0" err="1">
                <a:latin typeface="Times" panose="02020603050405020304" pitchFamily="18" charset="0"/>
                <a:ea typeface="思源宋体 CN" panose="02020400000000000000" pitchFamily="18" charset="-122"/>
                <a:cs typeface="Times" panose="02020603050405020304" pitchFamily="18" charset="0"/>
              </a:rPr>
              <a:t>đầu</a:t>
            </a:r>
            <a:r>
              <a:rPr lang="en-US" altLang="zh-CN" sz="2800" dirty="0">
                <a:latin typeface="Times" panose="02020603050405020304" pitchFamily="18" charset="0"/>
                <a:ea typeface="思源宋体 CN" panose="02020400000000000000" pitchFamily="18" charset="-122"/>
                <a:cs typeface="Times" panose="02020603050405020304" pitchFamily="18" charset="0"/>
              </a:rPr>
              <a:t>: </a:t>
            </a:r>
            <a:r>
              <a:rPr lang="en-US" altLang="zh-CN" sz="2800" dirty="0" err="1">
                <a:latin typeface="Times" panose="02020603050405020304" pitchFamily="18" charset="0"/>
                <a:ea typeface="思源宋体 CN" panose="02020400000000000000" pitchFamily="18" charset="-122"/>
                <a:cs typeface="Times" panose="02020603050405020304" pitchFamily="18" charset="0"/>
              </a:rPr>
              <a:t>đọc</a:t>
            </a:r>
            <a:r>
              <a:rPr lang="en-US" altLang="zh-CN" sz="2800" dirty="0">
                <a:latin typeface="Times" panose="02020603050405020304" pitchFamily="18" charset="0"/>
                <a:ea typeface="思源宋体 CN" panose="02020400000000000000" pitchFamily="18" charset="-122"/>
                <a:cs typeface="Times" panose="02020603050405020304" pitchFamily="18" charset="0"/>
              </a:rPr>
              <a:t> </a:t>
            </a:r>
            <a:r>
              <a:rPr lang="en-US" altLang="zh-CN" sz="2800" dirty="0" err="1">
                <a:latin typeface="Times" panose="02020603050405020304" pitchFamily="18" charset="0"/>
                <a:ea typeface="思源宋体 CN" panose="02020400000000000000" pitchFamily="18" charset="-122"/>
                <a:cs typeface="Times" panose="02020603050405020304" pitchFamily="18" charset="0"/>
              </a:rPr>
              <a:t>với</a:t>
            </a:r>
            <a:r>
              <a:rPr lang="en-US" altLang="zh-CN" sz="2800" dirty="0">
                <a:latin typeface="Times" panose="02020603050405020304" pitchFamily="18" charset="0"/>
                <a:ea typeface="思源宋体 CN" panose="02020400000000000000" pitchFamily="18" charset="-122"/>
                <a:cs typeface="Times" panose="02020603050405020304" pitchFamily="18" charset="0"/>
              </a:rPr>
              <a:t> </a:t>
            </a:r>
            <a:r>
              <a:rPr lang="en-US" altLang="zh-CN" sz="2800" dirty="0" err="1">
                <a:latin typeface="Times" panose="02020603050405020304" pitchFamily="18" charset="0"/>
                <a:ea typeface="思源宋体 CN" panose="02020400000000000000" pitchFamily="18" charset="-122"/>
                <a:cs typeface="Times" panose="02020603050405020304" pitchFamily="18" charset="0"/>
              </a:rPr>
              <a:t>giọng</a:t>
            </a:r>
            <a:r>
              <a:rPr lang="en-US" altLang="zh-CN" sz="2800" dirty="0">
                <a:latin typeface="Times" panose="02020603050405020304" pitchFamily="18" charset="0"/>
                <a:ea typeface="思源宋体 CN" panose="02020400000000000000" pitchFamily="18" charset="-122"/>
                <a:cs typeface="Times" panose="02020603050405020304" pitchFamily="18" charset="0"/>
              </a:rPr>
              <a:t> </a:t>
            </a:r>
            <a:r>
              <a:rPr lang="en-US" altLang="zh-CN" sz="2800" dirty="0" err="1">
                <a:latin typeface="Times" panose="02020603050405020304" pitchFamily="18" charset="0"/>
                <a:ea typeface="思源宋体 CN" panose="02020400000000000000" pitchFamily="18" charset="-122"/>
                <a:cs typeface="Times" panose="02020603050405020304" pitchFamily="18" charset="0"/>
              </a:rPr>
              <a:t>kể</a:t>
            </a:r>
            <a:r>
              <a:rPr lang="en-US" altLang="zh-CN" sz="2800" dirty="0">
                <a:latin typeface="Times" panose="02020603050405020304" pitchFamily="18" charset="0"/>
                <a:ea typeface="思源宋体 CN" panose="02020400000000000000" pitchFamily="18" charset="-122"/>
                <a:cs typeface="Times" panose="02020603050405020304" pitchFamily="18" charset="0"/>
              </a:rPr>
              <a:t> </a:t>
            </a:r>
            <a:r>
              <a:rPr lang="en-US" altLang="zh-CN" sz="2800" dirty="0" err="1">
                <a:latin typeface="Times" panose="02020603050405020304" pitchFamily="18" charset="0"/>
                <a:ea typeface="思源宋体 CN" panose="02020400000000000000" pitchFamily="18" charset="-122"/>
                <a:cs typeface="Times" panose="02020603050405020304" pitchFamily="18" charset="0"/>
              </a:rPr>
              <a:t>chuyện</a:t>
            </a:r>
            <a:r>
              <a:rPr lang="en-US" altLang="zh-CN" sz="2800" dirty="0">
                <a:latin typeface="Times" panose="02020603050405020304" pitchFamily="18" charset="0"/>
                <a:ea typeface="思源宋体 CN" panose="02020400000000000000" pitchFamily="18" charset="-122"/>
                <a:cs typeface="Times" panose="02020603050405020304" pitchFamily="18" charset="0"/>
              </a:rPr>
              <a:t> </a:t>
            </a:r>
            <a:r>
              <a:rPr lang="en-US" altLang="zh-CN" sz="2800" dirty="0" err="1">
                <a:latin typeface="Times" panose="02020603050405020304" pitchFamily="18" charset="0"/>
                <a:ea typeface="思源宋体 CN" panose="02020400000000000000" pitchFamily="18" charset="-122"/>
                <a:cs typeface="Times" panose="02020603050405020304" pitchFamily="18" charset="0"/>
              </a:rPr>
              <a:t>chậm</a:t>
            </a:r>
            <a:r>
              <a:rPr lang="en-US" altLang="zh-CN" sz="2800" dirty="0">
                <a:latin typeface="Times" panose="02020603050405020304" pitchFamily="18" charset="0"/>
                <a:ea typeface="思源宋体 CN" panose="02020400000000000000" pitchFamily="18" charset="-122"/>
                <a:cs typeface="Times" panose="02020603050405020304" pitchFamily="18" charset="0"/>
              </a:rPr>
              <a:t>, </a:t>
            </a:r>
            <a:r>
              <a:rPr lang="en-US" altLang="zh-CN" sz="2800" dirty="0" err="1">
                <a:latin typeface="Times" panose="02020603050405020304" pitchFamily="18" charset="0"/>
                <a:ea typeface="思源宋体 CN" panose="02020400000000000000" pitchFamily="18" charset="-122"/>
                <a:cs typeface="Times" panose="02020603050405020304" pitchFamily="18" charset="0"/>
              </a:rPr>
              <a:t>trầm</a:t>
            </a:r>
            <a:r>
              <a:rPr lang="en-US" altLang="zh-CN" sz="2800" dirty="0">
                <a:latin typeface="Times" panose="02020603050405020304" pitchFamily="18" charset="0"/>
                <a:ea typeface="思源宋体 CN" panose="02020400000000000000" pitchFamily="18" charset="-122"/>
                <a:cs typeface="Times" panose="02020603050405020304" pitchFamily="18" charset="0"/>
              </a:rPr>
              <a:t> </a:t>
            </a:r>
            <a:r>
              <a:rPr lang="en-US" altLang="zh-CN" sz="2800" dirty="0" err="1">
                <a:latin typeface="Times" panose="02020603050405020304" pitchFamily="18" charset="0"/>
                <a:ea typeface="思源宋体 CN" panose="02020400000000000000" pitchFamily="18" charset="-122"/>
                <a:cs typeface="Times" panose="02020603050405020304" pitchFamily="18" charset="0"/>
              </a:rPr>
              <a:t>buồn</a:t>
            </a:r>
            <a:r>
              <a:rPr lang="en-US" altLang="zh-CN" sz="2800" dirty="0">
                <a:latin typeface="Times" panose="02020603050405020304" pitchFamily="18" charset="0"/>
                <a:ea typeface="思源宋体 CN" panose="02020400000000000000" pitchFamily="18" charset="-122"/>
                <a:cs typeface="Times" panose="02020603050405020304" pitchFamily="18" charset="0"/>
              </a:rPr>
              <a:t>. </a:t>
            </a:r>
            <a:endParaRPr lang="zh-CN" altLang="en-US" sz="2800" dirty="0">
              <a:latin typeface="Times" panose="02020603050405020304" pitchFamily="18" charset="0"/>
              <a:ea typeface="思源宋体 CN" panose="02020400000000000000" pitchFamily="18" charset="-122"/>
              <a:cs typeface="Times" panose="02020603050405020304" pitchFamily="18" charset="0"/>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716219" y="874114"/>
            <a:ext cx="2335896" cy="707886"/>
          </a:xfrm>
          <a:prstGeom prst="rect">
            <a:avLst/>
          </a:prstGeom>
        </p:spPr>
        <p:txBody>
          <a:bodyPr wrap="none">
            <a:spAutoFit/>
          </a:bodyPr>
          <a:lstStyle/>
          <a:p>
            <a:pPr algn="ctr"/>
            <a:r>
              <a:rPr lang="vi-VN" sz="4000" dirty="0">
                <a:solidFill>
                  <a:srgbClr val="FFFF00"/>
                </a:solidFill>
                <a:latin typeface="Times" panose="02020603050405020304" pitchFamily="18" charset="0"/>
                <a:cs typeface="Times" panose="02020603050405020304" pitchFamily="18" charset="0"/>
              </a:rPr>
              <a:t>Giọng đọc</a:t>
            </a:r>
            <a:endParaRPr lang="en-US" sz="4000" dirty="0">
              <a:solidFill>
                <a:srgbClr val="FFFF00"/>
              </a:solidFill>
              <a:latin typeface="Times" panose="02020603050405020304" pitchFamily="18" charset="0"/>
              <a:cs typeface="Times" panose="02020603050405020304" pitchFamily="18" charset="0"/>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latin typeface="Times" panose="02020603050405020304" pitchFamily="18" charset="0"/>
              <a:cs typeface="Times" panose="02020603050405020304" pitchFamily="18" charset="0"/>
            </a:endParaRPr>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latin typeface="Times" panose="02020603050405020304" pitchFamily="18" charset="0"/>
              <a:cs typeface="Times" panose="02020603050405020304" pitchFamily="18" charset="0"/>
            </a:endParaRPr>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latin typeface="Times" panose="02020603050405020304" pitchFamily="18" charset="0"/>
              <a:cs typeface="Times" panose="02020603050405020304" pitchFamily="18" charset="0"/>
            </a:endParaRPr>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latin typeface="Times" panose="02020603050405020304" pitchFamily="18" charset="0"/>
              <a:cs typeface="Times" panose="02020603050405020304" pitchFamily="18" charset="0"/>
            </a:endParaRPr>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latin typeface="Times" panose="02020603050405020304" pitchFamily="18" charset="0"/>
              <a:cs typeface="Times" panose="02020603050405020304" pitchFamily="18" charset="0"/>
            </a:endParaRPr>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latin typeface="Times" panose="02020603050405020304" pitchFamily="18" charset="0"/>
              <a:cs typeface="Times" panose="02020603050405020304" pitchFamily="18" charset="0"/>
            </a:endParaRPr>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latin typeface="Times" panose="02020603050405020304" pitchFamily="18" charset="0"/>
              <a:cs typeface="Times" panose="02020603050405020304" pitchFamily="18" charset="0"/>
            </a:endParaRPr>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dirty="0" err="1">
                <a:solidFill>
                  <a:srgbClr val="FFC000"/>
                </a:solidFill>
                <a:latin typeface="Pattaya" panose="00000500000000000000" pitchFamily="2" charset="-34"/>
                <a:cs typeface="Pattaya" panose="00000500000000000000" pitchFamily="2" charset="-34"/>
              </a:rPr>
              <a:t>Tiếng</a:t>
            </a:r>
            <a:r>
              <a:rPr lang="en-US" sz="3600" b="1" dirty="0">
                <a:solidFill>
                  <a:srgbClr val="FFC000"/>
                </a:solidFill>
                <a:latin typeface="Pattaya" panose="00000500000000000000" pitchFamily="2" charset="-34"/>
                <a:cs typeface="Pattaya" panose="00000500000000000000" pitchFamily="2" charset="-34"/>
              </a:rPr>
              <a:t> </a:t>
            </a:r>
            <a:r>
              <a:rPr lang="en-US" sz="3600" b="1" dirty="0" err="1">
                <a:solidFill>
                  <a:srgbClr val="FFC000"/>
                </a:solidFill>
                <a:latin typeface="Pattaya" panose="00000500000000000000" pitchFamily="2" charset="-34"/>
                <a:cs typeface="Pattaya" panose="00000500000000000000" pitchFamily="2" charset="-34"/>
              </a:rPr>
              <a:t>rao</a:t>
            </a:r>
            <a:r>
              <a:rPr lang="en-US" sz="3600" b="1" dirty="0">
                <a:solidFill>
                  <a:srgbClr val="FFC000"/>
                </a:solidFill>
                <a:latin typeface="Pattaya" panose="00000500000000000000" pitchFamily="2" charset="-34"/>
                <a:cs typeface="Pattaya" panose="00000500000000000000" pitchFamily="2" charset="-34"/>
              </a:rPr>
              <a:t> </a:t>
            </a:r>
            <a:r>
              <a:rPr lang="en-US" sz="3600" b="1" dirty="0" err="1">
                <a:solidFill>
                  <a:srgbClr val="FFC000"/>
                </a:solidFill>
                <a:latin typeface="Pattaya" panose="00000500000000000000" pitchFamily="2" charset="-34"/>
                <a:cs typeface="Pattaya" panose="00000500000000000000" pitchFamily="2" charset="-34"/>
              </a:rPr>
              <a:t>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a:t>
            </a:r>
            <a:r>
              <a:rPr lang="en-US" sz="2800" dirty="0">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Rồi từ trong nhà, vẫn cái bóng </a:t>
            </a:r>
            <a:r>
              <a:rPr lang="vi-VN" sz="2800" dirty="0">
                <a:solidFill>
                  <a:srgbClr val="FF0000"/>
                </a:solidFill>
                <a:latin typeface="Times" panose="02020603050405020304" pitchFamily="18" charset="0"/>
                <a:cs typeface="Times" panose="02020603050405020304" pitchFamily="18" charset="0"/>
              </a:rPr>
              <a:t>cao, </a:t>
            </a:r>
            <a:r>
              <a:rPr lang="en-US" sz="2800" dirty="0" err="1">
                <a:solidFill>
                  <a:srgbClr val="FF0000"/>
                </a:solidFill>
                <a:latin typeface="Times" panose="02020603050405020304" pitchFamily="18" charset="0"/>
                <a:cs typeface="Times" panose="02020603050405020304" pitchFamily="18" charset="0"/>
              </a:rPr>
              <a:t>gầy</a:t>
            </a:r>
            <a:r>
              <a:rPr lang="en-US" sz="2800" dirty="0">
                <a:solidFill>
                  <a:srgbClr val="FF0000"/>
                </a:solidFill>
                <a:latin typeface="Times" panose="02020603050405020304" pitchFamily="18" charset="0"/>
                <a:cs typeface="Times" panose="02020603050405020304" pitchFamily="18" charset="0"/>
              </a:rPr>
              <a:t>, </a:t>
            </a:r>
            <a:r>
              <a:rPr lang="vi-VN" sz="2800" dirty="0">
                <a:solidFill>
                  <a:srgbClr val="FF0000"/>
                </a:solidFill>
                <a:latin typeface="Times" panose="02020603050405020304" pitchFamily="18" charset="0"/>
                <a:cs typeface="Times" panose="02020603050405020304" pitchFamily="18" charset="0"/>
              </a:rPr>
              <a:t>khập khiễng </a:t>
            </a:r>
            <a:r>
              <a:rPr lang="vi-VN" sz="2800" dirty="0">
                <a:latin typeface="Times" panose="02020603050405020304" pitchFamily="18" charset="0"/>
                <a:cs typeface="Times" panose="02020603050405020304" pitchFamily="18" charset="0"/>
              </a:rPr>
              <a:t>ấy lom khom như đang che chở vật gì, </a:t>
            </a:r>
            <a:r>
              <a:rPr lang="vi-VN" sz="2800" dirty="0">
                <a:solidFill>
                  <a:srgbClr val="FF0000"/>
                </a:solidFill>
                <a:latin typeface="Times" panose="02020603050405020304" pitchFamily="18" charset="0"/>
                <a:cs typeface="Times" panose="02020603050405020304" pitchFamily="18" charset="0"/>
              </a:rPr>
              <a:t>phóng thẳng </a:t>
            </a:r>
            <a:r>
              <a:rPr lang="vi-VN" sz="2800" dirty="0">
                <a:latin typeface="Times" panose="02020603050405020304" pitchFamily="18" charset="0"/>
                <a:cs typeface="Times" panose="02020603050405020304" pitchFamily="18" charset="0"/>
              </a:rPr>
              <a:t>ra đường. Qua khỏi thềm nhà, người đó vừa </a:t>
            </a:r>
            <a:r>
              <a:rPr lang="vi-VN" sz="2800" dirty="0">
                <a:solidFill>
                  <a:srgbClr val="FF0000"/>
                </a:solidFill>
                <a:latin typeface="Times" panose="02020603050405020304" pitchFamily="18" charset="0"/>
                <a:cs typeface="Times" panose="02020603050405020304" pitchFamily="18" charset="0"/>
              </a:rPr>
              <a:t>té quỵ </a:t>
            </a:r>
            <a:r>
              <a:rPr lang="vi-VN" sz="2800" dirty="0">
                <a:latin typeface="Times" panose="02020603050405020304" pitchFamily="18" charset="0"/>
                <a:cs typeface="Times" panose="02020603050405020304" pitchFamily="18" charset="0"/>
              </a:rPr>
              <a:t>thì một cây rầm </a:t>
            </a:r>
            <a:r>
              <a:rPr lang="vi-VN" sz="2800" dirty="0">
                <a:solidFill>
                  <a:srgbClr val="FF0000"/>
                </a:solidFill>
                <a:latin typeface="Times" panose="02020603050405020304" pitchFamily="18" charset="0"/>
                <a:cs typeface="Times" panose="02020603050405020304" pitchFamily="18" charset="0"/>
              </a:rPr>
              <a:t>sập xuống</a:t>
            </a:r>
            <a:r>
              <a:rPr lang="vi-VN" sz="2800" dirty="0">
                <a:latin typeface="Times" panose="02020603050405020304" pitchFamily="18" charset="0"/>
                <a:cs typeface="Times" panose="02020603050405020304" pitchFamily="18" charset="0"/>
              </a:rPr>
              <a:t>. Mọi người </a:t>
            </a:r>
            <a:r>
              <a:rPr lang="vi-VN" sz="2800" dirty="0">
                <a:solidFill>
                  <a:srgbClr val="FF0000"/>
                </a:solidFill>
                <a:latin typeface="Times" panose="02020603050405020304" pitchFamily="18" charset="0"/>
                <a:cs typeface="Times" panose="02020603050405020304" pitchFamily="18" charset="0"/>
              </a:rPr>
              <a:t>xô đến</a:t>
            </a:r>
            <a:r>
              <a:rPr lang="vi-VN" sz="2800" dirty="0">
                <a:latin typeface="Times" panose="02020603050405020304" pitchFamily="18" charset="0"/>
                <a:cs typeface="Times" panose="02020603050405020304" pitchFamily="18" charset="0"/>
              </a:rPr>
              <a:t>. Ai nấy </a:t>
            </a:r>
            <a:r>
              <a:rPr lang="vi-VN" sz="2800" dirty="0">
                <a:solidFill>
                  <a:srgbClr val="FF0000"/>
                </a:solidFill>
                <a:latin typeface="Times" panose="02020603050405020304" pitchFamily="18" charset="0"/>
                <a:cs typeface="Times" panose="02020603050405020304" pitchFamily="18" charset="0"/>
              </a:rPr>
              <a:t>bàng hoàng </a:t>
            </a:r>
            <a:r>
              <a:rPr lang="vi-VN" sz="2800" dirty="0">
                <a:latin typeface="Times" panose="02020603050405020304" pitchFamily="18" charset="0"/>
                <a:cs typeface="Times" panose="02020603050405020304" pitchFamily="18" charset="0"/>
              </a:rPr>
              <a:t>vì trong cái bọc chăn còn vương khói mà người ấy đang </a:t>
            </a:r>
            <a:r>
              <a:rPr lang="vi-VN" sz="2800" dirty="0">
                <a:solidFill>
                  <a:srgbClr val="FF0000"/>
                </a:solidFill>
                <a:latin typeface="Times" panose="02020603050405020304" pitchFamily="18" charset="0"/>
                <a:cs typeface="Times" panose="02020603050405020304" pitchFamily="18" charset="0"/>
              </a:rPr>
              <a:t>ôm</a:t>
            </a:r>
            <a:r>
              <a:rPr lang="vi-VN" sz="2800" dirty="0">
                <a:latin typeface="Times" panose="02020603050405020304" pitchFamily="18" charset="0"/>
                <a:cs typeface="Times" panose="02020603050405020304" pitchFamily="18" charset="0"/>
              </a:rPr>
              <a:t> </a:t>
            </a:r>
            <a:r>
              <a:rPr lang="vi-VN" sz="2800" dirty="0">
                <a:solidFill>
                  <a:srgbClr val="FF0000"/>
                </a:solidFill>
                <a:latin typeface="Times" panose="02020603050405020304" pitchFamily="18" charset="0"/>
                <a:cs typeface="Times" panose="02020603050405020304" pitchFamily="18" charset="0"/>
              </a:rPr>
              <a:t>khư khư </a:t>
            </a:r>
            <a:r>
              <a:rPr lang="vi-VN" sz="2800" dirty="0">
                <a:latin typeface="Times" panose="02020603050405020304" pitchFamily="18" charset="0"/>
                <a:cs typeface="Times" panose="02020603050405020304" pitchFamily="18" charset="0"/>
              </a:rPr>
              <a:t>là một đứa bé mặt mày </a:t>
            </a:r>
            <a:r>
              <a:rPr lang="vi-VN" sz="2800" dirty="0">
                <a:solidFill>
                  <a:srgbClr val="FF0000"/>
                </a:solidFill>
                <a:latin typeface="Times" panose="02020603050405020304" pitchFamily="18" charset="0"/>
                <a:cs typeface="Times" panose="02020603050405020304" pitchFamily="18" charset="0"/>
              </a:rPr>
              <a:t>đen nhẻm, thất thần</a:t>
            </a:r>
            <a:r>
              <a:rPr lang="vi-VN" sz="2800" dirty="0">
                <a:latin typeface="Times" panose="02020603050405020304" pitchFamily="18" charset="0"/>
                <a:cs typeface="Times" panose="02020603050405020304" pitchFamily="18" charset="0"/>
              </a:rPr>
              <a:t>, khóc </a:t>
            </a:r>
            <a:r>
              <a:rPr lang="vi-VN" sz="2800" dirty="0">
                <a:solidFill>
                  <a:srgbClr val="FF0000"/>
                </a:solidFill>
                <a:latin typeface="Times" panose="02020603050405020304" pitchFamily="18" charset="0"/>
                <a:cs typeface="Times" panose="02020603050405020304" pitchFamily="18" charset="0"/>
              </a:rPr>
              <a:t>không thành tiếng</a:t>
            </a:r>
            <a:r>
              <a:rPr lang="vi-VN" sz="2800" dirty="0">
                <a:latin typeface="Times" panose="02020603050405020304" pitchFamily="18" charset="0"/>
                <a:cs typeface="Times" panose="02020603050405020304" pitchFamily="18" charset="0"/>
              </a:rPr>
              <a:t>. Mọi người khiêng người đàn ông ra xa. Người anh </a:t>
            </a:r>
            <a:r>
              <a:rPr lang="vi-VN" sz="2800" dirty="0">
                <a:solidFill>
                  <a:srgbClr val="FF0000"/>
                </a:solidFill>
                <a:latin typeface="Times" panose="02020603050405020304" pitchFamily="18" charset="0"/>
                <a:cs typeface="Times" panose="02020603050405020304" pitchFamily="18" charset="0"/>
              </a:rPr>
              <a:t>mềm nhũn</a:t>
            </a:r>
            <a:r>
              <a:rPr lang="vi-VN" sz="2800" dirty="0">
                <a:latin typeface="Times" panose="02020603050405020304" pitchFamily="18" charset="0"/>
                <a:cs typeface="Times" panose="02020603050405020304" pitchFamily="18" charset="0"/>
              </a:rPr>
              <a:t>. Người ta </a:t>
            </a:r>
            <a:r>
              <a:rPr lang="vi-VN" sz="2800" dirty="0">
                <a:solidFill>
                  <a:srgbClr val="FF0000"/>
                </a:solidFill>
                <a:latin typeface="Times" panose="02020603050405020304" pitchFamily="18" charset="0"/>
                <a:cs typeface="Times" panose="02020603050405020304" pitchFamily="18" charset="0"/>
              </a:rPr>
              <a:t>cấp cứu </a:t>
            </a:r>
            <a:r>
              <a:rPr lang="vi-VN" sz="2800" dirty="0">
                <a:latin typeface="Times" panose="02020603050405020304" pitchFamily="18" charset="0"/>
                <a:cs typeface="Times" panose="02020603050405020304" pitchFamily="18" charset="0"/>
              </a:rPr>
              <a:t>cho anh. Ai đó </a:t>
            </a:r>
            <a:r>
              <a:rPr lang="vi-VN" sz="2800" dirty="0">
                <a:solidFill>
                  <a:srgbClr val="FF0000"/>
                </a:solidFill>
                <a:latin typeface="Times" panose="02020603050405020304" pitchFamily="18" charset="0"/>
                <a:cs typeface="Times" panose="02020603050405020304" pitchFamily="18" charset="0"/>
              </a:rPr>
              <a:t>thảng thốt </a:t>
            </a:r>
            <a:r>
              <a:rPr lang="vi-VN" sz="2800" dirty="0">
                <a:latin typeface="Times" panose="02020603050405020304" pitchFamily="18" charset="0"/>
                <a:cs typeface="Times" panose="02020603050405020304" pitchFamily="18" charset="0"/>
              </a:rPr>
              <a:t>kêu: “Ô… này!”, rồi cầm cái chân cứng ngắc của nạn nhân </a:t>
            </a:r>
            <a:r>
              <a:rPr lang="vi-VN" sz="2800" dirty="0">
                <a:solidFill>
                  <a:srgbClr val="FF0000"/>
                </a:solidFill>
                <a:latin typeface="Times" panose="02020603050405020304" pitchFamily="18" charset="0"/>
                <a:cs typeface="Times" panose="02020603050405020304" pitchFamily="18" charset="0"/>
              </a:rPr>
              <a:t>giơ lên</a:t>
            </a:r>
            <a:r>
              <a:rPr lang="vi-VN" sz="2800" dirty="0">
                <a:latin typeface="Times" panose="02020603050405020304" pitchFamily="18" charset="0"/>
                <a:cs typeface="Times" panose="02020603050405020304" pitchFamily="18" charset="0"/>
              </a:rPr>
              <a:t>: thì ra là một cái </a:t>
            </a:r>
            <a:r>
              <a:rPr lang="vi-VN" sz="2800" dirty="0">
                <a:solidFill>
                  <a:srgbClr val="FF0000"/>
                </a:solidFill>
                <a:latin typeface="Times" panose="02020603050405020304" pitchFamily="18" charset="0"/>
                <a:cs typeface="Times" panose="02020603050405020304" pitchFamily="18" charset="0"/>
              </a:rPr>
              <a:t>chân gỗ</a:t>
            </a:r>
            <a:r>
              <a:rPr lang="en-US" sz="2800" dirty="0">
                <a:solidFill>
                  <a:srgbClr val="FF0000"/>
                </a:solidFill>
                <a:latin typeface="Times" panose="02020603050405020304" pitchFamily="18" charset="0"/>
                <a:cs typeface="Times" panose="02020603050405020304" pitchFamily="18" charset="0"/>
              </a:rPr>
              <a:t>!</a:t>
            </a:r>
            <a:endParaRPr lang="vi-VN" sz="4000" dirty="0">
              <a:solidFill>
                <a:srgbClr val="FF0000"/>
              </a:solidFill>
              <a:latin typeface="Times" panose="02020603050405020304" pitchFamily="18" charset="0"/>
              <a:cs typeface="Times" panose="02020603050405020304" pitchFamily="18" charset="0"/>
            </a:endParaRPr>
          </a:p>
          <a:p>
            <a:pPr algn="just"/>
            <a:r>
              <a:rPr lang="vi-VN" sz="2800" dirty="0">
                <a:solidFill>
                  <a:srgbClr val="000000"/>
                </a:solidFill>
                <a:latin typeface="Calibri" panose="020F0502020204030204" pitchFamily="34" charset="0"/>
                <a:cs typeface="Calibri" panose="020F0502020204030204" pitchFamily="34" charset="0"/>
              </a:rPr>
              <a:t>     </a:t>
            </a: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2757715"/>
            <a:ext cx="1390469" cy="5963"/>
          </a:xfrm>
          <a:prstGeom prst="line">
            <a:avLst/>
          </a:prstGeom>
          <a:ln w="38100">
            <a:solidFill>
              <a:srgbClr val="10853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flipV="1">
            <a:off x="5014270" y="5339222"/>
            <a:ext cx="809587" cy="90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id="{7F8F3850-059A-425D-A833-AFD488FF7AF3}"/>
              </a:ext>
            </a:extLst>
          </p:cNvPr>
          <p:cNvSpPr/>
          <p:nvPr/>
        </p:nvSpPr>
        <p:spPr>
          <a:xfrm>
            <a:off x="3418945" y="496161"/>
            <a:ext cx="53876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latin typeface="Times" panose="02020603050405020304" pitchFamily="18" charset="0"/>
                <a:cs typeface="Times" panose="02020603050405020304" pitchFamily="18" charset="0"/>
              </a:rPr>
              <a:t>Đánh giá m</a:t>
            </a:r>
            <a:r>
              <a:rPr lang="vi-VN" sz="4400">
                <a:solidFill>
                  <a:srgbClr val="C00000"/>
                </a:solidFill>
                <a:latin typeface="Times" panose="02020603050405020304" pitchFamily="18" charset="0"/>
                <a:cs typeface="Times" panose="02020603050405020304" pitchFamily="18" charset="0"/>
              </a:rPr>
              <a:t>ục </a:t>
            </a:r>
            <a:r>
              <a:rPr lang="vi-VN" sz="4400" dirty="0">
                <a:solidFill>
                  <a:srgbClr val="C00000"/>
                </a:solidFill>
                <a:latin typeface="Times" panose="02020603050405020304" pitchFamily="18" charset="0"/>
                <a:cs typeface="Times" panose="02020603050405020304" pitchFamily="18" charset="0"/>
              </a:rPr>
              <a:t>tiêu</a:t>
            </a:r>
            <a:endParaRPr lang="en-US" sz="4400" dirty="0">
              <a:solidFill>
                <a:srgbClr val="C00000"/>
              </a:solidFill>
              <a:latin typeface="Times" panose="02020603050405020304" pitchFamily="18" charset="0"/>
              <a:cs typeface="Times" panose="02020603050405020304" pitchFamily="18" charset="0"/>
            </a:endParaRPr>
          </a:p>
        </p:txBody>
      </p:sp>
      <p:sp>
        <p:nvSpPr>
          <p:cNvPr id="17" name="TextBox 16">
            <a:extLst>
              <a:ext uri="{FF2B5EF4-FFF2-40B4-BE49-F238E27FC236}">
                <a16:creationId xmlns:a16="http://schemas.microsoft.com/office/drawing/2014/main" id="{62B4FDD4-2861-4472-9607-00D2E10B1D1A}"/>
              </a:ext>
            </a:extLst>
          </p:cNvPr>
          <p:cNvSpPr txBox="1"/>
          <p:nvPr/>
        </p:nvSpPr>
        <p:spPr>
          <a:xfrm>
            <a:off x="1949141" y="1729178"/>
            <a:ext cx="9221777" cy="1328023"/>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dirty="0">
                <a:solidFill>
                  <a:srgbClr val="002060"/>
                </a:solidFill>
                <a:latin typeface="Times" panose="02020603050405020304" pitchFamily="18" charset="0"/>
                <a:cs typeface="Times" panose="02020603050405020304" pitchFamily="18" charset="0"/>
              </a:rPr>
              <a:t>Đọc đúng, trôi </a:t>
            </a:r>
            <a:r>
              <a:rPr lang="vi-VN" sz="3600" dirty="0" err="1">
                <a:solidFill>
                  <a:srgbClr val="002060"/>
                </a:solidFill>
                <a:latin typeface="Times" panose="02020603050405020304" pitchFamily="18" charset="0"/>
                <a:cs typeface="Times" panose="02020603050405020304" pitchFamily="18" charset="0"/>
              </a:rPr>
              <a:t>chảy</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toàn</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bài</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bước</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đầu</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biết</a:t>
            </a:r>
            <a:r>
              <a:rPr lang="en-US" sz="3600" dirty="0">
                <a:solidFill>
                  <a:srgbClr val="002060"/>
                </a:solidFill>
                <a:latin typeface="Times" panose="02020603050405020304" pitchFamily="18" charset="0"/>
                <a:cs typeface="Times" panose="02020603050405020304" pitchFamily="18" charset="0"/>
              </a:rPr>
              <a:t> </a:t>
            </a:r>
            <a:r>
              <a:rPr lang="vi-VN" sz="3600" dirty="0" err="1">
                <a:solidFill>
                  <a:srgbClr val="002060"/>
                </a:solidFill>
                <a:latin typeface="Times" panose="02020603050405020304" pitchFamily="18" charset="0"/>
                <a:cs typeface="Times" panose="02020603050405020304" pitchFamily="18" charset="0"/>
              </a:rPr>
              <a:t>đọc</a:t>
            </a:r>
            <a:r>
              <a:rPr lang="vi-VN" sz="3600" dirty="0">
                <a:solidFill>
                  <a:srgbClr val="002060"/>
                </a:solidFill>
                <a:latin typeface="Times" panose="02020603050405020304" pitchFamily="18" charset="0"/>
                <a:cs typeface="Times" panose="02020603050405020304" pitchFamily="18" charset="0"/>
              </a:rPr>
              <a:t> </a:t>
            </a:r>
            <a:r>
              <a:rPr lang="vi-VN" sz="3600" dirty="0" err="1">
                <a:solidFill>
                  <a:srgbClr val="002060"/>
                </a:solidFill>
                <a:latin typeface="Times" panose="02020603050405020304" pitchFamily="18" charset="0"/>
                <a:cs typeface="Times" panose="02020603050405020304" pitchFamily="18" charset="0"/>
              </a:rPr>
              <a:t>diễn</a:t>
            </a:r>
            <a:r>
              <a:rPr lang="vi-VN"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cảm</a:t>
            </a:r>
            <a:r>
              <a:rPr lang="en-US" sz="3600" dirty="0">
                <a:solidFill>
                  <a:srgbClr val="002060"/>
                </a:solidFill>
                <a:latin typeface="Times" panose="02020603050405020304" pitchFamily="18" charset="0"/>
                <a:cs typeface="Times" panose="02020603050405020304" pitchFamily="18" charset="0"/>
              </a:rPr>
              <a:t> </a:t>
            </a:r>
            <a:r>
              <a:rPr lang="vi-VN" sz="3600" dirty="0">
                <a:solidFill>
                  <a:srgbClr val="002060"/>
                </a:solidFill>
                <a:latin typeface="Times" panose="02020603050405020304" pitchFamily="18" charset="0"/>
                <a:cs typeface="Times" panose="02020603050405020304" pitchFamily="18" charset="0"/>
              </a:rPr>
              <a:t>c</a:t>
            </a:r>
            <a:r>
              <a:rPr lang="en-US" sz="3600" dirty="0" err="1">
                <a:solidFill>
                  <a:srgbClr val="002060"/>
                </a:solidFill>
                <a:latin typeface="Times" panose="02020603050405020304" pitchFamily="18" charset="0"/>
                <a:cs typeface="Times" panose="02020603050405020304" pitchFamily="18" charset="0"/>
              </a:rPr>
              <a:t>âu</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chuyện</a:t>
            </a:r>
            <a:r>
              <a:rPr lang="vi-VN" sz="3600" dirty="0">
                <a:solidFill>
                  <a:srgbClr val="002060"/>
                </a:solidFill>
                <a:latin typeface="Times" panose="02020603050405020304" pitchFamily="18" charset="0"/>
                <a:cs typeface="Times" panose="02020603050405020304" pitchFamily="18" charset="0"/>
              </a:rPr>
              <a:t>.</a:t>
            </a:r>
            <a:endParaRPr lang="en-US" sz="3600" dirty="0">
              <a:solidFill>
                <a:srgbClr val="002060"/>
              </a:solidFill>
              <a:latin typeface="Times" panose="02020603050405020304" pitchFamily="18" charset="0"/>
              <a:cs typeface="Times" panose="02020603050405020304" pitchFamily="18" charset="0"/>
            </a:endParaRPr>
          </a:p>
        </p:txBody>
      </p:sp>
      <p:sp>
        <p:nvSpPr>
          <p:cNvPr id="5" name="Rectangle: Rounded Corners 4">
            <a:extLst>
              <a:ext uri="{FF2B5EF4-FFF2-40B4-BE49-F238E27FC236}">
                <a16:creationId xmlns:a16="http://schemas.microsoft.com/office/drawing/2014/main" id="{DC03A7B5-C74A-467F-AFE6-F6541FC41C13}"/>
              </a:ext>
            </a:extLst>
          </p:cNvPr>
          <p:cNvSpPr/>
          <p:nvPr/>
        </p:nvSpPr>
        <p:spPr>
          <a:xfrm>
            <a:off x="1949141" y="376529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Times" panose="02020603050405020304" pitchFamily="18" charset="0"/>
                <a:cs typeface="Times" panose="02020603050405020304" pitchFamily="18" charset="0"/>
              </a:rPr>
              <a:t>Hiểu</a:t>
            </a:r>
            <a:r>
              <a:rPr lang="en-US" sz="3600" dirty="0">
                <a:solidFill>
                  <a:srgbClr val="002060"/>
                </a:solidFill>
                <a:latin typeface="Times" panose="02020603050405020304" pitchFamily="18" charset="0"/>
                <a:cs typeface="Times" panose="02020603050405020304" pitchFamily="18" charset="0"/>
              </a:rPr>
              <a:t> </a:t>
            </a:r>
            <a:r>
              <a:rPr lang="vi-VN" sz="3600" dirty="0" err="1">
                <a:solidFill>
                  <a:srgbClr val="002060"/>
                </a:solidFill>
                <a:latin typeface="Times" panose="02020603050405020304" pitchFamily="18" charset="0"/>
                <a:cs typeface="Times" panose="02020603050405020304" pitchFamily="18" charset="0"/>
              </a:rPr>
              <a:t>nội</a:t>
            </a:r>
            <a:r>
              <a:rPr lang="vi-VN" sz="3600" dirty="0">
                <a:solidFill>
                  <a:srgbClr val="002060"/>
                </a:solidFill>
                <a:latin typeface="Times" panose="02020603050405020304" pitchFamily="18" charset="0"/>
                <a:cs typeface="Times" panose="02020603050405020304" pitchFamily="18" charset="0"/>
              </a:rPr>
              <a:t> dung, ý </a:t>
            </a:r>
            <a:r>
              <a:rPr lang="vi-VN" sz="3600" dirty="0" err="1">
                <a:solidFill>
                  <a:srgbClr val="002060"/>
                </a:solidFill>
                <a:latin typeface="Times" panose="02020603050405020304" pitchFamily="18" charset="0"/>
                <a:cs typeface="Times" panose="02020603050405020304" pitchFamily="18" charset="0"/>
              </a:rPr>
              <a:t>nghĩa</a:t>
            </a:r>
            <a:r>
              <a:rPr lang="vi-VN"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của</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câu</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chuyện</a:t>
            </a:r>
            <a:r>
              <a:rPr lang="vi-VN" sz="3600" dirty="0">
                <a:solidFill>
                  <a:srgbClr val="002060"/>
                </a:solidFill>
                <a:latin typeface="Times" panose="02020603050405020304" pitchFamily="18" charset="0"/>
                <a:cs typeface="Times" panose="02020603050405020304" pitchFamily="18" charset="0"/>
              </a:rPr>
              <a:t>.</a:t>
            </a:r>
            <a:endParaRPr lang="en-US" sz="3600" dirty="0">
              <a:solidFill>
                <a:srgbClr val="002060"/>
              </a:solidFill>
              <a:latin typeface="Times" panose="02020603050405020304" pitchFamily="18" charset="0"/>
              <a:cs typeface="Times" panose="02020603050405020304" pitchFamily="18" charset="0"/>
            </a:endParaRPr>
          </a:p>
        </p:txBody>
      </p:sp>
      <p:sp>
        <p:nvSpPr>
          <p:cNvPr id="13" name="Rectangle: Rounded Corners 4">
            <a:extLst>
              <a:ext uri="{FF2B5EF4-FFF2-40B4-BE49-F238E27FC236}">
                <a16:creationId xmlns:a16="http://schemas.microsoft.com/office/drawing/2014/main" id="{DC03A7B5-C74A-467F-AFE6-F6541FC41C13}"/>
              </a:ext>
            </a:extLst>
          </p:cNvPr>
          <p:cNvSpPr/>
          <p:nvPr/>
        </p:nvSpPr>
        <p:spPr>
          <a:xfrm>
            <a:off x="1949141" y="531164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Times" panose="02020603050405020304" pitchFamily="18" charset="0"/>
                <a:cs typeface="Times" panose="02020603050405020304" pitchFamily="18" charset="0"/>
              </a:rPr>
              <a:t>Có</a:t>
            </a:r>
            <a:r>
              <a:rPr lang="en-US" sz="3600" dirty="0">
                <a:solidFill>
                  <a:srgbClr val="002060"/>
                </a:solidFill>
                <a:latin typeface="Times" panose="02020603050405020304" pitchFamily="18" charset="0"/>
                <a:cs typeface="Times" panose="02020603050405020304" pitchFamily="18" charset="0"/>
              </a:rPr>
              <a:t> ý </a:t>
            </a:r>
            <a:r>
              <a:rPr lang="en-US" sz="3600" dirty="0" err="1">
                <a:solidFill>
                  <a:srgbClr val="002060"/>
                </a:solidFill>
                <a:latin typeface="Times" panose="02020603050405020304" pitchFamily="18" charset="0"/>
                <a:cs typeface="Times" panose="02020603050405020304" pitchFamily="18" charset="0"/>
              </a:rPr>
              <a:t>thức</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giúp</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đỡ</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người</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gặp</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hoạn</a:t>
            </a:r>
            <a:r>
              <a:rPr lang="en-US" sz="3600" dirty="0">
                <a:solidFill>
                  <a:srgbClr val="002060"/>
                </a:solidFill>
                <a:latin typeface="Times" panose="02020603050405020304" pitchFamily="18" charset="0"/>
                <a:cs typeface="Times" panose="02020603050405020304" pitchFamily="18" charset="0"/>
              </a:rPr>
              <a:t> </a:t>
            </a:r>
            <a:r>
              <a:rPr lang="en-US" sz="3600" dirty="0" err="1">
                <a:solidFill>
                  <a:srgbClr val="002060"/>
                </a:solidFill>
                <a:latin typeface="Times" panose="02020603050405020304" pitchFamily="18" charset="0"/>
                <a:cs typeface="Times" panose="02020603050405020304" pitchFamily="18" charset="0"/>
              </a:rPr>
              <a:t>nạn</a:t>
            </a:r>
            <a:r>
              <a:rPr lang="en-US" sz="3600" dirty="0">
                <a:solidFill>
                  <a:srgbClr val="002060"/>
                </a:solidFill>
                <a:latin typeface="Times" panose="02020603050405020304" pitchFamily="18" charset="0"/>
                <a:cs typeface="Times" panose="02020603050405020304" pitchFamily="18" charset="0"/>
              </a:rPr>
              <a:t>. </a:t>
            </a:r>
          </a:p>
        </p:txBody>
      </p:sp>
      <p:sp>
        <p:nvSpPr>
          <p:cNvPr id="15" name="文本框 5">
            <a:extLst>
              <a:ext uri="{FF2B5EF4-FFF2-40B4-BE49-F238E27FC236}">
                <a16:creationId xmlns:a16="http://schemas.microsoft.com/office/drawing/2014/main"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endParaRPr>
          </a:p>
        </p:txBody>
      </p:sp>
      <p:sp>
        <p:nvSpPr>
          <p:cNvPr id="21" name="文本框 10">
            <a:extLst>
              <a:ext uri="{FF2B5EF4-FFF2-40B4-BE49-F238E27FC236}">
                <a16:creationId xmlns:a16="http://schemas.microsoft.com/office/drawing/2014/main"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endParaRPr>
          </a:p>
        </p:txBody>
      </p:sp>
      <p:sp>
        <p:nvSpPr>
          <p:cNvPr id="26" name="文本框 15">
            <a:extLst>
              <a:ext uri="{FF2B5EF4-FFF2-40B4-BE49-F238E27FC236}">
                <a16:creationId xmlns:a16="http://schemas.microsoft.com/office/drawing/2014/main"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endParaRPr>
          </a:p>
        </p:txBody>
      </p:sp>
      <p:pic>
        <p:nvPicPr>
          <p:cNvPr id="10"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19397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3643263"/>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811341" y="5192294"/>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1358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21602"/>
            <a:ext cx="12225563" cy="6858001"/>
          </a:xfrm>
          <a:prstGeom prst="rect">
            <a:avLst/>
          </a:prstGeom>
        </p:spPr>
      </p:pic>
      <p:pic>
        <p:nvPicPr>
          <p:cNvPr id="13" name="图片 9"/>
          <p:cNvPicPr>
            <a:picLocks noChangeAspect="1"/>
          </p:cNvPicPr>
          <p:nvPr/>
        </p:nvPicPr>
        <p:blipFill rotWithShape="1">
          <a:blip r:embed="rId4">
            <a:extLst>
              <a:ext uri="{28A0092B-C50C-407E-A947-70E740481C1C}">
                <a14:useLocalDpi xmlns:a14="http://schemas.microsoft.com/office/drawing/2010/main" val="0"/>
              </a:ext>
            </a:extLst>
          </a:blip>
          <a:srcRect l="3810" t="13952" r="3917" b="41810"/>
          <a:stretch/>
        </p:blipFill>
        <p:spPr>
          <a:xfrm>
            <a:off x="1939924" y="993634"/>
            <a:ext cx="8345714" cy="1781530"/>
          </a:xfrm>
          <a:prstGeom prst="rect">
            <a:avLst/>
          </a:prstGeom>
          <a:ln>
            <a:noFill/>
          </a:ln>
          <a:effectLst>
            <a:softEdge rad="112500"/>
          </a:effectLst>
        </p:spPr>
      </p:pic>
      <p:sp>
        <p:nvSpPr>
          <p:cNvPr id="18" name="TextBox 17">
            <a:extLst>
              <a:ext uri="{FF2B5EF4-FFF2-40B4-BE49-F238E27FC236}">
                <a16:creationId xmlns:a16="http://schemas.microsoft.com/office/drawing/2014/main" id="{427E24F6-E340-4575-A021-814B1D3E02A9}"/>
              </a:ext>
            </a:extLst>
          </p:cNvPr>
          <p:cNvSpPr txBox="1"/>
          <p:nvPr/>
        </p:nvSpPr>
        <p:spPr>
          <a:xfrm>
            <a:off x="2301411" y="1397571"/>
            <a:ext cx="7706526" cy="1077218"/>
          </a:xfrm>
          <a:prstGeom prst="rect">
            <a:avLst/>
          </a:prstGeom>
          <a:noFill/>
        </p:spPr>
        <p:txBody>
          <a:bodyPr wrap="square" rtlCol="0">
            <a:spAutoFit/>
          </a:bodyPr>
          <a:lstStyle/>
          <a:p>
            <a:pPr algn="ctr"/>
            <a:r>
              <a:rPr lang="en-US" sz="3200" b="1" dirty="0" err="1">
                <a:solidFill>
                  <a:schemeClr val="accent2">
                    <a:lumMod val="75000"/>
                  </a:schemeClr>
                </a:solidFill>
                <a:latin typeface="Times" panose="02020603050405020304" pitchFamily="18" charset="0"/>
                <a:cs typeface="Times" panose="02020603050405020304" pitchFamily="18" charset="0"/>
              </a:rPr>
              <a:t>Về</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nhà</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các</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bạn</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luyện</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đọc</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lại</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bài</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và</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chuẩn</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bị</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trước</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bài</a:t>
            </a:r>
            <a:r>
              <a:rPr lang="en-US" sz="3200" b="1" dirty="0">
                <a:solidFill>
                  <a:schemeClr val="accent2">
                    <a:lumMod val="75000"/>
                  </a:schemeClr>
                </a:solidFill>
                <a:latin typeface="Times" panose="02020603050405020304" pitchFamily="18" charset="0"/>
                <a:cs typeface="Times" panose="02020603050405020304" pitchFamily="18" charset="0"/>
              </a:rPr>
              <a:t> </a:t>
            </a:r>
            <a:r>
              <a:rPr lang="en-US" sz="3200" i="1" dirty="0" err="1">
                <a:latin typeface="Times" panose="02020603050405020304" pitchFamily="18" charset="0"/>
                <a:cs typeface="Times" panose="02020603050405020304" pitchFamily="18" charset="0"/>
              </a:rPr>
              <a:t>Lập</a:t>
            </a:r>
            <a:r>
              <a:rPr lang="en-US" sz="3200" i="1" dirty="0">
                <a:latin typeface="Times" panose="02020603050405020304" pitchFamily="18" charset="0"/>
                <a:cs typeface="Times" panose="02020603050405020304" pitchFamily="18" charset="0"/>
              </a:rPr>
              <a:t> </a:t>
            </a:r>
            <a:r>
              <a:rPr lang="en-US" sz="3200" i="1" dirty="0" err="1">
                <a:latin typeface="Times" panose="02020603050405020304" pitchFamily="18" charset="0"/>
                <a:cs typeface="Times" panose="02020603050405020304" pitchFamily="18" charset="0"/>
              </a:rPr>
              <a:t>làng</a:t>
            </a:r>
            <a:r>
              <a:rPr lang="en-US" sz="3200" i="1" dirty="0">
                <a:latin typeface="Times" panose="02020603050405020304" pitchFamily="18" charset="0"/>
                <a:cs typeface="Times" panose="02020603050405020304" pitchFamily="18" charset="0"/>
              </a:rPr>
              <a:t> </a:t>
            </a:r>
            <a:r>
              <a:rPr lang="en-US" sz="3200" i="1" dirty="0" err="1">
                <a:latin typeface="Times" panose="02020603050405020304" pitchFamily="18" charset="0"/>
                <a:cs typeface="Times" panose="02020603050405020304" pitchFamily="18" charset="0"/>
              </a:rPr>
              <a:t>giữ</a:t>
            </a:r>
            <a:r>
              <a:rPr lang="en-US" sz="3200" i="1" dirty="0">
                <a:latin typeface="Times" panose="02020603050405020304" pitchFamily="18" charset="0"/>
                <a:cs typeface="Times" panose="02020603050405020304" pitchFamily="18" charset="0"/>
              </a:rPr>
              <a:t> </a:t>
            </a:r>
            <a:r>
              <a:rPr lang="en-US" sz="3200" i="1" dirty="0" err="1">
                <a:latin typeface="Times" panose="02020603050405020304" pitchFamily="18" charset="0"/>
                <a:cs typeface="Times" panose="02020603050405020304" pitchFamily="18" charset="0"/>
              </a:rPr>
              <a:t>biển</a:t>
            </a:r>
            <a:r>
              <a:rPr lang="en-US" sz="3200" i="1" dirty="0">
                <a:latin typeface="Times" panose="02020603050405020304" pitchFamily="18" charset="0"/>
                <a:cs typeface="Times" panose="02020603050405020304" pitchFamily="18" charset="0"/>
              </a:rPr>
              <a:t> </a:t>
            </a:r>
            <a:r>
              <a:rPr lang="en-US" sz="3200" b="1" dirty="0" err="1">
                <a:solidFill>
                  <a:schemeClr val="accent2">
                    <a:lumMod val="75000"/>
                  </a:schemeClr>
                </a:solidFill>
                <a:latin typeface="Times" panose="02020603050405020304" pitchFamily="18" charset="0"/>
                <a:cs typeface="Times" panose="02020603050405020304" pitchFamily="18" charset="0"/>
              </a:rPr>
              <a:t>nhé</a:t>
            </a:r>
            <a:r>
              <a:rPr lang="en-US" sz="3200" b="1" dirty="0">
                <a:solidFill>
                  <a:schemeClr val="accent2">
                    <a:lumMod val="75000"/>
                  </a:schemeClr>
                </a:solidFill>
                <a:latin typeface="Times" panose="02020603050405020304" pitchFamily="18" charset="0"/>
                <a:cs typeface="Times" panose="02020603050405020304" pitchFamily="18" charset="0"/>
              </a:rPr>
              <a:t>!</a:t>
            </a:r>
          </a:p>
        </p:txBody>
      </p:sp>
      <p:pic>
        <p:nvPicPr>
          <p:cNvPr id="14" name="图片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0620" y="4518970"/>
            <a:ext cx="11704320" cy="2225692"/>
          </a:xfrm>
          <a:prstGeom prst="rect">
            <a:avLst/>
          </a:prstGeom>
        </p:spPr>
      </p:pic>
      <p:pic>
        <p:nvPicPr>
          <p:cNvPr id="15"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a:off x="9133113" y="3834285"/>
            <a:ext cx="636194" cy="1871878"/>
          </a:xfrm>
          <a:prstGeom prst="rect">
            <a:avLst/>
          </a:prstGeom>
        </p:spPr>
      </p:pic>
      <p:pic>
        <p:nvPicPr>
          <p:cNvPr id="16"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8895746" y="3544391"/>
            <a:ext cx="792832" cy="233275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9538294" y="3338283"/>
            <a:ext cx="3746867" cy="3746867"/>
          </a:xfrm>
          <a:prstGeom prst="rect">
            <a:avLst/>
          </a:prstGeom>
        </p:spPr>
      </p:pic>
      <p:pic>
        <p:nvPicPr>
          <p:cNvPr id="19" name="图片 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69307" y="1234386"/>
            <a:ext cx="1078903" cy="365730"/>
          </a:xfrm>
          <a:prstGeom prst="rect">
            <a:avLst/>
          </a:prstGeom>
        </p:spPr>
      </p:pic>
      <p:pic>
        <p:nvPicPr>
          <p:cNvPr id="20" name="图片 18"/>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77352" y="2775164"/>
            <a:ext cx="1078903" cy="365730"/>
          </a:xfrm>
          <a:prstGeom prst="rect">
            <a:avLst/>
          </a:prstGeom>
        </p:spPr>
      </p:pic>
      <p:pic>
        <p:nvPicPr>
          <p:cNvPr id="21" name="图片 2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19309" y="3553231"/>
            <a:ext cx="1078903" cy="365730"/>
          </a:xfrm>
          <a:prstGeom prst="rect">
            <a:avLst/>
          </a:prstGeom>
        </p:spPr>
      </p:pic>
    </p:spTree>
    <p:custDataLst>
      <p:tags r:id="rId1"/>
    </p:custDataLst>
    <p:extLst>
      <p:ext uri="{BB962C8B-B14F-4D97-AF65-F5344CB8AC3E}">
        <p14:creationId xmlns:p14="http://schemas.microsoft.com/office/powerpoint/2010/main" val="12027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3716000"/>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13716000"/>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13716000"/>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13716000"/>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13716000"/>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13716000"/>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13716000"/>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13716000"/>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13716000"/>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13716000"/>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13716000"/>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13716000"/>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13716000"/>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13716000"/>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13716000"/>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13716000"/>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3302140782"/>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33564758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3716000"/>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3716000"/>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13716000"/>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13716000"/>
            <a:ext cx="1390469" cy="5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13716000"/>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13716000"/>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13716000"/>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13716000"/>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13716000"/>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13716000"/>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13716000"/>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13716000"/>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5014270" y="13716000"/>
            <a:ext cx="917923"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13716000"/>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13716000"/>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13716000"/>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13716000"/>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60101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2757715"/>
            <a:ext cx="1390469" cy="5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5014270" y="5348260"/>
            <a:ext cx="917923"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67141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3"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009" y="-541400"/>
            <a:ext cx="7732896" cy="4406659"/>
          </a:xfrm>
          <a:prstGeom prst="rect">
            <a:avLst/>
          </a:prstGeom>
        </p:spPr>
      </p:pic>
      <p:sp>
        <p:nvSpPr>
          <p:cNvPr id="4" name="TextBox 3">
            <a:extLst>
              <a:ext uri="{FF2B5EF4-FFF2-40B4-BE49-F238E27FC236}">
                <a16:creationId xmlns:a16="http://schemas.microsoft.com/office/drawing/2014/main" id="{65BF6390-71A0-4D57-A157-A428BE72D9B5}"/>
              </a:ext>
            </a:extLst>
          </p:cNvPr>
          <p:cNvSpPr txBox="1"/>
          <p:nvPr/>
        </p:nvSpPr>
        <p:spPr>
          <a:xfrm>
            <a:off x="2275266" y="1289635"/>
            <a:ext cx="7032792" cy="923330"/>
          </a:xfrm>
          <a:prstGeom prst="rect">
            <a:avLst/>
          </a:prstGeom>
          <a:noFill/>
        </p:spPr>
        <p:txBody>
          <a:bodyPr wrap="square" lIns="0" tIns="0" rIns="0" bIns="0" rtlCol="0">
            <a:spAutoFit/>
          </a:bodyPr>
          <a:lstStyle/>
          <a:p>
            <a:pPr algn="ctr"/>
            <a:r>
              <a:rPr lang="en-US" sz="6000" b="1">
                <a:solidFill>
                  <a:srgbClr val="FF0000"/>
                </a:solidFill>
                <a:latin typeface="Times" panose="02020603050405020304" pitchFamily="18" charset="0"/>
                <a:cs typeface="Times" panose="02020603050405020304" pitchFamily="18" charset="0"/>
              </a:rPr>
              <a:t>Tiếng rao đêm</a:t>
            </a:r>
            <a:endParaRPr lang="en-SG" sz="6000" b="1">
              <a:solidFill>
                <a:srgbClr val="FF0000"/>
              </a:solidFill>
              <a:latin typeface="Times" panose="02020603050405020304" pitchFamily="18" charset="0"/>
              <a:cs typeface="Times" panose="02020603050405020304" pitchFamily="18" charset="0"/>
            </a:endParaRPr>
          </a:p>
        </p:txBody>
      </p:sp>
      <p:sp>
        <p:nvSpPr>
          <p:cNvPr id="5" name="文本框 1"/>
          <p:cNvSpPr txBox="1"/>
          <p:nvPr/>
        </p:nvSpPr>
        <p:spPr>
          <a:xfrm>
            <a:off x="2275266" y="335208"/>
            <a:ext cx="6908800" cy="923330"/>
          </a:xfrm>
          <a:prstGeom prst="rect">
            <a:avLst/>
          </a:prstGeom>
          <a:noFill/>
        </p:spPr>
        <p:txBody>
          <a:bodyPr wrap="square" rtlCol="0">
            <a:spAutoFit/>
          </a:bodyPr>
          <a:lstStyle/>
          <a:p>
            <a:pPr algn="ctr"/>
            <a:r>
              <a:rPr lang="en-US" altLang="zh-CN" sz="5400" b="1">
                <a:solidFill>
                  <a:srgbClr val="00B050"/>
                </a:solidFill>
                <a:latin typeface="Times" panose="02020603050405020304" pitchFamily="18" charset="0"/>
                <a:cs typeface="Times" panose="02020603050405020304" pitchFamily="18" charset="0"/>
                <a:sym typeface="+mn-lt"/>
              </a:rPr>
              <a:t>TẬP ĐỌC</a:t>
            </a:r>
            <a:endParaRPr lang="zh-CN" altLang="en-US" sz="5400" b="1" dirty="0">
              <a:solidFill>
                <a:srgbClr val="00B050"/>
              </a:solidFill>
              <a:latin typeface="Times" panose="02020603050405020304" pitchFamily="18" charset="0"/>
              <a:cs typeface="Times" panose="02020603050405020304" pitchFamily="18" charset="0"/>
              <a:sym typeface="+mn-lt"/>
            </a:endParaRPr>
          </a:p>
        </p:txBody>
      </p:sp>
      <p:sp>
        <p:nvSpPr>
          <p:cNvPr id="6" name="Rectangle 5"/>
          <p:cNvSpPr/>
          <p:nvPr/>
        </p:nvSpPr>
        <p:spPr>
          <a:xfrm>
            <a:off x="5062538" y="2141081"/>
            <a:ext cx="4350102" cy="461665"/>
          </a:xfrm>
          <a:prstGeom prst="rect">
            <a:avLst/>
          </a:prstGeom>
        </p:spPr>
        <p:txBody>
          <a:bodyPr wrap="none">
            <a:spAutoFit/>
          </a:bodyPr>
          <a:lstStyle/>
          <a:p>
            <a:pPr algn="r"/>
            <a:r>
              <a:rPr lang="en-US" altLang="zh-CN" sz="2400" b="1" spc="225">
                <a:latin typeface="Times" panose="02020603050405020304" pitchFamily="18" charset="0"/>
                <a:ea typeface="微软雅黑 Light" panose="020B0502040204020203" pitchFamily="34" charset="-122"/>
                <a:cs typeface="Times" panose="02020603050405020304" pitchFamily="18" charset="0"/>
              </a:rPr>
              <a:t>Theo Nguyễn Lê Tín Nhân</a:t>
            </a:r>
            <a:endParaRPr lang="zh-CN" altLang="en-US" sz="2400" b="1" spc="225" dirty="0">
              <a:latin typeface="Times" panose="02020603050405020304" pitchFamily="18" charset="0"/>
              <a:ea typeface="微软雅黑 Light" panose="020B0502040204020203" pitchFamily="34" charset="-122"/>
              <a:cs typeface="Times" panose="02020603050405020304" pitchFamily="18" charset="0"/>
            </a:endParaRPr>
          </a:p>
        </p:txBody>
      </p:sp>
      <p:pic>
        <p:nvPicPr>
          <p:cNvPr id="11" name="图片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07036"/>
            <a:ext cx="11945257" cy="2916446"/>
          </a:xfrm>
          <a:prstGeom prst="rect">
            <a:avLst/>
          </a:prstGeom>
        </p:spPr>
      </p:pic>
      <p:pic>
        <p:nvPicPr>
          <p:cNvPr id="1028" name="Picture 4" descr="Luẩn quẩn hàng rong - Văn Học Sài Gò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8253" y="4153231"/>
            <a:ext cx="4663611" cy="22860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ctor minh hoạ của một người bán hàng rong ở Bangkok | Thư viện stock  vector đẹp miễn phí"/>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5600" y1="13200" x2="34800" y2="8000"/>
                        <a14:foregroundMark x1="34800" y1="9000" x2="50200" y2="4400"/>
                        <a14:foregroundMark x1="56800" y1="3800" x2="62400" y2="2000"/>
                        <a14:foregroundMark x1="63800" y1="3000" x2="74000" y2="4800"/>
                        <a14:foregroundMark x1="74400" y1="4800" x2="89400" y2="11400"/>
                        <a14:foregroundMark x1="89000" y1="13200" x2="94600" y2="18200"/>
                        <a14:foregroundMark x1="53000" y1="12200" x2="62400" y2="19200"/>
                        <a14:foregroundMark x1="70400" y1="10000" x2="80000" y2="20200"/>
                        <a14:foregroundMark x1="17200" y1="51000" x2="16600" y2="59200"/>
                        <a14:foregroundMark x1="48800" y1="79000" x2="49200" y2="80400"/>
                        <a14:foregroundMark x1="25000" y1="71400" x2="25000" y2="71400"/>
                      </a14:backgroundRemoval>
                    </a14:imgEffect>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61954" y="2619584"/>
            <a:ext cx="4663610" cy="414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206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42" presetClass="entr" presetSubtype="0" fill="hold" grpId="0" nodeType="withEffect">
                                  <p:stCondLst>
                                    <p:cond delay="5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id="{7F8F3850-059A-425D-A833-AFD488FF7AF3}"/>
              </a:ext>
            </a:extLst>
          </p:cNvPr>
          <p:cNvSpPr/>
          <p:nvPr/>
        </p:nvSpPr>
        <p:spPr>
          <a:xfrm>
            <a:off x="4579288" y="496161"/>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C00000"/>
              </a:solidFill>
              <a:latin typeface="Times" panose="02020603050405020304" pitchFamily="18" charset="0"/>
              <a:cs typeface="Times" panose="02020603050405020304" pitchFamily="18" charset="0"/>
            </a:endParaRPr>
          </a:p>
        </p:txBody>
      </p:sp>
      <p:sp>
        <p:nvSpPr>
          <p:cNvPr id="17" name="TextBox 16">
            <a:extLst>
              <a:ext uri="{FF2B5EF4-FFF2-40B4-BE49-F238E27FC236}">
                <a16:creationId xmlns:a16="http://schemas.microsoft.com/office/drawing/2014/main" id="{62B4FDD4-2861-4472-9607-00D2E10B1D1A}"/>
              </a:ext>
            </a:extLst>
          </p:cNvPr>
          <p:cNvSpPr txBox="1"/>
          <p:nvPr/>
        </p:nvSpPr>
        <p:spPr>
          <a:xfrm>
            <a:off x="1949141" y="1729178"/>
            <a:ext cx="9221777"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Times" panose="02020603050405020304" pitchFamily="18" charset="0"/>
                <a:cs typeface="Times" panose="02020603050405020304" pitchFamily="18" charset="0"/>
              </a:rPr>
              <a:t>Đọc đúng, trôi </a:t>
            </a:r>
            <a:r>
              <a:rPr lang="vi-VN" sz="3600" b="1" dirty="0" err="1">
                <a:solidFill>
                  <a:srgbClr val="002060"/>
                </a:solidFill>
                <a:latin typeface="Times" panose="02020603050405020304" pitchFamily="18" charset="0"/>
                <a:cs typeface="Times" panose="02020603050405020304" pitchFamily="18" charset="0"/>
              </a:rPr>
              <a:t>chảy</a:t>
            </a:r>
            <a:r>
              <a:rPr lang="en-US" sz="3600" b="1" dirty="0">
                <a:solidFill>
                  <a:srgbClr val="002060"/>
                </a:solidFill>
                <a:latin typeface="Times" panose="02020603050405020304" pitchFamily="18" charset="0"/>
                <a:cs typeface="Times" panose="02020603050405020304" pitchFamily="18" charset="0"/>
              </a:rPr>
              <a:t> </a:t>
            </a:r>
            <a:r>
              <a:rPr lang="en-US" sz="3600" b="1" dirty="0" err="1">
                <a:solidFill>
                  <a:srgbClr val="002060"/>
                </a:solidFill>
                <a:latin typeface="Times" panose="02020603050405020304" pitchFamily="18" charset="0"/>
                <a:cs typeface="Times" panose="02020603050405020304" pitchFamily="18" charset="0"/>
              </a:rPr>
              <a:t>toàn</a:t>
            </a:r>
            <a:r>
              <a:rPr lang="en-US" sz="3600" b="1" dirty="0">
                <a:solidFill>
                  <a:srgbClr val="002060"/>
                </a:solidFill>
                <a:latin typeface="Times" panose="02020603050405020304" pitchFamily="18" charset="0"/>
                <a:cs typeface="Times" panose="02020603050405020304" pitchFamily="18" charset="0"/>
              </a:rPr>
              <a:t> </a:t>
            </a:r>
            <a:r>
              <a:rPr lang="en-US" sz="3600" b="1" dirty="0" err="1">
                <a:solidFill>
                  <a:srgbClr val="002060"/>
                </a:solidFill>
                <a:latin typeface="Times" panose="02020603050405020304" pitchFamily="18" charset="0"/>
                <a:cs typeface="Times" panose="02020603050405020304" pitchFamily="18" charset="0"/>
              </a:rPr>
              <a:t>bài</a:t>
            </a:r>
            <a:r>
              <a:rPr lang="en-US" sz="3600" b="1" dirty="0">
                <a:solidFill>
                  <a:srgbClr val="002060"/>
                </a:solidFill>
                <a:latin typeface="Times" panose="02020603050405020304" pitchFamily="18" charset="0"/>
                <a:cs typeface="Times" panose="02020603050405020304" pitchFamily="18" charset="0"/>
              </a:rPr>
              <a:t>, </a:t>
            </a:r>
            <a:r>
              <a:rPr lang="en-US" sz="3600" b="1" dirty="0" err="1">
                <a:solidFill>
                  <a:srgbClr val="002060"/>
                </a:solidFill>
                <a:latin typeface="Times" panose="02020603050405020304" pitchFamily="18" charset="0"/>
                <a:cs typeface="Times" panose="02020603050405020304" pitchFamily="18" charset="0"/>
              </a:rPr>
              <a:t>bước</a:t>
            </a:r>
            <a:r>
              <a:rPr lang="en-US" sz="3600" b="1" dirty="0">
                <a:solidFill>
                  <a:srgbClr val="002060"/>
                </a:solidFill>
                <a:latin typeface="Times" panose="02020603050405020304" pitchFamily="18" charset="0"/>
                <a:cs typeface="Times" panose="02020603050405020304" pitchFamily="18" charset="0"/>
              </a:rPr>
              <a:t> </a:t>
            </a:r>
            <a:r>
              <a:rPr lang="en-US" sz="3600" b="1" dirty="0" err="1">
                <a:solidFill>
                  <a:srgbClr val="002060"/>
                </a:solidFill>
                <a:latin typeface="Times" panose="02020603050405020304" pitchFamily="18" charset="0"/>
                <a:cs typeface="Times" panose="02020603050405020304" pitchFamily="18" charset="0"/>
              </a:rPr>
              <a:t>đầu</a:t>
            </a:r>
            <a:r>
              <a:rPr lang="en-US" sz="3600" b="1" dirty="0">
                <a:solidFill>
                  <a:srgbClr val="002060"/>
                </a:solidFill>
                <a:latin typeface="Times" panose="02020603050405020304" pitchFamily="18" charset="0"/>
                <a:cs typeface="Times" panose="02020603050405020304" pitchFamily="18" charset="0"/>
              </a:rPr>
              <a:t> </a:t>
            </a:r>
            <a:r>
              <a:rPr lang="en-US" sz="3600" b="1" dirty="0" err="1">
                <a:solidFill>
                  <a:srgbClr val="002060"/>
                </a:solidFill>
                <a:latin typeface="Times" panose="02020603050405020304" pitchFamily="18" charset="0"/>
                <a:cs typeface="Times" panose="02020603050405020304" pitchFamily="18" charset="0"/>
              </a:rPr>
              <a:t>biết</a:t>
            </a:r>
            <a:r>
              <a:rPr lang="en-US" sz="3600" b="1" dirty="0">
                <a:solidFill>
                  <a:srgbClr val="002060"/>
                </a:solidFill>
                <a:latin typeface="Times" panose="02020603050405020304" pitchFamily="18" charset="0"/>
                <a:cs typeface="Times" panose="02020603050405020304" pitchFamily="18" charset="0"/>
              </a:rPr>
              <a:t> </a:t>
            </a:r>
            <a:r>
              <a:rPr lang="vi-VN" sz="3600" b="1" dirty="0" err="1">
                <a:solidFill>
                  <a:srgbClr val="002060"/>
                </a:solidFill>
                <a:latin typeface="Times" panose="02020603050405020304" pitchFamily="18" charset="0"/>
                <a:cs typeface="Times" panose="02020603050405020304" pitchFamily="18" charset="0"/>
              </a:rPr>
              <a:t>đọc</a:t>
            </a:r>
            <a:r>
              <a:rPr lang="vi-VN" sz="3600" b="1" dirty="0">
                <a:solidFill>
                  <a:srgbClr val="002060"/>
                </a:solidFill>
                <a:latin typeface="Times" panose="02020603050405020304" pitchFamily="18" charset="0"/>
                <a:cs typeface="Times" panose="02020603050405020304" pitchFamily="18" charset="0"/>
              </a:rPr>
              <a:t> </a:t>
            </a:r>
            <a:r>
              <a:rPr lang="vi-VN" sz="3600" b="1" dirty="0" err="1">
                <a:solidFill>
                  <a:srgbClr val="002060"/>
                </a:solidFill>
                <a:latin typeface="Times" panose="02020603050405020304" pitchFamily="18" charset="0"/>
                <a:cs typeface="Times" panose="02020603050405020304" pitchFamily="18" charset="0"/>
              </a:rPr>
              <a:t>diễn</a:t>
            </a:r>
            <a:r>
              <a:rPr lang="en-US" sz="3600" b="1" dirty="0">
                <a:solidFill>
                  <a:srgbClr val="002060"/>
                </a:solidFill>
                <a:latin typeface="Times" panose="02020603050405020304" pitchFamily="18" charset="0"/>
                <a:cs typeface="Times" panose="02020603050405020304" pitchFamily="18" charset="0"/>
              </a:rPr>
              <a:t> </a:t>
            </a:r>
            <a:r>
              <a:rPr lang="en-US" sz="3600" b="1" dirty="0" err="1">
                <a:solidFill>
                  <a:srgbClr val="002060"/>
                </a:solidFill>
                <a:latin typeface="Times" panose="02020603050405020304" pitchFamily="18" charset="0"/>
                <a:cs typeface="Times" panose="02020603050405020304" pitchFamily="18" charset="0"/>
              </a:rPr>
              <a:t>cảm</a:t>
            </a:r>
            <a:r>
              <a:rPr lang="vi-VN" sz="3600" b="1" dirty="0">
                <a:solidFill>
                  <a:srgbClr val="002060"/>
                </a:solidFill>
                <a:latin typeface="Times" panose="02020603050405020304" pitchFamily="18" charset="0"/>
                <a:cs typeface="Times" panose="02020603050405020304" pitchFamily="18" charset="0"/>
              </a:rPr>
              <a:t> c</a:t>
            </a:r>
            <a:r>
              <a:rPr lang="en-US" sz="3600" b="1" dirty="0" err="1">
                <a:solidFill>
                  <a:srgbClr val="002060"/>
                </a:solidFill>
                <a:latin typeface="Times" panose="02020603050405020304" pitchFamily="18" charset="0"/>
                <a:cs typeface="Times" panose="02020603050405020304" pitchFamily="18" charset="0"/>
              </a:rPr>
              <a:t>âu</a:t>
            </a:r>
            <a:r>
              <a:rPr lang="en-US" sz="3600" b="1" dirty="0">
                <a:solidFill>
                  <a:srgbClr val="002060"/>
                </a:solidFill>
                <a:latin typeface="Times" panose="02020603050405020304" pitchFamily="18" charset="0"/>
                <a:cs typeface="Times" panose="02020603050405020304" pitchFamily="18" charset="0"/>
              </a:rPr>
              <a:t> </a:t>
            </a:r>
            <a:r>
              <a:rPr lang="en-US" sz="3600" b="1" dirty="0" err="1">
                <a:solidFill>
                  <a:srgbClr val="002060"/>
                </a:solidFill>
                <a:latin typeface="Times" panose="02020603050405020304" pitchFamily="18" charset="0"/>
                <a:cs typeface="Times" panose="02020603050405020304" pitchFamily="18" charset="0"/>
              </a:rPr>
              <a:t>chuyện</a:t>
            </a:r>
            <a:r>
              <a:rPr lang="vi-VN" sz="3600" b="1" dirty="0">
                <a:solidFill>
                  <a:srgbClr val="002060"/>
                </a:solidFill>
                <a:latin typeface="Times" panose="02020603050405020304" pitchFamily="18" charset="0"/>
                <a:cs typeface="Times" panose="02020603050405020304" pitchFamily="18" charset="0"/>
              </a:rPr>
              <a:t>.</a:t>
            </a:r>
            <a:endParaRPr lang="en-US" sz="3600" b="1" dirty="0">
              <a:solidFill>
                <a:srgbClr val="002060"/>
              </a:solidFill>
              <a:latin typeface="Times" panose="02020603050405020304" pitchFamily="18" charset="0"/>
              <a:cs typeface="Times" panose="02020603050405020304" pitchFamily="18" charset="0"/>
            </a:endParaRPr>
          </a:p>
        </p:txBody>
      </p:sp>
      <p:sp>
        <p:nvSpPr>
          <p:cNvPr id="5" name="Rectangle: Rounded Corners 4">
            <a:extLst>
              <a:ext uri="{FF2B5EF4-FFF2-40B4-BE49-F238E27FC236}">
                <a16:creationId xmlns:a16="http://schemas.microsoft.com/office/drawing/2014/main" id="{DC03A7B5-C74A-467F-AFE6-F6541FC41C13}"/>
              </a:ext>
            </a:extLst>
          </p:cNvPr>
          <p:cNvSpPr/>
          <p:nvPr/>
        </p:nvSpPr>
        <p:spPr>
          <a:xfrm>
            <a:off x="1949141" y="376529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Times" panose="02020603050405020304" pitchFamily="18" charset="0"/>
                <a:cs typeface="Times" panose="02020603050405020304" pitchFamily="18" charset="0"/>
              </a:rPr>
              <a:t>Hiểu </a:t>
            </a:r>
            <a:r>
              <a:rPr lang="vi-VN" sz="3600" b="1">
                <a:solidFill>
                  <a:srgbClr val="002060"/>
                </a:solidFill>
                <a:latin typeface="Times" panose="02020603050405020304" pitchFamily="18" charset="0"/>
                <a:cs typeface="Times" panose="02020603050405020304" pitchFamily="18" charset="0"/>
              </a:rPr>
              <a:t>nội </a:t>
            </a:r>
            <a:r>
              <a:rPr lang="vi-VN" sz="3600" b="1" dirty="0">
                <a:solidFill>
                  <a:srgbClr val="002060"/>
                </a:solidFill>
                <a:latin typeface="Times" panose="02020603050405020304" pitchFamily="18" charset="0"/>
                <a:cs typeface="Times" panose="02020603050405020304" pitchFamily="18" charset="0"/>
              </a:rPr>
              <a:t>dung, ý </a:t>
            </a:r>
            <a:r>
              <a:rPr lang="vi-VN" sz="3600" b="1">
                <a:solidFill>
                  <a:srgbClr val="002060"/>
                </a:solidFill>
                <a:latin typeface="Times" panose="02020603050405020304" pitchFamily="18" charset="0"/>
                <a:cs typeface="Times" panose="02020603050405020304" pitchFamily="18" charset="0"/>
              </a:rPr>
              <a:t>nghĩa </a:t>
            </a:r>
            <a:r>
              <a:rPr lang="en-US" sz="3600" b="1">
                <a:solidFill>
                  <a:srgbClr val="002060"/>
                </a:solidFill>
                <a:latin typeface="Times" panose="02020603050405020304" pitchFamily="18" charset="0"/>
                <a:cs typeface="Times" panose="02020603050405020304" pitchFamily="18" charset="0"/>
              </a:rPr>
              <a:t>của câu chuyện</a:t>
            </a:r>
            <a:r>
              <a:rPr lang="vi-VN" sz="3600" b="1">
                <a:solidFill>
                  <a:srgbClr val="002060"/>
                </a:solidFill>
                <a:latin typeface="Times" panose="02020603050405020304" pitchFamily="18" charset="0"/>
                <a:cs typeface="Times" panose="02020603050405020304" pitchFamily="18" charset="0"/>
              </a:rPr>
              <a:t>.</a:t>
            </a:r>
            <a:endParaRPr lang="en-US" sz="3600" b="1">
              <a:solidFill>
                <a:srgbClr val="002060"/>
              </a:solidFill>
              <a:latin typeface="Times" panose="02020603050405020304" pitchFamily="18" charset="0"/>
              <a:cs typeface="Times" panose="02020603050405020304" pitchFamily="18" charset="0"/>
            </a:endParaRPr>
          </a:p>
        </p:txBody>
      </p:sp>
      <p:sp>
        <p:nvSpPr>
          <p:cNvPr id="13" name="Rectangle: Rounded Corners 4">
            <a:extLst>
              <a:ext uri="{FF2B5EF4-FFF2-40B4-BE49-F238E27FC236}">
                <a16:creationId xmlns:a16="http://schemas.microsoft.com/office/drawing/2014/main" id="{DC03A7B5-C74A-467F-AFE6-F6541FC41C13}"/>
              </a:ext>
            </a:extLst>
          </p:cNvPr>
          <p:cNvSpPr/>
          <p:nvPr/>
        </p:nvSpPr>
        <p:spPr>
          <a:xfrm>
            <a:off x="1949141" y="531164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Times" panose="02020603050405020304" pitchFamily="18" charset="0"/>
                <a:cs typeface="Times" panose="02020603050405020304" pitchFamily="18" charset="0"/>
              </a:rPr>
              <a:t>Có ý thức giúp đỡ người gặp hoạn nạn. </a:t>
            </a:r>
            <a:endParaRPr lang="en-US" sz="3600" b="1" dirty="0">
              <a:solidFill>
                <a:srgbClr val="002060"/>
              </a:solidFill>
              <a:latin typeface="Times" panose="02020603050405020304" pitchFamily="18" charset="0"/>
              <a:cs typeface="Times" panose="02020603050405020304" pitchFamily="18" charset="0"/>
            </a:endParaRPr>
          </a:p>
        </p:txBody>
      </p:sp>
      <p:sp>
        <p:nvSpPr>
          <p:cNvPr id="15" name="文本框 5">
            <a:extLst>
              <a:ext uri="{FF2B5EF4-FFF2-40B4-BE49-F238E27FC236}">
                <a16:creationId xmlns:a16="http://schemas.microsoft.com/office/drawing/2014/main"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endParaRPr>
          </a:p>
        </p:txBody>
      </p:sp>
      <p:sp>
        <p:nvSpPr>
          <p:cNvPr id="21" name="文本框 10">
            <a:extLst>
              <a:ext uri="{FF2B5EF4-FFF2-40B4-BE49-F238E27FC236}">
                <a16:creationId xmlns:a16="http://schemas.microsoft.com/office/drawing/2014/main"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endParaRPr>
          </a:p>
        </p:txBody>
      </p:sp>
      <p:sp>
        <p:nvSpPr>
          <p:cNvPr id="26" name="文本框 15">
            <a:extLst>
              <a:ext uri="{FF2B5EF4-FFF2-40B4-BE49-F238E27FC236}">
                <a16:creationId xmlns:a16="http://schemas.microsoft.com/office/drawing/2014/main"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Times" panose="02020603050405020304" pitchFamily="18" charset="0"/>
              <a:ea typeface="字魂66号-仔仔体" panose="00000500000000000000" pitchFamily="2" charset="-122"/>
              <a:cs typeface="Times" panose="02020603050405020304" pitchFamily="18" charset="0"/>
            </a:endParaRPr>
          </a:p>
        </p:txBody>
      </p:sp>
      <p:sp>
        <p:nvSpPr>
          <p:cNvPr id="10" name="TextBox 9">
            <a:extLst>
              <a:ext uri="{FF2B5EF4-FFF2-40B4-BE49-F238E27FC236}">
                <a16:creationId xmlns:a16="http://schemas.microsoft.com/office/drawing/2014/main" id="{65BF6390-71A0-4D57-A157-A428BE72D9B5}"/>
              </a:ext>
            </a:extLst>
          </p:cNvPr>
          <p:cNvSpPr txBox="1"/>
          <p:nvPr/>
        </p:nvSpPr>
        <p:spPr>
          <a:xfrm>
            <a:off x="2838683" y="632985"/>
            <a:ext cx="7032792" cy="677108"/>
          </a:xfrm>
          <a:prstGeom prst="rect">
            <a:avLst/>
          </a:prstGeom>
          <a:noFill/>
        </p:spPr>
        <p:txBody>
          <a:bodyPr wrap="square" lIns="0" tIns="0" rIns="0" bIns="0" rtlCol="0">
            <a:spAutoFit/>
          </a:bodyPr>
          <a:lstStyle/>
          <a:p>
            <a:pPr algn="ctr"/>
            <a:r>
              <a:rPr lang="en-US" sz="4400" b="1">
                <a:solidFill>
                  <a:srgbClr val="FF0000"/>
                </a:solidFill>
                <a:latin typeface="Times" panose="02020603050405020304" pitchFamily="18" charset="0"/>
                <a:cs typeface="Times" panose="02020603050405020304" pitchFamily="18" charset="0"/>
              </a:rPr>
              <a:t>Mục tiêu</a:t>
            </a:r>
            <a:endParaRPr lang="en-SG" sz="4400" b="1">
              <a:solidFill>
                <a:srgbClr val="FF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57095798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13" grpId="0" animBg="1"/>
      <p:bldP spid="15" grpId="0"/>
      <p:bldP spid="21" grpId="0"/>
      <p:bldP spid="2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latin typeface="Times" panose="02020603050405020304" pitchFamily="18" charset="0"/>
              <a:cs typeface="Times" panose="02020603050405020304" pitchFamily="18" charset="0"/>
            </a:endParaRPr>
          </a:p>
          <a:p>
            <a:pPr algn="ctr"/>
            <a:endParaRPr lang="vi-VN" sz="3200" dirty="0">
              <a:latin typeface="Times" panose="02020603050405020304" pitchFamily="18" charset="0"/>
              <a:cs typeface="Times" panose="02020603050405020304" pitchFamily="18" charset="0"/>
            </a:endParaRPr>
          </a:p>
          <a:p>
            <a:pPr algn="just"/>
            <a:r>
              <a:rPr lang="vi-VN" sz="2800" dirty="0">
                <a:latin typeface="Times" panose="02020603050405020304" pitchFamily="18" charset="0"/>
                <a:cs typeface="Times" panose="02020603050405020304" pitchFamily="18" charset="0"/>
              </a:rPr>
              <a:t>      </a:t>
            </a:r>
            <a:r>
              <a:rPr lang="en-US"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Gần</a:t>
            </a:r>
            <a:r>
              <a:rPr lang="vi-VN" sz="2800" dirty="0">
                <a:latin typeface="Times" panose="02020603050405020304" pitchFamily="18" charset="0"/>
                <a:cs typeface="Times" panose="02020603050405020304" pitchFamily="18" charset="0"/>
              </a:rPr>
              <a:t> như đêm </a:t>
            </a:r>
            <a:r>
              <a:rPr lang="vi-VN" sz="2800" dirty="0" err="1">
                <a:latin typeface="Times" panose="02020603050405020304" pitchFamily="18" charset="0"/>
                <a:cs typeface="Times" panose="02020603050405020304" pitchFamily="18" charset="0"/>
              </a:rPr>
              <a:t>nào</a:t>
            </a:r>
            <a:r>
              <a:rPr lang="vi-VN" sz="2800" dirty="0">
                <a:latin typeface="Times" panose="02020603050405020304" pitchFamily="18" charset="0"/>
                <a:cs typeface="Times" panose="02020603050405020304" pitchFamily="18" charset="0"/>
              </a:rPr>
              <a:t> tôi </a:t>
            </a:r>
            <a:r>
              <a:rPr lang="vi-VN" sz="2800" dirty="0" err="1">
                <a:latin typeface="Times" panose="02020603050405020304" pitchFamily="18" charset="0"/>
                <a:cs typeface="Times" panose="02020603050405020304" pitchFamily="18" charset="0"/>
              </a:rPr>
              <a:t>cũng</a:t>
            </a:r>
            <a:r>
              <a:rPr lang="vi-VN" sz="2800" dirty="0">
                <a:latin typeface="Times" panose="02020603050405020304" pitchFamily="18" charset="0"/>
                <a:cs typeface="Times" panose="02020603050405020304" pitchFamily="18" charset="0"/>
              </a:rPr>
              <a:t> nghe </a:t>
            </a:r>
            <a:r>
              <a:rPr lang="vi-VN" sz="2800" dirty="0" err="1">
                <a:latin typeface="Times" panose="02020603050405020304" pitchFamily="18" charset="0"/>
                <a:cs typeface="Times" panose="02020603050405020304" pitchFamily="18" charset="0"/>
              </a:rPr>
              <a:t>thấy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rao </a:t>
            </a:r>
            <a:r>
              <a:rPr lang="vi-VN" sz="2800" dirty="0" err="1">
                <a:latin typeface="Times" panose="02020603050405020304" pitchFamily="18" charset="0"/>
                <a:cs typeface="Times" panose="02020603050405020304" pitchFamily="18" charset="0"/>
              </a:rPr>
              <a:t>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giò</a:t>
            </a:r>
            <a:r>
              <a:rPr lang="vi-VN" sz="2800" dirty="0">
                <a:latin typeface="Times" panose="02020603050405020304" pitchFamily="18" charset="0"/>
                <a:cs typeface="Times" panose="02020603050405020304" pitchFamily="18" charset="0"/>
              </a:rPr>
              <a:t>…ò…ò…!”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rao </a:t>
            </a:r>
            <a:r>
              <a:rPr lang="vi-VN" sz="2800" dirty="0" err="1">
                <a:latin typeface="Times" panose="02020603050405020304" pitchFamily="18" charset="0"/>
                <a:cs typeface="Times" panose="02020603050405020304" pitchFamily="18" charset="0"/>
              </a:rPr>
              <a:t>đều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đều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a:t>
            </a:r>
            <a:r>
              <a:rPr lang="en-US" sz="2800" dirty="0">
                <a:latin typeface="Times" panose="02020603050405020304" pitchFamily="18" charset="0"/>
                <a:cs typeface="Times" panose="02020603050405020304" pitchFamily="18" charset="0"/>
              </a:rPr>
              <a:t>à</a:t>
            </a:r>
            <a:r>
              <a:rPr lang="vi-VN" sz="2800" dirty="0">
                <a:latin typeface="Times" panose="02020603050405020304" pitchFamily="18" charset="0"/>
                <a:cs typeface="Times" panose="02020603050405020304" pitchFamily="18" charset="0"/>
              </a:rPr>
              <a:t>n </a:t>
            </a:r>
            <a:r>
              <a:rPr lang="vi-VN" sz="2800" dirty="0" err="1">
                <a:latin typeface="Times" panose="02020603050405020304" pitchFamily="18" charset="0"/>
                <a:cs typeface="Times" panose="02020603050405020304" pitchFamily="18" charset="0"/>
              </a:rPr>
              <a:t>kh</a:t>
            </a:r>
            <a:r>
              <a:rPr lang="en-US" sz="2800" dirty="0">
                <a:latin typeface="Times" panose="02020603050405020304" pitchFamily="18" charset="0"/>
                <a:cs typeface="Times" panose="02020603050405020304" pitchFamily="18" charset="0"/>
              </a:rPr>
              <a:t>à</a:t>
            </a:r>
            <a:r>
              <a:rPr lang="vi-VN" sz="2800" dirty="0">
                <a:latin typeface="Times" panose="02020603050405020304" pitchFamily="18" charset="0"/>
                <a:cs typeface="Times" panose="02020603050405020304" pitchFamily="18" charset="0"/>
              </a:rPr>
              <a:t>n </a:t>
            </a:r>
            <a:r>
              <a:rPr lang="vi-VN" sz="2800" dirty="0" err="1">
                <a:latin typeface="Times" panose="02020603050405020304" pitchFamily="18" charset="0"/>
                <a:cs typeface="Times" panose="02020603050405020304" pitchFamily="18" charset="0"/>
              </a:rPr>
              <a:t>kéo</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dài</a:t>
            </a:r>
            <a:r>
              <a:rPr lang="vi-VN" sz="2800" dirty="0">
                <a:latin typeface="Times" panose="02020603050405020304" pitchFamily="18" charset="0"/>
                <a:cs typeface="Times" panose="02020603050405020304" pitchFamily="18" charset="0"/>
              </a:rPr>
              <a:t> trong đêm khuya </a:t>
            </a:r>
            <a:r>
              <a:rPr lang="vi-VN" sz="2800" dirty="0" err="1">
                <a:latin typeface="Times" panose="02020603050405020304" pitchFamily="18" charset="0"/>
                <a:cs typeface="Times" panose="02020603050405020304" pitchFamily="18" charset="0"/>
              </a:rPr>
              <a:t>tĩnh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mịch</a:t>
            </a:r>
            <a:r>
              <a:rPr lang="vi-VN" sz="2800" dirty="0">
                <a:latin typeface="Times" panose="02020603050405020304" pitchFamily="18" charset="0"/>
                <a:cs typeface="Times" panose="02020603050405020304" pitchFamily="18" charset="0"/>
              </a:rPr>
              <a:t>, nghe </a:t>
            </a:r>
            <a:r>
              <a:rPr lang="vi-VN" sz="2800" dirty="0" err="1">
                <a:latin typeface="Times" panose="02020603050405020304" pitchFamily="18" charset="0"/>
                <a:cs typeface="Times" panose="02020603050405020304" pitchFamily="18" charset="0"/>
              </a:rPr>
              <a:t>buồn</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não</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ruột</a:t>
            </a:r>
            <a:r>
              <a:rPr lang="vi-VN" sz="2800" dirty="0">
                <a:latin typeface="Times" panose="02020603050405020304" pitchFamily="18" charset="0"/>
                <a:cs typeface="Times" panose="02020603050405020304" pitchFamily="18" charset="0"/>
              </a:rPr>
              <a:t>.</a:t>
            </a:r>
          </a:p>
          <a:p>
            <a:pPr algn="just"/>
            <a:r>
              <a:rPr lang="en-US"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Rồi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một</a:t>
            </a:r>
            <a:r>
              <a:rPr lang="vi-VN" sz="2800" dirty="0">
                <a:latin typeface="Times" panose="02020603050405020304" pitchFamily="18" charset="0"/>
                <a:cs typeface="Times" panose="02020603050405020304" pitchFamily="18" charset="0"/>
              </a:rPr>
              <a:t> đêm, </a:t>
            </a:r>
            <a:r>
              <a:rPr lang="vi-VN" sz="2800" dirty="0" err="1">
                <a:latin typeface="Times" panose="02020603050405020304" pitchFamily="18" charset="0"/>
                <a:cs typeface="Times" panose="02020603050405020304" pitchFamily="18" charset="0"/>
              </a:rPr>
              <a:t>vừa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thiếp</a:t>
            </a:r>
            <a:r>
              <a:rPr lang="vi-VN" sz="2800" dirty="0">
                <a:latin typeface="Times" panose="02020603050405020304" pitchFamily="18" charset="0"/>
                <a:cs typeface="Times" panose="02020603050405020304" pitchFamily="18" charset="0"/>
              </a:rPr>
              <a:t> đi, tôi </a:t>
            </a:r>
            <a:r>
              <a:rPr lang="vi-VN" sz="2800" dirty="0" err="1">
                <a:latin typeface="Times" panose="02020603050405020304" pitchFamily="18" charset="0"/>
                <a:cs typeface="Times" panose="02020603050405020304" pitchFamily="18" charset="0"/>
              </a:rPr>
              <a:t>bỗng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giật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mình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vì</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những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la: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a:t>
            </a:r>
          </a:p>
          <a:p>
            <a:pPr algn="just"/>
            <a:r>
              <a:rPr lang="en-US" sz="2800" dirty="0">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Ngôi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đầu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hẻm</a:t>
            </a:r>
            <a:r>
              <a:rPr lang="vi-VN" sz="2800" dirty="0">
                <a:latin typeface="Times" panose="02020603050405020304" pitchFamily="18" charset="0"/>
                <a:cs typeface="Times" panose="02020603050405020304" pitchFamily="18" charset="0"/>
              </a:rPr>
              <a:t> đang </a:t>
            </a:r>
            <a:r>
              <a:rPr lang="vi-VN" sz="2800" dirty="0" err="1">
                <a:latin typeface="Times" panose="02020603050405020304" pitchFamily="18" charset="0"/>
                <a:cs typeface="Times" panose="02020603050405020304" pitchFamily="18" charset="0"/>
              </a:rPr>
              <a:t>bốc</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phừng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phừng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kêu </a:t>
            </a:r>
            <a:r>
              <a:rPr lang="vi-VN" sz="2800" dirty="0" err="1">
                <a:latin typeface="Times" panose="02020603050405020304" pitchFamily="18" charset="0"/>
                <a:cs typeface="Times" panose="02020603050405020304" pitchFamily="18" charset="0"/>
              </a:rPr>
              <a:t>cứu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thảm</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thiết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vọng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lại</a:t>
            </a:r>
            <a:r>
              <a:rPr lang="vi-VN" sz="2800" dirty="0">
                <a:latin typeface="Times" panose="02020603050405020304" pitchFamily="18" charset="0"/>
                <a:cs typeface="Times" panose="02020603050405020304" pitchFamily="18" charset="0"/>
              </a:rPr>
              <a:t>. Trong </a:t>
            </a:r>
            <a:r>
              <a:rPr lang="vi-VN" sz="2800" dirty="0" err="1">
                <a:latin typeface="Times" panose="02020603050405020304" pitchFamily="18" charset="0"/>
                <a:cs typeface="Times" panose="02020603050405020304" pitchFamily="18" charset="0"/>
              </a:rPr>
              <a:t>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lửa</a:t>
            </a:r>
            <a:r>
              <a:rPr lang="vi-VN" sz="2800" dirty="0">
                <a:latin typeface="Times" panose="02020603050405020304" pitchFamily="18" charset="0"/>
                <a:cs typeface="Times" panose="02020603050405020304" pitchFamily="18" charset="0"/>
              </a:rPr>
              <a:t>, tôi </a:t>
            </a:r>
            <a:r>
              <a:rPr lang="vi-VN" sz="2800" dirty="0" err="1">
                <a:latin typeface="Times" panose="02020603050405020304" pitchFamily="18" charset="0"/>
                <a:cs typeface="Times" panose="02020603050405020304" pitchFamily="18" charset="0"/>
              </a:rPr>
              <a:t>thấy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một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bóng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người</a:t>
            </a:r>
            <a:r>
              <a:rPr lang="vi-VN" sz="2800" dirty="0">
                <a:latin typeface="Times" panose="02020603050405020304" pitchFamily="18" charset="0"/>
                <a:cs typeface="Times" panose="02020603050405020304" pitchFamily="18" charset="0"/>
              </a:rPr>
              <a:t> cao, </a:t>
            </a:r>
            <a:r>
              <a:rPr lang="vi-VN" sz="2800" dirty="0" err="1">
                <a:latin typeface="Times" panose="02020603050405020304" pitchFamily="18" charset="0"/>
                <a:cs typeface="Times" panose="02020603050405020304" pitchFamily="18" charset="0"/>
              </a:rPr>
              <a:t>gầy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khập</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khiễng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tới</a:t>
            </a:r>
            <a:r>
              <a:rPr lang="vi-VN" sz="2800" dirty="0">
                <a:latin typeface="Times" panose="02020603050405020304" pitchFamily="18" charset="0"/>
                <a:cs typeface="Times" panose="02020603050405020304" pitchFamily="18" charset="0"/>
              </a:rPr>
              <a:t> ngôi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xô </a:t>
            </a:r>
            <a:r>
              <a:rPr lang="vi-VN" sz="2800" dirty="0" err="1">
                <a:latin typeface="Times" panose="02020603050405020304" pitchFamily="18" charset="0"/>
                <a:cs typeface="Times" panose="02020603050405020304" pitchFamily="18" charset="0"/>
              </a:rPr>
              <a:t>cánh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đổ</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rầm</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người</a:t>
            </a:r>
            <a:r>
              <a:rPr lang="vi-VN" sz="2800" dirty="0">
                <a:latin typeface="Times" panose="02020603050405020304" pitchFamily="18" charset="0"/>
                <a:cs typeface="Times" panose="02020603050405020304" pitchFamily="18" charset="0"/>
              </a:rPr>
              <a:t> trong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vọt</a:t>
            </a:r>
            <a:r>
              <a:rPr lang="vi-VN" sz="2800" dirty="0">
                <a:latin typeface="Times" panose="02020603050405020304" pitchFamily="18" charset="0"/>
                <a:cs typeface="Times" panose="02020603050405020304" pitchFamily="18" charset="0"/>
              </a:rPr>
              <a:t> ra, khung </a:t>
            </a:r>
            <a:r>
              <a:rPr lang="vi-VN" sz="2800" dirty="0" err="1">
                <a:latin typeface="Times" panose="02020603050405020304" pitchFamily="18" charset="0"/>
                <a:cs typeface="Times" panose="02020603050405020304" pitchFamily="18" charset="0"/>
              </a:rPr>
              <a:t>cửa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ập</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xuống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khói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bụi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mịt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mù</a:t>
            </a:r>
            <a:r>
              <a:rPr lang="vi-VN" sz="2800" dirty="0">
                <a:latin typeface="Times" panose="02020603050405020304" pitchFamily="18" charset="0"/>
                <a:cs typeface="Times" panose="02020603050405020304" pitchFamily="18" charset="0"/>
              </a:rPr>
              <a:t>…</a:t>
            </a:r>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TextBox 19">
            <a:extLst>
              <a:ext uri="{FF2B5EF4-FFF2-40B4-BE49-F238E27FC236}">
                <a16:creationId xmlns:a16="http://schemas.microsoft.com/office/drawing/2014/main"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Times" panose="02020603050405020304" pitchFamily="18" charset="0"/>
                <a:cs typeface="Times" panose="02020603050405020304" pitchFamily="18" charset="0"/>
              </a:rPr>
              <a:t>Tiếng rao đêm</a:t>
            </a:r>
            <a:endParaRPr lang="en-SG" sz="4000" b="1">
              <a:solidFill>
                <a:srgbClr val="FF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97792646"/>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latin typeface="Times" panose="02020603050405020304" pitchFamily="18" charset="0"/>
              <a:cs typeface="Times" panose="02020603050405020304" pitchFamily="18" charset="0"/>
            </a:endParaRPr>
          </a:p>
          <a:p>
            <a:pPr algn="just"/>
            <a:r>
              <a:rPr lang="vi-VN" sz="2700" dirty="0">
                <a:latin typeface="Times" panose="02020603050405020304" pitchFamily="18" charset="0"/>
                <a:cs typeface="Times" panose="02020603050405020304" pitchFamily="18" charset="0"/>
              </a:rPr>
              <a:t>      </a:t>
            </a:r>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Rồi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từ</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nhà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vẫn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bóng</a:t>
            </a:r>
            <a:r>
              <a:rPr lang="vi-VN" sz="2700" dirty="0">
                <a:latin typeface="Times" panose="02020603050405020304" pitchFamily="18" charset="0"/>
                <a:cs typeface="Times" panose="02020603050405020304" pitchFamily="18" charset="0"/>
              </a:rPr>
              <a:t> cao,</a:t>
            </a:r>
            <a:r>
              <a:rPr lang="en-US" sz="2700" dirty="0">
                <a:latin typeface="Times" panose="02020603050405020304" pitchFamily="18" charset="0"/>
                <a:cs typeface="Times" panose="02020603050405020304" pitchFamily="18" charset="0"/>
              </a:rPr>
              <a:t> </a:t>
            </a:r>
            <a:r>
              <a:rPr lang="en-US" sz="2700" dirty="0" err="1">
                <a:latin typeface="Times" panose="02020603050405020304" pitchFamily="18" charset="0"/>
                <a:cs typeface="Times" panose="02020603050405020304" pitchFamily="18" charset="0"/>
              </a:rPr>
              <a:t>gầy</a:t>
            </a:r>
            <a:r>
              <a:rPr lang="en-US" sz="2700" dirty="0">
                <a:latin typeface="Times" panose="02020603050405020304" pitchFamily="18" charset="0"/>
                <a:cs typeface="Times" panose="02020603050405020304" pitchFamily="18" charset="0"/>
              </a:rPr>
              <a: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khập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khiễng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ấy</a:t>
            </a:r>
            <a:r>
              <a:rPr lang="vi-VN" sz="2700" dirty="0">
                <a:latin typeface="Times" panose="02020603050405020304" pitchFamily="18" charset="0"/>
                <a:cs typeface="Times" panose="02020603050405020304" pitchFamily="18" charset="0"/>
              </a:rPr>
              <a:t> lom khom như đang che </a:t>
            </a:r>
            <a:r>
              <a:rPr lang="vi-VN" sz="2700" dirty="0" err="1">
                <a:latin typeface="Times" panose="02020603050405020304" pitchFamily="18" charset="0"/>
                <a:cs typeface="Times" panose="02020603050405020304" pitchFamily="18" charset="0"/>
              </a:rPr>
              <a:t>chở</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vật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gì</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phóng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thẳng</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đường</a:t>
            </a:r>
            <a:r>
              <a:rPr lang="vi-VN" sz="2700" dirty="0">
                <a:latin typeface="Times" panose="02020603050405020304" pitchFamily="18" charset="0"/>
                <a:cs typeface="Times" panose="02020603050405020304" pitchFamily="18" charset="0"/>
              </a:rPr>
              <a:t>. Qua </a:t>
            </a:r>
            <a:r>
              <a:rPr lang="vi-VN" sz="2700" dirty="0" err="1">
                <a:latin typeface="Times" panose="02020603050405020304" pitchFamily="18" charset="0"/>
                <a:cs typeface="Times" panose="02020603050405020304" pitchFamily="18" charset="0"/>
              </a:rPr>
              <a:t>khỏi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thềm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vừa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té</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quỵ</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cây </a:t>
            </a:r>
            <a:r>
              <a:rPr lang="vi-VN" sz="2700" dirty="0" err="1">
                <a:latin typeface="Times" panose="02020603050405020304" pitchFamily="18" charset="0"/>
                <a:cs typeface="Times" panose="02020603050405020304" pitchFamily="18" charset="0"/>
              </a:rPr>
              <a:t>rầm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sập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xuống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Mọi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xô </a:t>
            </a:r>
            <a:r>
              <a:rPr lang="vi-VN" sz="2700" dirty="0" err="1">
                <a:latin typeface="Times" panose="02020603050405020304" pitchFamily="18" charset="0"/>
                <a:cs typeface="Times" panose="02020603050405020304" pitchFamily="18" charset="0"/>
              </a:rPr>
              <a:t>đến</a:t>
            </a:r>
            <a:r>
              <a:rPr lang="vi-VN" sz="2700" dirty="0">
                <a:latin typeface="Times" panose="02020603050405020304" pitchFamily="18" charset="0"/>
                <a:cs typeface="Times" panose="02020603050405020304" pitchFamily="18" charset="0"/>
              </a:rPr>
              <a:t>. Ai </a:t>
            </a:r>
            <a:r>
              <a:rPr lang="vi-VN" sz="2700" dirty="0" err="1">
                <a:latin typeface="Times" panose="02020603050405020304" pitchFamily="18" charset="0"/>
                <a:cs typeface="Times" panose="02020603050405020304" pitchFamily="18" charset="0"/>
              </a:rPr>
              <a:t>nấy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hoàng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vì</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bọc</a:t>
            </a:r>
            <a:r>
              <a:rPr lang="vi-VN" sz="2700" dirty="0">
                <a:latin typeface="Times" panose="02020603050405020304" pitchFamily="18" charset="0"/>
                <a:cs typeface="Times" panose="02020603050405020304" pitchFamily="18" charset="0"/>
              </a:rPr>
              <a:t> chăn </a:t>
            </a:r>
            <a:r>
              <a:rPr lang="vi-VN" sz="2700" dirty="0" err="1">
                <a:latin typeface="Times" panose="02020603050405020304" pitchFamily="18" charset="0"/>
                <a:cs typeface="Times" panose="02020603050405020304" pitchFamily="18" charset="0"/>
              </a:rPr>
              <a:t>còn</a:t>
            </a:r>
            <a:r>
              <a:rPr lang="vi-VN" sz="2700" dirty="0">
                <a:latin typeface="Times" panose="02020603050405020304" pitchFamily="18" charset="0"/>
                <a:cs typeface="Times" panose="02020603050405020304" pitchFamily="18" charset="0"/>
              </a:rPr>
              <a:t> vương </a:t>
            </a:r>
            <a:r>
              <a:rPr lang="vi-VN" sz="2700" dirty="0" err="1">
                <a:latin typeface="Times" panose="02020603050405020304" pitchFamily="18" charset="0"/>
                <a:cs typeface="Times" panose="02020603050405020304" pitchFamily="18" charset="0"/>
              </a:rPr>
              <a:t>khói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ấy</a:t>
            </a:r>
            <a:r>
              <a:rPr lang="vi-VN" sz="2700" dirty="0">
                <a:latin typeface="Times" panose="02020603050405020304" pitchFamily="18" charset="0"/>
                <a:cs typeface="Times" panose="02020603050405020304" pitchFamily="18" charset="0"/>
              </a:rPr>
              <a:t> đang ôm khư </a:t>
            </a:r>
            <a:r>
              <a:rPr lang="vi-VN" sz="2700" dirty="0" err="1">
                <a:latin typeface="Times" panose="02020603050405020304" pitchFamily="18" charset="0"/>
                <a:cs typeface="Times" panose="02020603050405020304" pitchFamily="18" charset="0"/>
              </a:rPr>
              <a:t>khư</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đứa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bé</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mặt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mày</a:t>
            </a:r>
            <a:r>
              <a:rPr lang="vi-VN" sz="2700" dirty="0">
                <a:latin typeface="Times" panose="02020603050405020304" pitchFamily="18" charset="0"/>
                <a:cs typeface="Times" panose="02020603050405020304" pitchFamily="18" charset="0"/>
              </a:rPr>
              <a:t> đen </a:t>
            </a:r>
            <a:r>
              <a:rPr lang="vi-VN" sz="2700" dirty="0" err="1">
                <a:latin typeface="Times" panose="02020603050405020304" pitchFamily="18" charset="0"/>
                <a:cs typeface="Times" panose="02020603050405020304" pitchFamily="18" charset="0"/>
              </a:rPr>
              <a:t>nhẻm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thất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thần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khóc</a:t>
            </a:r>
            <a:r>
              <a:rPr lang="vi-VN" sz="2700" dirty="0">
                <a:latin typeface="Times" panose="02020603050405020304" pitchFamily="18" charset="0"/>
                <a:cs typeface="Times" panose="02020603050405020304" pitchFamily="18" charset="0"/>
              </a:rPr>
              <a:t> không </a:t>
            </a:r>
            <a:r>
              <a:rPr lang="vi-VN" sz="2700" dirty="0" err="1">
                <a:latin typeface="Times" panose="02020603050405020304" pitchFamily="18" charset="0"/>
                <a:cs typeface="Times" panose="02020603050405020304" pitchFamily="18" charset="0"/>
              </a:rPr>
              <a:t>thành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tiếng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Mọi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khiêng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đàn</a:t>
            </a:r>
            <a:r>
              <a:rPr lang="vi-VN" sz="2700" dirty="0">
                <a:latin typeface="Times" panose="02020603050405020304" pitchFamily="18" charset="0"/>
                <a:cs typeface="Times" panose="02020603050405020304" pitchFamily="18" charset="0"/>
              </a:rPr>
              <a:t> ông ra xa.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anh </a:t>
            </a:r>
            <a:r>
              <a:rPr lang="vi-VN" sz="2700" dirty="0" err="1">
                <a:latin typeface="Times" panose="02020603050405020304" pitchFamily="18" charset="0"/>
                <a:cs typeface="Times" panose="02020603050405020304" pitchFamily="18" charset="0"/>
              </a:rPr>
              <a:t>mềm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nhũn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cấp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cho anh. Ai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thảng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thốt</a:t>
            </a:r>
            <a:r>
              <a:rPr lang="vi-VN" sz="2700" dirty="0">
                <a:latin typeface="Times" panose="02020603050405020304" pitchFamily="18" charset="0"/>
                <a:cs typeface="Times" panose="02020603050405020304" pitchFamily="18" charset="0"/>
              </a:rPr>
              <a:t> kêu: “Ô… </a:t>
            </a:r>
            <a:r>
              <a:rPr lang="vi-VN" sz="2700" dirty="0" err="1">
                <a:latin typeface="Times" panose="02020603050405020304" pitchFamily="18" charset="0"/>
                <a:cs typeface="Times" panose="02020603050405020304" pitchFamily="18" charset="0"/>
              </a:rPr>
              <a:t>này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rồi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cầm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chân </a:t>
            </a:r>
            <a:r>
              <a:rPr lang="vi-VN" sz="2700" dirty="0" err="1">
                <a:latin typeface="Times" panose="02020603050405020304" pitchFamily="18" charset="0"/>
                <a:cs typeface="Times" panose="02020603050405020304" pitchFamily="18" charset="0"/>
              </a:rPr>
              <a:t>cứng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ngắc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của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giơ lên: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chân </a:t>
            </a:r>
            <a:r>
              <a:rPr lang="vi-VN" sz="2700" dirty="0" err="1">
                <a:latin typeface="Times" panose="02020603050405020304" pitchFamily="18" charset="0"/>
                <a:cs typeface="Times" panose="02020603050405020304" pitchFamily="18" charset="0"/>
              </a:rPr>
              <a:t>gỗ</a:t>
            </a:r>
            <a:r>
              <a:rPr lang="en-US" sz="2700" dirty="0">
                <a:latin typeface="Times" panose="02020603050405020304" pitchFamily="18" charset="0"/>
                <a:cs typeface="Times" panose="02020603050405020304" pitchFamily="18" charset="0"/>
              </a:rPr>
              <a:t>!</a:t>
            </a:r>
            <a:endParaRPr lang="vi-VN" sz="2700" dirty="0">
              <a:latin typeface="Times" panose="02020603050405020304" pitchFamily="18" charset="0"/>
              <a:cs typeface="Times" panose="02020603050405020304" pitchFamily="18" charset="0"/>
            </a:endParaRPr>
          </a:p>
          <a:p>
            <a:pPr algn="just"/>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lần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tìm</a:t>
            </a:r>
            <a:r>
              <a:rPr lang="vi-VN" sz="2700" dirty="0">
                <a:latin typeface="Times" panose="02020603050405020304" pitchFamily="18" charset="0"/>
                <a:cs typeface="Times" panose="02020603050405020304" pitchFamily="18" charset="0"/>
              </a:rPr>
              <a:t> tung </a:t>
            </a:r>
            <a:r>
              <a:rPr lang="vi-VN" sz="2700" dirty="0" err="1">
                <a:latin typeface="Times" panose="02020603050405020304" pitchFamily="18" charset="0"/>
                <a:cs typeface="Times" panose="02020603050405020304" pitchFamily="18" charset="0"/>
              </a:rPr>
              <a:t>tích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Anh công an </a:t>
            </a:r>
            <a:r>
              <a:rPr lang="en-US" sz="2700" dirty="0" err="1">
                <a:latin typeface="Times" panose="02020603050405020304" pitchFamily="18" charset="0"/>
                <a:cs typeface="Times" panose="02020603050405020304" pitchFamily="18" charset="0"/>
              </a:rPr>
              <a:t>lấy</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từ</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túi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áo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mớ</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tờ</a:t>
            </a:r>
            <a:r>
              <a:rPr lang="vi-VN" sz="2700" dirty="0">
                <a:latin typeface="Times" panose="02020603050405020304" pitchFamily="18" charset="0"/>
                <a:cs typeface="Times" panose="02020603050405020304" pitchFamily="18" charset="0"/>
              </a:rPr>
              <a:t>. Ai </a:t>
            </a:r>
            <a:r>
              <a:rPr lang="vi-VN" sz="2700" dirty="0" err="1">
                <a:latin typeface="Times" panose="02020603050405020304" pitchFamily="18" charset="0"/>
                <a:cs typeface="Times" panose="02020603050405020304" pitchFamily="18" charset="0"/>
              </a:rPr>
              <a:t>nấy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hoàng</a:t>
            </a:r>
            <a:r>
              <a:rPr lang="vi-VN" sz="2700" dirty="0">
                <a:latin typeface="Times" panose="02020603050405020304" pitchFamily="18" charset="0"/>
                <a:cs typeface="Times" panose="02020603050405020304" pitchFamily="18" charset="0"/>
              </a:rPr>
              <a:t> khi </a:t>
            </a:r>
            <a:r>
              <a:rPr lang="vi-VN" sz="2700" dirty="0" err="1">
                <a:latin typeface="Times" panose="02020603050405020304" pitchFamily="18" charset="0"/>
                <a:cs typeface="Times" panose="02020603050405020304" pitchFamily="18" charset="0"/>
              </a:rPr>
              <a:t>thấy</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xấp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tấm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thẻ</a:t>
            </a:r>
            <a:r>
              <a:rPr lang="vi-VN" sz="2700" dirty="0">
                <a:latin typeface="Times" panose="02020603050405020304" pitchFamily="18" charset="0"/>
                <a:cs typeface="Times" panose="02020603050405020304" pitchFamily="18" charset="0"/>
              </a:rPr>
              <a:t> thương binh. </a:t>
            </a:r>
            <a:r>
              <a:rPr lang="vi-VN" sz="2700" dirty="0" err="1">
                <a:latin typeface="Times" panose="02020603050405020304" pitchFamily="18" charset="0"/>
                <a:cs typeface="Times" panose="02020603050405020304" pitchFamily="18" charset="0"/>
              </a:rPr>
              <a:t>Bấy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giờ</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mới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để</a:t>
            </a:r>
            <a:r>
              <a:rPr lang="vi-VN" sz="2700" dirty="0">
                <a:latin typeface="Times" panose="02020603050405020304" pitchFamily="18" charset="0"/>
                <a:cs typeface="Times" panose="02020603050405020304" pitchFamily="18" charset="0"/>
              </a:rPr>
              <a:t> ý </a:t>
            </a:r>
            <a:r>
              <a:rPr lang="en-US" sz="2700" dirty="0" err="1">
                <a:latin typeface="Times" panose="02020603050405020304" pitchFamily="18" charset="0"/>
                <a:cs typeface="Times" panose="02020603050405020304" pitchFamily="18" charset="0"/>
              </a:rPr>
              <a:t>tới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xe </a:t>
            </a:r>
            <a:r>
              <a:rPr lang="vi-VN" sz="2700" dirty="0" err="1">
                <a:latin typeface="Times" panose="02020603050405020304" pitchFamily="18" charset="0"/>
                <a:cs typeface="Times" panose="02020603050405020304" pitchFamily="18" charset="0"/>
              </a:rPr>
              <a:t>đạp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nằm</a:t>
            </a:r>
            <a:r>
              <a:rPr lang="vi-VN" sz="2700" dirty="0">
                <a:latin typeface="Times" panose="02020603050405020304" pitchFamily="18" charset="0"/>
                <a:cs typeface="Times" panose="02020603050405020304" pitchFamily="18" charset="0"/>
              </a:rPr>
              <a:t> lăn </a:t>
            </a:r>
            <a:r>
              <a:rPr lang="vi-VN" sz="2700" dirty="0" err="1">
                <a:latin typeface="Times" panose="02020603050405020304" pitchFamily="18" charset="0"/>
                <a:cs typeface="Times" panose="02020603050405020304" pitchFamily="18" charset="0"/>
              </a:rPr>
              <a:t>lóc</a:t>
            </a:r>
            <a:r>
              <a:rPr lang="vi-VN" sz="2700" dirty="0">
                <a:latin typeface="Times" panose="02020603050405020304" pitchFamily="18" charset="0"/>
                <a:cs typeface="Times" panose="02020603050405020304" pitchFamily="18" charset="0"/>
              </a:rPr>
              <a:t> ở </a:t>
            </a:r>
            <a:r>
              <a:rPr lang="vi-VN" sz="2700" dirty="0" err="1">
                <a:latin typeface="Times" panose="02020603050405020304" pitchFamily="18" charset="0"/>
                <a:cs typeface="Times" panose="02020603050405020304" pitchFamily="18" charset="0"/>
              </a:rPr>
              <a:t>góc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tường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những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giò</a:t>
            </a:r>
            <a:r>
              <a:rPr lang="vi-VN" sz="2700" dirty="0">
                <a:latin typeface="Times" panose="02020603050405020304" pitchFamily="18" charset="0"/>
                <a:cs typeface="Times" panose="02020603050405020304" pitchFamily="18" charset="0"/>
              </a:rPr>
              <a:t> tung </a:t>
            </a:r>
            <a:r>
              <a:rPr lang="vi-VN" sz="2700" dirty="0" err="1">
                <a:latin typeface="Times" panose="02020603050405020304" pitchFamily="18" charset="0"/>
                <a:cs typeface="Times" panose="02020603050405020304" pitchFamily="18" charset="0"/>
              </a:rPr>
              <a:t>tóe</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giò</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thương binh. </a:t>
            </a:r>
            <a:r>
              <a:rPr lang="vi-VN" sz="2700" dirty="0" err="1">
                <a:latin typeface="Times" panose="02020603050405020304" pitchFamily="18" charset="0"/>
                <a:cs typeface="Times" panose="02020603050405020304" pitchFamily="18" charset="0"/>
              </a:rPr>
              <a:t>Chính</a:t>
            </a:r>
            <a:r>
              <a:rPr lang="vi-VN" sz="2700" dirty="0">
                <a:latin typeface="Times" panose="02020603050405020304" pitchFamily="18" charset="0"/>
                <a:cs typeface="Times" panose="02020603050405020304" pitchFamily="18" charset="0"/>
              </a:rPr>
              <a:t> anh </a:t>
            </a:r>
            <a:r>
              <a:rPr lang="vi-VN" sz="2700" dirty="0" err="1">
                <a:latin typeface="Times" panose="02020603050405020304" pitchFamily="18" charset="0"/>
                <a:cs typeface="Times" panose="02020603050405020304" pitchFamily="18" charset="0"/>
              </a:rPr>
              <a:t>đã</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phát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hiện</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đám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cháy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đã</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động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gia </a:t>
            </a:r>
            <a:r>
              <a:rPr lang="vi-VN" sz="2700" dirty="0" err="1">
                <a:latin typeface="Times" panose="02020603050405020304" pitchFamily="18" charset="0"/>
                <a:cs typeface="Times" panose="02020603050405020304" pitchFamily="18" charset="0"/>
              </a:rPr>
              <a:t>đình</a:t>
            </a:r>
            <a:r>
              <a:rPr lang="vi-VN" sz="2700" dirty="0">
                <a:latin typeface="Times" panose="02020603050405020304" pitchFamily="18" charset="0"/>
                <a:cs typeface="Times" panose="02020603050405020304" pitchFamily="18" charset="0"/>
              </a:rPr>
              <a:t>.</a:t>
            </a:r>
          </a:p>
          <a:p>
            <a:pPr algn="just"/>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Vừa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lúc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xe </a:t>
            </a:r>
            <a:r>
              <a:rPr lang="vi-VN" sz="2700" dirty="0" err="1">
                <a:latin typeface="Times" panose="02020603050405020304" pitchFamily="18" charset="0"/>
                <a:cs typeface="Times" panose="02020603050405020304" pitchFamily="18" charset="0"/>
              </a:rPr>
              <a:t>cấp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ào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chở</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đi</a:t>
            </a:r>
            <a:r>
              <a:rPr lang="en-US" sz="2700" dirty="0">
                <a:latin typeface="Times" panose="02020603050405020304" pitchFamily="18" charset="0"/>
                <a:cs typeface="Times" panose="02020603050405020304" pitchFamily="18" charset="0"/>
              </a:rPr>
              <a:t>…</a:t>
            </a:r>
          </a:p>
          <a:p>
            <a:pPr algn="just"/>
            <a:r>
              <a:rPr lang="en-US" sz="2700" dirty="0">
                <a:latin typeface="Times" panose="02020603050405020304" pitchFamily="18" charset="0"/>
                <a:cs typeface="Times" panose="02020603050405020304" pitchFamily="18" charset="0"/>
              </a:rPr>
              <a:t>								</a:t>
            </a:r>
            <a:r>
              <a:rPr lang="vi-VN" sz="2700" dirty="0">
                <a:latin typeface="Times" panose="02020603050405020304" pitchFamily="18" charset="0"/>
                <a:cs typeface="Times" panose="02020603050405020304" pitchFamily="18" charset="0"/>
              </a:rPr>
              <a:t>Theo </a:t>
            </a:r>
            <a:r>
              <a:rPr lang="en-US" sz="2700" dirty="0">
                <a:latin typeface="Times" panose="02020603050405020304" pitchFamily="18" charset="0"/>
                <a:cs typeface="Times" panose="02020603050405020304" pitchFamily="18" charset="0"/>
              </a:rPr>
              <a:t>Nguyễn Lê </a:t>
            </a:r>
            <a:r>
              <a:rPr lang="en-US" sz="2700" dirty="0" err="1">
                <a:latin typeface="Times" panose="02020603050405020304" pitchFamily="18" charset="0"/>
                <a:cs typeface="Times" panose="02020603050405020304" pitchFamily="18" charset="0"/>
              </a:rPr>
              <a:t>Tín</a:t>
            </a:r>
            <a:r>
              <a:rPr lang="en-US" sz="2700" dirty="0">
                <a:latin typeface="Times" panose="02020603050405020304" pitchFamily="18" charset="0"/>
                <a:cs typeface="Times" panose="02020603050405020304" pitchFamily="18" charset="0"/>
              </a:rPr>
              <a:t> </a:t>
            </a:r>
            <a:r>
              <a:rPr lang="en-US" sz="2700" dirty="0" err="1">
                <a:latin typeface="Times" panose="02020603050405020304" pitchFamily="18" charset="0"/>
                <a:cs typeface="Times" panose="02020603050405020304" pitchFamily="18" charset="0"/>
              </a:rPr>
              <a:t>Nhân</a:t>
            </a:r>
            <a:endParaRPr lang="vi-VN" sz="27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2331153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7" name="Group 6">
            <a:extLst>
              <a:ext uri="{FF2B5EF4-FFF2-40B4-BE49-F238E27FC236}">
                <a16:creationId xmlns:a16="http://schemas.microsoft.com/office/drawing/2014/main" id="{77F4219B-1697-4A7B-BA33-BEA1935EF77E}"/>
              </a:ext>
            </a:extLst>
          </p:cNvPr>
          <p:cNvGrpSpPr/>
          <p:nvPr/>
        </p:nvGrpSpPr>
        <p:grpSpPr>
          <a:xfrm>
            <a:off x="2594903" y="2101755"/>
            <a:ext cx="6769880" cy="764275"/>
            <a:chOff x="2319137" y="2101755"/>
            <a:chExt cx="6347191" cy="764275"/>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sp>
          <p:nvSpPr>
            <p:cNvPr id="6" name="Rectangle 5">
              <a:extLst>
                <a:ext uri="{FF2B5EF4-FFF2-40B4-BE49-F238E27FC236}">
                  <a16:creationId xmlns:a16="http://schemas.microsoft.com/office/drawing/2014/main" id="{77EB887F-1CB8-4C7B-99A3-F8F2FC14518B}"/>
                </a:ext>
              </a:extLst>
            </p:cNvPr>
            <p:cNvSpPr/>
            <p:nvPr/>
          </p:nvSpPr>
          <p:spPr>
            <a:xfrm>
              <a:off x="3238549" y="2222954"/>
              <a:ext cx="5269196" cy="584775"/>
            </a:xfrm>
            <a:prstGeom prst="rect">
              <a:avLst/>
            </a:prstGeom>
          </p:spPr>
          <p:txBody>
            <a:bodyPr wrap="square">
              <a:spAutoFit/>
            </a:bodyPr>
            <a:lstStyle/>
            <a:p>
              <a:pPr algn="ctr"/>
              <a:r>
                <a:rPr lang="en-US" sz="3200" dirty="0" err="1">
                  <a:solidFill>
                    <a:srgbClr val="002060"/>
                  </a:solidFill>
                  <a:latin typeface="Times" panose="02020603050405020304" pitchFamily="18" charset="0"/>
                  <a:cs typeface="Times" panose="02020603050405020304" pitchFamily="18" charset="0"/>
                </a:rPr>
                <a:t>Gần</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như</a:t>
              </a:r>
              <a:r>
                <a:rPr lang="en-US" sz="3200" dirty="0">
                  <a:solidFill>
                    <a:srgbClr val="002060"/>
                  </a:solidFill>
                  <a:latin typeface="Times" panose="02020603050405020304" pitchFamily="18" charset="0"/>
                  <a:cs typeface="Times" panose="02020603050405020304" pitchFamily="18" charset="0"/>
                </a:rPr>
                <a:t> </a:t>
              </a:r>
              <a:r>
                <a:rPr lang="vi-VN"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nghe</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buồn</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não</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ruột</a:t>
              </a:r>
              <a:r>
                <a:rPr lang="vi-VN" sz="3200" dirty="0">
                  <a:solidFill>
                    <a:srgbClr val="002060"/>
                  </a:solidFill>
                  <a:latin typeface="Times" panose="02020603050405020304" pitchFamily="18" charset="0"/>
                  <a:cs typeface="Times" panose="02020603050405020304" pitchFamily="18" charset="0"/>
                </a:rPr>
                <a:t>.</a:t>
              </a:r>
              <a:endParaRPr lang="en-US" sz="3200" dirty="0">
                <a:solidFill>
                  <a:srgbClr val="002060"/>
                </a:solidFill>
                <a:latin typeface="Times" panose="02020603050405020304" pitchFamily="18" charset="0"/>
                <a:cs typeface="Times" panose="02020603050405020304" pitchFamily="18" charset="0"/>
              </a:endParaRPr>
            </a:p>
          </p:txBody>
        </p:sp>
      </p:grpSp>
      <p:grpSp>
        <p:nvGrpSpPr>
          <p:cNvPr id="17" name="Group 16">
            <a:extLst>
              <a:ext uri="{FF2B5EF4-FFF2-40B4-BE49-F238E27FC236}">
                <a16:creationId xmlns:a16="http://schemas.microsoft.com/office/drawing/2014/main" id="{7A395311-5EFA-4B13-BE61-D325C8844888}"/>
              </a:ext>
            </a:extLst>
          </p:cNvPr>
          <p:cNvGrpSpPr/>
          <p:nvPr/>
        </p:nvGrpSpPr>
        <p:grpSpPr>
          <a:xfrm>
            <a:off x="2594903" y="3013443"/>
            <a:ext cx="6790835" cy="764275"/>
            <a:chOff x="2319137" y="2101755"/>
            <a:chExt cx="6366838"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Times" panose="02020603050405020304" pitchFamily="18" charset="0"/>
                <a:cs typeface="Times" panose="02020603050405020304" pitchFamily="18" charset="0"/>
              </a:endParaRPr>
            </a:p>
          </p:txBody>
        </p:sp>
        <p:sp>
          <p:nvSpPr>
            <p:cNvPr id="20" name="Rectangle 19">
              <a:extLst>
                <a:ext uri="{FF2B5EF4-FFF2-40B4-BE49-F238E27FC236}">
                  <a16:creationId xmlns:a16="http://schemas.microsoft.com/office/drawing/2014/main" id="{45AEDBBF-C26D-42F9-8622-C161EEDA1023}"/>
                </a:ext>
              </a:extLst>
            </p:cNvPr>
            <p:cNvSpPr/>
            <p:nvPr/>
          </p:nvSpPr>
          <p:spPr>
            <a:xfrm>
              <a:off x="3238548" y="2221915"/>
              <a:ext cx="5447427" cy="584775"/>
            </a:xfrm>
            <a:prstGeom prst="rect">
              <a:avLst/>
            </a:prstGeom>
          </p:spPr>
          <p:txBody>
            <a:bodyPr wrap="square">
              <a:spAutoFit/>
            </a:bodyPr>
            <a:lstStyle/>
            <a:p>
              <a:r>
                <a:rPr lang="en-US" sz="3200" dirty="0" err="1">
                  <a:solidFill>
                    <a:srgbClr val="002060"/>
                  </a:solidFill>
                  <a:latin typeface="Times" panose="02020603050405020304" pitchFamily="18" charset="0"/>
                  <a:cs typeface="Times" panose="02020603050405020304" pitchFamily="18" charset="0"/>
                </a:rPr>
                <a:t>Rồi</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một</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đêm</a:t>
              </a:r>
              <a:r>
                <a:rPr lang="vi-VN" sz="3200" dirty="0">
                  <a:solidFill>
                    <a:srgbClr val="002060"/>
                  </a:solidFill>
                  <a:latin typeface="Times" panose="02020603050405020304" pitchFamily="18" charset="0"/>
                  <a:cs typeface="Times" panose="02020603050405020304" pitchFamily="18" charset="0"/>
                </a:rPr>
                <a:t> ... </a:t>
              </a:r>
              <a:r>
                <a:rPr lang="en-US" sz="3200" dirty="0" err="1">
                  <a:solidFill>
                    <a:srgbClr val="002060"/>
                  </a:solidFill>
                  <a:latin typeface="Times" panose="02020603050405020304" pitchFamily="18" charset="0"/>
                  <a:cs typeface="Times" panose="02020603050405020304" pitchFamily="18" charset="0"/>
                </a:rPr>
                <a:t>khói</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bụi</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mịt</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mù</a:t>
              </a:r>
              <a:r>
                <a:rPr lang="en-US" sz="3200" dirty="0">
                  <a:solidFill>
                    <a:srgbClr val="002060"/>
                  </a:solidFill>
                  <a:latin typeface="Times" panose="02020603050405020304" pitchFamily="18" charset="0"/>
                  <a:cs typeface="Times" panose="02020603050405020304" pitchFamily="18" charset="0"/>
                </a:rPr>
                <a:t>..</a:t>
              </a:r>
              <a:r>
                <a:rPr lang="vi-VN" sz="3200" dirty="0">
                  <a:solidFill>
                    <a:srgbClr val="002060"/>
                  </a:solidFill>
                  <a:latin typeface="Times" panose="02020603050405020304" pitchFamily="18" charset="0"/>
                  <a:cs typeface="Times" panose="02020603050405020304" pitchFamily="18" charset="0"/>
                </a:rPr>
                <a:t>.</a:t>
              </a:r>
              <a:endParaRPr lang="en-US" sz="3200" dirty="0">
                <a:solidFill>
                  <a:srgbClr val="002060"/>
                </a:solidFill>
                <a:latin typeface="Times" panose="02020603050405020304" pitchFamily="18" charset="0"/>
                <a:cs typeface="Times" panose="02020603050405020304" pitchFamily="18" charset="0"/>
              </a:endParaRPr>
            </a:p>
          </p:txBody>
        </p:sp>
      </p:grpSp>
      <p:grpSp>
        <p:nvGrpSpPr>
          <p:cNvPr id="29" name="Group 28">
            <a:extLst>
              <a:ext uri="{FF2B5EF4-FFF2-40B4-BE49-F238E27FC236}">
                <a16:creationId xmlns:a16="http://schemas.microsoft.com/office/drawing/2014/main" id="{5D937890-44AE-436E-B6AB-7D8E7477E10B}"/>
              </a:ext>
            </a:extLst>
          </p:cNvPr>
          <p:cNvGrpSpPr/>
          <p:nvPr/>
        </p:nvGrpSpPr>
        <p:grpSpPr>
          <a:xfrm>
            <a:off x="2594903" y="3946210"/>
            <a:ext cx="676624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Times" panose="02020603050405020304" pitchFamily="18" charset="0"/>
                <a:cs typeface="Times" panose="02020603050405020304" pitchFamily="18" charset="0"/>
              </a:endParaRPr>
            </a:p>
          </p:txBody>
        </p:sp>
        <p:sp>
          <p:nvSpPr>
            <p:cNvPr id="32" name="Rectangle 31">
              <a:extLst>
                <a:ext uri="{FF2B5EF4-FFF2-40B4-BE49-F238E27FC236}">
                  <a16:creationId xmlns:a16="http://schemas.microsoft.com/office/drawing/2014/main" id="{B1E6860C-BE38-4220-BB90-E3AB22E6CF6A}"/>
                </a:ext>
              </a:extLst>
            </p:cNvPr>
            <p:cNvSpPr/>
            <p:nvPr/>
          </p:nvSpPr>
          <p:spPr>
            <a:xfrm>
              <a:off x="3239043" y="2221915"/>
              <a:ext cx="4862666" cy="584775"/>
            </a:xfrm>
            <a:prstGeom prst="rect">
              <a:avLst/>
            </a:prstGeom>
          </p:spPr>
          <p:txBody>
            <a:bodyPr wrap="square">
              <a:spAutoFit/>
            </a:bodyPr>
            <a:lstStyle/>
            <a:p>
              <a:r>
                <a:rPr lang="en-US" sz="3200" dirty="0" err="1">
                  <a:solidFill>
                    <a:srgbClr val="002060"/>
                  </a:solidFill>
                  <a:latin typeface="Times" panose="02020603050405020304" pitchFamily="18" charset="0"/>
                  <a:cs typeface="Times" panose="02020603050405020304" pitchFamily="18" charset="0"/>
                </a:rPr>
                <a:t>Rồi</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từ</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trong</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nhà</a:t>
              </a:r>
              <a:r>
                <a:rPr lang="vi-VN" sz="3200" dirty="0">
                  <a:solidFill>
                    <a:srgbClr val="002060"/>
                  </a:solidFill>
                  <a:latin typeface="Times" panose="02020603050405020304" pitchFamily="18" charset="0"/>
                  <a:cs typeface="Times" panose="02020603050405020304" pitchFamily="18" charset="0"/>
                </a:rPr>
                <a:t> ... </a:t>
              </a:r>
              <a:r>
                <a:rPr lang="en-US" sz="3200" dirty="0" err="1">
                  <a:solidFill>
                    <a:srgbClr val="002060"/>
                  </a:solidFill>
                  <a:latin typeface="Times" panose="02020603050405020304" pitchFamily="18" charset="0"/>
                  <a:cs typeface="Times" panose="02020603050405020304" pitchFamily="18" charset="0"/>
                </a:rPr>
                <a:t>chân</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gỗ</a:t>
              </a:r>
              <a:r>
                <a:rPr lang="en-US" sz="3200" dirty="0">
                  <a:solidFill>
                    <a:srgbClr val="002060"/>
                  </a:solidFill>
                  <a:latin typeface="Times" panose="02020603050405020304" pitchFamily="18" charset="0"/>
                  <a:cs typeface="Times" panose="02020603050405020304" pitchFamily="18" charset="0"/>
                </a:rPr>
                <a:t>!</a:t>
              </a:r>
            </a:p>
          </p:txBody>
        </p:sp>
      </p:grpSp>
      <p:grpSp>
        <p:nvGrpSpPr>
          <p:cNvPr id="23" name="Group 22">
            <a:extLst>
              <a:ext uri="{FF2B5EF4-FFF2-40B4-BE49-F238E27FC236}">
                <a16:creationId xmlns:a16="http://schemas.microsoft.com/office/drawing/2014/main" id="{8C9ED83E-28F8-474B-A928-78D67AB7E352}"/>
              </a:ext>
            </a:extLst>
          </p:cNvPr>
          <p:cNvGrpSpPr/>
          <p:nvPr/>
        </p:nvGrpSpPr>
        <p:grpSpPr>
          <a:xfrm>
            <a:off x="2615823" y="4854228"/>
            <a:ext cx="674532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Times" panose="02020603050405020304" pitchFamily="18" charset="0"/>
                <a:cs typeface="Times" panose="02020603050405020304" pitchFamily="18" charset="0"/>
              </a:endParaRPr>
            </a:p>
          </p:txBody>
        </p:sp>
        <p:sp>
          <p:nvSpPr>
            <p:cNvPr id="26" name="Rectangle 25">
              <a:extLst>
                <a:ext uri="{FF2B5EF4-FFF2-40B4-BE49-F238E27FC236}">
                  <a16:creationId xmlns:a16="http://schemas.microsoft.com/office/drawing/2014/main" id="{3C6B2611-A01E-4C8D-92D0-C3DD456155EF}"/>
                </a:ext>
              </a:extLst>
            </p:cNvPr>
            <p:cNvSpPr/>
            <p:nvPr/>
          </p:nvSpPr>
          <p:spPr>
            <a:xfrm>
              <a:off x="3222210" y="2221915"/>
              <a:ext cx="3560233" cy="584775"/>
            </a:xfrm>
            <a:prstGeom prst="rect">
              <a:avLst/>
            </a:prstGeom>
          </p:spPr>
          <p:txBody>
            <a:bodyPr wrap="square">
              <a:spAutoFit/>
            </a:bodyPr>
            <a:lstStyle/>
            <a:p>
              <a:r>
                <a:rPr lang="en-US" sz="3200" dirty="0" err="1">
                  <a:solidFill>
                    <a:srgbClr val="002060"/>
                  </a:solidFill>
                  <a:latin typeface="Times" panose="02020603050405020304" pitchFamily="18" charset="0"/>
                  <a:cs typeface="Times" panose="02020603050405020304" pitchFamily="18" charset="0"/>
                </a:rPr>
                <a:t>Phần</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còn</a:t>
              </a:r>
              <a:r>
                <a:rPr lang="en-US" sz="3200" dirty="0">
                  <a:solidFill>
                    <a:srgbClr val="002060"/>
                  </a:solidFill>
                  <a:latin typeface="Times" panose="02020603050405020304" pitchFamily="18" charset="0"/>
                  <a:cs typeface="Times" panose="02020603050405020304" pitchFamily="18" charset="0"/>
                </a:rPr>
                <a:t> </a:t>
              </a:r>
              <a:r>
                <a:rPr lang="en-US" sz="3200" dirty="0" err="1">
                  <a:solidFill>
                    <a:srgbClr val="002060"/>
                  </a:solidFill>
                  <a:latin typeface="Times" panose="02020603050405020304" pitchFamily="18" charset="0"/>
                  <a:cs typeface="Times" panose="02020603050405020304" pitchFamily="18" charset="0"/>
                </a:rPr>
                <a:t>lại</a:t>
              </a:r>
              <a:r>
                <a:rPr lang="en-US" sz="3200" dirty="0">
                  <a:solidFill>
                    <a:srgbClr val="002060"/>
                  </a:solidFill>
                  <a:latin typeface="Times" panose="02020603050405020304" pitchFamily="18" charset="0"/>
                  <a:cs typeface="Times" panose="02020603050405020304" pitchFamily="18" charset="0"/>
                </a:rPr>
                <a:t>.</a:t>
              </a:r>
            </a:p>
          </p:txBody>
        </p:sp>
      </p:grpSp>
      <p:pic>
        <p:nvPicPr>
          <p:cNvPr id="36" name="图片 1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64783" y="3889270"/>
            <a:ext cx="2606965" cy="2661277"/>
          </a:xfrm>
          <a:prstGeom prst="rect">
            <a:avLst/>
          </a:prstGeom>
        </p:spPr>
      </p:pic>
      <p:pic>
        <p:nvPicPr>
          <p:cNvPr id="39" name="图片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039" t="-1459" r="66485" b="1459"/>
          <a:stretch/>
        </p:blipFill>
        <p:spPr>
          <a:xfrm>
            <a:off x="105098" y="4066370"/>
            <a:ext cx="1990328" cy="2710485"/>
          </a:xfrm>
          <a:prstGeom prst="rect">
            <a:avLst/>
          </a:prstGeom>
        </p:spPr>
      </p:pic>
      <p:pic>
        <p:nvPicPr>
          <p:cNvPr id="40" name="图片 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3842" y="143524"/>
            <a:ext cx="3593685" cy="1363870"/>
          </a:xfrm>
          <a:prstGeom prst="rect">
            <a:avLst/>
          </a:prstGeom>
        </p:spPr>
      </p:pic>
      <p:pic>
        <p:nvPicPr>
          <p:cNvPr id="42"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3262">
            <a:off x="2327396" y="2029752"/>
            <a:ext cx="1096526" cy="936059"/>
          </a:xfrm>
          <a:prstGeom prst="rect">
            <a:avLst/>
          </a:prstGeom>
        </p:spPr>
      </p:pic>
      <p:pic>
        <p:nvPicPr>
          <p:cNvPr id="43"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32175">
            <a:off x="2536319" y="4836410"/>
            <a:ext cx="1039652" cy="937600"/>
          </a:xfrm>
          <a:prstGeom prst="rect">
            <a:avLst/>
          </a:prstGeom>
        </p:spPr>
      </p:pic>
      <p:pic>
        <p:nvPicPr>
          <p:cNvPr id="44"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829787">
            <a:off x="2608767" y="2992243"/>
            <a:ext cx="809274" cy="867495"/>
          </a:xfrm>
          <a:prstGeom prst="rect">
            <a:avLst/>
          </a:prstGeom>
        </p:spPr>
      </p:pic>
      <p:pic>
        <p:nvPicPr>
          <p:cNvPr id="45"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383007">
            <a:off x="2566849" y="3871177"/>
            <a:ext cx="793246" cy="981851"/>
          </a:xfrm>
          <a:prstGeom prst="rect">
            <a:avLst/>
          </a:prstGeom>
        </p:spPr>
      </p:pic>
      <p:sp>
        <p:nvSpPr>
          <p:cNvPr id="24" name="TextBox 23">
            <a:extLst>
              <a:ext uri="{FF2B5EF4-FFF2-40B4-BE49-F238E27FC236}">
                <a16:creationId xmlns:a16="http://schemas.microsoft.com/office/drawing/2014/main" id="{65BF6390-71A0-4D57-A157-A428BE72D9B5}"/>
              </a:ext>
            </a:extLst>
          </p:cNvPr>
          <p:cNvSpPr txBox="1"/>
          <p:nvPr/>
        </p:nvSpPr>
        <p:spPr>
          <a:xfrm>
            <a:off x="2252102" y="893889"/>
            <a:ext cx="7032792" cy="615553"/>
          </a:xfrm>
          <a:prstGeom prst="rect">
            <a:avLst/>
          </a:prstGeom>
          <a:noFill/>
        </p:spPr>
        <p:txBody>
          <a:bodyPr wrap="square" lIns="0" tIns="0" rIns="0" bIns="0" rtlCol="0">
            <a:spAutoFit/>
          </a:bodyPr>
          <a:lstStyle/>
          <a:p>
            <a:pPr algn="ctr"/>
            <a:r>
              <a:rPr lang="en-US" sz="4000" b="1">
                <a:solidFill>
                  <a:srgbClr val="FFFF00"/>
                </a:solidFill>
                <a:latin typeface="Times" panose="02020603050405020304" pitchFamily="18" charset="0"/>
                <a:cs typeface="Times" panose="02020603050405020304" pitchFamily="18" charset="0"/>
              </a:rPr>
              <a:t>Chia đoạn</a:t>
            </a:r>
            <a:endParaRPr lang="en-SG" sz="4000" b="1">
              <a:solidFill>
                <a:srgbClr val="FFFF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25973774"/>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0" presetClass="path" presetSubtype="0" accel="50000" decel="50000" fill="hold" nodeType="withEffect">
                                  <p:stCondLst>
                                    <p:cond delay="0"/>
                                  </p:stCondLst>
                                  <p:childTnLst>
                                    <p:animMotion origin="layout" path="M 2.22222E-6 9.1448E-6 L -0.08681 0.00031 " pathEditMode="relative" ptsTypes="AA">
                                      <p:cBhvr>
                                        <p:cTn id="9" dur="1000" spd="-100000" fill="hold"/>
                                        <p:tgtEl>
                                          <p:spTgt spid="40"/>
                                        </p:tgtEl>
                                        <p:attrNameLst>
                                          <p:attrName>ppt_x</p:attrName>
                                          <p:attrName>ppt_y</p:attrName>
                                        </p:attrNameLst>
                                      </p:cBhvr>
                                    </p:animMotion>
                                  </p:childTnLst>
                                </p:cTn>
                              </p:par>
                              <p:par>
                                <p:cTn id="10" presetID="14" presetClass="entr" presetSubtype="1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6"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435">
                                          <p:stCondLst>
                                            <p:cond delay="0"/>
                                          </p:stCondLst>
                                        </p:cTn>
                                        <p:tgtEl>
                                          <p:spTgt spid="42"/>
                                        </p:tgtEl>
                                      </p:cBhvr>
                                    </p:animEffect>
                                    <p:anim calcmode="lin" valueType="num">
                                      <p:cBhvr>
                                        <p:cTn id="23" dur="1367"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4" dur="498"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5" dur="498" tmFilter="0, 0; 0.125,0.2665; 0.25,0.4; 0.375,0.465; 0.5,0.5;  0.625,0.535; 0.75,0.6; 0.875,0.7335; 1,1">
                                          <p:stCondLst>
                                            <p:cond delay="498"/>
                                          </p:stCondLst>
                                        </p:cTn>
                                        <p:tgtEl>
                                          <p:spTgt spid="42"/>
                                        </p:tgtEl>
                                        <p:attrNameLst>
                                          <p:attrName>ppt_y</p:attrName>
                                        </p:attrNameLst>
                                      </p:cBhvr>
                                      <p:tavLst>
                                        <p:tav tm="0" fmla="#ppt_y-sin(pi*$)/9">
                                          <p:val>
                                            <p:fltVal val="0"/>
                                          </p:val>
                                        </p:tav>
                                        <p:tav tm="100000">
                                          <p:val>
                                            <p:fltVal val="1"/>
                                          </p:val>
                                        </p:tav>
                                      </p:tavLst>
                                    </p:anim>
                                    <p:anim calcmode="lin" valueType="num">
                                      <p:cBhvr>
                                        <p:cTn id="26" dur="249" tmFilter="0, 0; 0.125,0.2665; 0.25,0.4; 0.375,0.465; 0.5,0.5;  0.625,0.535; 0.75,0.6; 0.875,0.7335; 1,1">
                                          <p:stCondLst>
                                            <p:cond delay="993"/>
                                          </p:stCondLst>
                                        </p:cTn>
                                        <p:tgtEl>
                                          <p:spTgt spid="42"/>
                                        </p:tgtEl>
                                        <p:attrNameLst>
                                          <p:attrName>ppt_y</p:attrName>
                                        </p:attrNameLst>
                                      </p:cBhvr>
                                      <p:tavLst>
                                        <p:tav tm="0" fmla="#ppt_y-sin(pi*$)/27">
                                          <p:val>
                                            <p:fltVal val="0"/>
                                          </p:val>
                                        </p:tav>
                                        <p:tav tm="100000">
                                          <p:val>
                                            <p:fltVal val="1"/>
                                          </p:val>
                                        </p:tav>
                                      </p:tavLst>
                                    </p:anim>
                                    <p:anim calcmode="lin" valueType="num">
                                      <p:cBhvr>
                                        <p:cTn id="27" dur="123" tmFilter="0, 0; 0.125,0.2665; 0.25,0.4; 0.375,0.465; 0.5,0.5;  0.625,0.535; 0.75,0.6; 0.875,0.7335; 1,1">
                                          <p:stCondLst>
                                            <p:cond delay="1242"/>
                                          </p:stCondLst>
                                        </p:cTn>
                                        <p:tgtEl>
                                          <p:spTgt spid="42"/>
                                        </p:tgtEl>
                                        <p:attrNameLst>
                                          <p:attrName>ppt_y</p:attrName>
                                        </p:attrNameLst>
                                      </p:cBhvr>
                                      <p:tavLst>
                                        <p:tav tm="0" fmla="#ppt_y-sin(pi*$)/81">
                                          <p:val>
                                            <p:fltVal val="0"/>
                                          </p:val>
                                        </p:tav>
                                        <p:tav tm="100000">
                                          <p:val>
                                            <p:fltVal val="1"/>
                                          </p:val>
                                        </p:tav>
                                      </p:tavLst>
                                    </p:anim>
                                    <p:animScale>
                                      <p:cBhvr>
                                        <p:cTn id="28" dur="20">
                                          <p:stCondLst>
                                            <p:cond delay="487"/>
                                          </p:stCondLst>
                                        </p:cTn>
                                        <p:tgtEl>
                                          <p:spTgt spid="42"/>
                                        </p:tgtEl>
                                      </p:cBhvr>
                                      <p:to x="100000" y="60000"/>
                                    </p:animScale>
                                    <p:animScale>
                                      <p:cBhvr>
                                        <p:cTn id="29" dur="124" decel="50000">
                                          <p:stCondLst>
                                            <p:cond delay="507"/>
                                          </p:stCondLst>
                                        </p:cTn>
                                        <p:tgtEl>
                                          <p:spTgt spid="42"/>
                                        </p:tgtEl>
                                      </p:cBhvr>
                                      <p:to x="100000" y="100000"/>
                                    </p:animScale>
                                    <p:animScale>
                                      <p:cBhvr>
                                        <p:cTn id="30" dur="20">
                                          <p:stCondLst>
                                            <p:cond delay="984"/>
                                          </p:stCondLst>
                                        </p:cTn>
                                        <p:tgtEl>
                                          <p:spTgt spid="42"/>
                                        </p:tgtEl>
                                      </p:cBhvr>
                                      <p:to x="100000" y="80000"/>
                                    </p:animScale>
                                    <p:animScale>
                                      <p:cBhvr>
                                        <p:cTn id="31" dur="124" decel="50000">
                                          <p:stCondLst>
                                            <p:cond delay="1004"/>
                                          </p:stCondLst>
                                        </p:cTn>
                                        <p:tgtEl>
                                          <p:spTgt spid="42"/>
                                        </p:tgtEl>
                                      </p:cBhvr>
                                      <p:to x="100000" y="100000"/>
                                    </p:animScale>
                                    <p:animScale>
                                      <p:cBhvr>
                                        <p:cTn id="32" dur="20">
                                          <p:stCondLst>
                                            <p:cond delay="1231"/>
                                          </p:stCondLst>
                                        </p:cTn>
                                        <p:tgtEl>
                                          <p:spTgt spid="42"/>
                                        </p:tgtEl>
                                      </p:cBhvr>
                                      <p:to x="100000" y="90000"/>
                                    </p:animScale>
                                    <p:animScale>
                                      <p:cBhvr>
                                        <p:cTn id="33" dur="124" decel="50000">
                                          <p:stCondLst>
                                            <p:cond delay="1251"/>
                                          </p:stCondLst>
                                        </p:cTn>
                                        <p:tgtEl>
                                          <p:spTgt spid="42"/>
                                        </p:tgtEl>
                                      </p:cBhvr>
                                      <p:to x="100000" y="100000"/>
                                    </p:animScale>
                                    <p:animScale>
                                      <p:cBhvr>
                                        <p:cTn id="34" dur="20">
                                          <p:stCondLst>
                                            <p:cond delay="1356"/>
                                          </p:stCondLst>
                                        </p:cTn>
                                        <p:tgtEl>
                                          <p:spTgt spid="42"/>
                                        </p:tgtEl>
                                      </p:cBhvr>
                                      <p:to x="100000" y="95000"/>
                                    </p:animScale>
                                    <p:animScale>
                                      <p:cBhvr>
                                        <p:cTn id="35" dur="124" decel="50000">
                                          <p:stCondLst>
                                            <p:cond delay="1376"/>
                                          </p:stCondLst>
                                        </p:cTn>
                                        <p:tgtEl>
                                          <p:spTgt spid="4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6" presetClass="entr" presetSubtype="0" fill="hold" nodeType="withEffect">
                                  <p:stCondLst>
                                    <p:cond delay="25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435">
                                          <p:stCondLst>
                                            <p:cond delay="0"/>
                                          </p:stCondLst>
                                        </p:cTn>
                                        <p:tgtEl>
                                          <p:spTgt spid="44"/>
                                        </p:tgtEl>
                                      </p:cBhvr>
                                    </p:animEffect>
                                    <p:anim calcmode="lin" valueType="num">
                                      <p:cBhvr>
                                        <p:cTn id="46" dur="1367"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7" dur="498"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8" dur="498" tmFilter="0, 0; 0.125,0.2665; 0.25,0.4; 0.375,0.465; 0.5,0.5;  0.625,0.535; 0.75,0.6; 0.875,0.7335; 1,1">
                                          <p:stCondLst>
                                            <p:cond delay="498"/>
                                          </p:stCondLst>
                                        </p:cTn>
                                        <p:tgtEl>
                                          <p:spTgt spid="44"/>
                                        </p:tgtEl>
                                        <p:attrNameLst>
                                          <p:attrName>ppt_y</p:attrName>
                                        </p:attrNameLst>
                                      </p:cBhvr>
                                      <p:tavLst>
                                        <p:tav tm="0" fmla="#ppt_y-sin(pi*$)/9">
                                          <p:val>
                                            <p:fltVal val="0"/>
                                          </p:val>
                                        </p:tav>
                                        <p:tav tm="100000">
                                          <p:val>
                                            <p:fltVal val="1"/>
                                          </p:val>
                                        </p:tav>
                                      </p:tavLst>
                                    </p:anim>
                                    <p:anim calcmode="lin" valueType="num">
                                      <p:cBhvr>
                                        <p:cTn id="49" dur="249" tmFilter="0, 0; 0.125,0.2665; 0.25,0.4; 0.375,0.465; 0.5,0.5;  0.625,0.535; 0.75,0.6; 0.875,0.7335; 1,1">
                                          <p:stCondLst>
                                            <p:cond delay="993"/>
                                          </p:stCondLst>
                                        </p:cTn>
                                        <p:tgtEl>
                                          <p:spTgt spid="44"/>
                                        </p:tgtEl>
                                        <p:attrNameLst>
                                          <p:attrName>ppt_y</p:attrName>
                                        </p:attrNameLst>
                                      </p:cBhvr>
                                      <p:tavLst>
                                        <p:tav tm="0" fmla="#ppt_y-sin(pi*$)/27">
                                          <p:val>
                                            <p:fltVal val="0"/>
                                          </p:val>
                                        </p:tav>
                                        <p:tav tm="100000">
                                          <p:val>
                                            <p:fltVal val="1"/>
                                          </p:val>
                                        </p:tav>
                                      </p:tavLst>
                                    </p:anim>
                                    <p:anim calcmode="lin" valueType="num">
                                      <p:cBhvr>
                                        <p:cTn id="50" dur="123" tmFilter="0, 0; 0.125,0.2665; 0.25,0.4; 0.375,0.465; 0.5,0.5;  0.625,0.535; 0.75,0.6; 0.875,0.7335; 1,1">
                                          <p:stCondLst>
                                            <p:cond delay="1242"/>
                                          </p:stCondLst>
                                        </p:cTn>
                                        <p:tgtEl>
                                          <p:spTgt spid="44"/>
                                        </p:tgtEl>
                                        <p:attrNameLst>
                                          <p:attrName>ppt_y</p:attrName>
                                        </p:attrNameLst>
                                      </p:cBhvr>
                                      <p:tavLst>
                                        <p:tav tm="0" fmla="#ppt_y-sin(pi*$)/81">
                                          <p:val>
                                            <p:fltVal val="0"/>
                                          </p:val>
                                        </p:tav>
                                        <p:tav tm="100000">
                                          <p:val>
                                            <p:fltVal val="1"/>
                                          </p:val>
                                        </p:tav>
                                      </p:tavLst>
                                    </p:anim>
                                    <p:animScale>
                                      <p:cBhvr>
                                        <p:cTn id="51" dur="20">
                                          <p:stCondLst>
                                            <p:cond delay="487"/>
                                          </p:stCondLst>
                                        </p:cTn>
                                        <p:tgtEl>
                                          <p:spTgt spid="44"/>
                                        </p:tgtEl>
                                      </p:cBhvr>
                                      <p:to x="100000" y="60000"/>
                                    </p:animScale>
                                    <p:animScale>
                                      <p:cBhvr>
                                        <p:cTn id="52" dur="124" decel="50000">
                                          <p:stCondLst>
                                            <p:cond delay="507"/>
                                          </p:stCondLst>
                                        </p:cTn>
                                        <p:tgtEl>
                                          <p:spTgt spid="44"/>
                                        </p:tgtEl>
                                      </p:cBhvr>
                                      <p:to x="100000" y="100000"/>
                                    </p:animScale>
                                    <p:animScale>
                                      <p:cBhvr>
                                        <p:cTn id="53" dur="20">
                                          <p:stCondLst>
                                            <p:cond delay="984"/>
                                          </p:stCondLst>
                                        </p:cTn>
                                        <p:tgtEl>
                                          <p:spTgt spid="44"/>
                                        </p:tgtEl>
                                      </p:cBhvr>
                                      <p:to x="100000" y="80000"/>
                                    </p:animScale>
                                    <p:animScale>
                                      <p:cBhvr>
                                        <p:cTn id="54" dur="124" decel="50000">
                                          <p:stCondLst>
                                            <p:cond delay="1004"/>
                                          </p:stCondLst>
                                        </p:cTn>
                                        <p:tgtEl>
                                          <p:spTgt spid="44"/>
                                        </p:tgtEl>
                                      </p:cBhvr>
                                      <p:to x="100000" y="100000"/>
                                    </p:animScale>
                                    <p:animScale>
                                      <p:cBhvr>
                                        <p:cTn id="55" dur="20">
                                          <p:stCondLst>
                                            <p:cond delay="1231"/>
                                          </p:stCondLst>
                                        </p:cTn>
                                        <p:tgtEl>
                                          <p:spTgt spid="44"/>
                                        </p:tgtEl>
                                      </p:cBhvr>
                                      <p:to x="100000" y="90000"/>
                                    </p:animScale>
                                    <p:animScale>
                                      <p:cBhvr>
                                        <p:cTn id="56" dur="124" decel="50000">
                                          <p:stCondLst>
                                            <p:cond delay="1251"/>
                                          </p:stCondLst>
                                        </p:cTn>
                                        <p:tgtEl>
                                          <p:spTgt spid="44"/>
                                        </p:tgtEl>
                                      </p:cBhvr>
                                      <p:to x="100000" y="100000"/>
                                    </p:animScale>
                                    <p:animScale>
                                      <p:cBhvr>
                                        <p:cTn id="57" dur="20">
                                          <p:stCondLst>
                                            <p:cond delay="1356"/>
                                          </p:stCondLst>
                                        </p:cTn>
                                        <p:tgtEl>
                                          <p:spTgt spid="44"/>
                                        </p:tgtEl>
                                      </p:cBhvr>
                                      <p:to x="100000" y="95000"/>
                                    </p:animScale>
                                    <p:animScale>
                                      <p:cBhvr>
                                        <p:cTn id="58" dur="124" decel="50000">
                                          <p:stCondLst>
                                            <p:cond delay="1376"/>
                                          </p:stCondLst>
                                        </p:cTn>
                                        <p:tgtEl>
                                          <p:spTgt spid="4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down)">
                                      <p:cBhvr>
                                        <p:cTn id="63" dur="435">
                                          <p:stCondLst>
                                            <p:cond delay="0"/>
                                          </p:stCondLst>
                                        </p:cTn>
                                        <p:tgtEl>
                                          <p:spTgt spid="45"/>
                                        </p:tgtEl>
                                      </p:cBhvr>
                                    </p:animEffect>
                                    <p:anim calcmode="lin" valueType="num">
                                      <p:cBhvr>
                                        <p:cTn id="64" dur="1367"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5" dur="498"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6" dur="498" tmFilter="0, 0; 0.125,0.2665; 0.25,0.4; 0.375,0.465; 0.5,0.5;  0.625,0.535; 0.75,0.6; 0.875,0.7335; 1,1">
                                          <p:stCondLst>
                                            <p:cond delay="498"/>
                                          </p:stCondLst>
                                        </p:cTn>
                                        <p:tgtEl>
                                          <p:spTgt spid="45"/>
                                        </p:tgtEl>
                                        <p:attrNameLst>
                                          <p:attrName>ppt_y</p:attrName>
                                        </p:attrNameLst>
                                      </p:cBhvr>
                                      <p:tavLst>
                                        <p:tav tm="0" fmla="#ppt_y-sin(pi*$)/9">
                                          <p:val>
                                            <p:fltVal val="0"/>
                                          </p:val>
                                        </p:tav>
                                        <p:tav tm="100000">
                                          <p:val>
                                            <p:fltVal val="1"/>
                                          </p:val>
                                        </p:tav>
                                      </p:tavLst>
                                    </p:anim>
                                    <p:anim calcmode="lin" valueType="num">
                                      <p:cBhvr>
                                        <p:cTn id="67" dur="249" tmFilter="0, 0; 0.125,0.2665; 0.25,0.4; 0.375,0.465; 0.5,0.5;  0.625,0.535; 0.75,0.6; 0.875,0.7335; 1,1">
                                          <p:stCondLst>
                                            <p:cond delay="993"/>
                                          </p:stCondLst>
                                        </p:cTn>
                                        <p:tgtEl>
                                          <p:spTgt spid="45"/>
                                        </p:tgtEl>
                                        <p:attrNameLst>
                                          <p:attrName>ppt_y</p:attrName>
                                        </p:attrNameLst>
                                      </p:cBhvr>
                                      <p:tavLst>
                                        <p:tav tm="0" fmla="#ppt_y-sin(pi*$)/27">
                                          <p:val>
                                            <p:fltVal val="0"/>
                                          </p:val>
                                        </p:tav>
                                        <p:tav tm="100000">
                                          <p:val>
                                            <p:fltVal val="1"/>
                                          </p:val>
                                        </p:tav>
                                      </p:tavLst>
                                    </p:anim>
                                    <p:anim calcmode="lin" valueType="num">
                                      <p:cBhvr>
                                        <p:cTn id="68" dur="123" tmFilter="0, 0; 0.125,0.2665; 0.25,0.4; 0.375,0.465; 0.5,0.5;  0.625,0.535; 0.75,0.6; 0.875,0.7335; 1,1">
                                          <p:stCondLst>
                                            <p:cond delay="1242"/>
                                          </p:stCondLst>
                                        </p:cTn>
                                        <p:tgtEl>
                                          <p:spTgt spid="45"/>
                                        </p:tgtEl>
                                        <p:attrNameLst>
                                          <p:attrName>ppt_y</p:attrName>
                                        </p:attrNameLst>
                                      </p:cBhvr>
                                      <p:tavLst>
                                        <p:tav tm="0" fmla="#ppt_y-sin(pi*$)/81">
                                          <p:val>
                                            <p:fltVal val="0"/>
                                          </p:val>
                                        </p:tav>
                                        <p:tav tm="100000">
                                          <p:val>
                                            <p:fltVal val="1"/>
                                          </p:val>
                                        </p:tav>
                                      </p:tavLst>
                                    </p:anim>
                                    <p:animScale>
                                      <p:cBhvr>
                                        <p:cTn id="69" dur="20">
                                          <p:stCondLst>
                                            <p:cond delay="487"/>
                                          </p:stCondLst>
                                        </p:cTn>
                                        <p:tgtEl>
                                          <p:spTgt spid="45"/>
                                        </p:tgtEl>
                                      </p:cBhvr>
                                      <p:to x="100000" y="60000"/>
                                    </p:animScale>
                                    <p:animScale>
                                      <p:cBhvr>
                                        <p:cTn id="70" dur="124" decel="50000">
                                          <p:stCondLst>
                                            <p:cond delay="507"/>
                                          </p:stCondLst>
                                        </p:cTn>
                                        <p:tgtEl>
                                          <p:spTgt spid="45"/>
                                        </p:tgtEl>
                                      </p:cBhvr>
                                      <p:to x="100000" y="100000"/>
                                    </p:animScale>
                                    <p:animScale>
                                      <p:cBhvr>
                                        <p:cTn id="71" dur="20">
                                          <p:stCondLst>
                                            <p:cond delay="984"/>
                                          </p:stCondLst>
                                        </p:cTn>
                                        <p:tgtEl>
                                          <p:spTgt spid="45"/>
                                        </p:tgtEl>
                                      </p:cBhvr>
                                      <p:to x="100000" y="80000"/>
                                    </p:animScale>
                                    <p:animScale>
                                      <p:cBhvr>
                                        <p:cTn id="72" dur="124" decel="50000">
                                          <p:stCondLst>
                                            <p:cond delay="1004"/>
                                          </p:stCondLst>
                                        </p:cTn>
                                        <p:tgtEl>
                                          <p:spTgt spid="45"/>
                                        </p:tgtEl>
                                      </p:cBhvr>
                                      <p:to x="100000" y="100000"/>
                                    </p:animScale>
                                    <p:animScale>
                                      <p:cBhvr>
                                        <p:cTn id="73" dur="20">
                                          <p:stCondLst>
                                            <p:cond delay="1231"/>
                                          </p:stCondLst>
                                        </p:cTn>
                                        <p:tgtEl>
                                          <p:spTgt spid="45"/>
                                        </p:tgtEl>
                                      </p:cBhvr>
                                      <p:to x="100000" y="90000"/>
                                    </p:animScale>
                                    <p:animScale>
                                      <p:cBhvr>
                                        <p:cTn id="74" dur="124" decel="50000">
                                          <p:stCondLst>
                                            <p:cond delay="1251"/>
                                          </p:stCondLst>
                                        </p:cTn>
                                        <p:tgtEl>
                                          <p:spTgt spid="45"/>
                                        </p:tgtEl>
                                      </p:cBhvr>
                                      <p:to x="100000" y="100000"/>
                                    </p:animScale>
                                    <p:animScale>
                                      <p:cBhvr>
                                        <p:cTn id="75" dur="20">
                                          <p:stCondLst>
                                            <p:cond delay="1356"/>
                                          </p:stCondLst>
                                        </p:cTn>
                                        <p:tgtEl>
                                          <p:spTgt spid="45"/>
                                        </p:tgtEl>
                                      </p:cBhvr>
                                      <p:to x="100000" y="95000"/>
                                    </p:animScale>
                                    <p:animScale>
                                      <p:cBhvr>
                                        <p:cTn id="76" dur="124" decel="50000">
                                          <p:stCondLst>
                                            <p:cond delay="1376"/>
                                          </p:stCondLst>
                                        </p:cTn>
                                        <p:tgtEl>
                                          <p:spTgt spid="45"/>
                                        </p:tgtEl>
                                      </p:cBhvr>
                                      <p:to x="100000" y="100000"/>
                                    </p:animScale>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down)">
                                      <p:cBhvr>
                                        <p:cTn id="86" dur="435">
                                          <p:stCondLst>
                                            <p:cond delay="0"/>
                                          </p:stCondLst>
                                        </p:cTn>
                                        <p:tgtEl>
                                          <p:spTgt spid="43"/>
                                        </p:tgtEl>
                                      </p:cBhvr>
                                    </p:animEffect>
                                    <p:anim calcmode="lin" valueType="num">
                                      <p:cBhvr>
                                        <p:cTn id="87" dur="1367"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8" dur="498"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9" dur="498" tmFilter="0, 0; 0.125,0.2665; 0.25,0.4; 0.375,0.465; 0.5,0.5;  0.625,0.535; 0.75,0.6; 0.875,0.7335; 1,1">
                                          <p:stCondLst>
                                            <p:cond delay="498"/>
                                          </p:stCondLst>
                                        </p:cTn>
                                        <p:tgtEl>
                                          <p:spTgt spid="43"/>
                                        </p:tgtEl>
                                        <p:attrNameLst>
                                          <p:attrName>ppt_y</p:attrName>
                                        </p:attrNameLst>
                                      </p:cBhvr>
                                      <p:tavLst>
                                        <p:tav tm="0" fmla="#ppt_y-sin(pi*$)/9">
                                          <p:val>
                                            <p:fltVal val="0"/>
                                          </p:val>
                                        </p:tav>
                                        <p:tav tm="100000">
                                          <p:val>
                                            <p:fltVal val="1"/>
                                          </p:val>
                                        </p:tav>
                                      </p:tavLst>
                                    </p:anim>
                                    <p:anim calcmode="lin" valueType="num">
                                      <p:cBhvr>
                                        <p:cTn id="90" dur="249" tmFilter="0, 0; 0.125,0.2665; 0.25,0.4; 0.375,0.465; 0.5,0.5;  0.625,0.535; 0.75,0.6; 0.875,0.7335; 1,1">
                                          <p:stCondLst>
                                            <p:cond delay="993"/>
                                          </p:stCondLst>
                                        </p:cTn>
                                        <p:tgtEl>
                                          <p:spTgt spid="43"/>
                                        </p:tgtEl>
                                        <p:attrNameLst>
                                          <p:attrName>ppt_y</p:attrName>
                                        </p:attrNameLst>
                                      </p:cBhvr>
                                      <p:tavLst>
                                        <p:tav tm="0" fmla="#ppt_y-sin(pi*$)/27">
                                          <p:val>
                                            <p:fltVal val="0"/>
                                          </p:val>
                                        </p:tav>
                                        <p:tav tm="100000">
                                          <p:val>
                                            <p:fltVal val="1"/>
                                          </p:val>
                                        </p:tav>
                                      </p:tavLst>
                                    </p:anim>
                                    <p:anim calcmode="lin" valueType="num">
                                      <p:cBhvr>
                                        <p:cTn id="91" dur="123" tmFilter="0, 0; 0.125,0.2665; 0.25,0.4; 0.375,0.465; 0.5,0.5;  0.625,0.535; 0.75,0.6; 0.875,0.7335; 1,1">
                                          <p:stCondLst>
                                            <p:cond delay="1242"/>
                                          </p:stCondLst>
                                        </p:cTn>
                                        <p:tgtEl>
                                          <p:spTgt spid="43"/>
                                        </p:tgtEl>
                                        <p:attrNameLst>
                                          <p:attrName>ppt_y</p:attrName>
                                        </p:attrNameLst>
                                      </p:cBhvr>
                                      <p:tavLst>
                                        <p:tav tm="0" fmla="#ppt_y-sin(pi*$)/81">
                                          <p:val>
                                            <p:fltVal val="0"/>
                                          </p:val>
                                        </p:tav>
                                        <p:tav tm="100000">
                                          <p:val>
                                            <p:fltVal val="1"/>
                                          </p:val>
                                        </p:tav>
                                      </p:tavLst>
                                    </p:anim>
                                    <p:animScale>
                                      <p:cBhvr>
                                        <p:cTn id="92" dur="20">
                                          <p:stCondLst>
                                            <p:cond delay="487"/>
                                          </p:stCondLst>
                                        </p:cTn>
                                        <p:tgtEl>
                                          <p:spTgt spid="43"/>
                                        </p:tgtEl>
                                      </p:cBhvr>
                                      <p:to x="100000" y="60000"/>
                                    </p:animScale>
                                    <p:animScale>
                                      <p:cBhvr>
                                        <p:cTn id="93" dur="124" decel="50000">
                                          <p:stCondLst>
                                            <p:cond delay="507"/>
                                          </p:stCondLst>
                                        </p:cTn>
                                        <p:tgtEl>
                                          <p:spTgt spid="43"/>
                                        </p:tgtEl>
                                      </p:cBhvr>
                                      <p:to x="100000" y="100000"/>
                                    </p:animScale>
                                    <p:animScale>
                                      <p:cBhvr>
                                        <p:cTn id="94" dur="20">
                                          <p:stCondLst>
                                            <p:cond delay="984"/>
                                          </p:stCondLst>
                                        </p:cTn>
                                        <p:tgtEl>
                                          <p:spTgt spid="43"/>
                                        </p:tgtEl>
                                      </p:cBhvr>
                                      <p:to x="100000" y="80000"/>
                                    </p:animScale>
                                    <p:animScale>
                                      <p:cBhvr>
                                        <p:cTn id="95" dur="124" decel="50000">
                                          <p:stCondLst>
                                            <p:cond delay="1004"/>
                                          </p:stCondLst>
                                        </p:cTn>
                                        <p:tgtEl>
                                          <p:spTgt spid="43"/>
                                        </p:tgtEl>
                                      </p:cBhvr>
                                      <p:to x="100000" y="100000"/>
                                    </p:animScale>
                                    <p:animScale>
                                      <p:cBhvr>
                                        <p:cTn id="96" dur="20">
                                          <p:stCondLst>
                                            <p:cond delay="1231"/>
                                          </p:stCondLst>
                                        </p:cTn>
                                        <p:tgtEl>
                                          <p:spTgt spid="43"/>
                                        </p:tgtEl>
                                      </p:cBhvr>
                                      <p:to x="100000" y="90000"/>
                                    </p:animScale>
                                    <p:animScale>
                                      <p:cBhvr>
                                        <p:cTn id="97" dur="124" decel="50000">
                                          <p:stCondLst>
                                            <p:cond delay="1251"/>
                                          </p:stCondLst>
                                        </p:cTn>
                                        <p:tgtEl>
                                          <p:spTgt spid="43"/>
                                        </p:tgtEl>
                                      </p:cBhvr>
                                      <p:to x="100000" y="100000"/>
                                    </p:animScale>
                                    <p:animScale>
                                      <p:cBhvr>
                                        <p:cTn id="98" dur="20">
                                          <p:stCondLst>
                                            <p:cond delay="1356"/>
                                          </p:stCondLst>
                                        </p:cTn>
                                        <p:tgtEl>
                                          <p:spTgt spid="43"/>
                                        </p:tgtEl>
                                      </p:cBhvr>
                                      <p:to x="100000" y="95000"/>
                                    </p:animScale>
                                    <p:animScale>
                                      <p:cBhvr>
                                        <p:cTn id="99" dur="124" decel="50000">
                                          <p:stCondLst>
                                            <p:cond delay="1376"/>
                                          </p:stCondLst>
                                        </p:cTn>
                                        <p:tgtEl>
                                          <p:spTgt spid="43"/>
                                        </p:tgtEl>
                                      </p:cBhvr>
                                      <p:to x="100000" y="100000"/>
                                    </p:animScale>
                                  </p:childTnLst>
                                </p:cTn>
                              </p:par>
                              <p:par>
                                <p:cTn id="100" presetID="42" presetClass="entr" presetSubtype="0" fill="hold" nodeType="withEffect">
                                  <p:stCondLst>
                                    <p:cond delay="50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251954" y="243839"/>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solidFill>
                <a:srgbClr val="000000"/>
              </a:solidFill>
              <a:latin typeface="Times" panose="02020603050405020304" pitchFamily="18" charset="0"/>
              <a:cs typeface="Times" panose="02020603050405020304" pitchFamily="18" charset="0"/>
            </a:endParaRPr>
          </a:p>
          <a:p>
            <a:pPr algn="ctr"/>
            <a:endParaRPr lang="vi-VN" sz="3200" dirty="0">
              <a:solidFill>
                <a:srgbClr val="003399"/>
              </a:solidFill>
              <a:latin typeface="Times" panose="02020603050405020304" pitchFamily="18" charset="0"/>
              <a:cs typeface="Times" panose="02020603050405020304" pitchFamily="18" charset="0"/>
            </a:endParaRPr>
          </a:p>
          <a:p>
            <a:pPr algn="just"/>
            <a:r>
              <a:rPr lang="vi-VN" sz="2800">
                <a:solidFill>
                  <a:srgbClr val="000000"/>
                </a:solidFill>
                <a:latin typeface="Times" panose="02020603050405020304" pitchFamily="18" charset="0"/>
                <a:cs typeface="Times" panose="02020603050405020304" pitchFamily="18"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Gần như đêm nào tôi cũng nghe thấy tiếng rao ấy: “Bánh… giò…ò…ò…!” Tiếng rao đều đều,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kéo dài trong đêm khuya tĩnh mịch, nghe buồn não ruột.</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một đêm, vừa thiếp đi, tôi bỗng giật mình vì những tiếng la: “Cháy! Cháy nhà!”…</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Ngôi nhà đầu hẻm đang bốc lửa phừng phừng. Tiếng kêu cứu thảm thiết vọng lại. Trong ánh lửa, tôi thấy một bóng người cao, gầy, khập khiễng chạy tới ngôi nhà cháy, xô cánh cửa đổ rầm. Mấy người trong nhà vọt ra, khung cửa ập xuống, khói bụi mịt mù…</a:t>
            </a:r>
            <a:endParaRPr lang="vi-VN" sz="2800" dirty="0">
              <a:solidFill>
                <a:srgbClr val="003399"/>
              </a:solidFill>
              <a:latin typeface="Times" panose="02020603050405020304" pitchFamily="18" charset="0"/>
              <a:cs typeface="Times" panose="02020603050405020304" pitchFamily="18" charset="0"/>
            </a:endParaRPr>
          </a:p>
        </p:txBody>
      </p:sp>
      <p:sp>
        <p:nvSpPr>
          <p:cNvPr id="5" name="Rectangle 4">
            <a:extLst>
              <a:ext uri="{FF2B5EF4-FFF2-40B4-BE49-F238E27FC236}">
                <a16:creationId xmlns:a16="http://schemas.microsoft.com/office/drawing/2014/main" id="{E0650C9E-CD4B-465E-8B2C-9B22229F118A}"/>
              </a:ext>
            </a:extLst>
          </p:cNvPr>
          <p:cNvSpPr/>
          <p:nvPr/>
        </p:nvSpPr>
        <p:spPr>
          <a:xfrm>
            <a:off x="6447014" y="6060459"/>
            <a:ext cx="2637261" cy="523220"/>
          </a:xfrm>
          <a:prstGeom prst="rect">
            <a:avLst/>
          </a:prstGeom>
        </p:spPr>
        <p:txBody>
          <a:bodyPr wrap="none">
            <a:spAutoFit/>
          </a:bodyPr>
          <a:lstStyle/>
          <a:p>
            <a:pPr algn="ctr"/>
            <a:r>
              <a:rPr lang="en-US" sz="2800" b="1" dirty="0" err="1">
                <a:solidFill>
                  <a:srgbClr val="000000"/>
                </a:solidFill>
                <a:latin typeface="Times" panose="02020603050405020304" pitchFamily="18" charset="0"/>
                <a:cs typeface="Times" panose="02020603050405020304" pitchFamily="18" charset="0"/>
              </a:rPr>
              <a:t>Câu</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từ</a:t>
            </a:r>
            <a:r>
              <a:rPr lang="en-US" sz="2800" b="1" dirty="0">
                <a:solidFill>
                  <a:srgbClr val="000000"/>
                </a:solidFill>
                <a:latin typeface="Times" panose="02020603050405020304" pitchFamily="18" charset="0"/>
                <a:cs typeface="Times" panose="02020603050405020304" pitchFamily="18" charset="0"/>
              </a:rPr>
              <a:t> </a:t>
            </a:r>
            <a:r>
              <a:rPr lang="vi-VN" sz="2800" b="1" dirty="0">
                <a:solidFill>
                  <a:srgbClr val="000000"/>
                </a:solidFill>
                <a:latin typeface="Times" panose="02020603050405020304" pitchFamily="18" charset="0"/>
                <a:cs typeface="Times" panose="02020603050405020304" pitchFamily="18" charset="0"/>
              </a:rPr>
              <a:t>khó đọc</a:t>
            </a:r>
            <a:endParaRPr lang="vi-VN" sz="2800" dirty="0">
              <a:solidFill>
                <a:srgbClr val="003399"/>
              </a:solidFill>
              <a:latin typeface="Times" panose="02020603050405020304" pitchFamily="18" charset="0"/>
              <a:cs typeface="Times" panose="02020603050405020304" pitchFamily="18" charset="0"/>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578334" y="6150693"/>
            <a:ext cx="868680" cy="34275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sp>
        <p:nvSpPr>
          <p:cNvPr id="11" name="Rectangle 10">
            <a:extLst>
              <a:ext uri="{FF2B5EF4-FFF2-40B4-BE49-F238E27FC236}">
                <a16:creationId xmlns:a16="http://schemas.microsoft.com/office/drawing/2014/main" id="{D0EF97E2-1251-4DA1-9E80-1B70ACDDAF16}"/>
              </a:ext>
            </a:extLst>
          </p:cNvPr>
          <p:cNvSpPr/>
          <p:nvPr/>
        </p:nvSpPr>
        <p:spPr>
          <a:xfrm>
            <a:off x="2992532" y="2024795"/>
            <a:ext cx="3614622"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sp>
        <p:nvSpPr>
          <p:cNvPr id="13" name="Rectangle 12">
            <a:extLst>
              <a:ext uri="{FF2B5EF4-FFF2-40B4-BE49-F238E27FC236}">
                <a16:creationId xmlns:a16="http://schemas.microsoft.com/office/drawing/2014/main" id="{4134FE32-490F-4BB7-B176-B54F0D159A9F}"/>
              </a:ext>
            </a:extLst>
          </p:cNvPr>
          <p:cNvSpPr/>
          <p:nvPr/>
        </p:nvSpPr>
        <p:spPr>
          <a:xfrm>
            <a:off x="6112781" y="4570425"/>
            <a:ext cx="1855562" cy="37449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sp>
        <p:nvSpPr>
          <p:cNvPr id="14" name="Rectangle 13">
            <a:extLst>
              <a:ext uri="{FF2B5EF4-FFF2-40B4-BE49-F238E27FC236}">
                <a16:creationId xmlns:a16="http://schemas.microsoft.com/office/drawing/2014/main" id="{04CB5B3E-D870-4E99-8B66-CF16E027C058}"/>
              </a:ext>
            </a:extLst>
          </p:cNvPr>
          <p:cNvSpPr/>
          <p:nvPr/>
        </p:nvSpPr>
        <p:spPr>
          <a:xfrm>
            <a:off x="8608838" y="3769352"/>
            <a:ext cx="1972076"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panose="02020603050405020304" pitchFamily="18" charset="0"/>
              <a:cs typeface="Times" panose="02020603050405020304" pitchFamily="18" charset="0"/>
            </a:endParaRPr>
          </a:p>
        </p:txBody>
      </p:sp>
      <p:sp>
        <p:nvSpPr>
          <p:cNvPr id="15" name="Rectangle 14">
            <a:extLst>
              <a:ext uri="{FF2B5EF4-FFF2-40B4-BE49-F238E27FC236}">
                <a16:creationId xmlns:a16="http://schemas.microsoft.com/office/drawing/2014/main" id="{11A5B0E3-0715-40B8-A0F9-264761AB2BE2}"/>
              </a:ext>
            </a:extLst>
          </p:cNvPr>
          <p:cNvSpPr/>
          <p:nvPr/>
        </p:nvSpPr>
        <p:spPr>
          <a:xfrm>
            <a:off x="5119883" y="3286114"/>
            <a:ext cx="2848460" cy="35697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imes" panose="02020603050405020304" pitchFamily="18" charset="0"/>
              <a:cs typeface="Times" panose="02020603050405020304" pitchFamily="18" charset="0"/>
            </a:endParaRPr>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3262">
            <a:off x="3020442" y="1298082"/>
            <a:ext cx="886310" cy="756606"/>
          </a:xfrm>
          <a:prstGeom prst="rect">
            <a:avLst/>
          </a:prstGeom>
        </p:spPr>
      </p:pic>
      <p:pic>
        <p:nvPicPr>
          <p:cNvPr id="19"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29787">
            <a:off x="3286085" y="2771762"/>
            <a:ext cx="572212" cy="613378"/>
          </a:xfrm>
          <a:prstGeom prst="rect">
            <a:avLst/>
          </a:prstGeom>
        </p:spPr>
      </p:pic>
      <p:sp>
        <p:nvSpPr>
          <p:cNvPr id="20" name="TextBox 19">
            <a:extLst>
              <a:ext uri="{FF2B5EF4-FFF2-40B4-BE49-F238E27FC236}">
                <a16:creationId xmlns:a16="http://schemas.microsoft.com/office/drawing/2014/main"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Times" panose="02020603050405020304" pitchFamily="18" charset="0"/>
                <a:cs typeface="Times" panose="02020603050405020304" pitchFamily="18" charset="0"/>
              </a:rPr>
              <a:t>Tiếng rao đêm</a:t>
            </a:r>
            <a:endParaRPr lang="en-SG" sz="4000" b="1">
              <a:solidFill>
                <a:srgbClr val="FF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435">
                                          <p:stCondLst>
                                            <p:cond delay="0"/>
                                          </p:stCondLst>
                                        </p:cTn>
                                        <p:tgtEl>
                                          <p:spTgt spid="18"/>
                                        </p:tgtEl>
                                      </p:cBhvr>
                                    </p:animEffect>
                                    <p:anim calcmode="lin" valueType="num">
                                      <p:cBhvr>
                                        <p:cTn id="19"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24" dur="20">
                                          <p:stCondLst>
                                            <p:cond delay="487"/>
                                          </p:stCondLst>
                                        </p:cTn>
                                        <p:tgtEl>
                                          <p:spTgt spid="18"/>
                                        </p:tgtEl>
                                      </p:cBhvr>
                                      <p:to x="100000" y="60000"/>
                                    </p:animScale>
                                    <p:animScale>
                                      <p:cBhvr>
                                        <p:cTn id="25" dur="124" decel="50000">
                                          <p:stCondLst>
                                            <p:cond delay="507"/>
                                          </p:stCondLst>
                                        </p:cTn>
                                        <p:tgtEl>
                                          <p:spTgt spid="18"/>
                                        </p:tgtEl>
                                      </p:cBhvr>
                                      <p:to x="100000" y="100000"/>
                                    </p:animScale>
                                    <p:animScale>
                                      <p:cBhvr>
                                        <p:cTn id="26" dur="20">
                                          <p:stCondLst>
                                            <p:cond delay="984"/>
                                          </p:stCondLst>
                                        </p:cTn>
                                        <p:tgtEl>
                                          <p:spTgt spid="18"/>
                                        </p:tgtEl>
                                      </p:cBhvr>
                                      <p:to x="100000" y="80000"/>
                                    </p:animScale>
                                    <p:animScale>
                                      <p:cBhvr>
                                        <p:cTn id="27" dur="124" decel="50000">
                                          <p:stCondLst>
                                            <p:cond delay="1004"/>
                                          </p:stCondLst>
                                        </p:cTn>
                                        <p:tgtEl>
                                          <p:spTgt spid="18"/>
                                        </p:tgtEl>
                                      </p:cBhvr>
                                      <p:to x="100000" y="100000"/>
                                    </p:animScale>
                                    <p:animScale>
                                      <p:cBhvr>
                                        <p:cTn id="28" dur="20">
                                          <p:stCondLst>
                                            <p:cond delay="1231"/>
                                          </p:stCondLst>
                                        </p:cTn>
                                        <p:tgtEl>
                                          <p:spTgt spid="18"/>
                                        </p:tgtEl>
                                      </p:cBhvr>
                                      <p:to x="100000" y="90000"/>
                                    </p:animScale>
                                    <p:animScale>
                                      <p:cBhvr>
                                        <p:cTn id="29" dur="124" decel="50000">
                                          <p:stCondLst>
                                            <p:cond delay="1251"/>
                                          </p:stCondLst>
                                        </p:cTn>
                                        <p:tgtEl>
                                          <p:spTgt spid="18"/>
                                        </p:tgtEl>
                                      </p:cBhvr>
                                      <p:to x="100000" y="100000"/>
                                    </p:animScale>
                                    <p:animScale>
                                      <p:cBhvr>
                                        <p:cTn id="30" dur="20">
                                          <p:stCondLst>
                                            <p:cond delay="1356"/>
                                          </p:stCondLst>
                                        </p:cTn>
                                        <p:tgtEl>
                                          <p:spTgt spid="18"/>
                                        </p:tgtEl>
                                      </p:cBhvr>
                                      <p:to x="100000" y="95000"/>
                                    </p:animScale>
                                    <p:animScale>
                                      <p:cBhvr>
                                        <p:cTn id="31" dur="124" decel="50000">
                                          <p:stCondLst>
                                            <p:cond delay="1376"/>
                                          </p:stCondLst>
                                        </p:cTn>
                                        <p:tgtEl>
                                          <p:spTgt spid="1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435">
                                          <p:stCondLst>
                                            <p:cond delay="0"/>
                                          </p:stCondLst>
                                        </p:cTn>
                                        <p:tgtEl>
                                          <p:spTgt spid="19"/>
                                        </p:tgtEl>
                                      </p:cBhvr>
                                    </p:animEffect>
                                    <p:anim calcmode="lin" valueType="num">
                                      <p:cBhvr>
                                        <p:cTn id="37"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8"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9"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40"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41"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42" dur="20">
                                          <p:stCondLst>
                                            <p:cond delay="487"/>
                                          </p:stCondLst>
                                        </p:cTn>
                                        <p:tgtEl>
                                          <p:spTgt spid="19"/>
                                        </p:tgtEl>
                                      </p:cBhvr>
                                      <p:to x="100000" y="60000"/>
                                    </p:animScale>
                                    <p:animScale>
                                      <p:cBhvr>
                                        <p:cTn id="43" dur="124" decel="50000">
                                          <p:stCondLst>
                                            <p:cond delay="507"/>
                                          </p:stCondLst>
                                        </p:cTn>
                                        <p:tgtEl>
                                          <p:spTgt spid="19"/>
                                        </p:tgtEl>
                                      </p:cBhvr>
                                      <p:to x="100000" y="100000"/>
                                    </p:animScale>
                                    <p:animScale>
                                      <p:cBhvr>
                                        <p:cTn id="44" dur="20">
                                          <p:stCondLst>
                                            <p:cond delay="984"/>
                                          </p:stCondLst>
                                        </p:cTn>
                                        <p:tgtEl>
                                          <p:spTgt spid="19"/>
                                        </p:tgtEl>
                                      </p:cBhvr>
                                      <p:to x="100000" y="80000"/>
                                    </p:animScale>
                                    <p:animScale>
                                      <p:cBhvr>
                                        <p:cTn id="45" dur="124" decel="50000">
                                          <p:stCondLst>
                                            <p:cond delay="1004"/>
                                          </p:stCondLst>
                                        </p:cTn>
                                        <p:tgtEl>
                                          <p:spTgt spid="19"/>
                                        </p:tgtEl>
                                      </p:cBhvr>
                                      <p:to x="100000" y="100000"/>
                                    </p:animScale>
                                    <p:animScale>
                                      <p:cBhvr>
                                        <p:cTn id="46" dur="20">
                                          <p:stCondLst>
                                            <p:cond delay="1231"/>
                                          </p:stCondLst>
                                        </p:cTn>
                                        <p:tgtEl>
                                          <p:spTgt spid="19"/>
                                        </p:tgtEl>
                                      </p:cBhvr>
                                      <p:to x="100000" y="90000"/>
                                    </p:animScale>
                                    <p:animScale>
                                      <p:cBhvr>
                                        <p:cTn id="47" dur="124" decel="50000">
                                          <p:stCondLst>
                                            <p:cond delay="1251"/>
                                          </p:stCondLst>
                                        </p:cTn>
                                        <p:tgtEl>
                                          <p:spTgt spid="19"/>
                                        </p:tgtEl>
                                      </p:cBhvr>
                                      <p:to x="100000" y="100000"/>
                                    </p:animScale>
                                    <p:animScale>
                                      <p:cBhvr>
                                        <p:cTn id="48" dur="20">
                                          <p:stCondLst>
                                            <p:cond delay="1356"/>
                                          </p:stCondLst>
                                        </p:cTn>
                                        <p:tgtEl>
                                          <p:spTgt spid="19"/>
                                        </p:tgtEl>
                                      </p:cBhvr>
                                      <p:to x="100000" y="95000"/>
                                    </p:animScale>
                                    <p:animScale>
                                      <p:cBhvr>
                                        <p:cTn id="49" dur="124" decel="50000">
                                          <p:stCondLst>
                                            <p:cond delay="1376"/>
                                          </p:stCondLst>
                                        </p:cTn>
                                        <p:tgtEl>
                                          <p:spTgt spid="1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1" grpId="0" animBg="1"/>
      <p:bldP spid="13" grpId="0" animBg="1"/>
      <p:bldP spid="14" grpId="0" animBg="1"/>
      <p:bldP spid="15"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solidFill>
                <a:srgbClr val="003399"/>
              </a:solidFill>
              <a:latin typeface="+mj-lt"/>
              <a:cs typeface="Pattaya" panose="00000500000000000000" pitchFamily="2" charset="-34"/>
            </a:endParaRPr>
          </a:p>
          <a:p>
            <a:pPr algn="just"/>
            <a:r>
              <a:rPr lang="vi-VN" sz="2700">
                <a:solidFill>
                  <a:srgbClr val="000000"/>
                </a:solidFill>
                <a:latin typeface="+mj-lt"/>
                <a:cs typeface="Calibri" panose="020F0502020204030204" pitchFamily="34" charset="0"/>
              </a:rPr>
              <a:t>      </a:t>
            </a:r>
            <a:r>
              <a:rPr lang="en-US" sz="2700">
                <a:latin typeface="+mj-lt"/>
                <a:cs typeface="Times" panose="02020603050405020304" pitchFamily="18" charset="0"/>
              </a:rPr>
              <a:t>	</a:t>
            </a:r>
            <a:r>
              <a:rPr lang="vi-VN" sz="2700">
                <a:latin typeface="+mj-lt"/>
                <a:cs typeface="Times" panose="02020603050405020304" pitchFamily="18" charset="0"/>
              </a:rPr>
              <a:t>Rồi từ trong nhà, vẫn cái bóng cao,</a:t>
            </a:r>
            <a:r>
              <a:rPr lang="en-US" sz="2700">
                <a:latin typeface="+mj-lt"/>
                <a:cs typeface="Times" panose="02020603050405020304" pitchFamily="18" charset="0"/>
              </a:rPr>
              <a:t> gầy,</a:t>
            </a:r>
            <a:r>
              <a:rPr lang="vi-VN" sz="2700">
                <a:latin typeface="+mj-lt"/>
                <a:cs typeface="Times" panose="02020603050405020304" pitchFamily="18" charset="0"/>
              </a:rPr>
              <a:t> khập khiễng ấy lom khom như đang che chở vật gì, phóng thẳng ra đường. Qua khỏi thềm nhà, người đó vừa té quỵ thì một cây rầm sập xuống. Mọi người xô đến. Ai nấy bàng hoàng vì trong cái bọc chăn còn vương khói mà người ấy đang ôm khư khư là một đứa bé mặt mày đen nhẻm, thất thần, khóc không thành tiếng. Mọi người khiêng người đàn ông ra xa. Người anh mềm nhũn. Người ta cấp cứu cho anh. Ai đó thảng thốt kêu: “Ô… này!”, rồi cầm cái chân cứng ngắc của nạn nhân giơ lên: thì ra là một cái chân gỗ</a:t>
            </a:r>
            <a:r>
              <a:rPr lang="en-US" sz="2700">
                <a:latin typeface="+mj-lt"/>
                <a:cs typeface="Times" panose="02020603050405020304" pitchFamily="18" charset="0"/>
              </a:rPr>
              <a:t>!</a:t>
            </a:r>
            <a:endParaRPr lang="vi-VN" sz="2700">
              <a:latin typeface="+mj-lt"/>
              <a:cs typeface="Times" panose="02020603050405020304" pitchFamily="18" charset="0"/>
            </a:endParaRPr>
          </a:p>
          <a:p>
            <a:pPr algn="just"/>
            <a:r>
              <a:rPr lang="en-US" sz="2700">
                <a:latin typeface="+mj-lt"/>
                <a:cs typeface="Times" panose="02020603050405020304" pitchFamily="18" charset="0"/>
              </a:rPr>
              <a:t>	</a:t>
            </a:r>
            <a:r>
              <a:rPr lang="vi-VN" sz="2700">
                <a:latin typeface="+mj-lt"/>
                <a:cs typeface="Times" panose="02020603050405020304" pitchFamily="18" charset="0"/>
              </a:rPr>
              <a:t>Người ta lần tìm tung tích nạn nhân. Anh công an </a:t>
            </a:r>
            <a:r>
              <a:rPr lang="en-US" sz="2700">
                <a:latin typeface="+mj-lt"/>
                <a:cs typeface="Times" panose="02020603050405020304" pitchFamily="18" charset="0"/>
              </a:rPr>
              <a:t>lấy</a:t>
            </a:r>
            <a:r>
              <a:rPr lang="vi-VN" sz="2700">
                <a:latin typeface="+mj-lt"/>
                <a:cs typeface="Times" panose="02020603050405020304" pitchFamily="18" charset="0"/>
              </a:rPr>
              <a:t> ra từ túi áo nạn nhân một mớ giấy tờ. Ai nấy bàng hoàng khi thấy trong xấp giấy một tấm thẻ thương binh. Bấy giờ người ta mới để ý đến chiếc xe đạp nằm lăn lóc ở góc tường và những chiếc bánh giò tung tóe… Thì ra người bán bánh giò là một thương binh. Chính anh đã phát hiện ra đám cháy, đã báo động và cứu một gia đình.</a:t>
            </a:r>
          </a:p>
          <a:p>
            <a:pPr algn="just"/>
            <a:r>
              <a:rPr lang="en-US" sz="2700">
                <a:latin typeface="+mj-lt"/>
                <a:cs typeface="Times" panose="02020603050405020304" pitchFamily="18" charset="0"/>
              </a:rPr>
              <a:t>	</a:t>
            </a:r>
            <a:r>
              <a:rPr lang="vi-VN" sz="2700">
                <a:latin typeface="+mj-lt"/>
                <a:cs typeface="Times" panose="02020603050405020304" pitchFamily="18" charset="0"/>
              </a:rPr>
              <a:t>Vừa lúc đó, chiếc xe cấp cứu ào tới chở nạn nhân đi</a:t>
            </a:r>
            <a:r>
              <a:rPr lang="en-US" sz="2700">
                <a:latin typeface="+mj-lt"/>
                <a:cs typeface="Times" panose="02020603050405020304" pitchFamily="18" charset="0"/>
              </a:rPr>
              <a:t>…</a:t>
            </a:r>
          </a:p>
          <a:p>
            <a:pPr algn="just"/>
            <a:r>
              <a:rPr lang="en-US" sz="2700">
                <a:solidFill>
                  <a:srgbClr val="000000"/>
                </a:solidFill>
                <a:latin typeface="+mj-lt"/>
                <a:cs typeface="Times" panose="02020603050405020304" pitchFamily="18" charset="0"/>
              </a:rPr>
              <a:t>								</a:t>
            </a:r>
            <a:r>
              <a:rPr lang="vi-VN" sz="2700">
                <a:solidFill>
                  <a:srgbClr val="000000"/>
                </a:solidFill>
                <a:latin typeface="+mj-lt"/>
                <a:cs typeface="Calibri" panose="020F0502020204030204" pitchFamily="34" charset="0"/>
              </a:rPr>
              <a:t>Theo </a:t>
            </a:r>
            <a:r>
              <a:rPr lang="en-US" sz="2700">
                <a:solidFill>
                  <a:srgbClr val="000000"/>
                </a:solidFill>
                <a:latin typeface="+mj-lt"/>
                <a:cs typeface="Calibri" panose="020F0502020204030204" pitchFamily="34" charset="0"/>
              </a:rPr>
              <a:t>Nguyễn Lê Tín Nhân</a:t>
            </a:r>
            <a:endParaRPr lang="vi-VN" sz="2700" dirty="0">
              <a:solidFill>
                <a:srgbClr val="003399"/>
              </a:solidFill>
              <a:latin typeface="+mj-lt"/>
              <a:cs typeface="Calibri" panose="020F0502020204030204" pitchFamily="34" charset="0"/>
            </a:endParaRPr>
          </a:p>
        </p:txBody>
      </p:sp>
      <p:sp>
        <p:nvSpPr>
          <p:cNvPr id="7" name="Rectangle 6">
            <a:extLst>
              <a:ext uri="{FF2B5EF4-FFF2-40B4-BE49-F238E27FC236}">
                <a16:creationId xmlns:a16="http://schemas.microsoft.com/office/drawing/2014/main" id="{5E665B40-782B-43C8-8446-551E0EF07D01}"/>
              </a:ext>
            </a:extLst>
          </p:cNvPr>
          <p:cNvSpPr/>
          <p:nvPr/>
        </p:nvSpPr>
        <p:spPr>
          <a:xfrm>
            <a:off x="5356379" y="6170910"/>
            <a:ext cx="1936749" cy="523220"/>
          </a:xfrm>
          <a:prstGeom prst="rect">
            <a:avLst/>
          </a:prstGeom>
        </p:spPr>
        <p:txBody>
          <a:bodyPr wrap="none">
            <a:spAutoFit/>
          </a:bodyPr>
          <a:lstStyle/>
          <a:p>
            <a:pPr algn="ctr"/>
            <a:r>
              <a:rPr lang="vi-VN" sz="2800" b="1" dirty="0">
                <a:solidFill>
                  <a:srgbClr val="000000"/>
                </a:solidFill>
                <a:latin typeface="+mj-lt"/>
                <a:cs typeface="Pattaya" panose="00000500000000000000" pitchFamily="2" charset="-34"/>
              </a:rPr>
              <a:t>Từ khó đọc</a:t>
            </a:r>
            <a:endParaRPr lang="vi-VN" sz="2800" dirty="0">
              <a:solidFill>
                <a:srgbClr val="003399"/>
              </a:solidFill>
              <a:latin typeface="+mj-lt"/>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422545" y="6287770"/>
            <a:ext cx="868680" cy="289500"/>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441297" y="4881965"/>
            <a:ext cx="1281555"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1808515" y="279695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32175">
            <a:off x="454385" y="3484666"/>
            <a:ext cx="769124" cy="693627"/>
          </a:xfrm>
          <a:prstGeom prst="rect">
            <a:avLst/>
          </a:prstGeom>
        </p:spPr>
      </p:pic>
      <p:pic>
        <p:nvPicPr>
          <p:cNvPr id="14"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83007">
            <a:off x="599097" y="498454"/>
            <a:ext cx="586835" cy="726363"/>
          </a:xfrm>
          <a:prstGeom prst="rect">
            <a:avLst/>
          </a:prstGeom>
        </p:spPr>
      </p:pic>
      <p:sp>
        <p:nvSpPr>
          <p:cNvPr id="15" name="Rectangle 14">
            <a:extLst>
              <a:ext uri="{FF2B5EF4-FFF2-40B4-BE49-F238E27FC236}">
                <a16:creationId xmlns:a16="http://schemas.microsoft.com/office/drawing/2014/main" id="{AAE5E4B9-FCBE-4565-9C57-CF325CB66A9F}"/>
              </a:ext>
            </a:extLst>
          </p:cNvPr>
          <p:cNvSpPr/>
          <p:nvPr/>
        </p:nvSpPr>
        <p:spPr>
          <a:xfrm>
            <a:off x="3767253" y="4028922"/>
            <a:ext cx="1692433"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E5E4B9-FCBE-4565-9C57-CF325CB66A9F}"/>
              </a:ext>
            </a:extLst>
          </p:cNvPr>
          <p:cNvSpPr/>
          <p:nvPr/>
        </p:nvSpPr>
        <p:spPr>
          <a:xfrm>
            <a:off x="8426955" y="4445315"/>
            <a:ext cx="1108932"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1A03AE5-04A3-4DF1-97DE-987EAE174539}"/>
              </a:ext>
            </a:extLst>
          </p:cNvPr>
          <p:cNvSpPr/>
          <p:nvPr/>
        </p:nvSpPr>
        <p:spPr>
          <a:xfrm>
            <a:off x="8981421" y="74746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A03AE5-04A3-4DF1-97DE-987EAE174539}"/>
              </a:ext>
            </a:extLst>
          </p:cNvPr>
          <p:cNvSpPr/>
          <p:nvPr/>
        </p:nvSpPr>
        <p:spPr>
          <a:xfrm>
            <a:off x="7950634" y="2817790"/>
            <a:ext cx="1440109"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35">
                                          <p:stCondLst>
                                            <p:cond delay="0"/>
                                          </p:stCondLst>
                                        </p:cTn>
                                        <p:tgtEl>
                                          <p:spTgt spid="14"/>
                                        </p:tgtEl>
                                      </p:cBhvr>
                                    </p:animEffect>
                                    <p:anim calcmode="lin" valueType="num">
                                      <p:cBhvr>
                                        <p:cTn id="8"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13" dur="20">
                                          <p:stCondLst>
                                            <p:cond delay="487"/>
                                          </p:stCondLst>
                                        </p:cTn>
                                        <p:tgtEl>
                                          <p:spTgt spid="14"/>
                                        </p:tgtEl>
                                      </p:cBhvr>
                                      <p:to x="100000" y="60000"/>
                                    </p:animScale>
                                    <p:animScale>
                                      <p:cBhvr>
                                        <p:cTn id="14" dur="124" decel="50000">
                                          <p:stCondLst>
                                            <p:cond delay="507"/>
                                          </p:stCondLst>
                                        </p:cTn>
                                        <p:tgtEl>
                                          <p:spTgt spid="14"/>
                                        </p:tgtEl>
                                      </p:cBhvr>
                                      <p:to x="100000" y="100000"/>
                                    </p:animScale>
                                    <p:animScale>
                                      <p:cBhvr>
                                        <p:cTn id="15" dur="20">
                                          <p:stCondLst>
                                            <p:cond delay="984"/>
                                          </p:stCondLst>
                                        </p:cTn>
                                        <p:tgtEl>
                                          <p:spTgt spid="14"/>
                                        </p:tgtEl>
                                      </p:cBhvr>
                                      <p:to x="100000" y="80000"/>
                                    </p:animScale>
                                    <p:animScale>
                                      <p:cBhvr>
                                        <p:cTn id="16" dur="124" decel="50000">
                                          <p:stCondLst>
                                            <p:cond delay="1004"/>
                                          </p:stCondLst>
                                        </p:cTn>
                                        <p:tgtEl>
                                          <p:spTgt spid="14"/>
                                        </p:tgtEl>
                                      </p:cBhvr>
                                      <p:to x="100000" y="100000"/>
                                    </p:animScale>
                                    <p:animScale>
                                      <p:cBhvr>
                                        <p:cTn id="17" dur="20">
                                          <p:stCondLst>
                                            <p:cond delay="1231"/>
                                          </p:stCondLst>
                                        </p:cTn>
                                        <p:tgtEl>
                                          <p:spTgt spid="14"/>
                                        </p:tgtEl>
                                      </p:cBhvr>
                                      <p:to x="100000" y="90000"/>
                                    </p:animScale>
                                    <p:animScale>
                                      <p:cBhvr>
                                        <p:cTn id="18" dur="124" decel="50000">
                                          <p:stCondLst>
                                            <p:cond delay="1251"/>
                                          </p:stCondLst>
                                        </p:cTn>
                                        <p:tgtEl>
                                          <p:spTgt spid="14"/>
                                        </p:tgtEl>
                                      </p:cBhvr>
                                      <p:to x="100000" y="100000"/>
                                    </p:animScale>
                                    <p:animScale>
                                      <p:cBhvr>
                                        <p:cTn id="19" dur="20">
                                          <p:stCondLst>
                                            <p:cond delay="1356"/>
                                          </p:stCondLst>
                                        </p:cTn>
                                        <p:tgtEl>
                                          <p:spTgt spid="14"/>
                                        </p:tgtEl>
                                      </p:cBhvr>
                                      <p:to x="100000" y="95000"/>
                                    </p:animScale>
                                    <p:animScale>
                                      <p:cBhvr>
                                        <p:cTn id="20" dur="124" decel="50000">
                                          <p:stCondLst>
                                            <p:cond delay="1376"/>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435">
                                          <p:stCondLst>
                                            <p:cond delay="0"/>
                                          </p:stCondLst>
                                        </p:cTn>
                                        <p:tgtEl>
                                          <p:spTgt spid="13"/>
                                        </p:tgtEl>
                                      </p:cBhvr>
                                    </p:animEffect>
                                    <p:anim calcmode="lin" valueType="num">
                                      <p:cBhvr>
                                        <p:cTn id="26"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31" dur="20">
                                          <p:stCondLst>
                                            <p:cond delay="487"/>
                                          </p:stCondLst>
                                        </p:cTn>
                                        <p:tgtEl>
                                          <p:spTgt spid="13"/>
                                        </p:tgtEl>
                                      </p:cBhvr>
                                      <p:to x="100000" y="60000"/>
                                    </p:animScale>
                                    <p:animScale>
                                      <p:cBhvr>
                                        <p:cTn id="32" dur="124" decel="50000">
                                          <p:stCondLst>
                                            <p:cond delay="507"/>
                                          </p:stCondLst>
                                        </p:cTn>
                                        <p:tgtEl>
                                          <p:spTgt spid="13"/>
                                        </p:tgtEl>
                                      </p:cBhvr>
                                      <p:to x="100000" y="100000"/>
                                    </p:animScale>
                                    <p:animScale>
                                      <p:cBhvr>
                                        <p:cTn id="33" dur="20">
                                          <p:stCondLst>
                                            <p:cond delay="984"/>
                                          </p:stCondLst>
                                        </p:cTn>
                                        <p:tgtEl>
                                          <p:spTgt spid="13"/>
                                        </p:tgtEl>
                                      </p:cBhvr>
                                      <p:to x="100000" y="80000"/>
                                    </p:animScale>
                                    <p:animScale>
                                      <p:cBhvr>
                                        <p:cTn id="34" dur="124" decel="50000">
                                          <p:stCondLst>
                                            <p:cond delay="1004"/>
                                          </p:stCondLst>
                                        </p:cTn>
                                        <p:tgtEl>
                                          <p:spTgt spid="13"/>
                                        </p:tgtEl>
                                      </p:cBhvr>
                                      <p:to x="100000" y="100000"/>
                                    </p:animScale>
                                    <p:animScale>
                                      <p:cBhvr>
                                        <p:cTn id="35" dur="20">
                                          <p:stCondLst>
                                            <p:cond delay="1231"/>
                                          </p:stCondLst>
                                        </p:cTn>
                                        <p:tgtEl>
                                          <p:spTgt spid="13"/>
                                        </p:tgtEl>
                                      </p:cBhvr>
                                      <p:to x="100000" y="90000"/>
                                    </p:animScale>
                                    <p:animScale>
                                      <p:cBhvr>
                                        <p:cTn id="36" dur="124" decel="50000">
                                          <p:stCondLst>
                                            <p:cond delay="1251"/>
                                          </p:stCondLst>
                                        </p:cTn>
                                        <p:tgtEl>
                                          <p:spTgt spid="13"/>
                                        </p:tgtEl>
                                      </p:cBhvr>
                                      <p:to x="100000" y="100000"/>
                                    </p:animScale>
                                    <p:animScale>
                                      <p:cBhvr>
                                        <p:cTn id="37" dur="20">
                                          <p:stCondLst>
                                            <p:cond delay="1356"/>
                                          </p:stCondLst>
                                        </p:cTn>
                                        <p:tgtEl>
                                          <p:spTgt spid="13"/>
                                        </p:tgtEl>
                                      </p:cBhvr>
                                      <p:to x="100000" y="95000"/>
                                    </p:animScale>
                                    <p:animScale>
                                      <p:cBhvr>
                                        <p:cTn id="38" dur="124" decel="50000">
                                          <p:stCondLst>
                                            <p:cond delay="1376"/>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50731382"/>
</p:tagLst>
</file>

<file path=ppt/tags/tag1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2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2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2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2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2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2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3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3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3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3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3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2925</TotalTime>
  <Words>2008</Words>
  <Application>Microsoft Office PowerPoint</Application>
  <PresentationFormat>Widescreen</PresentationFormat>
  <Paragraphs>104</Paragraphs>
  <Slides>27</Slides>
  <Notes>1</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Times</vt:lpstr>
      <vt:lpstr>Calibri</vt:lpstr>
      <vt:lpstr>Arial</vt:lpstr>
      <vt:lpstr>Pattaya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Swift3</cp:lastModifiedBy>
  <cp:revision>223</cp:revision>
  <dcterms:created xsi:type="dcterms:W3CDTF">2021-03-19T08:33:11Z</dcterms:created>
  <dcterms:modified xsi:type="dcterms:W3CDTF">2023-02-03T08:00:22Z</dcterms:modified>
</cp:coreProperties>
</file>